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Hall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25T17:06:23.918" idx="1">
    <p:pos x="6000" y="0"/>
    <p:text>Overall I think these slides do a great job showing the important concepts from the chapter.  They could easily be modified to fit a variety of teaching styles.
One major improvement could be the addition of a learning objectives/lecture goals/important points slide to give students (and lecturers) an outline of the important take aways.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25T17:03:06.252" idx="2">
    <p:pos x="6000" y="0"/>
    <p:text>Maybe break up some of the text on these slides with a figure.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25T17:03:03.244" idx="3">
    <p:pos x="6000" y="0"/>
    <p:text>I like the emphasis on the loss and rediscovery of Mendel’s work (showing that science is a team effort!)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25T17:03:31.908" idx="4">
    <p:pos x="6000" y="0"/>
    <p:text>Here again is a place where the figures and text could be better integrated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25T17:04:16.549" idx="5">
    <p:pos x="6000" y="0"/>
    <p:text>This video is great for visualizing the process!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228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77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35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45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11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62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074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08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35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327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5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652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64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19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515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272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53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44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12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43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44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79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17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789678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9" name="Google Shape;19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7" y="2517425"/>
            <a:ext cx="2010683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>
            <a:spLocks noGrp="1"/>
          </p:cNvSpPr>
          <p:nvPr>
            <p:ph type="pic" idx="2"/>
          </p:nvPr>
        </p:nvSpPr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457200" y="1107619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606926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1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1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5.xml"/><Relationship Id="rId4" Type="http://schemas.openxmlformats.org/officeDocument/2006/relationships/hyperlink" Target="https://www.youtube.com/watch?v=EA0qxhR2oO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/>
        </p:nvSpPr>
        <p:spPr>
          <a:xfrm>
            <a:off x="0" y="789678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13 MODERN UNDERSTANDING OF INHERITANCE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l="67719" t="27325" r="-701" b="8100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descr="OSX-Horiz-TM-RGB-2015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07975" y="800667"/>
            <a:ext cx="87883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60"/>
              <a:buFont typeface="Arial Black"/>
              <a:buNone/>
            </a:pPr>
            <a:r>
              <a:rPr lang="en-US" sz="2160" cap="none">
                <a:solidFill>
                  <a:srgbClr val="00B050"/>
                </a:solidFill>
              </a:rPr>
              <a:t>T. H. Morgan showed that the white eye mutant allele was inherited along with sex (the X chromosome). </a:t>
            </a:r>
            <a:r>
              <a:rPr lang="en-US" sz="2160" b="1" cap="none">
                <a:solidFill>
                  <a:schemeClr val="dk1"/>
                </a:solidFill>
              </a:rPr>
              <a:t/>
            </a:r>
            <a:br>
              <a:rPr lang="en-US" sz="2160" b="1" cap="none">
                <a:solidFill>
                  <a:schemeClr val="dk1"/>
                </a:solidFill>
              </a:rPr>
            </a:br>
            <a:r>
              <a:rPr lang="en-US" sz="2160" b="1" cap="none">
                <a:solidFill>
                  <a:schemeClr val="dk1"/>
                </a:solidFill>
              </a:rPr>
              <a:t/>
            </a:r>
            <a:br>
              <a:rPr lang="en-US" sz="2160" b="1" cap="none">
                <a:solidFill>
                  <a:schemeClr val="dk1"/>
                </a:solidFill>
              </a:rPr>
            </a:br>
            <a:r>
              <a:rPr lang="en-US" sz="216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sex linkage was the first demonstration that genes were on chromosomes.</a:t>
            </a:r>
            <a:endParaRPr/>
          </a:p>
        </p:txBody>
      </p:sp>
      <p:pic>
        <p:nvPicPr>
          <p:cNvPr id="116" name="Google Shape;116;p16" descr="http://www.benchfly.com/blog/wp-content/uploads/2010/01/Drosophil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2812597"/>
            <a:ext cx="3659232" cy="304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 descr="data:image/jpeg;base64,/9j/4AAQSkZJRgABAQAAAQABAAD/2wCEAAkGBxQQEBQUERAQFhUUGBcYFRUXFBAUFRUWFhUWFxcVFRcYHCggGB0lJxcXITEhJSkrLi4vGB8zODMsNygtLisBCgoKDg0OGxAQGywmHyYsLCwvLDAtLC8vLCw0LCwsLC8sLCwsLiwtLCwsLCwsLCwsLCwsLCwsLCwsNCwsLCwsLP/AABEIALcBEwMBIgACEQEDEQH/xAAcAAEAAQUBAQAAAAAAAAAAAAAAAQMEBQYHAgj/xABDEAABBAAEAgcFBAYIBwAAAAABAAIDEQQSITEFQQYTIlFhcYEHMpGhsRRCUvAzgpLB0eEXI0RTYnKywiQ0VGNzk/H/xAAZAQEAAwEBAAAAAAAAAAAAAAAAAQIEAwX/xAAnEQEAAgICAQQBBAMAAAAAAAAAAQIDERIhBBMxQVGRFCJhwTJxsf/aAAwDAQACEQMRAD8A4aiIgIiICIiAiIgIiICIiAiIgIiICIiAiIgIiICIiAiIgIiICIiAiIgIiICIiAiIgIiICIiAiIgIiICIiAiIgIiICIiAiIgIiICIiAiIgIiICIiAiIgIiICIiAiIgIiICIiAiIgIiICIiAiKpFHmIAqzpqQB8TsgposlJwlxNNDs34HDK46a5b3+XLdWpwMv91J+y7+CjcJ1K3RVGwOJIDTY5c/gvMkZaacCD3EEFSh5REQEREBERAREQEREBERAREQEREBERAREQEREBFKuMLgZZdI4pH/5WOd9AgtkWzYDoHjpv7OWDvkc1g+G/wAllofZdiT782Gb+s8/7Qq8oW4y0NF0QeyuX/qof2XH96usN7J9f63F14Nhd9Sf3KOdTjLmKLrbfZZhv7/EnyEY/wBpVT+i/DDd+I9XxAfGtFHq1W9OXIEXYGezjAk0JZSRuBLE46eSrn2Y4IUHPmYXDM3M5urbq9CT8lHrVPSlzLgDDipWYdx1doyS6MdAu1P3mij2T6Vz2uboPJPC2R87Mzd5Qx3uAbygkEkadqr3u9Kz7fZZgy7s4116FuSbD7/r0QVtsfDhA1kZa4FoDXF1dogAB7hdAurWtLOyz589o1ON2xY6z1dznB9B5hIGYieGWJw7JOZ7v1SaLfRw9VsXD+hEDWZOrc7T7znFvPUAj4nx8lnuIYXM4uaANCARrruLHMbD071Rn4g8mo3i4yNAdLGhB0vXX4rDk820f5bhqr49fhh8d7P8M4WYMuldguGvl+ea0jjnQN0dugcXDfK7fyB5/nzXVMHNJiLdJIQGjdp3PIE1XxHoplxbGjLksnnyOmmnLf8ANipp50xHKZ6/lFvGrPWnAuovsObkkZpRFWN7d4j94VkQuldKeEtmdniid1rfw1bu2Bsd97+Oyu5vZU+SESZz1haHFmRwIuszKu7GvnXovRx+TS1Yttkv49onTlKLYuOdGXYOTq587Cbp9dZEQNzmFOHq35arAzQ5SRYNc26jztaImJ9nCYmPdTREUoEREBERAREQEREBERAREQFWwjmB7TI0uYD2mg5SRzAPJUUQdSwPSjgzGtrAZXACiYw52nebOvisr/SRgRo1j67qkpcZRUmq23YpPabheUZ/9YJ+YVsfatEPdgl9Gxt+jlyZFX0o+08v4dOxPtZP3MPJ+tI3x/wFYyf2nTn3YmDzfIf9JC0eGFzzTWknuC3Hh3RMMiEmJZRJ7LLJ0rUvoaeVqlqY6+//AFes3t7Iw/TPG4l4YxsNk/ge71JcTXmVk8BhMbO+nYuNl7hkcf1DfBbB0dgiETmxsAJBBy5v3brGYWQw4vI8nx3H1/OqyWyVneojporSetyuPsjoZmsdPO8mu0ZJK79G5qAWxw4ZtBpaMrvecAA+jsLGqxHHMS0Oa+tGnfXXuH571UxHHQ802wWtAOpOp3N147Clktk3HTRWmmTkwjIzmije/LsSSQDy2U8NxLi40S13MWfP1CteD8Qe5pLZHRvGj8rqvx8ipkmykOcTmGj3Xbi0mjd7nn6LDlm1piPZppERDKddeZojbpdvynSxrQGhrfzVLA8KZ1gljDhQyFgsNc1xsuFmxqC6jvXJWHDcYZDKwEkNdbSRrkddeR0WXwmIy5jz2HraWy2i3Gxx63CmcMwggvew33B1mhrppfpyV1h8MGNz5myECgS3JRvQkHR3wCtWjtKtqXUdhWnPz8FyplmZTNFrwfAB+KjznW3uPjlAAvzJJ9PBb+1gWnYOERTCaibIaTyAo00d3Nbmx4IsVXJej4eorr5Zs/c7Y3jnAosZGY5Bo6tRoQRsQdwR3hcw4/0Mw8EPWYdrusYXZz74eyt3Cve5/G9V2Zab024hBh8O6WZ+U5smWiS9zgSQ0Dc1Z+K2V5RMcfwzzxmP3PmvFMyvI7vrzVFenuskryvUYBERAREQEREBERAREQERSghERBKKEQSr3hPDZMTI2OKNz3uIDWjdx7rVth4s5qwPHy1W28UxYwbGQ4UPDZI2mScgtdNuHNjJaCyMHM1wGriDfcK2nS1Y2yuJwMfDnNbHlc6mh0gykdYGjrAxw3aDdHmBay3WddHrR081iMLAMThspPLQ9xXrgb3xEslrs7a7jvvuXj5cnKJn5iXo46cevh66P490M743Dfz/AHq64623Ml10qz4fn6KnxfCdY5skXvA1/m/ir/AYaSQBrxpz3Fa7a+S5XvymL/mHStdRpb4nENdEQTZIrbmdlU4Bwkujlfd3o0VuWa38VU41CyLK1o0ALiLvwH+4+gWf4BBkw7O8jMfN2p+q5+1dR8rb7WGGa1ssTx7sgDXbe9t8br9pX/FOHNLHu1zFjhp6lY3ExGntbrlNt+v58lnQ4vDc2mZnu+Dhz7/5LnNd9ukS1zg8pY8kX2ozmFXeQg6eK2bC25oFAHmb+YHfpXgtd4M0iRruTWmz+z/NZTjnG2YNgLu055AijBAdI52gGuw7z/8AFzyY5tfVY3MrVtEV3LNtjaByvxWvdJeOswcZeBneezGwHV7ydRtsBrajBYl2QulOZ5snLtfcwcmjb+axmMhzyB0gByZsjRRrMRZJ8crfRoV8OGsT+7v+1L3nXR7N+I4+fFZca532d0b9xC2ntbma4ADMTv8AFdMwPEOrtru0BtXxBHnuuU4LE4p2JLmxlmHaBWYMbmeHghzW7jwBG13vS6Hhm9ZCA3suItvuuBzGyHGj+aXo5KzMxMRETr4ZKTGpiZmYZPH8ZOXRhAO34neArl4rmXte6QPOEgjkiZmkke8ED3cjMhv8X6R1Hb4Kx6f8TxOAlBgxpaX+/DUTsu9PaC0000fW68OccW4tNi3h+IldI4NDQTQpoJIaANALJOneVo8bFffO09fTlnyU1xiO1kVCIt7GIiICIiAiIgIiICIiD0ilQiUIpSkQhQpRBVw82W/HY/h13rme7u3XUMPwmOfARCR+YsYGRnm4ZnPIaQN2hzbvTTVcqW1YfpP1MHVWJK0Grw4hzWl5D9KFigPBcstOUah0x24ztddRNh3Fsdubv4geX8FmeGynEAtkjcMv36qhzHmsbwfpExgrGxPkLA1xLbD7dsC0ir1GprbxCyo6Y4XIXtztbmrIWnOTV2ABVctT6Lz8mC/139tlMtftl+FYMM1s3y8NP5rKRGgtPHTmAtsRy5iaa2mku7joTS2HhMs7o3TYqJmHjIGRpJMlb2SdBfkuFvHvHc9OkZqz7LDGsdNicle8QNeTQNT9VZdMumZwzmxYUtzNPbcRYAH3K5+Pdtvtg+lPSlr3ZcPm0cC54NE5dmtO/mea095LiS46k2fMrbg8SOpv+GbL5HxV0/oJxuKR0rp56pxLy4gZmOFAiwMvMUNvJUul/TGMhzcPIHGQ5Q8W1jIhoa52bIuufOlzMtXm11/SU5clP1NuOncZpWQ4LrS7RzDdEkgU3wsHXu/lyvivEnPx5klOrJDvZa0hxIAF+6DQA7gui9J4ieARPd774oiSNLFihfMaD4Lj8jy4kuJJO5O5UePhrXcpzZZnUOrx9MsGTRkexjgPuPcRoNNByqtvGgsnhel/CYRZmle7/wAUub0JAy/JcTUl1qY8THE7hW3kXmNS7TF0ugx7zFhMNP2CJHSPI91prYE72dSRssBxD2gS4aaaF0THCNxDBtlIGx32K53g8a+FwdG9zSCHaEiy02L71uA4zg+IW3FsMEhup2gOF1u7Y1eta7bhJw1id63BGSda32zXEuj7eLYZ2MwL3mV36WFzrJcKJj8HCgRycKqtQuYyxFpLXAgjQggggjkQdluvCZMTwLEtkLXSQSaPy3kka03oeT23YvvI1Bs7f0+6KRcTazF4B8Tp5KzxtcwGVp2lynYiqPfXgr1vFevhWazb/bjCLJcV4FiML+ngkj1qy05b10DhoTpyKxpC7xO3LSEUpSCEREBERBKIiAoREFUspKCyT8Ex5GXEQ66nWQV520KYOENc4t+1QCgCD2iCTWm23jqp0ryhiyFK2KfohO33nwVycHgjXbx+SoQdHC4E/acLQ3PWaDzNaJqTnVherXghZhnD+2Gumgb4l9gbbkKpieBsaXf8bhSRtlc4h3kaTUo51YPKoKy7ODtP9rw3q4g7d1K4PRkmHrGYiB5zBuRr22L5myNPIFNSepVgDqslwLgU+NlEWHjc93OtmjmXHkts6PdFYIZQ/GSslYB+iYW6ykAhrjm0Zr7wWz43j0r8Pkwf2fBMvIcuS/MuzWeetHclVtFviExkp8ys4OHYDgcYdiHCfFkH+r3DCPDl5rSelPSyXHOpxyxi8rATtf3u8qniuD5y5zsbE910SS6zXMHmq8vRFzacJ4HsoZnse0hl/jF3Xiq1w6nlPutOaJ6hrgClZgcGbRJxUAaCRm7dFw7u+1bR4SMmvtMY8S166aV5wsAvLWW4AczQ9VlzwtgF/a4PLtWsn0W4ZhxjIjJio3ta4OLQ1wzVrVnyUTE6IvX5l0T2h1FwtkOxZDGKrnXyXDyus9J+kEOKixGeaIuleAxvbuJjRlHnVLnH2CHNX2ptd+R/0XPHSax2vfJFp6YxFnMLwSKQ0MdCNL1a4emqqO6OsA/5zD/E/NddSpzhr6LPT8ADBf2mEjTUHvXnGcEjjax32yF2bk2yW+BTRyh74F0rlwzDG4NlhIcOqkstGZpFt7jr8vJZN+LwLy+bD4nE4WVjR1THNLm6NGZjTGDls5qvTtDbdUMV0PbFC2WTFxAOFtABJ9Vi38OgDARi2l3NuR2nqqzjTGWGX4d7Q8XGA2ZzMTHzZO0Psd2bf8lXsknCcdmJ63AyuyjQCWAmxbq0Led1pt4rCP6MOMbXska4O8QPRVsN0VzDXExNdyaT9VHpfXR60a7VeLdDhFDJNFjsDNGwkUyYCSgavI4AknTQd61ilsEnRVzGCV7wYw6nubRryWNbgGGTL17Ws1px7uXqrREx7o51n2WDgvNLLS4CAOAGKBFbhugPcvc/CoAAW4tp01GWj5KdHKGGpQszheExybYgDWtRW6y/EOhbYC3Pi4iHC+zrXmmpOcNQpKWfPA4S7KzFxl3iKCtsVwbqiA6aM3+E2miLxLEItnh4Fhi0ZsS8HmMqJxk5Q1he45S3ZU0ULK/2t+XLmNDlfeqNqEQSlqEQSvQC8Ig9XWxVUzEiifJUEQVXyaUqdqEQenSEgAnQbKLUKUAKbrYleUQexIe9ebUIgm1CIgklQiIKjpnEAFziBsLNBeFCkIPbZnAUHO+JXnOe8ryiC6jx8jY3Rh7sjt22avvpWyhEE2lqEQeg6lPWHvK8Igm0UIg99YfxH4lF4RAREQSoREBERAREQEREBERAREQEREEqEUkIIREQEREBSCoRAREQEREBERAREQEREBERAREQEREBERAREQEREBERAREQEREEgqERAREQEREBERARSoQEVbCZc7c/u2L8r5rL4u8nbyZMum958n3fu+9+Hl4WgwSlZ/CwM6gQlzA+VpfRDrzaGPWqGgNj/EqkWDjky57cWxRAMBrQg2fFBraLORcPjIfTScrnCO3UZKbq3T8PeN9lS4FlIe1+zcsmv/bOo9QUGIU0tmlc2uzp1rJZTRqiYwK+OZS/DNdMX5c7s7Ae2G9WA1hDq58/gg1dFcY/9LJ/nd/qKILdERAREQTShEQEREBERAREQEREBERAUqEQEREBERAUhEQQprREQTHVi9rF+XNXodDpY79swF9nnv3qEQQ3qtPIX7+/Ovl8/BS10V7fHMRz+eyIgh5i5A8u+wNbPnt4KQ+Kqryuyfu1Z7txpyCIgpyFhLqrll0cBtrtzuvmvRMXdf7Xc6vX3b5KUQWs1Zjl25KURB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 descr="data:image/jpeg;base64,/9j/4AAQSkZJRgABAQAAAQABAAD/2wCEAAkGBxQQEBQUERAQFhUUGBcYFRUXFBAUFRUWFhUWFxcVFRcYHCggGB0lJxcXITEhJSkrLi4vGB8zODMsNygtLisBCgoKDg0OGxAQGywmHyYsLCwvLDAtLC8vLCw0LCwsLC8sLCwsLiwtLCwsLCwsLCwsLCwsLCwsLCwsNCwsLCwsLP/AABEIALcBEwMBIgACEQEDEQH/xAAcAAEAAQUBAQAAAAAAAAAAAAAAAQMEBQYHAgj/xABDEAABBAAEAgcFBAYIBwAAAAABAAIDEQQSITEFQQYTIlFhcYEHMpGhsRRCUvAzgpLB0eEXI0RTYnKywiQ0VGNzk/H/xAAZAQEAAwEBAAAAAAAAAAAAAAAAAQIEAwX/xAAnEQEAAgICAQQBBAMAAAAAAAAAAQIDERIhBBMxQVGRFCJhwTJxsf/aAAwDAQACEQMRAD8A4aiIgIiICIiAiIgIiICIiAiIgIiICIiAiIgIiICIiAiIgIiICIiAiIgIiICIiAiIgIiICIiAiIgIiICIiAiIgIiICIiAiIgIiICIiAiIgIiICIiAiIgIiICIiAiIgIiICIiAiIgIiICIiAiKpFHmIAqzpqQB8TsgposlJwlxNNDs34HDK46a5b3+XLdWpwMv91J+y7+CjcJ1K3RVGwOJIDTY5c/gvMkZaacCD3EEFSh5REQEREBERAREQEREBERAREQEREBERAREQEREBFKuMLgZZdI4pH/5WOd9AgtkWzYDoHjpv7OWDvkc1g+G/wAllofZdiT782Gb+s8/7Qq8oW4y0NF0QeyuX/qof2XH96usN7J9f63F14Nhd9Sf3KOdTjLmKLrbfZZhv7/EnyEY/wBpVT+i/DDd+I9XxAfGtFHq1W9OXIEXYGezjAk0JZSRuBLE46eSrn2Y4IUHPmYXDM3M5urbq9CT8lHrVPSlzLgDDipWYdx1doyS6MdAu1P3mij2T6Vz2uboPJPC2R87Mzd5Qx3uAbygkEkadqr3u9Kz7fZZgy7s4116FuSbD7/r0QVtsfDhA1kZa4FoDXF1dogAB7hdAurWtLOyz589o1ON2xY6z1dznB9B5hIGYieGWJw7JOZ7v1SaLfRw9VsXD+hEDWZOrc7T7znFvPUAj4nx8lnuIYXM4uaANCARrruLHMbD071Rn4g8mo3i4yNAdLGhB0vXX4rDk820f5bhqr49fhh8d7P8M4WYMuldguGvl+ea0jjnQN0dugcXDfK7fyB5/nzXVMHNJiLdJIQGjdp3PIE1XxHoplxbGjLksnnyOmmnLf8ANipp50xHKZ6/lFvGrPWnAuovsObkkZpRFWN7d4j94VkQuldKeEtmdniid1rfw1bu2Bsd97+Oyu5vZU+SESZz1haHFmRwIuszKu7GvnXovRx+TS1Yttkv49onTlKLYuOdGXYOTq587Cbp9dZEQNzmFOHq35arAzQ5SRYNc26jztaImJ9nCYmPdTREUoEREBERAREQEREBERAREQFWwjmB7TI0uYD2mg5SRzAPJUUQdSwPSjgzGtrAZXACiYw52nebOvisr/SRgRo1j67qkpcZRUmq23YpPabheUZ/9YJ+YVsfatEPdgl9Gxt+jlyZFX0o+08v4dOxPtZP3MPJ+tI3x/wFYyf2nTn3YmDzfIf9JC0eGFzzTWknuC3Hh3RMMiEmJZRJ7LLJ0rUvoaeVqlqY6+//AFes3t7Iw/TPG4l4YxsNk/ge71JcTXmVk8BhMbO+nYuNl7hkcf1DfBbB0dgiETmxsAJBBy5v3brGYWQw4vI8nx3H1/OqyWyVneojporSetyuPsjoZmsdPO8mu0ZJK79G5qAWxw4ZtBpaMrvecAA+jsLGqxHHMS0Oa+tGnfXXuH571UxHHQ802wWtAOpOp3N147Clktk3HTRWmmTkwjIzmije/LsSSQDy2U8NxLi40S13MWfP1CteD8Qe5pLZHRvGj8rqvx8ipkmykOcTmGj3Xbi0mjd7nn6LDlm1piPZppERDKddeZojbpdvynSxrQGhrfzVLA8KZ1gljDhQyFgsNc1xsuFmxqC6jvXJWHDcYZDKwEkNdbSRrkddeR0WXwmIy5jz2HraWy2i3Gxx63CmcMwggvew33B1mhrppfpyV1h8MGNz5myECgS3JRvQkHR3wCtWjtKtqXUdhWnPz8FyplmZTNFrwfAB+KjznW3uPjlAAvzJJ9PBb+1gWnYOERTCaibIaTyAo00d3Nbmx4IsVXJej4eorr5Zs/c7Y3jnAosZGY5Bo6tRoQRsQdwR3hcw4/0Mw8EPWYdrusYXZz74eyt3Cve5/G9V2Zab024hBh8O6WZ+U5smWiS9zgSQ0Dc1Z+K2V5RMcfwzzxmP3PmvFMyvI7vrzVFenuskryvUYBERAREQEREBERAREQERSghERBKKEQSr3hPDZMTI2OKNz3uIDWjdx7rVth4s5qwPHy1W28UxYwbGQ4UPDZI2mScgtdNuHNjJaCyMHM1wGriDfcK2nS1Y2yuJwMfDnNbHlc6mh0gykdYGjrAxw3aDdHmBay3WddHrR081iMLAMThspPLQ9xXrgb3xEslrs7a7jvvuXj5cnKJn5iXo46cevh66P490M743Dfz/AHq64623Ml10qz4fn6KnxfCdY5skXvA1/m/ir/AYaSQBrxpz3Fa7a+S5XvymL/mHStdRpb4nENdEQTZIrbmdlU4Bwkujlfd3o0VuWa38VU41CyLK1o0ALiLvwH+4+gWf4BBkw7O8jMfN2p+q5+1dR8rb7WGGa1ssTx7sgDXbe9t8br9pX/FOHNLHu1zFjhp6lY3ExGntbrlNt+v58lnQ4vDc2mZnu+Dhz7/5LnNd9ukS1zg8pY8kX2ozmFXeQg6eK2bC25oFAHmb+YHfpXgtd4M0iRruTWmz+z/NZTjnG2YNgLu055AijBAdI52gGuw7z/8AFzyY5tfVY3MrVtEV3LNtjaByvxWvdJeOswcZeBneezGwHV7ydRtsBrajBYl2QulOZ5snLtfcwcmjb+axmMhzyB0gByZsjRRrMRZJ8crfRoV8OGsT+7v+1L3nXR7N+I4+fFZca532d0b9xC2ntbma4ADMTv8AFdMwPEOrtru0BtXxBHnuuU4LE4p2JLmxlmHaBWYMbmeHghzW7jwBG13vS6Hhm9ZCA3suItvuuBzGyHGj+aXo5KzMxMRETr4ZKTGpiZmYZPH8ZOXRhAO34neArl4rmXte6QPOEgjkiZmkke8ED3cjMhv8X6R1Hb4Kx6f8TxOAlBgxpaX+/DUTsu9PaC0000fW68OccW4tNi3h+IldI4NDQTQpoJIaANALJOneVo8bFffO09fTlnyU1xiO1kVCIt7GIiICIiAiIgIiICIiD0ilQiUIpSkQhQpRBVw82W/HY/h13rme7u3XUMPwmOfARCR+YsYGRnm4ZnPIaQN2hzbvTTVcqW1YfpP1MHVWJK0Grw4hzWl5D9KFigPBcstOUah0x24ztddRNh3Fsdubv4geX8FmeGynEAtkjcMv36qhzHmsbwfpExgrGxPkLA1xLbD7dsC0ir1GprbxCyo6Y4XIXtztbmrIWnOTV2ABVctT6Lz8mC/139tlMtftl+FYMM1s3y8NP5rKRGgtPHTmAtsRy5iaa2mku7joTS2HhMs7o3TYqJmHjIGRpJMlb2SdBfkuFvHvHc9OkZqz7LDGsdNicle8QNeTQNT9VZdMumZwzmxYUtzNPbcRYAH3K5+Pdtvtg+lPSlr3ZcPm0cC54NE5dmtO/mea095LiS46k2fMrbg8SOpv+GbL5HxV0/oJxuKR0rp56pxLy4gZmOFAiwMvMUNvJUul/TGMhzcPIHGQ5Q8W1jIhoa52bIuufOlzMtXm11/SU5clP1NuOncZpWQ4LrS7RzDdEkgU3wsHXu/lyvivEnPx5klOrJDvZa0hxIAF+6DQA7gui9J4ieARPd774oiSNLFihfMaD4Lj8jy4kuJJO5O5UePhrXcpzZZnUOrx9MsGTRkexjgPuPcRoNNByqtvGgsnhel/CYRZmle7/wAUub0JAy/JcTUl1qY8THE7hW3kXmNS7TF0ugx7zFhMNP2CJHSPI91prYE72dSRssBxD2gS4aaaF0THCNxDBtlIGx32K53g8a+FwdG9zSCHaEiy02L71uA4zg+IW3FsMEhup2gOF1u7Y1eta7bhJw1id63BGSda32zXEuj7eLYZ2MwL3mV36WFzrJcKJj8HCgRycKqtQuYyxFpLXAgjQggggjkQdluvCZMTwLEtkLXSQSaPy3kka03oeT23YvvI1Bs7f0+6KRcTazF4B8Tp5KzxtcwGVp2lynYiqPfXgr1vFevhWazb/bjCLJcV4FiML+ngkj1qy05b10DhoTpyKxpC7xO3LSEUpSCEREBERBKIiAoREFUspKCyT8Ex5GXEQ66nWQV520KYOENc4t+1QCgCD2iCTWm23jqp0ryhiyFK2KfohO33nwVycHgjXbx+SoQdHC4E/acLQ3PWaDzNaJqTnVherXghZhnD+2Gumgb4l9gbbkKpieBsaXf8bhSRtlc4h3kaTUo51YPKoKy7ODtP9rw3q4g7d1K4PRkmHrGYiB5zBuRr22L5myNPIFNSepVgDqslwLgU+NlEWHjc93OtmjmXHkts6PdFYIZQ/GSslYB+iYW6ykAhrjm0Zr7wWz43j0r8Pkwf2fBMvIcuS/MuzWeetHclVtFviExkp8ys4OHYDgcYdiHCfFkH+r3DCPDl5rSelPSyXHOpxyxi8rATtf3u8qniuD5y5zsbE910SS6zXMHmq8vRFzacJ4HsoZnse0hl/jF3Xiq1w6nlPutOaJ6hrgClZgcGbRJxUAaCRm7dFw7u+1bR4SMmvtMY8S166aV5wsAvLWW4AczQ9VlzwtgF/a4PLtWsn0W4ZhxjIjJio3ta4OLQ1wzVrVnyUTE6IvX5l0T2h1FwtkOxZDGKrnXyXDyus9J+kEOKixGeaIuleAxvbuJjRlHnVLnH2CHNX2ptd+R/0XPHSax2vfJFp6YxFnMLwSKQ0MdCNL1a4emqqO6OsA/5zD/E/NddSpzhr6LPT8ADBf2mEjTUHvXnGcEjjax32yF2bk2yW+BTRyh74F0rlwzDG4NlhIcOqkstGZpFt7jr8vJZN+LwLy+bD4nE4WVjR1THNLm6NGZjTGDls5qvTtDbdUMV0PbFC2WTFxAOFtABJ9Vi38OgDARi2l3NuR2nqqzjTGWGX4d7Q8XGA2ZzMTHzZO0Psd2bf8lXsknCcdmJ63AyuyjQCWAmxbq0Led1pt4rCP6MOMbXska4O8QPRVsN0VzDXExNdyaT9VHpfXR60a7VeLdDhFDJNFjsDNGwkUyYCSgavI4AknTQd61ilsEnRVzGCV7wYw6nubRryWNbgGGTL17Ws1px7uXqrREx7o51n2WDgvNLLS4CAOAGKBFbhugPcvc/CoAAW4tp01GWj5KdHKGGpQszheExybYgDWtRW6y/EOhbYC3Pi4iHC+zrXmmpOcNQpKWfPA4S7KzFxl3iKCtsVwbqiA6aM3+E2miLxLEItnh4Fhi0ZsS8HmMqJxk5Q1he45S3ZU0ULK/2t+XLmNDlfeqNqEQSlqEQSvQC8Ig9XWxVUzEiifJUEQVXyaUqdqEQenSEgAnQbKLUKUAKbrYleUQexIe9ebUIgm1CIgklQiIKjpnEAFziBsLNBeFCkIPbZnAUHO+JXnOe8ryiC6jx8jY3Rh7sjt22avvpWyhEE2lqEQeg6lPWHvK8Igm0UIg99YfxH4lF4RAREQSoREBERAREQEREBERAREQEREEqEUkIIREQEREBSCoRAREQEREBERAREQEREBERAREQEREBERAREQEREBERAREQEREEgqERAREQEREBERARSoQEVbCZc7c/u2L8r5rL4u8nbyZMum958n3fu+9+Hl4WgwSlZ/CwM6gQlzA+VpfRDrzaGPWqGgNj/EqkWDjky57cWxRAMBrQg2fFBraLORcPjIfTScrnCO3UZKbq3T8PeN9lS4FlIe1+zcsmv/bOo9QUGIU0tmlc2uzp1rJZTRqiYwK+OZS/DNdMX5c7s7Ae2G9WA1hDq58/gg1dFcY/9LJ/nd/qKILdERAREQTShEQEREBERAREQEREBERAUqEQEREBERAUhEQQprREQTHVi9rF+XNXodDpY79swF9nnv3qEQQ3qtPIX7+/Ovl8/BS10V7fHMRz+eyIgh5i5A8u+wNbPnt4KQ+Kqryuyfu1Z7txpyCIgpyFhLqrll0cBtrtzuvmvRMXdf7Xc6vX3b5KUQWs1Zjl25KURB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 descr="Image result for Drosophila white ey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 descr="data:image/jpeg;base64,/9j/4AAQSkZJRgABAQAAAQABAAD/2wCEAAkGBxQTEhQUEBQUFBQUFBQUFBQUFBQUFRQUFBQWFhQUFBQYHCggGBolHBQUITEhJSkrLi4uFx8zODMsNygtLisBCgoKDg0OGhAQGywkHyQsLCwsLCwsLSwsLCwsLCwsLCwsLDQsLCwsLCwsLCwsLCwsLCwsLCwsLCwsLSwsLCwsLP/AABEIALcBEwMBIgACEQEDEQH/xAAcAAACAwEBAQEAAAAAAAAAAAADBAABAgUGBwj/xAA5EAABAwIEAwYEBAYCAwAAAAABAAIRAyEEEjFBBVFhBhMicYGRMkKh8BRSscEHFWJy0fGS4TNjk//EABoBAAMBAQEBAAAAAAAAAAAAAAABAgMEBQb/xAApEQACAgIBBAEEAQUAAAAAAAAAAQIRAxIhEzFBUQQFFCJhFTJCUnGh/9oADAMBAAIRAxEAPwAxqITnpRtdW6oviljo+jsOXrPeJc1FXeKtAsbFRYe9Ld4qNVNQCzb3IDys1KqA6qtYwJbDysEoHeqd4r1CwpKw4rOdYJVJCLKyqJWS5UkIjghkLWZZJVoDJQ3LcrLlaEYhVlWlCmIE5iE5qZKG5WmIBkVZUVZKuxAXtQnBHchOVpiBkLJWysOVoQNxWCVtwQyrRJC5VmVFYJVJCCZlYKDKvMnQg2ZRBzKJUKz6A1yKHoMKFy8FqztNl6xnQXuWcyrUVhzUQ3VUJz0FzlagFhH1UJ1VYcUIrVRRNhg9ba9LAreZNxCxjOqzJcvU71LULDFyqUuairvVWorDucsygOqKNqJ6isKSslyyaiwXpqIWEzKZkEuVF6rUVhS5Dc5CdUQnVFSgJsNmWS9ANVZNRaKJNhS9ZLkIvWS5UoisISsOKwXIbnq1EVhCVgrGdVmV0FkcVgrRKyVQjMqSpCpMRFFFSYj6K8oTioXobnLwEjssjlhQlSVYrMuCGQiErBKpAYcFnKtFUSrQgbghkrb3ID3K0hEe9DNRDeUMrVRJbDGqsmql3FZzK1AVjHeqd6lC5QPVaCsb75V3qVL1XeI0FY53ihelBUWs6NAsK9yA9yjnoTirURNmsyouWZRKNFzyGsaXOOgaCT7BUIHmUL16bhvYqtUGaoQxo10cY8wco916bhPZClbJSzxrUqHw+YEX9B6otPsS2fM2ydAT5XVuw7/yP/4n/C+6YbhFOm2AW7S4gAW2YBoEWrwum6cxzbnSL6K3GSXNE7o/P6i+m9teyVLu3VqIyZBvNzy0mDp0kL5khOyk7IpKolZzJ0Fm5UWMygcnQrNKKpVIA9sKihelmvWs68fU6rDZlReglyrMjULC5lkuQsyrMq1CwhchucslyGXKlEVluchlWSsq0hGS1ZLUVUQqTAVe1BcE08IZYtUyRWFqEc0lBTVbCoVcEMlO9ySYAJPICT7I54FiInuXx5KlJCaOUHIrXLeIwT2fG0t/ut+qG1h5FU2hG1dKg5xAa0uJMAASSegXp+DdjqjmCtij3FCAczh4ng6ZG7ybeq9lwttCiAaFJlIad9XdDj/az4j9Fk5pOgPH8M7FvJBrgjfI2LD+t5s30n0XtuHcFpUmw1jQCNIIB6wPHU9bdVt3FGC4D6rvzEZWA/0t289eqp3FXm4aPrHrpKNo+WTydKnhQSDkzRpmuGxbw0wco9TKYxLYA7ypHQGJ9G3+q4wxtVw8VS3Jgyj6LdGo9t2n1gfXdWpoylF+B9lUAzTpPcfzEZR0ufEsVXOn46bAflaMzr9T/hDGIf8AOQ4ctPqud2m7RU8IDm+I/AzQkRqeQ29F2YunTZKg33Zzu3vE208KW5nPfVIDZtAbq4AjnHsV8mLk1xvjFTE1TUqG+gGga3YAbBc/Mof5ScmaLhUjbnLBcskrBTSE2EzLQcgStByKCw0q0LMolQ7PWtet5kq16IHLy3E6LDZlCUMOVypodmpVEqpWXFOgspzlglQlZKtIVmpUWQrQBcqi5Yc5CL1SiFhSV1+znA3YmoRoxkGoQRmAJgZQdTK4bai+n/wyx1GoRQDHl4pl5cYy5g5trXIJcdY0CUk12FaGKf8AD6gXFxdUIMEU26ybXdvJ2Gm5QOM9jsNSDvC5sNNw85g4iwAuDsY/qA6r6fkG8Lx3bWhmdHyN7uR5nX9PZZZ3pC0+RYntKmcvgfZllKm3TMRd0EuP3K6j8HTHzX9khjsW4ZAHS2wAlvij5nAXI/wkcZjY+F4M/KAAXQLidxcdNBuZwl8imklZsoezXG8G0sdlhzbSfiy38gOW689w6nTouJpMDqhIkyHljd7uJDD7kLpVsPUqkZpYLZGBwJ2nOfpA0TVHANbTyCInQAC/OTM9LK38lRX5cE9Jt8CVR1WqQXHK1ubK0OzRO5qPmTFhyBICZZgnQNLepvr4jqicLwRa53e1AQScgbAOXbNO/ous7F0qbSalNwb+fI8iBucsx9Fvh1yc7GWS4eDnMwG5cJ6Ak++yYp4Ru+Y8p+ygv7WYNp+Ng6ZKh+hC53EP4iUWf+FhqHo0UwfUyfouxYca8mLlkfg9DTwhPwt9YP6pXiXEsNh83f16THN1Zmzv/wDm2SvnvFu3+LqyGOFFp2pjxf8AM3HpC8fXeXElxJJuSTJJ6laRjBdg1flnu+N/xE1GDaR/7KgE+bWaD1leDxmMfVeX1XF7nXJJkoJCkLShkVK4UQBSohaVFMRiFS0QqTJokqKlECPZ/wArqj5SocDUHyn2X2o8Eadlh/Am8gvlf5DJ5gd+sfZ8W7hw1BUynkvsFXs20/KPZKv7JNPyhUvqPuLDT9nyiCsOX1Op2Qb+VJVuyDeSpfUcflMNGfNSVJX0N3YpvJYHYpvVX/I4RdOR8/ChK+gP7FDaUu7sT1KpfUMPsOmzwVQoJK91V7Du2KVd2GqLWPz8H+RLhI8bmXsf4Y8ZFDFAOMNqjITyOo9JA9ggVuxNUaJU9mK7DIBEbjVa/dYZLiSFo/KP0G6s1rcxcIjY3PkvF9reOilSc97C/vXtbluC1m5B5gD3IXP4Jxp4Y1ldtSQMvhgg7DU2RMNxuox+SvTDqU3qwCQSBOYaFq48mRZJK+yLhj158mKnEHOZma85CBEaEG4MHRJ1XNLHAky6AXG5bFwRyFh7Lr8TosYGOotaKbpBDfhDiZlvQ3suRjKOVuZgzAkAiYIIvHqJgrh/KM2rOtU1YKlRAcwtc7SCL6xfWYHqulhSHOyjLDbEvOUOP5Wk+t0rQeDbSdCASJidT0TOBomTmOa8i0Qkm5ZFshSVJ0N1MPTa6R4b6XdJ8zeFweMcSqVanc04v8RImOui7WMxmRj3OHigx0G/qbLyXDqppNfWefE+XHoNhovaxzjDucM02Ldp8JTYGUy0OefmFnnqV5rG8LewSRb0JH9wGi9RwHE9+91evpcU2kWj8yDiWOxNVxoXDNSNun6rsjFPheO5i5Ncni3NQXsXexuCmco8Q+JsX6kBct9E8k1KnTLTTVoQLFWRNmkqyLTcKFS1ZyposWO7VKQqF4VQmDTWTTT2FQu4LKYdTQ3MVJktAlS3CiZNH65a4Kd4Es+oqa9fMnRoNFwVtcEB1QJdzykwWOx5zmpd2VBlbACmlLwWoUWQ1Y8KmSdET8Ml0l6KtLyQBqzDVVTDlJ1aJmxSljXocUn5Og2g0ogwzUgxxaocSZRpD0Jwk+zHnYNvRLVuHN5BCOIcp3x3SeOD8AoTXk5HG8K2m1sWLnAfQpx3AGkWseYifbT3lcnjlZ7304aSwOOgmYifSJXo6WIKzWKK4NZbVwcOp2dqgECCD+U5SfMaf6QcPwKpnio0tYBMy0g62t92XqRiikuLY0hkDV1h1VdGPsSyZOx5funZms+XMSyREucYdB3iQFmm006jmutkdDgT0kEHlcL2eHaGta2AcoFyN9z5pTi3C2V7zkfbxRMgaBw3Q4SbtDWXw1weV4uWPYbE2uARflPReQ407vMtIEgG7jyaOv09V9AdwQ95kzMLsuYSLOXM4xwd7Ae8pAyLOYBaORA1810xzc2yXFPhHguK1SAKNAQYAPJrfNK/zL8IzLRJDjbq5xsV0cTgH0ibZy64ePmG3lHJeSxlbxyLuNpI06NC9L46vhdl/wBZzZFQZ/G3ipmJ8Yu4/sI+vNfWeCcKoYzDsrMbdw8QIuHAw7zuDdfJOHcGc+XFpIbEtAJcS4gNDo0kkD1X6E4CAzD0QBGWlTEW/IJmFh9VcZa6v8vaDBGSv0eardiKZ+VJVewLORX0T8QEZjgV5UXnXabN3+0fLKn8Px1Sr/4f8iV9gIbyQ+7ar6vyV/eTcfR8cf2CdzS7+wz+a+1HDNKwcE3kq+5+WvIfgfEanYepslKvYuryX3r8E3ksfgGcgrXzflL0TUD8/nsbW/Kov0D/AC5nIKLT7/5XpE6wDt00lUBJ0hNMo8tFUSYVdJ+RboWdA8+SyHDfXyRS0B1zJ3AH7rFWsZ8EHnKaxXy3RdgKtf0WO/kWuEao2bbfegQmYdo018597pPHyaJqihXhYdxYDUhFqXETHlASbsM03JDr3mLqda7MpKL7o0/izjZt0OniXbiEDuL+GR5be3l+ipzy0wTI1tKTTNEorsNuxI0Poth52CQveTcbxPksVMY8nUlp5CClQV6Ok2pPJLV6h0dpv1/pCA+qQJi5HMJN+MJcDGnso5Y6OnhGE+IiSLADRo5BOsqk7Lhv4sCYAcBEyCCiM4nNtJNo1UUwcLO40Ln16D6mIbaKbGhxM6uvaPMN9kM406jNqOQE6IuHx+pnU3TlrFckavwdINKkJahjAbT/AIPSUV9S3+LqepEhxaYPGYfOAWmHNMtP7eSZw7XOb4hB5JTvyI0WTxQgxb2KUZwttjcJNcHJ4/wgNJflDqZMvaflcdSI0B+huksH2YwlUFzGwTqDGZp3E8l6CvinOGxB9ZC4AwhpVM9IksPyzEeR5BUsib/FlqLrk6mE4TTosyU2NGkkC5gzc6m43RG1CBCJSxEtMkfv5IbMUZ+En0Q2r5GkTvnbCVtnEHDVpWHY4T8J+iDX4vSGsxzymFpETX6GncRP5Srp8QJ0aVzHcfokmXDLpYGUelxjDm2YD1VaNeBUjofjnDZUOIOOyE2vTIkub0ugd+3Z4joZVKIqQ6Ma4oTsa5L5b+aFTw0nWfX9kKKvlCpBXcWcop+AHT3UVVH0Lg9PkgX9AqNG8xdEZUbsFVatHOF1JJI5LlZiswRbfW07JcvbMEFEbUkzB5arTnCd+u6l8stccAK9SQCy0cwb+qEHgXdBv9+aO2o3czf/AEsuLTIOvl9UOF8lp1wKgl5lpAEGBrMa2VOZtb0/0r/Dum3nN5RadGLz6Tb2Q4eEy7FJAuZ9NPeLKi9u52kDeY/6Wu5hxzmxM+nKUs7K1xIFheZNvJVCBTaN0sMSNACfef0Ur0i0XMbRt7wP3SxxrnSBpoCj0KJcZIteZmZ6KZYV5HswVN5sADF5AFtd5uPRBfh3FxAED7tZPVH+LTQwDGqISJgNy76R7rCWF32KUzmswA+axnYTAhZODaDDSXcjMDyM6fVdQ49gEGCecEyg1IfOUAT9lD+K6sFldiBo5SYOW1tdf23KSrMuNSTy9OS644aHmSQLRAtz5LbsBAgQQND/AK81jPDKqXYtTVnDLSB4ZcfOw90WnWxDYHgg8513hdOjg2kkSQbfeiI7DRz6STZcz+NLuX1F2Oc7EVd2xzO/nEoVSs43AJ9E3iMUR/dp7cpSzq/l1n7hS/iS7oFMsYuoGGJJ2G30SzMS4m9jvAJPubJqpScADAaDofPmiCqBHeZDA1Frpx+NNBugtGtfoLG36ffsmTUzbW58iueeINsGtN5EkR5ea3gajtS5ltQdDtoV248Mn/WZSaXKJWoE/A7e4MCI3lYfg2kX0i5Dt/NPmmHQTGmgnLbfzQa1djd77CdzZbRxeidzzmO4MyNXACRv9DH6JJlF9L4S1zRYExp1kr0VTGtmARM+GXWA3nVLVGNcR8M+/pK64p60zN9ziMx5brAJHKY6m9kxTxNQ3ZUY7SwY5s29E3WpyIczMOU2BiDp5BJMwo/LlOnzW5Faapk2x+lxN8jLJ5gzFvyu5rqsx1MaeF9pEj6EjqvPP4aWNGV5gydPcjbcK6Pd6OcahAsHnrpbfqVLwJ9g39nsqWMBAJcPaVF5JznH4Kb8u0MDha2uUqLL7afoOpD2fSCCNFh8kW1Tb7Ibqo2QrRknYuARFpWO7G8o+Rx6IooHdFFbJCJDRpaVVCm0aFdE4YEXCGcKAig6iObVxRBs76IdbFP1BbCZrYMapSrQ6Kl/otUZZXJ1DZ5o9nakeiTNAhQMLdUxuiV2tmzBbqozFNaIAIKG5423V0qR1mVVASpVnT6oLnVDbMPRNEbQqewAaJ2IWo0Y+IeqZpv1gieqCXkdVi03lPXbyF0EqVBBkx5JfDVz8rpnmpVE6IJqEK1jVci29Dj+IFo0E80u7GGpcg+izToZjJKdyQLbqZRXoE6OScOSbkj1QazWNMGT1XRyRvJWXGR4mhTovRWzACrmEFpgaRZL1WAjKLffNN96TYCEviAVUYL0JyNYUNADS6baygYgAOkTKFWfpaIGywyve62jiiZubQY1SB8RB0EJYucNZPJWah1KJUqgi/0VdKJDyMH+IMjS3QLbcadvvyQwBCy5nIQm8URLIx52NFo13WnFrtbax5pEREA+ap7oiSp6I+qVjRAs8jyK4NWi+ZBJ++a79BjCbqvC0+Ae60UWjOUrPOkv3/UqLrVYJPhUV6sy4PrVSoX2CLSohEpUoRIC8tI3lPwioWCqqPhCdWT5EosLMJXEYi6w6oUvUZJlM1jBLubzogvsl2gp2nokymZFIJfEUQnSEF5QJM5rsGNVT6YAsm6rku6kVS/ZVijXGVYeZW+6ujNYrVA2LPZ0UbQPJPilKvuynZNnLfhShDDBdh9NLighS4GLAABL1aycrYfkhnB2unwFiFiUSo2yqpSjRCFNxK0pCtl0wGqV6gOg+iM3DErT8JCOBHLdSnZU/DQnaoS1bDuK05IFTXYAQUm1wJT38uKo4U8lomjJp2KPEKGqU43CWj76LZoWvyVWS+DmklZFCRJKc7sX+nVbpULX807JYiwQLKmV41CedQ5byfohOpX53G+ml0CYCOitMSogR9Qc9BqVlFF5aR1xSF3OJUJACiitIsB3qMFFE2gKaYRBXhUojVABrYtAZiCVFE1FUAYc1VSsFFEKKFZhglHbRVqKZIdhqbYWXEKKJJE2ZcJQxTUUUspENBJY0xoooriCE6FKTdOdwFFFbA3TpgIGMfZRRJdwEKVGSum3DiFFFcmJg6mHsYiYMeeyTdhX3/eOvpyUUUpioG6g6fUxpptP1+iHiMO6P9dPpqootIyZMonPq4Zw5b8vvmhii8q1FvfBnRf4dwH66JU0HT/rp/2oohSYnFBRTO8KKKJbMeqP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 descr="http://cdn.c.photoshelter.com/img-get/I0000ZnQV7B8tuZM/s/600/600/3180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7866" y="2677885"/>
            <a:ext cx="4776108" cy="318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33351" y="152718"/>
            <a:ext cx="886777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Black"/>
              <a:buNone/>
            </a:pPr>
            <a:r>
              <a:rPr lang="en-US" cap="none">
                <a:solidFill>
                  <a:srgbClr val="00B050"/>
                </a:solidFill>
              </a:rPr>
              <a:t>The concept of linkage was further extended to map genes to chromosome positions – genetic linkage maps.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133351" y="1818232"/>
            <a:ext cx="8867774" cy="48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Morgan’s work with sex linkage showed that the trait for sex and the trait eye color were inherited together.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They did not segregate independently – violated Mendel’s second law.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When other traits were examined it was found that those on the same chromosome did not always segregate independently.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Traits on the same chromosome did segregate however.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/>
              <a:t>Far apart traits segregated independently. 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/>
              <a:t>Traits closer together segregated less often than independence predicted.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Cross over between homologous chromosomes was the mechanism that segregated genes on the same chromosome.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/>
              <a:t>When genes were far apart crossover happened all the time.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/>
              <a:t>When the were close together cross over happened less frequently.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293915" y="767443"/>
            <a:ext cx="2710542" cy="166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00B050"/>
                </a:solidFill>
              </a:rPr>
              <a:t>INHERITANCE PATTERNS OF UNLINKED AND LINKED GENES</a:t>
            </a:r>
            <a:endParaRPr sz="2160">
              <a:solidFill>
                <a:srgbClr val="00B050"/>
              </a:solidFill>
            </a:endParaRPr>
          </a:p>
        </p:txBody>
      </p:sp>
      <p:pic>
        <p:nvPicPr>
          <p:cNvPr id="133" name="Google Shape;133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551" b="6551"/>
          <a:stretch/>
        </p:blipFill>
        <p:spPr>
          <a:xfrm>
            <a:off x="3282043" y="127904"/>
            <a:ext cx="5617029" cy="641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66751" y="290395"/>
            <a:ext cx="7886699" cy="75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60"/>
              <a:buFont typeface="Arial Black"/>
              <a:buNone/>
            </a:pPr>
            <a:r>
              <a:rPr lang="en-US" sz="2160" cap="none">
                <a:solidFill>
                  <a:srgbClr val="00B050"/>
                </a:solidFill>
              </a:rPr>
              <a:t>Cross over and homologous recombination during synapsis of meiosis I</a:t>
            </a:r>
            <a:endParaRPr/>
          </a:p>
        </p:txBody>
      </p:sp>
      <p:grpSp>
        <p:nvGrpSpPr>
          <p:cNvPr id="139" name="Google Shape;139;p19"/>
          <p:cNvGrpSpPr/>
          <p:nvPr/>
        </p:nvGrpSpPr>
        <p:grpSpPr>
          <a:xfrm>
            <a:off x="1866900" y="1462564"/>
            <a:ext cx="2752725" cy="3829050"/>
            <a:chOff x="438150" y="2238375"/>
            <a:chExt cx="2752725" cy="3829050"/>
          </a:xfrm>
        </p:grpSpPr>
        <p:cxnSp>
          <p:nvCxnSpPr>
            <p:cNvPr id="140" name="Google Shape;140;p19"/>
            <p:cNvCxnSpPr/>
            <p:nvPr/>
          </p:nvCxnSpPr>
          <p:spPr>
            <a:xfrm>
              <a:off x="1600200" y="2971800"/>
              <a:ext cx="409575" cy="419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9"/>
            <p:cNvCxnSpPr/>
            <p:nvPr/>
          </p:nvCxnSpPr>
          <p:spPr>
            <a:xfrm rot="10800000" flipH="1">
              <a:off x="1600200" y="2971800"/>
              <a:ext cx="409575" cy="419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19"/>
            <p:cNvCxnSpPr/>
            <p:nvPr/>
          </p:nvCxnSpPr>
          <p:spPr>
            <a:xfrm>
              <a:off x="2009775" y="2971800"/>
              <a:ext cx="1181100" cy="0"/>
            </a:xfrm>
            <a:prstGeom prst="straightConnector1">
              <a:avLst/>
            </a:prstGeom>
            <a:noFill/>
            <a:ln w="50800" cap="flat" cmpd="sng">
              <a:solidFill>
                <a:srgbClr val="6CB2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19"/>
            <p:cNvCxnSpPr/>
            <p:nvPr/>
          </p:nvCxnSpPr>
          <p:spPr>
            <a:xfrm>
              <a:off x="447675" y="2971800"/>
              <a:ext cx="1152525" cy="0"/>
            </a:xfrm>
            <a:prstGeom prst="straightConnector1">
              <a:avLst/>
            </a:prstGeom>
            <a:noFill/>
            <a:ln w="508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19"/>
            <p:cNvCxnSpPr/>
            <p:nvPr/>
          </p:nvCxnSpPr>
          <p:spPr>
            <a:xfrm rot="10800000">
              <a:off x="2009775" y="3390900"/>
              <a:ext cx="1181100" cy="0"/>
            </a:xfrm>
            <a:prstGeom prst="straightConnector1">
              <a:avLst/>
            </a:prstGeom>
            <a:noFill/>
            <a:ln w="508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19"/>
            <p:cNvCxnSpPr/>
            <p:nvPr/>
          </p:nvCxnSpPr>
          <p:spPr>
            <a:xfrm>
              <a:off x="457199" y="3390900"/>
              <a:ext cx="1143001" cy="0"/>
            </a:xfrm>
            <a:prstGeom prst="straightConnector1">
              <a:avLst/>
            </a:prstGeom>
            <a:noFill/>
            <a:ln w="50800" cap="flat" cmpd="sng">
              <a:solidFill>
                <a:srgbClr val="6CB2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19"/>
            <p:cNvCxnSpPr/>
            <p:nvPr/>
          </p:nvCxnSpPr>
          <p:spPr>
            <a:xfrm>
              <a:off x="457199" y="2657475"/>
              <a:ext cx="2733676" cy="0"/>
            </a:xfrm>
            <a:prstGeom prst="straightConnector1">
              <a:avLst/>
            </a:prstGeom>
            <a:noFill/>
            <a:ln w="508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19"/>
            <p:cNvCxnSpPr/>
            <p:nvPr/>
          </p:nvCxnSpPr>
          <p:spPr>
            <a:xfrm>
              <a:off x="447675" y="3705225"/>
              <a:ext cx="2733676" cy="0"/>
            </a:xfrm>
            <a:prstGeom prst="straightConnector1">
              <a:avLst/>
            </a:prstGeom>
            <a:noFill/>
            <a:ln w="50800" cap="flat" cmpd="sng">
              <a:solidFill>
                <a:srgbClr val="6CB2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148;p19"/>
            <p:cNvSpPr txBox="1"/>
            <p:nvPr/>
          </p:nvSpPr>
          <p:spPr>
            <a:xfrm>
              <a:off x="457199" y="425029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2847975" y="2238375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457199" y="2657475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2847975" y="3026807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447675" y="3072973"/>
              <a:ext cx="3333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2857499" y="3396139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2847975" y="2657475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cxnSp>
          <p:nvCxnSpPr>
            <p:cNvPr id="155" name="Google Shape;155;p19"/>
            <p:cNvCxnSpPr/>
            <p:nvPr/>
          </p:nvCxnSpPr>
          <p:spPr>
            <a:xfrm>
              <a:off x="457199" y="4619625"/>
              <a:ext cx="2733676" cy="0"/>
            </a:xfrm>
            <a:prstGeom prst="straightConnector1">
              <a:avLst/>
            </a:prstGeom>
            <a:noFill/>
            <a:ln w="508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19"/>
            <p:cNvCxnSpPr/>
            <p:nvPr/>
          </p:nvCxnSpPr>
          <p:spPr>
            <a:xfrm>
              <a:off x="438150" y="6067425"/>
              <a:ext cx="2733676" cy="0"/>
            </a:xfrm>
            <a:prstGeom prst="straightConnector1">
              <a:avLst/>
            </a:prstGeom>
            <a:noFill/>
            <a:ln w="50800" cap="flat" cmpd="sng">
              <a:solidFill>
                <a:srgbClr val="6CB2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19"/>
            <p:cNvCxnSpPr/>
            <p:nvPr/>
          </p:nvCxnSpPr>
          <p:spPr>
            <a:xfrm>
              <a:off x="438150" y="5610225"/>
              <a:ext cx="1447800" cy="0"/>
            </a:xfrm>
            <a:prstGeom prst="straightConnector1">
              <a:avLst/>
            </a:prstGeom>
            <a:noFill/>
            <a:ln w="50800" cap="flat" cmpd="sng">
              <a:solidFill>
                <a:srgbClr val="6CB2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19"/>
            <p:cNvCxnSpPr/>
            <p:nvPr/>
          </p:nvCxnSpPr>
          <p:spPr>
            <a:xfrm>
              <a:off x="1885950" y="5133975"/>
              <a:ext cx="1285876" cy="0"/>
            </a:xfrm>
            <a:prstGeom prst="straightConnector1">
              <a:avLst/>
            </a:prstGeom>
            <a:noFill/>
            <a:ln w="50800" cap="flat" cmpd="sng">
              <a:solidFill>
                <a:srgbClr val="6CB2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19"/>
            <p:cNvCxnSpPr/>
            <p:nvPr/>
          </p:nvCxnSpPr>
          <p:spPr>
            <a:xfrm>
              <a:off x="438150" y="5133975"/>
              <a:ext cx="1447800" cy="0"/>
            </a:xfrm>
            <a:prstGeom prst="straightConnector1">
              <a:avLst/>
            </a:prstGeom>
            <a:noFill/>
            <a:ln w="508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19"/>
            <p:cNvCxnSpPr/>
            <p:nvPr/>
          </p:nvCxnSpPr>
          <p:spPr>
            <a:xfrm>
              <a:off x="1885950" y="5610225"/>
              <a:ext cx="1285876" cy="0"/>
            </a:xfrm>
            <a:prstGeom prst="straightConnector1">
              <a:avLst/>
            </a:prstGeom>
            <a:noFill/>
            <a:ln w="508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1" name="Google Shape;161;p19"/>
            <p:cNvSpPr txBox="1"/>
            <p:nvPr/>
          </p:nvSpPr>
          <p:spPr>
            <a:xfrm>
              <a:off x="438150" y="2238375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2838450" y="425029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438150" y="476464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2838450" y="476464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438150" y="524089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447675" y="569809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2838450" y="524089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2838450" y="5698093"/>
              <a:ext cx="333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600200" y="3889296"/>
              <a:ext cx="409575" cy="48482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8575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9"/>
          <p:cNvSpPr txBox="1"/>
          <p:nvPr/>
        </p:nvSpPr>
        <p:spPr>
          <a:xfrm>
            <a:off x="5095875" y="1696998"/>
            <a:ext cx="310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chromosome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5095875" y="2804994"/>
            <a:ext cx="310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chromosome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5095875" y="2011323"/>
            <a:ext cx="310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chromosome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5095875" y="2435662"/>
            <a:ext cx="310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chromosome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5095875" y="3659148"/>
            <a:ext cx="310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chromosome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5095875" y="5009555"/>
            <a:ext cx="310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chromosome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5095875" y="4095750"/>
            <a:ext cx="381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Recombinant chromosome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5095875" y="4552950"/>
            <a:ext cx="381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Recombinant chromosome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Black"/>
              <a:buNone/>
            </a:pPr>
            <a:r>
              <a:rPr lang="en-US">
                <a:solidFill>
                  <a:srgbClr val="00B050"/>
                </a:solidFill>
              </a:rPr>
              <a:t>GENETIC LINKAGE MAPPING</a:t>
            </a:r>
            <a:endParaRPr sz="1800">
              <a:solidFill>
                <a:srgbClr val="00B050"/>
              </a:solidFill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body" idx="1"/>
          </p:nvPr>
        </p:nvSpPr>
        <p:spPr>
          <a:xfrm>
            <a:off x="246064" y="1288593"/>
            <a:ext cx="4714875" cy="55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This genetic map orders </a:t>
            </a:r>
            <a:r>
              <a:rPr lang="en-US" i="1">
                <a:solidFill>
                  <a:srgbClr val="000000"/>
                </a:solidFill>
              </a:rPr>
              <a:t>Drosophila </a:t>
            </a:r>
            <a:r>
              <a:rPr lang="en-US">
                <a:solidFill>
                  <a:srgbClr val="000000"/>
                </a:solidFill>
              </a:rPr>
              <a:t>genes on the basis of recombination frequency.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In 1913 an undergraduate student, Alfred Sturtevant,  in Morgan’s lab realized he could use these observations to map the relative positions of genes on chromosomes. 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Recombination frequency was a function of distance between genes. 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Recombination of 1% was chosen as a unit equal to one genetic map unit (gmu) also named a Centimorgan in honor of T.H. Morgan</a:t>
            </a:r>
            <a:endParaRPr/>
          </a:p>
        </p:txBody>
      </p:sp>
      <p:pic>
        <p:nvPicPr>
          <p:cNvPr id="185" name="Google Shape;185;p20" descr="Figure_13_02_03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5603" b="-5603"/>
          <a:stretch/>
        </p:blipFill>
        <p:spPr>
          <a:xfrm>
            <a:off x="4960939" y="900862"/>
            <a:ext cx="4031619" cy="5569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7172325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Human Karyotype 			</a:t>
            </a:r>
            <a:endParaRPr sz="1800" cap="none"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550"/>
              <a:buNone/>
            </a:pPr>
            <a:r>
              <a:rPr lang="en-US" sz="1550"/>
              <a:t>This karyotype is of a female human. Notice that homologous chromosomes are the same size, and have the same centromere positions and banding patterns. A human male would have an XY chromosome pair instead of the XX pair shown. (credit: Andreas Blozer et al)</a:t>
            </a:r>
            <a:endParaRPr/>
          </a:p>
        </p:txBody>
      </p:sp>
      <p:pic>
        <p:nvPicPr>
          <p:cNvPr id="192" name="Google Shape;192;p21" descr="Figure_13_03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29650" b="-29651"/>
          <a:stretch/>
        </p:blipFill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7077075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/>
              <a:t>NON-DISJUNCTION 			</a:t>
            </a:r>
            <a:endParaRPr sz="1600"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4966154" y="1107619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Nondisjunction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occurs when homologous chromosomes or sister chromatids fail to separate during meiosis, resulting in an abnormal chromosome number. Nondisjunction may occur during meiosis I or meiosis II.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99" name="Google Shape;199;p22" descr="Figure_13_03_02_-_Errata_731_Fix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111" r="-1110"/>
          <a:stretch/>
        </p:blipFill>
        <p:spPr>
          <a:xfrm>
            <a:off x="310243" y="1107619"/>
            <a:ext cx="4445676" cy="508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457200" y="2791"/>
            <a:ext cx="8377237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Trisomy 21 resulting from nondisjunction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457200" y="5986982"/>
            <a:ext cx="8062912" cy="49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550"/>
              <a:buNone/>
            </a:pPr>
            <a:r>
              <a:rPr lang="en-US" sz="1550"/>
              <a:t>The incidence of having a fetus with trisomy 21 increases dramatically with maternal age.</a:t>
            </a:r>
            <a:endParaRPr/>
          </a:p>
        </p:txBody>
      </p:sp>
      <p:pic>
        <p:nvPicPr>
          <p:cNvPr id="206" name="Google Shape;206;p23" descr="Figure_13_03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743" r="-1729"/>
          <a:stretch/>
        </p:blipFill>
        <p:spPr>
          <a:xfrm>
            <a:off x="1465828" y="996661"/>
            <a:ext cx="5731329" cy="489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VISUALIZATION</a:t>
            </a:r>
            <a:endParaRPr/>
          </a:p>
        </p:txBody>
      </p:sp>
      <p:pic>
        <p:nvPicPr>
          <p:cNvPr id="212" name="Google Shape;212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853" b="16854"/>
          <a:stretch/>
        </p:blipFill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https://www.youtube.com/watch?v=EA0qxhR2oOk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POLYPLOIDY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190499" y="4843982"/>
            <a:ext cx="8810625" cy="176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As with many polyploid plants, this triploid orange daylily (</a:t>
            </a:r>
            <a:r>
              <a:rPr lang="en-US" sz="2400" i="1">
                <a:solidFill>
                  <a:schemeClr val="dk1"/>
                </a:solidFill>
              </a:rPr>
              <a:t>Hemerocallis fulva</a:t>
            </a:r>
            <a:r>
              <a:rPr lang="en-US" sz="2400">
                <a:solidFill>
                  <a:schemeClr val="dk1"/>
                </a:solidFill>
              </a:rPr>
              <a:t>) is particularly large and robust, and grows flowers with triple the number of petals of its diploid counterparts. </a:t>
            </a:r>
            <a:r>
              <a:rPr lang="en-US" sz="1800">
                <a:solidFill>
                  <a:schemeClr val="dk1"/>
                </a:solidFill>
              </a:rPr>
              <a:t>(credit: Steve Karg)</a:t>
            </a:r>
            <a:endParaRPr/>
          </a:p>
        </p:txBody>
      </p:sp>
      <p:pic>
        <p:nvPicPr>
          <p:cNvPr id="220" name="Google Shape;220;p25" descr="Figure_13_03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387" r="-36387"/>
          <a:stretch/>
        </p:blipFill>
        <p:spPr>
          <a:xfrm>
            <a:off x="979714" y="1127683"/>
            <a:ext cx="7540398" cy="32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52401" y="152718"/>
            <a:ext cx="8867774" cy="88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Modern genetics began with the rediscovery of Gregor Mendel’s work in 1900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51745" y="1479097"/>
            <a:ext cx="7926841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Mendel first published his work as a meeting paper titled </a:t>
            </a:r>
            <a:r>
              <a:rPr lang="en-US" i="1" u="sng"/>
              <a:t>Experiments on Plant Hybridization </a:t>
            </a:r>
            <a:r>
              <a:rPr lang="en-US"/>
              <a:t>in 1865 and as a paper in an obscure journal in 1866. </a:t>
            </a:r>
            <a:endParaRPr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i="1" u="sng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The work was largely ignored and no one recognized its significance towards understanding heredity until 1900.</a:t>
            </a:r>
            <a:endParaRPr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i="1" u="sng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In that year 4 workers</a:t>
            </a:r>
            <a:r>
              <a:rPr lang="en-US" i="1"/>
              <a:t>; </a:t>
            </a:r>
            <a:r>
              <a:rPr lang="en-US"/>
              <a:t> Erich von Tschermak, Hugo de Vries, Carl Correns, and William Jasper Spillman , each independently trying to study heredity duplicated, then rediscovered Mendel’s work.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i="1" u="sng"/>
              <a:t>Note: Hugo de Vries coined the terms “gene” and “mutation”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i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261257" y="241327"/>
            <a:ext cx="8258855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cap="none">
                <a:solidFill>
                  <a:schemeClr val="dk1"/>
                </a:solidFill>
              </a:rPr>
              <a:t> </a:t>
            </a:r>
            <a:r>
              <a:rPr lang="en-US" sz="2000"/>
              <a:t>SEX CHROMOSOME NONDISJUNCTION</a:t>
            </a:r>
            <a:endParaRPr sz="2000" cap="none">
              <a:solidFill>
                <a:schemeClr val="dk1"/>
              </a:solidFill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457201" y="1107618"/>
            <a:ext cx="4261756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In cats, the gene for coat color is located on the X chromosome.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In the embryonic development of female cats, one of the two X chromosomes is randomly inactivated in each cell, resulting in a tortoiseshell pattern if the cat has two different alleles for coat color.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Male cats, having only one X chromosome, never exhibit a tortoiseshell coat color. (credit: Michael Bodega)</a:t>
            </a:r>
            <a:endParaRPr/>
          </a:p>
        </p:txBody>
      </p:sp>
      <p:pic>
        <p:nvPicPr>
          <p:cNvPr id="227" name="Google Shape;227;p26" descr="Figure_13_03_05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383" b="-1382"/>
          <a:stretch/>
        </p:blipFill>
        <p:spPr>
          <a:xfrm>
            <a:off x="5058291" y="1273629"/>
            <a:ext cx="3886364" cy="444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7058025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None/>
            </a:pPr>
            <a:r>
              <a:rPr lang="en-US" sz="2000" b="1"/>
              <a:t>LEJEUNE’S SYNDROME (CRI-DU-CHAT)</a:t>
            </a:r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4606926" y="1107618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A human genetic disorder resulting from a chromosomal recombination mutation that causes a deletion of a portion of chromosome 5.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 This individual with cri-du-chat syndrome is shown at two, four, nine, and 12 years of age. (credit: Paola Cerruti Mainardi)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4" name="Google Shape;234;p27" descr="Figure_13_03_06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225" r="-8224"/>
          <a:stretch/>
        </p:blipFill>
        <p:spPr>
          <a:xfrm>
            <a:off x="457200" y="1107619"/>
            <a:ext cx="4031619" cy="460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871252" y="372303"/>
            <a:ext cx="6901148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30"/>
              <a:buFont typeface="Arial Black"/>
              <a:buNone/>
            </a:pPr>
            <a:r>
              <a:rPr lang="en-US" sz="2430" cap="none"/>
              <a:t>Pericentric vs paracentric chromosome inversion mutations.  </a:t>
            </a:r>
            <a:r>
              <a:rPr lang="en-US" sz="2160" cap="none"/>
              <a:t>			</a:t>
            </a:r>
            <a:endParaRPr sz="1620" cap="none"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xfrm>
            <a:off x="457202" y="4891831"/>
            <a:ext cx="8062912" cy="181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Pericentric inversions </a:t>
            </a:r>
            <a:r>
              <a:rPr lang="en-US" sz="2400" i="1">
                <a:solidFill>
                  <a:schemeClr val="dk1"/>
                </a:solidFill>
              </a:rPr>
              <a:t>include</a:t>
            </a:r>
            <a:r>
              <a:rPr lang="en-US" sz="2400">
                <a:solidFill>
                  <a:schemeClr val="dk1"/>
                </a:solidFill>
              </a:rPr>
              <a:t> the centromere, and paracentric inversions do not.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 pericentric inversion </a:t>
            </a:r>
            <a:r>
              <a:rPr lang="en-US" sz="2400" i="1">
                <a:solidFill>
                  <a:schemeClr val="dk1"/>
                </a:solidFill>
              </a:rPr>
              <a:t>can change the relative lengths </a:t>
            </a:r>
            <a:r>
              <a:rPr lang="en-US" sz="2400">
                <a:solidFill>
                  <a:schemeClr val="dk1"/>
                </a:solidFill>
              </a:rPr>
              <a:t>of the chromosome arms; a paracentric inversion cannot.</a:t>
            </a:r>
            <a:endParaRPr/>
          </a:p>
        </p:txBody>
      </p:sp>
      <p:pic>
        <p:nvPicPr>
          <p:cNvPr id="241" name="Google Shape;241;p28" descr="Figure_13_03_0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061" r="-2481"/>
          <a:stretch/>
        </p:blipFill>
        <p:spPr>
          <a:xfrm>
            <a:off x="2309407" y="1104250"/>
            <a:ext cx="5167591" cy="368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587828" y="22323"/>
            <a:ext cx="8556171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Homologous pairing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142875" y="4843981"/>
            <a:ext cx="8820149" cy="179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b="1"/>
              <a:t>When one chromosome undergoes an inversion but the other does not, one chromosome must form </a:t>
            </a:r>
            <a:r>
              <a:rPr lang="en-US" b="1">
                <a:solidFill>
                  <a:srgbClr val="C00000"/>
                </a:solidFill>
              </a:rPr>
              <a:t>an inverted loop </a:t>
            </a:r>
            <a:r>
              <a:rPr lang="en-US" b="1"/>
              <a:t>to retain point-for-point interaction during synapsis. This inversion pairing is essential to maintaining gene alignment during meiosis and to allow for recombination.</a:t>
            </a:r>
            <a:endParaRPr sz="1600" b="1"/>
          </a:p>
        </p:txBody>
      </p:sp>
      <p:pic>
        <p:nvPicPr>
          <p:cNvPr id="248" name="Google Shape;248;p29" descr="Figure_13_03_08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3471" r="-23470"/>
          <a:stretch/>
        </p:blipFill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148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Reciprocal translocation mutations – non-homologous chromosomes may also exchange material. 									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620485" y="5248275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A reciprocal translocation occurs when a segment of DNA is transferred from one chromosome to another, nonhomologous chromosome. </a:t>
            </a:r>
            <a:r>
              <a:rPr lang="en-US" sz="1600"/>
              <a:t>(credit: modification of work by National Human Genome Research/USA)</a:t>
            </a:r>
            <a:endParaRPr/>
          </a:p>
        </p:txBody>
      </p:sp>
      <p:pic>
        <p:nvPicPr>
          <p:cNvPr id="255" name="Google Shape;255;p30" descr="Figure_13_03_09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86" r="-926"/>
          <a:stretch/>
        </p:blipFill>
        <p:spPr>
          <a:xfrm>
            <a:off x="2204357" y="1428750"/>
            <a:ext cx="4539343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28603" y="152718"/>
            <a:ext cx="8896350" cy="86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Shortly after the rediscovery of Mendel’s work a search for the physical basis of the gene began. 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259896" y="1394728"/>
            <a:ext cx="8247289" cy="566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Mendel’s findings were based in statistical results from numerous crosses and his “Laws” were purely conceptual deductions.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Mendel had no idea as to the actual physical nature of his conceptual “hereditary particles” (genes).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Rediscovery and recognition of the importance of his work triggered many into trying to find the physical cause of Mendel’s observations.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By 1900 microscopy was a well developed technology and the importance of the cell was well known. 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Many microscopic studies of cells were undertaken to look for the physical gene.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287539" y="1197743"/>
            <a:ext cx="888682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microscopy and staining techniques allowed the visualization of chromosomes that appeared to behave in accordance with Mendel’s observations</a:t>
            </a:r>
            <a:endParaRPr/>
          </a:p>
        </p:txBody>
      </p:sp>
      <p:pic>
        <p:nvPicPr>
          <p:cNvPr id="73" name="Google Shape;73;p10" descr="http://www.jbc.org/content/273/12/6704/F4.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9143" y="2786135"/>
            <a:ext cx="4214132" cy="38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287539" y="489857"/>
            <a:ext cx="61373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Technological Advances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Chromosomes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80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Today we know that chromosomes are threadlike nuclear structures consisting of DNA and proteins that serve as the repositories for genetic information.</a:t>
            </a:r>
            <a:endParaRPr/>
          </a:p>
        </p:txBody>
      </p:sp>
      <p:pic>
        <p:nvPicPr>
          <p:cNvPr id="81" name="Google Shape;81;p11" descr="Figure_13_00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1355" r="-11354"/>
          <a:stretch/>
        </p:blipFill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b="1"/>
              <a:t>CHROMOSOMAL THEORY OF INHERITANCE</a:t>
            </a:r>
            <a:endParaRPr cap="none"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95943" y="4843982"/>
            <a:ext cx="8324169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b="1">
                <a:solidFill>
                  <a:schemeClr val="dk1"/>
                </a:solidFill>
              </a:rPr>
              <a:t>(a) Walter Sutton and (b) Theodor Boveri are credited with developing the Chromosomal Theory of Inheritance, which states that chromosomes carry the unit of heredity (genes).</a:t>
            </a:r>
            <a:endParaRPr/>
          </a:p>
        </p:txBody>
      </p:sp>
      <p:pic>
        <p:nvPicPr>
          <p:cNvPr id="88" name="Google Shape;88;p12" descr="Figure_B13_01_06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9122" r="-39121"/>
          <a:stretch/>
        </p:blipFill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64647" y="816429"/>
            <a:ext cx="8829675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During meiosis, chromosome pairs migrate as discrete structures.</a:t>
            </a:r>
            <a:endParaRPr/>
          </a:p>
          <a:p>
            <a:pPr marL="800100" lvl="1" indent="-342900" algn="l" rtl="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Chromosome sorting from each homologous pair into pre-gametes appears to be random.</a:t>
            </a:r>
            <a:endParaRPr/>
          </a:p>
          <a:p>
            <a:pPr marL="342900" lvl="0" indent="-342900" algn="l" rtl="0">
              <a:spcBef>
                <a:spcPts val="16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Each parent synthesizes gametes that contain only half their chromosomal complement.</a:t>
            </a:r>
            <a:endParaRPr/>
          </a:p>
          <a:p>
            <a:pPr marL="342900" lvl="0" indent="-342900" algn="l" rtl="0">
              <a:spcBef>
                <a:spcPts val="16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Even though male and female gametes (sperm and egg) differ in size and morphology, they have the same number of chromosomes, suggesting equal genetic contributions from each parent.</a:t>
            </a:r>
            <a:endParaRPr/>
          </a:p>
          <a:p>
            <a:pPr marL="342900" lvl="0" indent="-342900" algn="l" rtl="0">
              <a:spcBef>
                <a:spcPts val="16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chromosomes in gametes combine during fertilization to produce offspring with the same chromosome number as their parents.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391885" y="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 b="1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CHROMOSOMAL THEORY OF INHERITANCE</a:t>
            </a:r>
            <a:endParaRPr sz="2400" cap="none">
              <a:solidFill>
                <a:srgbClr val="6CB25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75558" y="0"/>
            <a:ext cx="8392886" cy="70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200"/>
              <a:buFont typeface="Arial Black"/>
              <a:buNone/>
            </a:pPr>
            <a:r>
              <a:rPr lang="en-US" sz="3200" cap="none"/>
              <a:t>Chromosomal Theory of Inheritance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23826" y="895350"/>
            <a:ext cx="8896350" cy="53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Proposed long before there was any direct evidence that traits were carried on chromosomes.</a:t>
            </a:r>
            <a:endParaRPr sz="2400" b="1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Working with sea urchins and grasshoppers, Boveri and Sutton (respectively) independently demonstrated that chromosomes occur in matched maternal and paternal pairs that segregate in meiosis.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Early support for their theory came from the work of Eleanor Carothers demonstrating independent assortment of chromosomes in grasshoppers.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Discovery of X and Y chromosome based inheritance of sex and T.H. Morgan’s subsequent work on genetic linkage in that system of </a:t>
            </a:r>
            <a:r>
              <a:rPr lang="en-US" sz="2400" i="1"/>
              <a:t>Drosophilia melanogaster</a:t>
            </a:r>
            <a:r>
              <a:rPr lang="en-US" sz="2400"/>
              <a:t> lead to the first real proof of a chromosome role in heredity.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http://www.benchfly.com/blog/wp-content/uploads/2010/01/Drosophil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771525"/>
            <a:ext cx="2857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http://www.ptbeach.com/cms/lib02/NJ01000839/Centricity/Domain/113/karyotyp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1441912"/>
            <a:ext cx="4972050" cy="457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http://cosbiology.pbworks.com/f/1267565924/module10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0950" y="3947794"/>
            <a:ext cx="1714500" cy="17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09550" y="247650"/>
            <a:ext cx="3314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Drosophilia melanogaster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09550" y="3494216"/>
            <a:ext cx="3829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Drosophilia melanogaster karyotype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905375" y="771525"/>
            <a:ext cx="3314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karyotype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On-screen Show (4:3)</PresentationFormat>
  <Paragraphs>105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 Black</vt:lpstr>
      <vt:lpstr>Calibri</vt:lpstr>
      <vt:lpstr>Arial</vt:lpstr>
      <vt:lpstr>Essential</vt:lpstr>
      <vt:lpstr>PowerPoint Presentation</vt:lpstr>
      <vt:lpstr>Modern genetics began with the rediscovery of Gregor Mendel’s work in 1900</vt:lpstr>
      <vt:lpstr>Shortly after the rediscovery of Mendel’s work a search for the physical basis of the gene began. </vt:lpstr>
      <vt:lpstr>Advances in microscopy and staining techniques allowed the visualization of chromosomes that appeared to behave in accordance with Mendel’s observations</vt:lpstr>
      <vt:lpstr>Chromosomes</vt:lpstr>
      <vt:lpstr>CHROMOSOMAL THEORY OF INHERITANCE</vt:lpstr>
      <vt:lpstr>PowerPoint Presentation</vt:lpstr>
      <vt:lpstr>Chromosomal Theory of Inheritance</vt:lpstr>
      <vt:lpstr>PowerPoint Presentation</vt:lpstr>
      <vt:lpstr>T. H. Morgan showed that the white eye mutant allele was inherited along with sex (the X chromosome).   This sex linkage was the first demonstration that genes were on chromosomes.</vt:lpstr>
      <vt:lpstr>The concept of linkage was further extended to map genes to chromosome positions – genetic linkage maps.</vt:lpstr>
      <vt:lpstr>INHERITANCE PATTERNS OF UNLINKED AND LINKED GENES</vt:lpstr>
      <vt:lpstr>Cross over and homologous recombination during synapsis of meiosis I</vt:lpstr>
      <vt:lpstr>GENETIC LINKAGE MAPPING</vt:lpstr>
      <vt:lpstr>Human Karyotype    </vt:lpstr>
      <vt:lpstr>NON-DISJUNCTION    </vt:lpstr>
      <vt:lpstr>Trisomy 21 resulting from nondisjunction</vt:lpstr>
      <vt:lpstr>VISUALIZATION</vt:lpstr>
      <vt:lpstr>POLYPLOIDY</vt:lpstr>
      <vt:lpstr> SEX CHROMOSOME NONDISJUNCTION</vt:lpstr>
      <vt:lpstr>LEJEUNE’S SYNDROME (CRI-DU-CHAT)</vt:lpstr>
      <vt:lpstr>Pericentric vs paracentric chromosome inversion mutations.     </vt:lpstr>
      <vt:lpstr>Homologous pairing</vt:lpstr>
      <vt:lpstr>Reciprocal translocation mutations – non-homologous chromosomes may also exchange material.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Finch, Sarah</dc:creator>
  <cp:lastModifiedBy>Finch, Sarah</cp:lastModifiedBy>
  <cp:revision>1</cp:revision>
  <dcterms:modified xsi:type="dcterms:W3CDTF">2019-08-21T18:24:59Z</dcterms:modified>
</cp:coreProperties>
</file>