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144000"/>
  <p:embeddedFontLst>
    <p:embeddedFont>
      <p:font typeface="Arial Black"/>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Erica Mersfeld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ArialBlack-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6-18T01:28:07.950">
    <p:pos x="2908" y="697"/>
    <p:text>I read in one of our SCC disability trainings that we shouldn't use color to emphasize topics because of students who are color blind so I changed to bold black.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nvSpPr>
        <p:spPr>
          <a:xfrm>
            <a:off x="0" y="789678"/>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500"/>
              <a:buFont typeface="Arial Black"/>
              <a:buNone/>
            </a:pPr>
            <a:r>
              <a:rPr b="0" i="0" lang="en-US" sz="3500" u="none" cap="none" strike="noStrike">
                <a:solidFill>
                  <a:srgbClr val="6CB255"/>
                </a:solidFill>
                <a:latin typeface="Arial Black"/>
                <a:ea typeface="Arial Black"/>
                <a:cs typeface="Arial Black"/>
                <a:sym typeface="Arial Black"/>
              </a:rPr>
              <a:t>COLLEGE PHYSICS</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 Chapter Title</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pic>
        <p:nvPicPr>
          <p:cNvPr descr="medium_covers_Page_2.png" id="15" name="Google Shape;15;p2"/>
          <p:cNvPicPr preferRelativeResize="0"/>
          <p:nvPr/>
        </p:nvPicPr>
        <p:blipFill rotWithShape="1">
          <a:blip r:embed="rId2">
            <a:alphaModFix/>
          </a:blip>
          <a:srcRect b="0" l="0" r="0" t="0"/>
          <a:stretch/>
        </p:blipFill>
        <p:spPr>
          <a:xfrm>
            <a:off x="3562757" y="2517425"/>
            <a:ext cx="2010683" cy="2603836"/>
          </a:xfrm>
          <a:prstGeom prst="rect">
            <a:avLst/>
          </a:prstGeom>
          <a:noFill/>
          <a:ln>
            <a:noFill/>
          </a:ln>
          <a:effectLst>
            <a:reflection blurRad="0" dir="0" dist="0" endA="300" endPos="35000" fadeDir="5400000" kx="0" rotWithShape="0" algn="bl" stA="52000" stPos="0" sy="-100000" ky="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p:cSld name="Two Content">
    <p:spTree>
      <p:nvGrpSpPr>
        <p:cNvPr id="16" name="Shape 16"/>
        <p:cNvGrpSpPr/>
        <p:nvPr/>
      </p:nvGrpSpPr>
      <p:grpSpPr>
        <a:xfrm>
          <a:off x="0" y="0"/>
          <a:ext cx="0" cy="0"/>
          <a:chOff x="0" y="0"/>
          <a:chExt cx="0" cy="0"/>
        </a:xfrm>
      </p:grpSpPr>
      <p:sp>
        <p:nvSpPr>
          <p:cNvPr id="17" name="Google Shape;17;p3"/>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rot="-5400000">
            <a:off x="8044816"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p:nvPr>
            <p:ph idx="2" type="pic"/>
          </p:nvPr>
        </p:nvSpPr>
        <p:spPr>
          <a:xfrm>
            <a:off x="457200" y="1107619"/>
            <a:ext cx="4031619" cy="4607689"/>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2" name="Google Shape;22;p3"/>
          <p:cNvSpPr txBox="1"/>
          <p:nvPr>
            <p:ph idx="1" type="body"/>
          </p:nvPr>
        </p:nvSpPr>
        <p:spPr>
          <a:xfrm>
            <a:off x="4606926" y="1107618"/>
            <a:ext cx="3913188" cy="4607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212F62"/>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23" name="Shape 23"/>
        <p:cNvGrpSpPr/>
        <p:nvPr/>
      </p:nvGrpSpPr>
      <p:grpSpPr>
        <a:xfrm>
          <a:off x="0" y="0"/>
          <a:ext cx="0" cy="0"/>
          <a:chOff x="0" y="0"/>
          <a:chExt cx="0" cy="0"/>
        </a:xfrm>
      </p:grpSpPr>
      <p:sp>
        <p:nvSpPr>
          <p:cNvPr id="24" name="Google Shape;24;p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rot="-5400000">
            <a:off x="8044816"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p:nvPr>
            <p:ph idx="2" type="pic"/>
          </p:nvPr>
        </p:nvSpPr>
        <p:spPr>
          <a:xfrm>
            <a:off x="457201" y="1122387"/>
            <a:ext cx="8062913" cy="3500071"/>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9" name="Google Shape;29;p4"/>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000000"/>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30" name="Shape 30"/>
        <p:cNvGrpSpPr/>
        <p:nvPr/>
      </p:nvGrpSpPr>
      <p:grpSpPr>
        <a:xfrm>
          <a:off x="0" y="0"/>
          <a:ext cx="0" cy="0"/>
          <a:chOff x="0" y="0"/>
          <a:chExt cx="0" cy="0"/>
        </a:xfrm>
      </p:grpSpPr>
      <p:sp>
        <p:nvSpPr>
          <p:cNvPr id="31" name="Google Shape;31;p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457200" y="1752601"/>
            <a:ext cx="7620000" cy="4373563"/>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3" name="Google Shape;33;p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rot="-5400000">
            <a:off x="8044816"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p:cSld name="Content with Caption">
    <p:spTree>
      <p:nvGrpSpPr>
        <p:cNvPr id="36" name="Shape 36"/>
        <p:cNvGrpSpPr/>
        <p:nvPr/>
      </p:nvGrpSpPr>
      <p:grpSpPr>
        <a:xfrm>
          <a:off x="0" y="0"/>
          <a:ext cx="0" cy="0"/>
          <a:chOff x="0" y="0"/>
          <a:chExt cx="0" cy="0"/>
        </a:xfrm>
      </p:grpSpPr>
      <p:sp>
        <p:nvSpPr>
          <p:cNvPr id="37" name="Google Shape;37;p6"/>
          <p:cNvSpPr txBox="1"/>
          <p:nvPr>
            <p:ph idx="1" type="body"/>
          </p:nvPr>
        </p:nvSpPr>
        <p:spPr>
          <a:xfrm>
            <a:off x="3575050" y="1600200"/>
            <a:ext cx="5111751" cy="448056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sz="3200"/>
            </a:lvl1pPr>
            <a:lvl2pPr indent="-406400" lvl="1" marL="914400" algn="l">
              <a:spcBef>
                <a:spcPts val="600"/>
              </a:spcBef>
              <a:spcAft>
                <a:spcPts val="0"/>
              </a:spcAft>
              <a:buSzPts val="2800"/>
              <a:buFont typeface="Arial Black"/>
              <a:buAutoNum type="alphaLcParenR"/>
              <a:defRPr sz="2800"/>
            </a:lvl2pPr>
            <a:lvl3pPr indent="-381000" lvl="2" marL="1371600" algn="l">
              <a:spcBef>
                <a:spcPts val="480"/>
              </a:spcBef>
              <a:spcAft>
                <a:spcPts val="0"/>
              </a:spcAft>
              <a:buSzPts val="2400"/>
              <a:buFont typeface="Arial Black"/>
              <a:buAutoNum type="alphaLcParenR"/>
              <a:defRPr sz="2400"/>
            </a:lvl3pPr>
            <a:lvl4pPr indent="-355600" lvl="3" marL="1828800" algn="l">
              <a:spcBef>
                <a:spcPts val="400"/>
              </a:spcBef>
              <a:spcAft>
                <a:spcPts val="0"/>
              </a:spcAft>
              <a:buSzPts val="2000"/>
              <a:buFont typeface="Arial Black"/>
              <a:buAutoNum type="alphaLcParenR"/>
              <a:defRPr sz="2000"/>
            </a:lvl4pPr>
            <a:lvl5pPr indent="-355600" lvl="4" marL="2286000" algn="l">
              <a:spcBef>
                <a:spcPts val="400"/>
              </a:spcBef>
              <a:spcAft>
                <a:spcPts val="0"/>
              </a:spcAft>
              <a:buSzPts val="2000"/>
              <a:buFont typeface="Arial Black"/>
              <a:buAutoNum type="alphaLcParen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38" name="Google Shape;38;p6"/>
          <p:cNvSpPr txBox="1"/>
          <p:nvPr>
            <p:ph idx="2" type="body"/>
          </p:nvPr>
        </p:nvSpPr>
        <p:spPr>
          <a:xfrm>
            <a:off x="457201" y="1600200"/>
            <a:ext cx="3008313" cy="448056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39" name="Google Shape;39;p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rot="-5400000">
            <a:off x="8044816"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6"/>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6CB255"/>
              </a:buClr>
              <a:buSzPts val="2400"/>
              <a:buFont typeface="Arial Black"/>
              <a:buNone/>
              <a:defRPr b="0" i="0" sz="2400" u="none" cap="none" strike="noStrik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752601"/>
            <a:ext cx="7620000" cy="43735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rot="-5400000">
            <a:off x="8044816" y="683895"/>
            <a:ext cx="131572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400" u="none" cap="none" strike="noStrike">
                <a:solidFill>
                  <a:srgbClr val="FFFFFF"/>
                </a:solidFill>
                <a:latin typeface="Arial"/>
                <a:ea typeface="Arial"/>
                <a:cs typeface="Arial"/>
                <a:sym typeface="Arial"/>
              </a:defRPr>
            </a:lvl1pPr>
            <a:lvl2pPr indent="0" lvl="1" marL="0" marR="0" rtl="0" algn="r">
              <a:spcBef>
                <a:spcPts val="0"/>
              </a:spcBef>
              <a:buNone/>
              <a:defRPr b="1" i="0" sz="2400" u="none" cap="none" strike="noStrike">
                <a:solidFill>
                  <a:srgbClr val="FFFFFF"/>
                </a:solidFill>
                <a:latin typeface="Arial"/>
                <a:ea typeface="Arial"/>
                <a:cs typeface="Arial"/>
                <a:sym typeface="Arial"/>
              </a:defRPr>
            </a:lvl2pPr>
            <a:lvl3pPr indent="0" lvl="2" marL="0" marR="0" rtl="0" algn="r">
              <a:spcBef>
                <a:spcPts val="0"/>
              </a:spcBef>
              <a:buNone/>
              <a:defRPr b="1" i="0" sz="2400" u="none" cap="none" strike="noStrike">
                <a:solidFill>
                  <a:srgbClr val="FFFFFF"/>
                </a:solidFill>
                <a:latin typeface="Arial"/>
                <a:ea typeface="Arial"/>
                <a:cs typeface="Arial"/>
                <a:sym typeface="Arial"/>
              </a:defRPr>
            </a:lvl3pPr>
            <a:lvl4pPr indent="0" lvl="3" marL="0" marR="0" rtl="0" algn="r">
              <a:spcBef>
                <a:spcPts val="0"/>
              </a:spcBef>
              <a:buNone/>
              <a:defRPr b="1" i="0" sz="2400" u="none" cap="none" strike="noStrike">
                <a:solidFill>
                  <a:srgbClr val="FFFFFF"/>
                </a:solidFill>
                <a:latin typeface="Arial"/>
                <a:ea typeface="Arial"/>
                <a:cs typeface="Arial"/>
                <a:sym typeface="Arial"/>
              </a:defRPr>
            </a:lvl4pPr>
            <a:lvl5pPr indent="0" lvl="4" marL="0" marR="0" rtl="0" algn="r">
              <a:spcBef>
                <a:spcPts val="0"/>
              </a:spcBef>
              <a:buNone/>
              <a:defRPr b="1" i="0" sz="2400" u="none" cap="none" strike="noStrike">
                <a:solidFill>
                  <a:srgbClr val="FFFFFF"/>
                </a:solidFill>
                <a:latin typeface="Arial"/>
                <a:ea typeface="Arial"/>
                <a:cs typeface="Arial"/>
                <a:sym typeface="Arial"/>
              </a:defRPr>
            </a:lvl5pPr>
            <a:lvl6pPr indent="0" lvl="5" marL="0" marR="0" rtl="0" algn="r">
              <a:spcBef>
                <a:spcPts val="0"/>
              </a:spcBef>
              <a:buNone/>
              <a:defRPr b="1" i="0" sz="2400" u="none" cap="none" strike="noStrike">
                <a:solidFill>
                  <a:srgbClr val="FFFFFF"/>
                </a:solidFill>
                <a:latin typeface="Arial"/>
                <a:ea typeface="Arial"/>
                <a:cs typeface="Arial"/>
                <a:sym typeface="Arial"/>
              </a:defRPr>
            </a:lvl6pPr>
            <a:lvl7pPr indent="0" lvl="6" marL="0" marR="0" rtl="0" algn="r">
              <a:spcBef>
                <a:spcPts val="0"/>
              </a:spcBef>
              <a:buNone/>
              <a:defRPr b="1" i="0" sz="2400" u="none" cap="none" strike="noStrike">
                <a:solidFill>
                  <a:srgbClr val="FFFFFF"/>
                </a:solidFill>
                <a:latin typeface="Arial"/>
                <a:ea typeface="Arial"/>
                <a:cs typeface="Arial"/>
                <a:sym typeface="Arial"/>
              </a:defRPr>
            </a:lvl7pPr>
            <a:lvl8pPr indent="0" lvl="7" marL="0" marR="0" rtl="0" algn="r">
              <a:spcBef>
                <a:spcPts val="0"/>
              </a:spcBef>
              <a:buNone/>
              <a:defRPr b="1" i="0" sz="2400" u="none" cap="none" strike="noStrike">
                <a:solidFill>
                  <a:srgbClr val="FFFFFF"/>
                </a:solidFill>
                <a:latin typeface="Arial"/>
                <a:ea typeface="Arial"/>
                <a:cs typeface="Arial"/>
                <a:sym typeface="Arial"/>
              </a:defRPr>
            </a:lvl8pPr>
            <a:lvl9pPr indent="0" lvl="8" marL="0" marR="0" rtl="0" algn="r">
              <a:spcBef>
                <a:spcPts val="0"/>
              </a:spcBef>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hyperlink" Target="http://creativecommons.org/licenses/by-nc-sa/4.0/" TargetMode="External"/><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dnalc.org/view/15479-Sanger-method-of-DNA-sequencing-3D-animation-with-narration.html" TargetMode="External"/><Relationship Id="rId4" Type="http://schemas.openxmlformats.org/officeDocument/2006/relationships/image" Target="../media/image26.png"/><Relationship Id="rId5" Type="http://schemas.openxmlformats.org/officeDocument/2006/relationships/hyperlink" Target="https://www.dnalc.org/view/15479-Sanger-method-of-DNA-sequencing-3D-animation-with-narration.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openstaxcollege.org/l/neanderthal" TargetMode="External"/><Relationship Id="rId4" Type="http://schemas.openxmlformats.org/officeDocument/2006/relationships/hyperlink" Target="https://www.ted.com/talks/svante_paeaebo_dna_clues_to_our_inner_neanderthal" TargetMode="External"/><Relationship Id="rId5" Type="http://schemas.openxmlformats.org/officeDocument/2006/relationships/image" Target="../media/image27.png"/><Relationship Id="rId6" Type="http://schemas.openxmlformats.org/officeDocument/2006/relationships/hyperlink" Target="https://www.ted.com/talks/svante_paeaebo_dna_clues_to_our_inner_neandertha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omments" Target="../comments/comment1.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6" name="Shape 46"/>
        <p:cNvGrpSpPr/>
        <p:nvPr/>
      </p:nvGrpSpPr>
      <p:grpSpPr>
        <a:xfrm>
          <a:off x="0" y="0"/>
          <a:ext cx="0" cy="0"/>
          <a:chOff x="0" y="0"/>
          <a:chExt cx="0" cy="0"/>
        </a:xfrm>
      </p:grpSpPr>
      <p:sp>
        <p:nvSpPr>
          <p:cNvPr id="47" name="Google Shape;47;p7"/>
          <p:cNvSpPr txBox="1"/>
          <p:nvPr/>
        </p:nvSpPr>
        <p:spPr>
          <a:xfrm>
            <a:off x="0" y="789678"/>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600"/>
              <a:buFont typeface="Arial Black"/>
              <a:buNone/>
            </a:pPr>
            <a:r>
              <a:rPr b="0" i="0" lang="en-US" sz="3600" u="none" cap="none" strike="noStrike">
                <a:solidFill>
                  <a:srgbClr val="6CB255"/>
                </a:solidFill>
                <a:latin typeface="Arial Black"/>
                <a:ea typeface="Arial Black"/>
                <a:cs typeface="Arial Black"/>
                <a:sym typeface="Arial Black"/>
              </a:rPr>
              <a:t>BIOLOGY 2E</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DNA STRUCTURE AND FUNCTION</a:t>
            </a:r>
            <a:endParaRPr/>
          </a:p>
          <a:p>
            <a:pPr indent="0" lvl="0" marL="0" marR="0" rtl="0" algn="ctr">
              <a:spcBef>
                <a:spcPts val="0"/>
              </a:spcBef>
              <a:spcAft>
                <a:spcPts val="0"/>
              </a:spcAft>
              <a:buClr>
                <a:schemeClr val="dk1"/>
              </a:buClr>
              <a:buSzPts val="1600"/>
              <a:buFont typeface="Arial"/>
              <a:buNone/>
            </a:pPr>
            <a:r>
              <a:t/>
            </a:r>
            <a:endParaRPr/>
          </a:p>
        </p:txBody>
      </p:sp>
      <p:pic>
        <p:nvPicPr>
          <p:cNvPr id="48" name="Google Shape;48;p7"/>
          <p:cNvPicPr preferRelativeResize="0"/>
          <p:nvPr/>
        </p:nvPicPr>
        <p:blipFill rotWithShape="1">
          <a:blip r:embed="rId3">
            <a:alphaModFix/>
          </a:blip>
          <a:srcRect b="8100" l="67719" r="-701" t="27325"/>
          <a:stretch/>
        </p:blipFill>
        <p:spPr>
          <a:xfrm>
            <a:off x="3064042" y="2502569"/>
            <a:ext cx="3015916" cy="3609474"/>
          </a:xfrm>
          <a:prstGeom prst="rect">
            <a:avLst/>
          </a:prstGeom>
          <a:noFill/>
          <a:ln>
            <a:noFill/>
          </a:ln>
        </p:spPr>
      </p:pic>
      <p:pic>
        <p:nvPicPr>
          <p:cNvPr descr="OSX-Horiz-TM-RGB-2015.eps" id="49" name="Google Shape;49;p7"/>
          <p:cNvPicPr preferRelativeResize="0"/>
          <p:nvPr/>
        </p:nvPicPr>
        <p:blipFill rotWithShape="1">
          <a:blip r:embed="rId4">
            <a:alphaModFix/>
          </a:blip>
          <a:srcRect b="0" l="0" r="0" t="0"/>
          <a:stretch/>
        </p:blipFill>
        <p:spPr>
          <a:xfrm>
            <a:off x="6705600" y="5878757"/>
            <a:ext cx="2034556" cy="466571"/>
          </a:xfrm>
          <a:prstGeom prst="rect">
            <a:avLst/>
          </a:prstGeom>
          <a:noFill/>
          <a:ln>
            <a:noFill/>
          </a:ln>
        </p:spPr>
      </p:pic>
      <p:sp>
        <p:nvSpPr>
          <p:cNvPr id="50" name="Google Shape;50;p7"/>
          <p:cNvSpPr txBox="1"/>
          <p:nvPr/>
        </p:nvSpPr>
        <p:spPr>
          <a:xfrm>
            <a:off x="257174" y="5661919"/>
            <a:ext cx="1957388" cy="9002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50" u="none" cap="none" strike="noStrike">
                <a:solidFill>
                  <a:schemeClr val="dk1"/>
                </a:solidFill>
                <a:latin typeface="Arial"/>
                <a:ea typeface="Arial"/>
                <a:cs typeface="Arial"/>
                <a:sym typeface="Arial"/>
              </a:rPr>
              <a:t>This work is licensed under a </a:t>
            </a:r>
            <a:r>
              <a:rPr b="0" i="0" lang="en-US" sz="1050" u="sng" cap="none" strike="noStrike">
                <a:solidFill>
                  <a:schemeClr val="dk1"/>
                </a:solidFill>
                <a:latin typeface="Arial"/>
                <a:ea typeface="Arial"/>
                <a:cs typeface="Arial"/>
                <a:sym typeface="Arial"/>
                <a:hlinkClick r:id="rId5"/>
              </a:rPr>
              <a:t>Creative Commons Attribution-NonCommercial-ShareAlike 4.0 International License</a:t>
            </a:r>
            <a:r>
              <a:rPr b="0" i="0" lang="en-US" sz="1050" u="none" cap="none" strike="noStrike">
                <a:solidFill>
                  <a:schemeClr val="dk1"/>
                </a:solidFill>
                <a:latin typeface="Arial"/>
                <a:ea typeface="Arial"/>
                <a:cs typeface="Arial"/>
                <a:sym typeface="Arial"/>
              </a:rPr>
              <a:t>.</a:t>
            </a:r>
            <a:endParaRPr/>
          </a:p>
        </p:txBody>
      </p:sp>
      <p:pic>
        <p:nvPicPr>
          <p:cNvPr id="51" name="Google Shape;51;p7"/>
          <p:cNvPicPr preferRelativeResize="0"/>
          <p:nvPr/>
        </p:nvPicPr>
        <p:blipFill rotWithShape="1">
          <a:blip r:embed="rId6">
            <a:alphaModFix/>
          </a:blip>
          <a:srcRect b="0" l="0" r="0" t="0"/>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6"/>
          <p:cNvSpPr txBox="1"/>
          <p:nvPr>
            <p:ph type="title"/>
          </p:nvPr>
        </p:nvSpPr>
        <p:spPr>
          <a:xfrm>
            <a:off x="390252" y="675027"/>
            <a:ext cx="8523600" cy="113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00B050"/>
              </a:buClr>
              <a:buSzPts val="2400"/>
              <a:buFont typeface="Arial Black"/>
              <a:buNone/>
            </a:pPr>
            <a:r>
              <a:rPr lang="en-US" cap="none">
                <a:solidFill>
                  <a:srgbClr val="00B050"/>
                </a:solidFill>
              </a:rPr>
              <a:t>Chargaff’s rules and Rosalind Franklin’s findings helped James Watson and Francis Crick determine the structure of the DNA molecule in 1953</a:t>
            </a:r>
            <a:endParaRPr/>
          </a:p>
        </p:txBody>
      </p:sp>
      <p:sp>
        <p:nvSpPr>
          <p:cNvPr id="129" name="Google Shape;129;p16"/>
          <p:cNvSpPr txBox="1"/>
          <p:nvPr>
            <p:ph idx="1" type="body"/>
          </p:nvPr>
        </p:nvSpPr>
        <p:spPr>
          <a:xfrm>
            <a:off x="160020" y="5452110"/>
            <a:ext cx="8983979" cy="14058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The work of pioneering scientists </a:t>
            </a:r>
            <a:r>
              <a:rPr lang="en-US" sz="1600">
                <a:solidFill>
                  <a:srgbClr val="6CB255"/>
                </a:solidFill>
              </a:rPr>
              <a:t>(a)</a:t>
            </a:r>
            <a:r>
              <a:rPr lang="en-US" sz="1600"/>
              <a:t> James Watson, Francis Crick, and Maclyn McCarty led to our present day understanding of DNA. Scientist Rosalind Franklin discovered </a:t>
            </a:r>
            <a:r>
              <a:rPr lang="en-US" sz="1600">
                <a:solidFill>
                  <a:srgbClr val="6CB255"/>
                </a:solidFill>
              </a:rPr>
              <a:t>(b)</a:t>
            </a:r>
            <a:r>
              <a:rPr lang="en-US" sz="1600"/>
              <a:t> the X-ray diffraction pattern of DNA, which helped to elucidate its double helix structure. (credit a: modification of work by Marjorie McCarty, Public Library of Science)</a:t>
            </a:r>
            <a:endParaRPr sz="1800"/>
          </a:p>
        </p:txBody>
      </p:sp>
      <p:pic>
        <p:nvPicPr>
          <p:cNvPr descr="Figure_14_02_02ab.jpg" id="130" name="Google Shape;130;p16"/>
          <p:cNvPicPr preferRelativeResize="0"/>
          <p:nvPr>
            <p:ph idx="2" type="pic"/>
          </p:nvPr>
        </p:nvPicPr>
        <p:blipFill rotWithShape="1">
          <a:blip r:embed="rId3">
            <a:alphaModFix/>
          </a:blip>
          <a:srcRect b="0" l="-8079" r="-8079" t="0"/>
          <a:stretch/>
        </p:blipFill>
        <p:spPr>
          <a:xfrm>
            <a:off x="457201" y="1952039"/>
            <a:ext cx="8062913" cy="35000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7"/>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00B050"/>
              </a:buClr>
              <a:buSzPts val="3200"/>
              <a:buFont typeface="Arial Black"/>
              <a:buNone/>
            </a:pPr>
            <a:r>
              <a:rPr lang="en-US" sz="3200" cap="none">
                <a:solidFill>
                  <a:srgbClr val="00B050"/>
                </a:solidFill>
              </a:rPr>
              <a:t>DNA Structure 			</a:t>
            </a:r>
            <a:endParaRPr sz="1600" cap="none">
              <a:solidFill>
                <a:srgbClr val="00B050"/>
              </a:solidFill>
            </a:endParaRPr>
          </a:p>
        </p:txBody>
      </p:sp>
      <p:pic>
        <p:nvPicPr>
          <p:cNvPr descr="Figure_14_02_03abc.jpg" id="136" name="Google Shape;136;p17"/>
          <p:cNvPicPr preferRelativeResize="0"/>
          <p:nvPr>
            <p:ph idx="2" type="pic"/>
          </p:nvPr>
        </p:nvPicPr>
        <p:blipFill rotWithShape="1">
          <a:blip r:embed="rId3">
            <a:alphaModFix/>
          </a:blip>
          <a:srcRect b="-12971" l="0" r="0" t="-12972"/>
          <a:stretch/>
        </p:blipFill>
        <p:spPr>
          <a:xfrm>
            <a:off x="457200" y="720090"/>
            <a:ext cx="8062913" cy="3500071"/>
          </a:xfrm>
          <a:prstGeom prst="rect">
            <a:avLst/>
          </a:prstGeom>
          <a:noFill/>
          <a:ln>
            <a:noFill/>
          </a:ln>
        </p:spPr>
      </p:pic>
      <p:sp>
        <p:nvSpPr>
          <p:cNvPr id="137" name="Google Shape;137;p17"/>
          <p:cNvSpPr txBox="1"/>
          <p:nvPr>
            <p:ph idx="1" type="body"/>
          </p:nvPr>
        </p:nvSpPr>
        <p:spPr>
          <a:xfrm>
            <a:off x="194310" y="4046220"/>
            <a:ext cx="8789670" cy="2674620"/>
          </a:xfrm>
          <a:prstGeom prst="rect">
            <a:avLst/>
          </a:prstGeom>
          <a:noFill/>
          <a:ln>
            <a:noFill/>
          </a:ln>
        </p:spPr>
        <p:txBody>
          <a:bodyPr anchorCtr="0" anchor="t" bIns="45700" lIns="91425" spcFirstLastPara="1" rIns="91425" wrap="square" tIns="45700">
            <a:noAutofit/>
          </a:bodyPr>
          <a:lstStyle/>
          <a:p>
            <a:pPr indent="-285750" lvl="0" marL="285750" rtl="0" algn="l">
              <a:lnSpc>
                <a:spcPct val="80000"/>
              </a:lnSpc>
              <a:spcBef>
                <a:spcPts val="0"/>
              </a:spcBef>
              <a:spcAft>
                <a:spcPts val="0"/>
              </a:spcAft>
              <a:buClr>
                <a:schemeClr val="dk1"/>
              </a:buClr>
              <a:buSzPts val="1757"/>
              <a:buFont typeface="Arial"/>
              <a:buChar char="•"/>
            </a:pPr>
            <a:r>
              <a:rPr lang="en-US" sz="1757">
                <a:solidFill>
                  <a:schemeClr val="dk1"/>
                </a:solidFill>
              </a:rPr>
              <a:t>DNA is a double helix polymer made up of repeating nucleotides bound covalently linked by phosphodiester bonds (a&amp;b). </a:t>
            </a:r>
            <a:endParaRPr/>
          </a:p>
          <a:p>
            <a:pPr indent="-285750" lvl="0" marL="285750" rtl="0" algn="l">
              <a:lnSpc>
                <a:spcPct val="80000"/>
              </a:lnSpc>
              <a:spcBef>
                <a:spcPts val="951"/>
              </a:spcBef>
              <a:spcAft>
                <a:spcPts val="0"/>
              </a:spcAft>
              <a:buClr>
                <a:schemeClr val="dk1"/>
              </a:buClr>
              <a:buSzPts val="1757"/>
              <a:buFont typeface="Arial"/>
              <a:buChar char="•"/>
            </a:pPr>
            <a:r>
              <a:rPr lang="en-US" sz="1757">
                <a:solidFill>
                  <a:schemeClr val="dk1"/>
                </a:solidFill>
              </a:rPr>
              <a:t>The two polymer strands run in opposite directions They are directional and antiparallel (b).</a:t>
            </a:r>
            <a:endParaRPr/>
          </a:p>
          <a:p>
            <a:pPr indent="-285750" lvl="0" marL="285750" rtl="0" algn="l">
              <a:lnSpc>
                <a:spcPct val="80000"/>
              </a:lnSpc>
              <a:spcBef>
                <a:spcPts val="951"/>
              </a:spcBef>
              <a:spcAft>
                <a:spcPts val="0"/>
              </a:spcAft>
              <a:buClr>
                <a:schemeClr val="dk1"/>
              </a:buClr>
              <a:buSzPts val="1757"/>
              <a:buFont typeface="Arial"/>
              <a:buChar char="•"/>
            </a:pPr>
            <a:r>
              <a:rPr lang="en-US" sz="1757">
                <a:solidFill>
                  <a:schemeClr val="dk1"/>
                </a:solidFill>
              </a:rPr>
              <a:t>The Two polymer strands are held together by specific complementary hydrogen bonds between opposing nitrogenous bases(b). </a:t>
            </a:r>
            <a:endParaRPr/>
          </a:p>
          <a:p>
            <a:pPr indent="-285750" lvl="0" marL="285750" rtl="0" algn="l">
              <a:lnSpc>
                <a:spcPct val="80000"/>
              </a:lnSpc>
              <a:spcBef>
                <a:spcPts val="951"/>
              </a:spcBef>
              <a:spcAft>
                <a:spcPts val="0"/>
              </a:spcAft>
              <a:buClr>
                <a:schemeClr val="dk1"/>
              </a:buClr>
              <a:buSzPts val="1757"/>
              <a:buFont typeface="Arial"/>
              <a:buChar char="•"/>
            </a:pPr>
            <a:r>
              <a:rPr lang="en-US" sz="1757">
                <a:solidFill>
                  <a:schemeClr val="dk1"/>
                </a:solidFill>
              </a:rPr>
              <a:t>This forms a regular double helix with major and minor grooves for access by DNA binding proteins during processes such as transcription (the copying of RNA from DNA) and replication (c).</a:t>
            </a:r>
            <a:endParaRPr sz="2035">
              <a:solidFill>
                <a:schemeClr val="dk1"/>
              </a:solidFill>
            </a:endParaRPr>
          </a:p>
          <a:p>
            <a:pPr indent="0" lvl="0" marL="0" rtl="0" algn="l">
              <a:lnSpc>
                <a:spcPct val="80000"/>
              </a:lnSpc>
              <a:spcBef>
                <a:spcPts val="896"/>
              </a:spcBef>
              <a:spcAft>
                <a:spcPts val="0"/>
              </a:spcAft>
              <a:buClr>
                <a:srgbClr val="6CB255"/>
              </a:buClr>
              <a:buSzPts val="1480"/>
              <a:buNone/>
            </a:pPr>
            <a:r>
              <a:t/>
            </a:r>
            <a:endParaRPr sz="148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SANGER METHOD OF DNA SEQUENCING</a:t>
            </a:r>
            <a:endParaRPr/>
          </a:p>
        </p:txBody>
      </p:sp>
      <p:pic>
        <p:nvPicPr>
          <p:cNvPr id="143" name="Google Shape;143;p18">
            <a:hlinkClick r:id="rId3"/>
          </p:cNvPr>
          <p:cNvPicPr preferRelativeResize="0"/>
          <p:nvPr>
            <p:ph idx="2" type="pic"/>
          </p:nvPr>
        </p:nvPicPr>
        <p:blipFill rotWithShape="1">
          <a:blip r:embed="rId4">
            <a:alphaModFix/>
          </a:blip>
          <a:srcRect b="4325" l="0" r="0" t="4325"/>
          <a:stretch/>
        </p:blipFill>
        <p:spPr>
          <a:xfrm>
            <a:off x="457201" y="1122387"/>
            <a:ext cx="8062913" cy="3500071"/>
          </a:xfrm>
          <a:prstGeom prst="rect">
            <a:avLst/>
          </a:prstGeom>
          <a:noFill/>
          <a:ln>
            <a:noFill/>
          </a:ln>
        </p:spPr>
      </p:pic>
      <p:sp>
        <p:nvSpPr>
          <p:cNvPr id="144" name="Google Shape;144;p18"/>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lang="en-US" u="sng">
                <a:solidFill>
                  <a:schemeClr val="hlink"/>
                </a:solidFill>
                <a:hlinkClick r:id="rId5"/>
              </a:rPr>
              <a:t>https://www.dnalc.org/view/15479-Sanger-method-of-DNA-sequencing-3D-animation-with-narration.html</a:t>
            </a:r>
            <a:endParaRPr/>
          </a:p>
          <a:p>
            <a:pPr indent="0" lvl="0" marL="0" rtl="0" algn="l">
              <a:spcBef>
                <a:spcPts val="1000"/>
              </a:spcBef>
              <a:spcAft>
                <a:spcPts val="0"/>
              </a:spcAft>
              <a:buClr>
                <a:srgbClr val="6CB255"/>
              </a:buClr>
              <a:buSzPts val="2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3200"/>
              <a:buFont typeface="Arial Black"/>
              <a:buNone/>
            </a:pPr>
            <a:r>
              <a:rPr lang="en-US" sz="3200"/>
              <a:t>DNA REPLICATION</a:t>
            </a:r>
            <a:endParaRPr sz="2400"/>
          </a:p>
        </p:txBody>
      </p:sp>
      <p:sp>
        <p:nvSpPr>
          <p:cNvPr id="150" name="Google Shape;150;p19"/>
          <p:cNvSpPr txBox="1"/>
          <p:nvPr>
            <p:ph idx="1" type="body"/>
          </p:nvPr>
        </p:nvSpPr>
        <p:spPr>
          <a:xfrm>
            <a:off x="118267" y="1107618"/>
            <a:ext cx="4370389" cy="561322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800"/>
              <a:buNone/>
            </a:pPr>
            <a:r>
              <a:rPr lang="en-US" sz="1800">
                <a:solidFill>
                  <a:srgbClr val="000000"/>
                </a:solidFill>
              </a:rPr>
              <a:t>The three suggested possible models by which  DNA replication might occur. </a:t>
            </a:r>
            <a:endParaRPr/>
          </a:p>
          <a:p>
            <a:pPr indent="0" lvl="0" marL="0" rtl="0" algn="l">
              <a:spcBef>
                <a:spcPts val="960"/>
              </a:spcBef>
              <a:spcAft>
                <a:spcPts val="0"/>
              </a:spcAft>
              <a:buClr>
                <a:srgbClr val="6CB255"/>
              </a:buClr>
              <a:buSzPts val="1800"/>
              <a:buNone/>
            </a:pPr>
            <a:r>
              <a:t/>
            </a:r>
            <a:endParaRPr sz="1800">
              <a:solidFill>
                <a:srgbClr val="000000"/>
              </a:solidFill>
            </a:endParaRPr>
          </a:p>
          <a:p>
            <a:pPr indent="-285750" lvl="0" marL="285750" rtl="0" algn="l">
              <a:spcBef>
                <a:spcPts val="960"/>
              </a:spcBef>
              <a:spcAft>
                <a:spcPts val="0"/>
              </a:spcAft>
              <a:buClr>
                <a:srgbClr val="000000"/>
              </a:buClr>
              <a:buSzPts val="1800"/>
              <a:buFont typeface="Arial"/>
              <a:buChar char="•"/>
            </a:pPr>
            <a:r>
              <a:rPr lang="en-US" sz="1800">
                <a:solidFill>
                  <a:srgbClr val="000000"/>
                </a:solidFill>
              </a:rPr>
              <a:t>Conservative replication – original parent double strands remain intact and two completely new double helix strands are synthesized</a:t>
            </a:r>
            <a:endParaRPr/>
          </a:p>
          <a:p>
            <a:pPr indent="-285750" lvl="0" marL="285750" rtl="0" algn="l">
              <a:spcBef>
                <a:spcPts val="960"/>
              </a:spcBef>
              <a:spcAft>
                <a:spcPts val="0"/>
              </a:spcAft>
              <a:buClr>
                <a:srgbClr val="000000"/>
              </a:buClr>
              <a:buSzPts val="1800"/>
              <a:buFont typeface="Arial"/>
              <a:buChar char="•"/>
            </a:pPr>
            <a:r>
              <a:rPr lang="en-US" sz="1800">
                <a:solidFill>
                  <a:srgbClr val="000000"/>
                </a:solidFill>
              </a:rPr>
              <a:t>Semi-conservative replication– the two strands come apart – each acts as a template for synthesis of a new complementary strand.</a:t>
            </a:r>
            <a:endParaRPr/>
          </a:p>
          <a:p>
            <a:pPr indent="-285750" lvl="0" marL="285750" rtl="0" algn="l">
              <a:spcBef>
                <a:spcPts val="960"/>
              </a:spcBef>
              <a:spcAft>
                <a:spcPts val="0"/>
              </a:spcAft>
              <a:buClr>
                <a:srgbClr val="000000"/>
              </a:buClr>
              <a:buSzPts val="1800"/>
              <a:buFont typeface="Arial"/>
              <a:buChar char="•"/>
            </a:pPr>
            <a:r>
              <a:rPr lang="en-US" sz="1800">
                <a:solidFill>
                  <a:srgbClr val="000000"/>
                </a:solidFill>
              </a:rPr>
              <a:t>Dispersive  replication– both original parent strands are broken up into small pieces and incorporated into newly synthesized strands</a:t>
            </a:r>
            <a:endParaRPr/>
          </a:p>
          <a:p>
            <a:pPr indent="0" lvl="0" marL="0" rtl="0" algn="l">
              <a:spcBef>
                <a:spcPts val="920"/>
              </a:spcBef>
              <a:spcAft>
                <a:spcPts val="0"/>
              </a:spcAft>
              <a:buClr>
                <a:srgbClr val="6CB255"/>
              </a:buClr>
              <a:buSzPts val="1600"/>
              <a:buNone/>
            </a:pPr>
            <a:r>
              <a:t/>
            </a:r>
            <a:endParaRPr sz="1600">
              <a:solidFill>
                <a:srgbClr val="000000"/>
              </a:solidFill>
            </a:endParaRPr>
          </a:p>
          <a:p>
            <a:pPr indent="0" lvl="0" marL="0" rtl="0" algn="l">
              <a:spcBef>
                <a:spcPts val="920"/>
              </a:spcBef>
              <a:spcAft>
                <a:spcPts val="0"/>
              </a:spcAft>
              <a:buClr>
                <a:srgbClr val="6CB255"/>
              </a:buClr>
              <a:buSzPts val="1600"/>
              <a:buNone/>
            </a:pPr>
            <a:r>
              <a:rPr lang="en-US" sz="1600">
                <a:solidFill>
                  <a:srgbClr val="000000"/>
                </a:solidFill>
              </a:rPr>
              <a:t>Gray indicates the original DNA strands, and blue indicates newly synthesized DNA.</a:t>
            </a:r>
            <a:endParaRPr/>
          </a:p>
        </p:txBody>
      </p:sp>
      <p:pic>
        <p:nvPicPr>
          <p:cNvPr descr="Figure_14_03_01.jpg" id="151" name="Google Shape;151;p19"/>
          <p:cNvPicPr preferRelativeResize="0"/>
          <p:nvPr>
            <p:ph idx="2" type="pic"/>
          </p:nvPr>
        </p:nvPicPr>
        <p:blipFill rotWithShape="1">
          <a:blip r:embed="rId3">
            <a:alphaModFix/>
          </a:blip>
          <a:srcRect b="0" l="-1469" r="-1469" t="0"/>
          <a:stretch/>
        </p:blipFill>
        <p:spPr>
          <a:xfrm>
            <a:off x="4352576" y="1107618"/>
            <a:ext cx="4791424" cy="54760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395649" y="805960"/>
            <a:ext cx="8062800" cy="659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cap="none"/>
              <a:t>Meselson and Stahl’s experiment demonstrated that replication was semi-conservative</a:t>
            </a:r>
            <a:r>
              <a:rPr lang="en-US"/>
              <a:t> </a:t>
            </a:r>
            <a:endParaRPr/>
          </a:p>
        </p:txBody>
      </p:sp>
      <p:sp>
        <p:nvSpPr>
          <p:cNvPr id="157" name="Google Shape;157;p20"/>
          <p:cNvSpPr txBox="1"/>
          <p:nvPr>
            <p:ph idx="1" type="body"/>
          </p:nvPr>
        </p:nvSpPr>
        <p:spPr>
          <a:xfrm>
            <a:off x="266554" y="1465507"/>
            <a:ext cx="8321100" cy="590820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2400"/>
              <a:buFont typeface="Arial"/>
              <a:buChar char="•"/>
            </a:pPr>
            <a:r>
              <a:rPr lang="en-US" sz="2400">
                <a:solidFill>
                  <a:schemeClr val="dk1"/>
                </a:solidFill>
              </a:rPr>
              <a:t>Meselson and Stahl experimented with </a:t>
            </a:r>
            <a:r>
              <a:rPr i="1" lang="en-US" sz="2400">
                <a:solidFill>
                  <a:schemeClr val="dk1"/>
                </a:solidFill>
              </a:rPr>
              <a:t>E. coli </a:t>
            </a:r>
            <a:r>
              <a:rPr lang="en-US" sz="2400">
                <a:solidFill>
                  <a:schemeClr val="dk1"/>
                </a:solidFill>
              </a:rPr>
              <a:t>grown first in heavy nitrogen (</a:t>
            </a:r>
            <a:r>
              <a:rPr baseline="30000" lang="en-US" sz="2400">
                <a:solidFill>
                  <a:schemeClr val="dk1"/>
                </a:solidFill>
              </a:rPr>
              <a:t>15</a:t>
            </a:r>
            <a:r>
              <a:rPr lang="en-US" sz="2400">
                <a:solidFill>
                  <a:schemeClr val="dk1"/>
                </a:solidFill>
              </a:rPr>
              <a:t>N) then in </a:t>
            </a:r>
            <a:r>
              <a:rPr baseline="30000" lang="en-US" sz="2400">
                <a:solidFill>
                  <a:schemeClr val="dk1"/>
                </a:solidFill>
              </a:rPr>
              <a:t>14</a:t>
            </a:r>
            <a:r>
              <a:rPr lang="en-US" sz="2400">
                <a:solidFill>
                  <a:schemeClr val="dk1"/>
                </a:solidFill>
              </a:rPr>
              <a:t>N. </a:t>
            </a:r>
            <a:endParaRPr/>
          </a:p>
          <a:p>
            <a:pPr indent="-285750" lvl="0" marL="285750" rtl="0" algn="l">
              <a:spcBef>
                <a:spcPts val="1080"/>
              </a:spcBef>
              <a:spcAft>
                <a:spcPts val="0"/>
              </a:spcAft>
              <a:buClr>
                <a:schemeClr val="dk1"/>
              </a:buClr>
              <a:buSzPts val="2400"/>
              <a:buFont typeface="Arial"/>
              <a:buChar char="•"/>
            </a:pPr>
            <a:r>
              <a:rPr lang="en-US" sz="2400">
                <a:solidFill>
                  <a:schemeClr val="dk1"/>
                </a:solidFill>
              </a:rPr>
              <a:t>DNA grown in </a:t>
            </a:r>
            <a:r>
              <a:rPr baseline="30000" lang="en-US" sz="2400">
                <a:solidFill>
                  <a:schemeClr val="dk1"/>
                </a:solidFill>
              </a:rPr>
              <a:t>15</a:t>
            </a:r>
            <a:r>
              <a:rPr lang="en-US" sz="2400">
                <a:solidFill>
                  <a:schemeClr val="dk1"/>
                </a:solidFill>
              </a:rPr>
              <a:t>N (red band) is heavier than DNA grown in </a:t>
            </a:r>
            <a:r>
              <a:rPr baseline="30000" lang="en-US" sz="2400">
                <a:solidFill>
                  <a:schemeClr val="dk1"/>
                </a:solidFill>
              </a:rPr>
              <a:t>14</a:t>
            </a:r>
            <a:r>
              <a:rPr lang="en-US" sz="2400">
                <a:solidFill>
                  <a:schemeClr val="dk1"/>
                </a:solidFill>
              </a:rPr>
              <a:t>N (orange band), and sediments to a lower level in cesium chloride solution in an ultracentrifuge.</a:t>
            </a:r>
            <a:endParaRPr/>
          </a:p>
          <a:p>
            <a:pPr indent="-285750" lvl="0" marL="285750" rtl="0" algn="l">
              <a:spcBef>
                <a:spcPts val="1080"/>
              </a:spcBef>
              <a:spcAft>
                <a:spcPts val="0"/>
              </a:spcAft>
              <a:buClr>
                <a:schemeClr val="dk1"/>
              </a:buClr>
              <a:buSzPts val="2400"/>
              <a:buFont typeface="Arial"/>
              <a:buChar char="•"/>
            </a:pPr>
            <a:r>
              <a:rPr lang="en-US" sz="2400">
                <a:solidFill>
                  <a:schemeClr val="dk1"/>
                </a:solidFill>
              </a:rPr>
              <a:t> When DNA grown in </a:t>
            </a:r>
            <a:r>
              <a:rPr baseline="30000" lang="en-US" sz="2400">
                <a:solidFill>
                  <a:schemeClr val="dk1"/>
                </a:solidFill>
              </a:rPr>
              <a:t>15</a:t>
            </a:r>
            <a:r>
              <a:rPr lang="en-US" sz="2400">
                <a:solidFill>
                  <a:schemeClr val="dk1"/>
                </a:solidFill>
              </a:rPr>
              <a:t>N is switched to media containing </a:t>
            </a:r>
            <a:r>
              <a:rPr baseline="30000" lang="en-US" sz="2400">
                <a:solidFill>
                  <a:schemeClr val="dk1"/>
                </a:solidFill>
              </a:rPr>
              <a:t>14</a:t>
            </a:r>
            <a:r>
              <a:rPr lang="en-US" sz="2400">
                <a:solidFill>
                  <a:schemeClr val="dk1"/>
                </a:solidFill>
              </a:rPr>
              <a:t>N, after one round of cell division the DNA sediments halfway between the </a:t>
            </a:r>
            <a:r>
              <a:rPr baseline="30000" lang="en-US" sz="2400">
                <a:solidFill>
                  <a:schemeClr val="dk1"/>
                </a:solidFill>
              </a:rPr>
              <a:t>15</a:t>
            </a:r>
            <a:r>
              <a:rPr lang="en-US" sz="2400">
                <a:solidFill>
                  <a:schemeClr val="dk1"/>
                </a:solidFill>
              </a:rPr>
              <a:t>N and </a:t>
            </a:r>
            <a:r>
              <a:rPr baseline="30000" lang="en-US" sz="2400">
                <a:solidFill>
                  <a:schemeClr val="dk1"/>
                </a:solidFill>
              </a:rPr>
              <a:t>14</a:t>
            </a:r>
            <a:r>
              <a:rPr lang="en-US" sz="2400">
                <a:solidFill>
                  <a:schemeClr val="dk1"/>
                </a:solidFill>
              </a:rPr>
              <a:t>N levels, indicating that it now contains fifty percent </a:t>
            </a:r>
            <a:r>
              <a:rPr baseline="30000" lang="en-US" sz="2400">
                <a:solidFill>
                  <a:schemeClr val="dk1"/>
                </a:solidFill>
              </a:rPr>
              <a:t>14</a:t>
            </a:r>
            <a:r>
              <a:rPr lang="en-US" sz="2400">
                <a:solidFill>
                  <a:schemeClr val="dk1"/>
                </a:solidFill>
              </a:rPr>
              <a:t>N.</a:t>
            </a:r>
            <a:endParaRPr/>
          </a:p>
          <a:p>
            <a:pPr indent="-285750" lvl="0" marL="285750" rtl="0" algn="l">
              <a:spcBef>
                <a:spcPts val="1080"/>
              </a:spcBef>
              <a:spcAft>
                <a:spcPts val="0"/>
              </a:spcAft>
              <a:buClr>
                <a:schemeClr val="dk1"/>
              </a:buClr>
              <a:buSzPts val="2400"/>
              <a:buFont typeface="Arial"/>
              <a:buChar char="•"/>
            </a:pPr>
            <a:r>
              <a:rPr lang="en-US" sz="2400">
                <a:solidFill>
                  <a:schemeClr val="dk1"/>
                </a:solidFill>
              </a:rPr>
              <a:t> In subsequent cell divisions, an increasing amount of DNA contains </a:t>
            </a:r>
            <a:r>
              <a:rPr baseline="30000" lang="en-US" sz="2400">
                <a:solidFill>
                  <a:schemeClr val="dk1"/>
                </a:solidFill>
              </a:rPr>
              <a:t>14</a:t>
            </a:r>
            <a:r>
              <a:rPr lang="en-US" sz="2400">
                <a:solidFill>
                  <a:schemeClr val="dk1"/>
                </a:solidFill>
              </a:rPr>
              <a:t>N only. This data supports the semi-conservative replication model.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540550" y="759450"/>
            <a:ext cx="8062800" cy="659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cap="none"/>
              <a:t>Meselson and Stahl’s experiment demonstrated that replication was semi-conservative</a:t>
            </a:r>
            <a:r>
              <a:rPr lang="en-US"/>
              <a:t> </a:t>
            </a:r>
            <a:endParaRPr/>
          </a:p>
        </p:txBody>
      </p:sp>
      <p:pic>
        <p:nvPicPr>
          <p:cNvPr id="163" name="Google Shape;163;p21"/>
          <p:cNvPicPr preferRelativeResize="0"/>
          <p:nvPr>
            <p:ph idx="2" type="pic"/>
          </p:nvPr>
        </p:nvPicPr>
        <p:blipFill rotWithShape="1">
          <a:blip r:embed="rId3">
            <a:alphaModFix/>
          </a:blip>
          <a:srcRect b="0" l="0" r="0" t="0"/>
          <a:stretch/>
        </p:blipFill>
        <p:spPr>
          <a:xfrm>
            <a:off x="2442325" y="1693000"/>
            <a:ext cx="5477100" cy="477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182880" y="241327"/>
            <a:ext cx="833723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00B050"/>
              </a:buClr>
              <a:buSzPts val="2800"/>
              <a:buFont typeface="Arial Black"/>
              <a:buNone/>
            </a:pPr>
            <a:r>
              <a:rPr lang="en-US" sz="2800" cap="none">
                <a:solidFill>
                  <a:srgbClr val="00B050"/>
                </a:solidFill>
              </a:rPr>
              <a:t>Model of DNA replication in prokaryotes</a:t>
            </a:r>
            <a:endParaRPr/>
          </a:p>
        </p:txBody>
      </p:sp>
      <p:pic>
        <p:nvPicPr>
          <p:cNvPr descr="Figure_14_04_01.png" id="169" name="Google Shape;169;p22"/>
          <p:cNvPicPr preferRelativeResize="0"/>
          <p:nvPr>
            <p:ph idx="2" type="pic"/>
          </p:nvPr>
        </p:nvPicPr>
        <p:blipFill rotWithShape="1">
          <a:blip r:embed="rId3">
            <a:alphaModFix/>
          </a:blip>
          <a:srcRect b="0" l="-5446" r="-5446" t="0"/>
          <a:stretch/>
        </p:blipFill>
        <p:spPr>
          <a:xfrm>
            <a:off x="182880" y="1337310"/>
            <a:ext cx="8789670" cy="47205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429757" y="481705"/>
            <a:ext cx="8062800" cy="628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cap="none"/>
              <a:t>Model of DNA Replication in Prokaryotes</a:t>
            </a:r>
            <a:endParaRPr sz="2800"/>
          </a:p>
        </p:txBody>
      </p:sp>
      <p:sp>
        <p:nvSpPr>
          <p:cNvPr id="175" name="Google Shape;175;p23"/>
          <p:cNvSpPr txBox="1"/>
          <p:nvPr>
            <p:ph idx="1" type="body"/>
          </p:nvPr>
        </p:nvSpPr>
        <p:spPr>
          <a:xfrm>
            <a:off x="160020" y="1110344"/>
            <a:ext cx="8835390" cy="5599066"/>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0"/>
              </a:spcBef>
              <a:spcAft>
                <a:spcPts val="0"/>
              </a:spcAft>
              <a:buClr>
                <a:schemeClr val="dk1"/>
              </a:buClr>
              <a:buSzPts val="2127"/>
              <a:buFont typeface="Arial"/>
              <a:buChar char="•"/>
            </a:pPr>
            <a:r>
              <a:rPr lang="en-US" sz="2127">
                <a:solidFill>
                  <a:schemeClr val="dk1"/>
                </a:solidFill>
              </a:rPr>
              <a:t>A replication fork is formed when helicase separates the DNA strands at the origin of replication. </a:t>
            </a:r>
            <a:endParaRPr/>
          </a:p>
          <a:p>
            <a:pPr indent="-342900" lvl="0" marL="342900" rtl="0" algn="l">
              <a:lnSpc>
                <a:spcPct val="130000"/>
              </a:lnSpc>
              <a:spcBef>
                <a:spcPts val="1044"/>
              </a:spcBef>
              <a:spcAft>
                <a:spcPts val="0"/>
              </a:spcAft>
              <a:buClr>
                <a:schemeClr val="dk1"/>
              </a:buClr>
              <a:buSzPts val="2220"/>
              <a:buFont typeface="Arial"/>
              <a:buChar char="•"/>
            </a:pPr>
            <a:r>
              <a:rPr lang="en-US" sz="2220">
                <a:solidFill>
                  <a:schemeClr val="dk1"/>
                </a:solidFill>
              </a:rPr>
              <a:t>Topoisomerase prevents the over-winding of the DNA double helix ahead of the replication fork as the DNA is opening up</a:t>
            </a:r>
            <a:r>
              <a:rPr lang="en-US" sz="2127">
                <a:solidFill>
                  <a:schemeClr val="dk1"/>
                </a:solidFill>
              </a:rPr>
              <a:t>. </a:t>
            </a:r>
            <a:endParaRPr/>
          </a:p>
          <a:p>
            <a:pPr indent="-342900" lvl="0" marL="342900" rtl="0" algn="l">
              <a:lnSpc>
                <a:spcPct val="130000"/>
              </a:lnSpc>
              <a:spcBef>
                <a:spcPts val="1025"/>
              </a:spcBef>
              <a:spcAft>
                <a:spcPts val="0"/>
              </a:spcAft>
              <a:buClr>
                <a:schemeClr val="dk1"/>
              </a:buClr>
              <a:buSzPts val="2127"/>
              <a:buFont typeface="Arial"/>
              <a:buChar char="•"/>
            </a:pPr>
            <a:r>
              <a:rPr lang="en-US" sz="2127">
                <a:solidFill>
                  <a:schemeClr val="dk1"/>
                </a:solidFill>
              </a:rPr>
              <a:t>Single-strand binding proteins(ssb) bind to the single-stranded DNA to prevent the helix from re-forming.</a:t>
            </a:r>
            <a:endParaRPr/>
          </a:p>
          <a:p>
            <a:pPr indent="-342900" lvl="0" marL="342900" rtl="0" algn="l">
              <a:lnSpc>
                <a:spcPct val="130000"/>
              </a:lnSpc>
              <a:spcBef>
                <a:spcPts val="1025"/>
              </a:spcBef>
              <a:spcAft>
                <a:spcPts val="0"/>
              </a:spcAft>
              <a:buClr>
                <a:schemeClr val="dk1"/>
              </a:buClr>
              <a:buSzPts val="2127"/>
              <a:buFont typeface="Arial"/>
              <a:buChar char="•"/>
            </a:pPr>
            <a:r>
              <a:rPr lang="en-US" sz="2127">
                <a:solidFill>
                  <a:schemeClr val="dk1"/>
                </a:solidFill>
              </a:rPr>
              <a:t>Primase synthesizes an RNA primer. DNA polymerase III uses this primer to synthesize the daughter DNA strand.</a:t>
            </a:r>
            <a:endParaRPr/>
          </a:p>
          <a:p>
            <a:pPr indent="-342900" lvl="0" marL="342900" rtl="0" algn="l">
              <a:lnSpc>
                <a:spcPct val="130000"/>
              </a:lnSpc>
              <a:spcBef>
                <a:spcPts val="1025"/>
              </a:spcBef>
              <a:spcAft>
                <a:spcPts val="0"/>
              </a:spcAft>
              <a:buClr>
                <a:schemeClr val="dk1"/>
              </a:buClr>
              <a:buSzPts val="2127"/>
              <a:buFont typeface="Arial"/>
              <a:buChar char="•"/>
            </a:pPr>
            <a:r>
              <a:rPr lang="en-US" sz="2127">
                <a:solidFill>
                  <a:schemeClr val="dk1"/>
                </a:solidFill>
              </a:rPr>
              <a:t>DNA polymerase I replaces the RNA primer with DNA. </a:t>
            </a:r>
            <a:endParaRPr/>
          </a:p>
          <a:p>
            <a:pPr indent="-342900" lvl="0" marL="342900" rtl="0" algn="l">
              <a:lnSpc>
                <a:spcPct val="130000"/>
              </a:lnSpc>
              <a:spcBef>
                <a:spcPts val="1025"/>
              </a:spcBef>
              <a:spcAft>
                <a:spcPts val="0"/>
              </a:spcAft>
              <a:buClr>
                <a:schemeClr val="dk1"/>
              </a:buClr>
              <a:buSzPts val="2127"/>
              <a:buFont typeface="Arial"/>
              <a:buChar char="•"/>
            </a:pPr>
            <a:r>
              <a:rPr lang="en-US" sz="2127">
                <a:solidFill>
                  <a:schemeClr val="dk1"/>
                </a:solidFill>
              </a:rPr>
              <a:t>DNA ligase seals the gaps between the Okazaki fragments, joining the fragments into a single DNA molecule. </a:t>
            </a:r>
            <a:endParaRPr sz="185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326570" y="241327"/>
            <a:ext cx="8193541"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00B050"/>
              </a:buClr>
              <a:buSzPts val="2160"/>
              <a:buFont typeface="Arial Black"/>
              <a:buNone/>
            </a:pPr>
            <a:r>
              <a:rPr lang="en-US" sz="2160" cap="none">
                <a:solidFill>
                  <a:srgbClr val="00B050"/>
                </a:solidFill>
              </a:rPr>
              <a:t>Mistakes during replication are detected and repaired by DNA polymerase proofreading activity	</a:t>
            </a:r>
            <a:endParaRPr/>
          </a:p>
        </p:txBody>
      </p:sp>
      <p:sp>
        <p:nvSpPr>
          <p:cNvPr id="181" name="Google Shape;181;p24"/>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Proofreading by DNA polymerase corrects errors during replication.</a:t>
            </a:r>
            <a:endParaRPr/>
          </a:p>
        </p:txBody>
      </p:sp>
      <p:pic>
        <p:nvPicPr>
          <p:cNvPr descr="Figure_14_06_01.jpg" id="182" name="Google Shape;182;p24"/>
          <p:cNvPicPr preferRelativeResize="0"/>
          <p:nvPr>
            <p:ph idx="2" type="pic"/>
          </p:nvPr>
        </p:nvPicPr>
        <p:blipFill rotWithShape="1">
          <a:blip r:embed="rId3">
            <a:alphaModFix/>
          </a:blip>
          <a:srcRect b="-3191" l="0" r="0" t="-3192"/>
          <a:stretch/>
        </p:blipFill>
        <p:spPr>
          <a:xfrm>
            <a:off x="457200" y="1122363"/>
            <a:ext cx="8062913" cy="35004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3200"/>
              <a:buFont typeface="Arial Black"/>
              <a:buNone/>
            </a:pPr>
            <a:r>
              <a:rPr lang="en-US" sz="3200" cap="none"/>
              <a:t>Mismatch Repair</a:t>
            </a:r>
            <a:endParaRPr/>
          </a:p>
        </p:txBody>
      </p:sp>
      <p:sp>
        <p:nvSpPr>
          <p:cNvPr id="188" name="Google Shape;188;p25"/>
          <p:cNvSpPr txBox="1"/>
          <p:nvPr>
            <p:ph idx="1" type="body"/>
          </p:nvPr>
        </p:nvSpPr>
        <p:spPr>
          <a:xfrm>
            <a:off x="171450" y="1763486"/>
            <a:ext cx="4198939" cy="487734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chemeClr val="dk1"/>
                </a:solidFill>
              </a:rPr>
              <a:t>In mismatch repair, the incorrectly added base is detected after replication. </a:t>
            </a:r>
            <a:endParaRPr/>
          </a:p>
          <a:p>
            <a:pPr indent="-342900" lvl="0" marL="342900" rtl="0" algn="l">
              <a:spcBef>
                <a:spcPts val="1080"/>
              </a:spcBef>
              <a:spcAft>
                <a:spcPts val="0"/>
              </a:spcAft>
              <a:buSzPts val="2400"/>
              <a:buFont typeface="Arial"/>
              <a:buChar char="•"/>
            </a:pPr>
            <a:r>
              <a:rPr lang="en-US" sz="2400">
                <a:solidFill>
                  <a:schemeClr val="dk1"/>
                </a:solidFill>
              </a:rPr>
              <a:t>The mismatch repair proteins detect this base and remove it from the newly synthesized strand by nuclease action. </a:t>
            </a:r>
            <a:endParaRPr/>
          </a:p>
          <a:p>
            <a:pPr indent="-342900" lvl="0" marL="342900" rtl="0" algn="l">
              <a:spcBef>
                <a:spcPts val="1080"/>
              </a:spcBef>
              <a:spcAft>
                <a:spcPts val="0"/>
              </a:spcAft>
              <a:buSzPts val="2400"/>
              <a:buFont typeface="Arial"/>
              <a:buChar char="•"/>
            </a:pPr>
            <a:r>
              <a:rPr lang="en-US" sz="2400">
                <a:solidFill>
                  <a:schemeClr val="dk1"/>
                </a:solidFill>
              </a:rPr>
              <a:t>The gap is now filled with the correctly paired base.</a:t>
            </a:r>
            <a:endParaRPr/>
          </a:p>
        </p:txBody>
      </p:sp>
      <p:pic>
        <p:nvPicPr>
          <p:cNvPr id="189" name="Google Shape;189;p25"/>
          <p:cNvPicPr preferRelativeResize="0"/>
          <p:nvPr>
            <p:ph idx="2" type="pic"/>
          </p:nvPr>
        </p:nvPicPr>
        <p:blipFill rotWithShape="1">
          <a:blip r:embed="rId3">
            <a:alphaModFix/>
          </a:blip>
          <a:srcRect b="0" l="0" r="0" t="0"/>
          <a:stretch/>
        </p:blipFill>
        <p:spPr>
          <a:xfrm>
            <a:off x="4898571" y="1638979"/>
            <a:ext cx="3862665" cy="40827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8"/>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cap="none"/>
              <a:t>Historical Background</a:t>
            </a:r>
            <a:endParaRPr sz="1800" cap="none"/>
          </a:p>
        </p:txBody>
      </p:sp>
      <p:sp>
        <p:nvSpPr>
          <p:cNvPr id="57" name="Google Shape;57;p8"/>
          <p:cNvSpPr txBox="1"/>
          <p:nvPr>
            <p:ph idx="1" type="body"/>
          </p:nvPr>
        </p:nvSpPr>
        <p:spPr>
          <a:xfrm>
            <a:off x="4230477" y="1107618"/>
            <a:ext cx="4748270" cy="561267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solidFill>
                  <a:schemeClr val="dk1"/>
                </a:solidFill>
              </a:rPr>
              <a:t>In 1869 Friedrich Miescher isolated phosphate rich acidic compounds from the nuclei of leukocytes in pus from hospital bandages.</a:t>
            </a:r>
            <a:endParaRPr/>
          </a:p>
          <a:p>
            <a:pPr indent="-342900" lvl="0" marL="342900" rtl="0" algn="l">
              <a:spcBef>
                <a:spcPts val="1080"/>
              </a:spcBef>
              <a:spcAft>
                <a:spcPts val="0"/>
              </a:spcAft>
              <a:buClr>
                <a:schemeClr val="dk1"/>
              </a:buClr>
              <a:buSzPts val="2400"/>
              <a:buFont typeface="Arial"/>
              <a:buChar char="•"/>
            </a:pPr>
            <a:r>
              <a:rPr lang="en-US" sz="2400">
                <a:solidFill>
                  <a:schemeClr val="dk1"/>
                </a:solidFill>
              </a:rPr>
              <a:t>He termed this material </a:t>
            </a:r>
            <a:r>
              <a:rPr i="1" lang="en-US" sz="2400">
                <a:solidFill>
                  <a:schemeClr val="dk1"/>
                </a:solidFill>
              </a:rPr>
              <a:t>nuclein</a:t>
            </a:r>
            <a:r>
              <a:rPr lang="en-US" sz="2400">
                <a:solidFill>
                  <a:schemeClr val="dk1"/>
                </a:solidFill>
              </a:rPr>
              <a:t> since he was able to isolate it from prepared cell nuclei.</a:t>
            </a:r>
            <a:endParaRPr/>
          </a:p>
          <a:p>
            <a:pPr indent="-342900" lvl="0" marL="342900" rtl="0" algn="l">
              <a:spcBef>
                <a:spcPts val="1080"/>
              </a:spcBef>
              <a:spcAft>
                <a:spcPts val="0"/>
              </a:spcAft>
              <a:buClr>
                <a:schemeClr val="dk1"/>
              </a:buClr>
              <a:buSzPts val="2400"/>
              <a:buFont typeface="Arial"/>
              <a:buChar char="•"/>
            </a:pPr>
            <a:r>
              <a:rPr lang="en-US" sz="2400">
                <a:solidFill>
                  <a:schemeClr val="dk1"/>
                </a:solidFill>
              </a:rPr>
              <a:t>Eventually this material became known as DNA or Deoxyribonucleic Acid.</a:t>
            </a:r>
            <a:endParaRPr sz="2400">
              <a:solidFill>
                <a:schemeClr val="dk1"/>
              </a:solidFill>
            </a:endParaRPr>
          </a:p>
        </p:txBody>
      </p:sp>
      <p:pic>
        <p:nvPicPr>
          <p:cNvPr descr="Figure_14_01_01.jpg" id="58" name="Google Shape;58;p8"/>
          <p:cNvPicPr preferRelativeResize="0"/>
          <p:nvPr>
            <p:ph idx="2" type="pic"/>
          </p:nvPr>
        </p:nvPicPr>
        <p:blipFill rotWithShape="1">
          <a:blip r:embed="rId3">
            <a:alphaModFix/>
          </a:blip>
          <a:srcRect b="0" l="-10155" r="-10154" t="0"/>
          <a:stretch/>
        </p:blipFill>
        <p:spPr>
          <a:xfrm>
            <a:off x="0" y="1186962"/>
            <a:ext cx="4417763" cy="50490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6"/>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3200"/>
              <a:buFont typeface="Arial Black"/>
              <a:buNone/>
            </a:pPr>
            <a:r>
              <a:rPr lang="en-US" sz="3200" cap="none"/>
              <a:t>Nucleotide excision </a:t>
            </a:r>
            <a:endParaRPr sz="1800" cap="none"/>
          </a:p>
        </p:txBody>
      </p:sp>
      <p:sp>
        <p:nvSpPr>
          <p:cNvPr id="195" name="Google Shape;195;p26"/>
          <p:cNvSpPr txBox="1"/>
          <p:nvPr>
            <p:ph idx="1" type="body"/>
          </p:nvPr>
        </p:nvSpPr>
        <p:spPr>
          <a:xfrm>
            <a:off x="4488656" y="1466846"/>
            <a:ext cx="4572000" cy="52569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solidFill>
                  <a:schemeClr val="dk1"/>
                </a:solidFill>
              </a:rPr>
              <a:t>Nucleotide excision repairs thymine dimers. </a:t>
            </a:r>
            <a:endParaRPr/>
          </a:p>
          <a:p>
            <a:pPr indent="-342900" lvl="0" marL="342900" rtl="0" algn="l">
              <a:spcBef>
                <a:spcPts val="1680"/>
              </a:spcBef>
              <a:spcAft>
                <a:spcPts val="0"/>
              </a:spcAft>
              <a:buClr>
                <a:schemeClr val="dk1"/>
              </a:buClr>
              <a:buSzPts val="2400"/>
              <a:buFont typeface="Arial"/>
              <a:buChar char="•"/>
            </a:pPr>
            <a:r>
              <a:rPr lang="en-US" sz="2400">
                <a:solidFill>
                  <a:schemeClr val="dk1"/>
                </a:solidFill>
              </a:rPr>
              <a:t>When exposed to UV, thymines lying adjacent to each other can form covalently linked thymine dimers. </a:t>
            </a:r>
            <a:endParaRPr/>
          </a:p>
          <a:p>
            <a:pPr indent="-342900" lvl="0" marL="342900" rtl="0" algn="l">
              <a:spcBef>
                <a:spcPts val="1680"/>
              </a:spcBef>
              <a:spcAft>
                <a:spcPts val="0"/>
              </a:spcAft>
              <a:buClr>
                <a:schemeClr val="dk1"/>
              </a:buClr>
              <a:buSzPts val="2400"/>
              <a:buFont typeface="Arial"/>
              <a:buChar char="•"/>
            </a:pPr>
            <a:r>
              <a:rPr lang="en-US" sz="2400">
                <a:solidFill>
                  <a:schemeClr val="dk1"/>
                </a:solidFill>
              </a:rPr>
              <a:t>In normal cells, these mutations are excised and replaced.</a:t>
            </a:r>
            <a:endParaRPr/>
          </a:p>
        </p:txBody>
      </p:sp>
      <p:pic>
        <p:nvPicPr>
          <p:cNvPr id="196" name="Google Shape;196;p26"/>
          <p:cNvPicPr preferRelativeResize="0"/>
          <p:nvPr>
            <p:ph idx="2" type="pic"/>
          </p:nvPr>
        </p:nvPicPr>
        <p:blipFill rotWithShape="1">
          <a:blip r:embed="rId3">
            <a:alphaModFix/>
          </a:blip>
          <a:srcRect b="0" l="0" r="0" t="0"/>
          <a:stretch/>
        </p:blipFill>
        <p:spPr>
          <a:xfrm>
            <a:off x="182880" y="1773618"/>
            <a:ext cx="4031619" cy="32756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4620985" y="254765"/>
            <a:ext cx="4291012" cy="111997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6CB255"/>
              </a:buClr>
              <a:buSzPts val="2160"/>
              <a:buFont typeface="Arial Black"/>
              <a:buNone/>
            </a:pPr>
            <a:r>
              <a:rPr lang="en-US" sz="2160" cap="none"/>
              <a:t>Replication potentially shortens the ends of eukaryotic chromosomes </a:t>
            </a:r>
            <a:endParaRPr/>
          </a:p>
        </p:txBody>
      </p:sp>
      <p:sp>
        <p:nvSpPr>
          <p:cNvPr id="202" name="Google Shape;202;p27"/>
          <p:cNvSpPr txBox="1"/>
          <p:nvPr>
            <p:ph idx="1" type="body"/>
          </p:nvPr>
        </p:nvSpPr>
        <p:spPr>
          <a:xfrm>
            <a:off x="5780314" y="2080259"/>
            <a:ext cx="3265666" cy="27660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t/>
            </a:r>
            <a:endParaRPr sz="1600">
              <a:solidFill>
                <a:srgbClr val="000000"/>
              </a:solidFill>
            </a:endParaRPr>
          </a:p>
          <a:p>
            <a:pPr indent="0" lvl="0" marL="0" rtl="0" algn="l">
              <a:spcBef>
                <a:spcPts val="1000"/>
              </a:spcBef>
              <a:spcAft>
                <a:spcPts val="0"/>
              </a:spcAft>
              <a:buClr>
                <a:srgbClr val="6CB255"/>
              </a:buClr>
              <a:buSzPts val="2000"/>
              <a:buNone/>
            </a:pPr>
            <a:r>
              <a:rPr lang="en-US">
                <a:solidFill>
                  <a:schemeClr val="dk1"/>
                </a:solidFill>
              </a:rPr>
              <a:t>The ends of linear chromosomes are maintained by the action of the telomerase enzyme.</a:t>
            </a:r>
            <a:endParaRPr b="0">
              <a:solidFill>
                <a:schemeClr val="dk1"/>
              </a:solidFill>
            </a:endParaRPr>
          </a:p>
        </p:txBody>
      </p:sp>
      <p:pic>
        <p:nvPicPr>
          <p:cNvPr id="203" name="Google Shape;203;p27"/>
          <p:cNvPicPr preferRelativeResize="0"/>
          <p:nvPr>
            <p:ph idx="2" type="pic"/>
          </p:nvPr>
        </p:nvPicPr>
        <p:blipFill rotWithShape="1">
          <a:blip r:embed="rId3">
            <a:alphaModFix/>
          </a:blip>
          <a:srcRect b="0" l="0" r="0" t="0"/>
          <a:stretch/>
        </p:blipFill>
        <p:spPr>
          <a:xfrm>
            <a:off x="261258" y="254764"/>
            <a:ext cx="4865914" cy="6433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160020" y="241327"/>
            <a:ext cx="836009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cap="none"/>
              <a:t>Elizabeth Blackburn, 2009 Nobel Laureate</a:t>
            </a:r>
            <a:endParaRPr/>
          </a:p>
        </p:txBody>
      </p:sp>
      <p:sp>
        <p:nvSpPr>
          <p:cNvPr id="209" name="Google Shape;209;p28"/>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400"/>
              <a:buNone/>
            </a:pPr>
            <a:r>
              <a:rPr lang="en-US" sz="2400"/>
              <a:t>Elizabeth Blackburn, 2009 Nobel Laureate, is the scientist who discovered how telomerase works. </a:t>
            </a:r>
            <a:endParaRPr/>
          </a:p>
        </p:txBody>
      </p:sp>
      <p:pic>
        <p:nvPicPr>
          <p:cNvPr descr="Figure_14_05_02.jpg" id="210" name="Google Shape;210;p28"/>
          <p:cNvPicPr preferRelativeResize="0"/>
          <p:nvPr>
            <p:ph idx="2" type="pic"/>
          </p:nvPr>
        </p:nvPicPr>
        <p:blipFill rotWithShape="1">
          <a:blip r:embed="rId3">
            <a:alphaModFix/>
          </a:blip>
          <a:srcRect b="0" l="-35540" r="-35539" t="0"/>
          <a:stretch/>
        </p:blipFill>
        <p:spPr>
          <a:xfrm>
            <a:off x="457201" y="1122387"/>
            <a:ext cx="8062913" cy="350007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311695" y="421903"/>
            <a:ext cx="8520600" cy="754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cap="none"/>
              <a:t>Uncorrected replication errors result in mutations</a:t>
            </a:r>
            <a:endParaRPr/>
          </a:p>
        </p:txBody>
      </p:sp>
      <p:sp>
        <p:nvSpPr>
          <p:cNvPr id="216" name="Google Shape;216;p29"/>
          <p:cNvSpPr txBox="1"/>
          <p:nvPr>
            <p:ph idx="1" type="body"/>
          </p:nvPr>
        </p:nvSpPr>
        <p:spPr>
          <a:xfrm>
            <a:off x="171450" y="1210691"/>
            <a:ext cx="4546486" cy="579175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solidFill>
                  <a:schemeClr val="dk1"/>
                </a:solidFill>
              </a:rPr>
              <a:t>Replication is not a perfect process. Errors occur and if uncorrected produce mutations. </a:t>
            </a:r>
            <a:endParaRPr/>
          </a:p>
          <a:p>
            <a:pPr indent="0" lvl="0" marL="0" rtl="0" algn="l">
              <a:spcBef>
                <a:spcPts val="1080"/>
              </a:spcBef>
              <a:spcAft>
                <a:spcPts val="0"/>
              </a:spcAft>
              <a:buClr>
                <a:srgbClr val="212F62"/>
              </a:buClr>
              <a:buSzPts val="2400"/>
              <a:buNone/>
            </a:pPr>
            <a:r>
              <a:t/>
            </a:r>
            <a:endParaRPr sz="2400">
              <a:solidFill>
                <a:schemeClr val="dk1"/>
              </a:solidFill>
            </a:endParaRPr>
          </a:p>
          <a:p>
            <a:pPr indent="0" lvl="0" marL="0" rtl="0" algn="l">
              <a:spcBef>
                <a:spcPts val="1080"/>
              </a:spcBef>
              <a:spcAft>
                <a:spcPts val="0"/>
              </a:spcAft>
              <a:buClr>
                <a:schemeClr val="dk1"/>
              </a:buClr>
              <a:buSzPts val="2400"/>
              <a:buNone/>
            </a:pPr>
            <a:r>
              <a:rPr lang="en-US" sz="2400">
                <a:solidFill>
                  <a:schemeClr val="dk1"/>
                </a:solidFill>
              </a:rPr>
              <a:t>Mutations are changes in the nucleotide sequence of the DNA strands.</a:t>
            </a:r>
            <a:endParaRPr/>
          </a:p>
          <a:p>
            <a:pPr indent="0" lvl="0" marL="0" rtl="0" algn="l">
              <a:spcBef>
                <a:spcPts val="1080"/>
              </a:spcBef>
              <a:spcAft>
                <a:spcPts val="0"/>
              </a:spcAft>
              <a:buClr>
                <a:srgbClr val="212F62"/>
              </a:buClr>
              <a:buSzPts val="2400"/>
              <a:buNone/>
            </a:pPr>
            <a:r>
              <a:t/>
            </a:r>
            <a:endParaRPr sz="2400">
              <a:solidFill>
                <a:schemeClr val="dk1"/>
              </a:solidFill>
            </a:endParaRPr>
          </a:p>
          <a:p>
            <a:pPr indent="0" lvl="0" marL="0" rtl="0" algn="l">
              <a:spcBef>
                <a:spcPts val="1080"/>
              </a:spcBef>
              <a:spcAft>
                <a:spcPts val="0"/>
              </a:spcAft>
              <a:buClr>
                <a:schemeClr val="dk1"/>
              </a:buClr>
              <a:buSzPts val="2400"/>
              <a:buNone/>
            </a:pPr>
            <a:r>
              <a:rPr lang="en-US" sz="2400">
                <a:solidFill>
                  <a:schemeClr val="dk1"/>
                </a:solidFill>
              </a:rPr>
              <a:t> Mutations can lead to changes in the protein sequence encoded by the DNA.</a:t>
            </a:r>
            <a:endParaRPr/>
          </a:p>
        </p:txBody>
      </p:sp>
      <p:pic>
        <p:nvPicPr>
          <p:cNvPr id="217" name="Google Shape;217;p29"/>
          <p:cNvPicPr preferRelativeResize="0"/>
          <p:nvPr>
            <p:ph idx="2" type="pic"/>
          </p:nvPr>
        </p:nvPicPr>
        <p:blipFill rotWithShape="1">
          <a:blip r:embed="rId3">
            <a:alphaModFix/>
          </a:blip>
          <a:srcRect b="0" l="0" r="0" t="0"/>
          <a:stretch/>
        </p:blipFill>
        <p:spPr>
          <a:xfrm>
            <a:off x="4717936" y="1176402"/>
            <a:ext cx="4178196" cy="53363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440872" y="212269"/>
            <a:ext cx="9144000" cy="754379"/>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cap="none"/>
              <a:t>Uncorrected replication errors result in mutations</a:t>
            </a:r>
            <a:br>
              <a:rPr lang="en-US" cap="none"/>
            </a:br>
            <a:endParaRPr cap="none"/>
          </a:p>
        </p:txBody>
      </p:sp>
      <p:sp>
        <p:nvSpPr>
          <p:cNvPr id="223" name="Google Shape;223;p30"/>
          <p:cNvSpPr txBox="1"/>
          <p:nvPr>
            <p:ph idx="1" type="body"/>
          </p:nvPr>
        </p:nvSpPr>
        <p:spPr>
          <a:xfrm>
            <a:off x="171450" y="948690"/>
            <a:ext cx="4546486" cy="579175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solidFill>
                  <a:schemeClr val="dk1"/>
                </a:solidFill>
              </a:rPr>
              <a:t>There are several types of mutation:</a:t>
            </a:r>
            <a:endParaRPr/>
          </a:p>
          <a:p>
            <a:pPr indent="0" lvl="0" marL="0" rtl="0" algn="l">
              <a:spcBef>
                <a:spcPts val="1000"/>
              </a:spcBef>
              <a:spcAft>
                <a:spcPts val="0"/>
              </a:spcAft>
              <a:buClr>
                <a:schemeClr val="dk1"/>
              </a:buClr>
              <a:buSzPts val="2000"/>
              <a:buNone/>
            </a:pPr>
            <a:r>
              <a:rPr lang="en-US">
                <a:solidFill>
                  <a:schemeClr val="dk1"/>
                </a:solidFill>
              </a:rPr>
              <a:t>Point mutations</a:t>
            </a:r>
            <a:endParaRPr/>
          </a:p>
          <a:p>
            <a:pPr indent="0" lvl="0" marL="0" rtl="0" algn="l">
              <a:spcBef>
                <a:spcPts val="1000"/>
              </a:spcBef>
              <a:spcAft>
                <a:spcPts val="0"/>
              </a:spcAft>
              <a:buClr>
                <a:schemeClr val="dk1"/>
              </a:buClr>
              <a:buSzPts val="2000"/>
              <a:buNone/>
            </a:pPr>
            <a:r>
              <a:rPr lang="en-US">
                <a:solidFill>
                  <a:schemeClr val="dk1"/>
                </a:solidFill>
              </a:rPr>
              <a:t>	Silent</a:t>
            </a:r>
            <a:endParaRPr/>
          </a:p>
          <a:p>
            <a:pPr indent="0" lvl="0" marL="0" rtl="0" algn="l">
              <a:spcBef>
                <a:spcPts val="1000"/>
              </a:spcBef>
              <a:spcAft>
                <a:spcPts val="0"/>
              </a:spcAft>
              <a:buClr>
                <a:schemeClr val="dk1"/>
              </a:buClr>
              <a:buSzPts val="2000"/>
              <a:buNone/>
            </a:pPr>
            <a:r>
              <a:rPr lang="en-US">
                <a:solidFill>
                  <a:schemeClr val="dk1"/>
                </a:solidFill>
              </a:rPr>
              <a:t>	Missense</a:t>
            </a:r>
            <a:endParaRPr/>
          </a:p>
          <a:p>
            <a:pPr indent="0" lvl="0" marL="0" rtl="0" algn="l">
              <a:spcBef>
                <a:spcPts val="1000"/>
              </a:spcBef>
              <a:spcAft>
                <a:spcPts val="0"/>
              </a:spcAft>
              <a:buClr>
                <a:schemeClr val="dk1"/>
              </a:buClr>
              <a:buSzPts val="2000"/>
              <a:buNone/>
            </a:pPr>
            <a:r>
              <a:rPr lang="en-US">
                <a:solidFill>
                  <a:schemeClr val="dk1"/>
                </a:solidFill>
              </a:rPr>
              <a:t>	Nonsense</a:t>
            </a:r>
            <a:endParaRPr/>
          </a:p>
          <a:p>
            <a:pPr indent="0" lvl="0" marL="0" rtl="0" algn="l">
              <a:spcBef>
                <a:spcPts val="1000"/>
              </a:spcBef>
              <a:spcAft>
                <a:spcPts val="0"/>
              </a:spcAft>
              <a:buClr>
                <a:schemeClr val="dk1"/>
              </a:buClr>
              <a:buSzPts val="2000"/>
              <a:buNone/>
            </a:pPr>
            <a:r>
              <a:rPr lang="en-US">
                <a:solidFill>
                  <a:schemeClr val="dk1"/>
                </a:solidFill>
              </a:rPr>
              <a:t>Frameshift mutations</a:t>
            </a:r>
            <a:endParaRPr/>
          </a:p>
          <a:p>
            <a:pPr indent="0" lvl="0" marL="0" rtl="0" algn="l">
              <a:spcBef>
                <a:spcPts val="1000"/>
              </a:spcBef>
              <a:spcAft>
                <a:spcPts val="0"/>
              </a:spcAft>
              <a:buClr>
                <a:schemeClr val="dk1"/>
              </a:buClr>
              <a:buSzPts val="2000"/>
              <a:buNone/>
            </a:pPr>
            <a:r>
              <a:rPr lang="en-US">
                <a:solidFill>
                  <a:schemeClr val="dk1"/>
                </a:solidFill>
              </a:rPr>
              <a:t>	insertions</a:t>
            </a:r>
            <a:endParaRPr/>
          </a:p>
          <a:p>
            <a:pPr indent="0" lvl="0" marL="0" rtl="0" algn="l">
              <a:spcBef>
                <a:spcPts val="1000"/>
              </a:spcBef>
              <a:spcAft>
                <a:spcPts val="0"/>
              </a:spcAft>
              <a:buClr>
                <a:schemeClr val="dk1"/>
              </a:buClr>
              <a:buSzPts val="2000"/>
              <a:buNone/>
            </a:pPr>
            <a:r>
              <a:rPr lang="en-US">
                <a:solidFill>
                  <a:schemeClr val="dk1"/>
                </a:solidFill>
              </a:rPr>
              <a:t>	deletions</a:t>
            </a:r>
            <a:endParaRPr/>
          </a:p>
          <a:p>
            <a:pPr indent="0" lvl="0" marL="0" rtl="0" algn="l">
              <a:spcBef>
                <a:spcPts val="1000"/>
              </a:spcBef>
              <a:spcAft>
                <a:spcPts val="0"/>
              </a:spcAft>
              <a:buClr>
                <a:schemeClr val="dk1"/>
              </a:buClr>
              <a:buSzPts val="2000"/>
              <a:buNone/>
            </a:pPr>
            <a:r>
              <a:rPr lang="en-US">
                <a:solidFill>
                  <a:schemeClr val="dk1"/>
                </a:solidFill>
              </a:rPr>
              <a:t>Chromosome mutations</a:t>
            </a:r>
            <a:endParaRPr/>
          </a:p>
          <a:p>
            <a:pPr indent="0" lvl="0" marL="0" rtl="0" algn="l">
              <a:spcBef>
                <a:spcPts val="1000"/>
              </a:spcBef>
              <a:spcAft>
                <a:spcPts val="0"/>
              </a:spcAft>
              <a:buClr>
                <a:schemeClr val="dk1"/>
              </a:buClr>
              <a:buSzPts val="2000"/>
              <a:buNone/>
            </a:pPr>
            <a:r>
              <a:rPr lang="en-US">
                <a:solidFill>
                  <a:schemeClr val="dk1"/>
                </a:solidFill>
              </a:rPr>
              <a:t>	insertions, deletions, 	translocations, inversions, </a:t>
            </a:r>
            <a:endParaRPr/>
          </a:p>
          <a:p>
            <a:pPr indent="0" lvl="0" marL="0" rtl="0" algn="l">
              <a:spcBef>
                <a:spcPts val="1000"/>
              </a:spcBef>
              <a:spcAft>
                <a:spcPts val="0"/>
              </a:spcAft>
              <a:buClr>
                <a:schemeClr val="dk1"/>
              </a:buClr>
              <a:buSzPts val="2000"/>
              <a:buNone/>
            </a:pPr>
            <a:r>
              <a:rPr lang="en-US">
                <a:solidFill>
                  <a:schemeClr val="dk1"/>
                </a:solidFill>
              </a:rPr>
              <a:t>	fusions, duplications</a:t>
            </a:r>
            <a:endParaRPr/>
          </a:p>
        </p:txBody>
      </p:sp>
      <p:pic>
        <p:nvPicPr>
          <p:cNvPr id="224" name="Google Shape;224;p30"/>
          <p:cNvPicPr preferRelativeResize="0"/>
          <p:nvPr>
            <p:ph idx="2" type="pic"/>
          </p:nvPr>
        </p:nvPicPr>
        <p:blipFill rotWithShape="1">
          <a:blip r:embed="rId3">
            <a:alphaModFix/>
          </a:blip>
          <a:srcRect b="0" l="0" r="0" t="0"/>
          <a:stretch/>
        </p:blipFill>
        <p:spPr>
          <a:xfrm>
            <a:off x="4717936" y="948689"/>
            <a:ext cx="4178196" cy="53363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u="sng">
                <a:solidFill>
                  <a:schemeClr val="hlink"/>
                </a:solidFill>
                <a:hlinkClick r:id="rId3"/>
              </a:rPr>
              <a:t>SVANTE PÄÄBO’S TALK EXPLAINING THE NEANDERTHAL GENOME RESEARCH</a:t>
            </a:r>
            <a:endParaRPr sz="2160"/>
          </a:p>
        </p:txBody>
      </p:sp>
      <p:pic>
        <p:nvPicPr>
          <p:cNvPr id="230" name="Google Shape;230;p31">
            <a:hlinkClick r:id="rId4"/>
          </p:cNvPr>
          <p:cNvPicPr preferRelativeResize="0"/>
          <p:nvPr>
            <p:ph idx="2" type="pic"/>
          </p:nvPr>
        </p:nvPicPr>
        <p:blipFill rotWithShape="1">
          <a:blip r:embed="rId5">
            <a:alphaModFix/>
          </a:blip>
          <a:srcRect b="14346" l="0" r="0" t="14347"/>
          <a:stretch/>
        </p:blipFill>
        <p:spPr>
          <a:xfrm>
            <a:off x="457201" y="1122387"/>
            <a:ext cx="8062913" cy="3500071"/>
          </a:xfrm>
          <a:prstGeom prst="rect">
            <a:avLst/>
          </a:prstGeom>
          <a:noFill/>
          <a:ln>
            <a:noFill/>
          </a:ln>
        </p:spPr>
      </p:pic>
      <p:sp>
        <p:nvSpPr>
          <p:cNvPr id="231" name="Google Shape;231;p31"/>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lang="en-US" u="sng">
                <a:solidFill>
                  <a:schemeClr val="hlink"/>
                </a:solidFill>
                <a:hlinkClick r:id="rId6"/>
              </a:rPr>
              <a:t>https://www.ted.com/talks/svante_paeaebo_dna_clues_to_our_inner_neanderthal</a:t>
            </a:r>
            <a:endParaRPr/>
          </a:p>
          <a:p>
            <a:pPr indent="0" lvl="0" marL="0" rtl="0" algn="l">
              <a:spcBef>
                <a:spcPts val="1000"/>
              </a:spcBef>
              <a:spcAft>
                <a:spcPts val="0"/>
              </a:spcAft>
              <a:buClr>
                <a:srgbClr val="6CB255"/>
              </a:buClr>
              <a:buSzPts val="2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cap="none"/>
              <a:t>Eukaryote Vs Prokaryote 	</a:t>
            </a:r>
            <a:endParaRPr sz="1400" cap="none"/>
          </a:p>
        </p:txBody>
      </p:sp>
      <p:sp>
        <p:nvSpPr>
          <p:cNvPr id="237" name="Google Shape;237;p32"/>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latin typeface="Arial Black"/>
                <a:ea typeface="Arial Black"/>
                <a:cs typeface="Arial Black"/>
                <a:sym typeface="Arial Black"/>
              </a:rPr>
              <a:t>A eukaryote contains a well-defined nucleus, whereas in prokaryotes, the chromosome lies in the cytoplasm in an area called the nucleoid.</a:t>
            </a:r>
            <a:endParaRPr/>
          </a:p>
        </p:txBody>
      </p:sp>
      <p:pic>
        <p:nvPicPr>
          <p:cNvPr descr="Figure_14_02_06.png" id="238" name="Google Shape;238;p32"/>
          <p:cNvPicPr preferRelativeResize="0"/>
          <p:nvPr>
            <p:ph idx="2" type="pic"/>
          </p:nvPr>
        </p:nvPicPr>
        <p:blipFill rotWithShape="1">
          <a:blip r:embed="rId3">
            <a:alphaModFix/>
          </a:blip>
          <a:srcRect b="0" l="-9577" r="-9577" t="0"/>
          <a:stretch/>
        </p:blipFill>
        <p:spPr>
          <a:xfrm>
            <a:off x="457201" y="1122387"/>
            <a:ext cx="8062913" cy="35000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cap="none"/>
              <a:t>Compaction of the Eukaryotic Chromosome. </a:t>
            </a:r>
            <a:endParaRPr sz="2400" cap="none"/>
          </a:p>
        </p:txBody>
      </p:sp>
      <p:sp>
        <p:nvSpPr>
          <p:cNvPr id="244" name="Google Shape;244;p33"/>
          <p:cNvSpPr txBox="1"/>
          <p:nvPr>
            <p:ph idx="1" type="body"/>
          </p:nvPr>
        </p:nvSpPr>
        <p:spPr>
          <a:xfrm>
            <a:off x="4617720" y="1107618"/>
            <a:ext cx="4366260" cy="559067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2000"/>
              <a:buFont typeface="Arial"/>
              <a:buChar char="•"/>
            </a:pPr>
            <a:r>
              <a:rPr lang="en-US">
                <a:solidFill>
                  <a:srgbClr val="000000"/>
                </a:solidFill>
              </a:rPr>
              <a:t>DNA double helix</a:t>
            </a:r>
            <a:endParaRPr/>
          </a:p>
          <a:p>
            <a:pPr indent="-342900" lvl="0" marL="342900" rtl="0" algn="l">
              <a:spcBef>
                <a:spcPts val="1000"/>
              </a:spcBef>
              <a:spcAft>
                <a:spcPts val="0"/>
              </a:spcAft>
              <a:buClr>
                <a:srgbClr val="000000"/>
              </a:buClr>
              <a:buSzPts val="2000"/>
              <a:buFont typeface="Arial"/>
              <a:buChar char="•"/>
            </a:pPr>
            <a:r>
              <a:rPr lang="en-US">
                <a:solidFill>
                  <a:srgbClr val="000000"/>
                </a:solidFill>
              </a:rPr>
              <a:t>The DNA helix is wrapped around an octet of </a:t>
            </a:r>
            <a:r>
              <a:rPr b="1" lang="en-US">
                <a:solidFill>
                  <a:srgbClr val="000000"/>
                </a:solidFill>
              </a:rPr>
              <a:t>histone proteins </a:t>
            </a:r>
            <a:r>
              <a:rPr lang="en-US">
                <a:solidFill>
                  <a:srgbClr val="000000"/>
                </a:solidFill>
              </a:rPr>
              <a:t>to form </a:t>
            </a:r>
            <a:r>
              <a:rPr b="1" lang="en-US">
                <a:solidFill>
                  <a:srgbClr val="000000"/>
                </a:solidFill>
              </a:rPr>
              <a:t>nucleosomes</a:t>
            </a:r>
            <a:r>
              <a:rPr lang="en-US">
                <a:solidFill>
                  <a:srgbClr val="000000"/>
                </a:solidFill>
              </a:rPr>
              <a:t>.</a:t>
            </a:r>
            <a:endParaRPr>
              <a:solidFill>
                <a:srgbClr val="000000"/>
              </a:solidFill>
            </a:endParaRPr>
          </a:p>
          <a:p>
            <a:pPr indent="-342900" lvl="0" marL="342900" rtl="0" algn="l">
              <a:spcBef>
                <a:spcPts val="1000"/>
              </a:spcBef>
              <a:spcAft>
                <a:spcPts val="0"/>
              </a:spcAft>
              <a:buClr>
                <a:srgbClr val="000000"/>
              </a:buClr>
              <a:buSzPts val="2000"/>
              <a:buFont typeface="Arial"/>
              <a:buChar char="•"/>
            </a:pPr>
            <a:r>
              <a:rPr lang="en-US">
                <a:solidFill>
                  <a:srgbClr val="000000"/>
                </a:solidFill>
              </a:rPr>
              <a:t>Nucleosomes are coiled up to form a </a:t>
            </a:r>
            <a:r>
              <a:rPr b="1" lang="en-US">
                <a:solidFill>
                  <a:srgbClr val="000000"/>
                </a:solidFill>
              </a:rPr>
              <a:t>solenoid </a:t>
            </a:r>
            <a:r>
              <a:rPr lang="en-US">
                <a:solidFill>
                  <a:srgbClr val="000000"/>
                </a:solidFill>
              </a:rPr>
              <a:t>shape.</a:t>
            </a:r>
            <a:endParaRPr/>
          </a:p>
          <a:p>
            <a:pPr indent="-342900" lvl="0" marL="342900" rtl="0" algn="l">
              <a:spcBef>
                <a:spcPts val="1000"/>
              </a:spcBef>
              <a:spcAft>
                <a:spcPts val="0"/>
              </a:spcAft>
              <a:buClr>
                <a:srgbClr val="000000"/>
              </a:buClr>
              <a:buSzPts val="2000"/>
              <a:buFont typeface="Arial"/>
              <a:buChar char="•"/>
            </a:pPr>
            <a:r>
              <a:rPr lang="en-US">
                <a:solidFill>
                  <a:srgbClr val="000000"/>
                </a:solidFill>
              </a:rPr>
              <a:t>The solenoid is further looped back and forth and attached to </a:t>
            </a:r>
            <a:r>
              <a:rPr b="1" lang="en-US">
                <a:solidFill>
                  <a:srgbClr val="000000"/>
                </a:solidFill>
              </a:rPr>
              <a:t>scaffolding proteins</a:t>
            </a:r>
            <a:endParaRPr b="1">
              <a:solidFill>
                <a:srgbClr val="000000"/>
              </a:solidFill>
            </a:endParaRPr>
          </a:p>
          <a:p>
            <a:pPr indent="-342900" lvl="0" marL="342900" rtl="0" algn="l">
              <a:spcBef>
                <a:spcPts val="1000"/>
              </a:spcBef>
              <a:spcAft>
                <a:spcPts val="0"/>
              </a:spcAft>
              <a:buClr>
                <a:schemeClr val="dk1"/>
              </a:buClr>
              <a:buSzPts val="2000"/>
              <a:buFont typeface="Arial"/>
              <a:buChar char="•"/>
            </a:pPr>
            <a:r>
              <a:rPr lang="en-US">
                <a:solidFill>
                  <a:schemeClr val="dk1"/>
                </a:solidFill>
              </a:rPr>
              <a:t>Fully compacted DNA and packaging proteins form a condensed eukaryotic chromosome.</a:t>
            </a:r>
            <a:endParaRPr/>
          </a:p>
        </p:txBody>
      </p:sp>
      <p:pic>
        <p:nvPicPr>
          <p:cNvPr descr="Figure_14_02_07.jpg" id="245" name="Google Shape;245;p33"/>
          <p:cNvPicPr preferRelativeResize="0"/>
          <p:nvPr>
            <p:ph idx="2" type="pic"/>
          </p:nvPr>
        </p:nvPicPr>
        <p:blipFill rotWithShape="1">
          <a:blip r:embed="rId4">
            <a:alphaModFix/>
          </a:blip>
          <a:srcRect b="0" l="-20368" r="-20368" t="0"/>
          <a:stretch/>
        </p:blipFill>
        <p:spPr>
          <a:xfrm>
            <a:off x="205740" y="1107235"/>
            <a:ext cx="5017770" cy="55910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4"/>
          <p:cNvSpPr txBox="1"/>
          <p:nvPr>
            <p:ph type="title"/>
          </p:nvPr>
        </p:nvSpPr>
        <p:spPr>
          <a:xfrm>
            <a:off x="457200" y="241327"/>
            <a:ext cx="8062911"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cap="none"/>
              <a:t>Reading the DNA code – Sanger dideoxynucleotide sequencing 		</a:t>
            </a:r>
            <a:endParaRPr/>
          </a:p>
        </p:txBody>
      </p:sp>
      <p:sp>
        <p:nvSpPr>
          <p:cNvPr id="251" name="Google Shape;251;p34"/>
          <p:cNvSpPr txBox="1"/>
          <p:nvPr>
            <p:ph idx="1" type="body"/>
          </p:nvPr>
        </p:nvSpPr>
        <p:spPr>
          <a:xfrm>
            <a:off x="148590" y="4777740"/>
            <a:ext cx="8897391" cy="181970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800"/>
              <a:buNone/>
            </a:pPr>
            <a:r>
              <a:rPr lang="en-US" sz="1800"/>
              <a:t>In Frederick Sanger's </a:t>
            </a:r>
            <a:r>
              <a:rPr b="1" lang="en-US" sz="1800"/>
              <a:t>dideoxy chain termination </a:t>
            </a:r>
            <a:r>
              <a:rPr lang="en-US" sz="1800"/>
              <a:t>method, dye-labeled dideoxynucleotides are used to generate DNA fragments that terminate at different points. </a:t>
            </a:r>
            <a:endParaRPr/>
          </a:p>
          <a:p>
            <a:pPr indent="0" lvl="0" marL="0" rtl="0" algn="l">
              <a:spcBef>
                <a:spcPts val="960"/>
              </a:spcBef>
              <a:spcAft>
                <a:spcPts val="0"/>
              </a:spcAft>
              <a:buClr>
                <a:srgbClr val="6CB255"/>
              </a:buClr>
              <a:buSzPts val="1800"/>
              <a:buNone/>
            </a:pPr>
            <a:r>
              <a:rPr lang="en-US" sz="1800"/>
              <a:t>The DNA is separated by capillary electrophoresis on the basis of size, and from the order of fragments formed, the DNA sequence can be read. The DNA sequence readout is shown on </a:t>
            </a:r>
            <a:r>
              <a:rPr b="1" lang="en-US" sz="1800"/>
              <a:t>anelectropherogram</a:t>
            </a:r>
            <a:r>
              <a:rPr lang="en-US" sz="1800"/>
              <a:t> that is generated by a laser scanner.</a:t>
            </a:r>
            <a:endParaRPr/>
          </a:p>
        </p:txBody>
      </p:sp>
      <p:pic>
        <p:nvPicPr>
          <p:cNvPr descr="Figure_14_02_04ab.jpg" id="252" name="Google Shape;252;p34"/>
          <p:cNvPicPr preferRelativeResize="0"/>
          <p:nvPr>
            <p:ph idx="2" type="pic"/>
          </p:nvPr>
        </p:nvPicPr>
        <p:blipFill rotWithShape="1">
          <a:blip r:embed="rId3">
            <a:alphaModFix/>
          </a:blip>
          <a:srcRect b="0" l="-3992" r="-3991" t="0"/>
          <a:stretch/>
        </p:blipFill>
        <p:spPr>
          <a:xfrm>
            <a:off x="457201" y="1122387"/>
            <a:ext cx="8062913" cy="350007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5"/>
          <p:cNvSpPr txBox="1"/>
          <p:nvPr>
            <p:ph type="title"/>
          </p:nvPr>
        </p:nvSpPr>
        <p:spPr>
          <a:xfrm>
            <a:off x="457200" y="241327"/>
            <a:ext cx="8062912" cy="65953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6CB255"/>
              </a:buClr>
              <a:buSzPts val="3200"/>
              <a:buFont typeface="Arial Black"/>
              <a:buNone/>
            </a:pPr>
            <a:r>
              <a:rPr lang="en-US" sz="3200" cap="none"/>
              <a:t>Gel Electrophoresis</a:t>
            </a:r>
            <a:endParaRPr sz="2400" cap="none"/>
          </a:p>
        </p:txBody>
      </p:sp>
      <p:sp>
        <p:nvSpPr>
          <p:cNvPr id="258" name="Google Shape;258;p35"/>
          <p:cNvSpPr txBox="1"/>
          <p:nvPr>
            <p:ph idx="1" type="body"/>
          </p:nvPr>
        </p:nvSpPr>
        <p:spPr>
          <a:xfrm>
            <a:off x="160020" y="1107618"/>
            <a:ext cx="4423410" cy="5533212"/>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2000"/>
              <a:buFont typeface="Arial"/>
              <a:buChar char="•"/>
            </a:pPr>
            <a:r>
              <a:rPr lang="en-US">
                <a:solidFill>
                  <a:schemeClr val="dk1"/>
                </a:solidFill>
              </a:rPr>
              <a:t>DNA has a negative charge and will move towards a positive pole in an electrical field.</a:t>
            </a:r>
            <a:endParaRPr/>
          </a:p>
          <a:p>
            <a:pPr indent="-285750" lvl="0" marL="285750" rtl="0" algn="l">
              <a:spcBef>
                <a:spcPts val="1000"/>
              </a:spcBef>
              <a:spcAft>
                <a:spcPts val="0"/>
              </a:spcAft>
              <a:buClr>
                <a:schemeClr val="dk1"/>
              </a:buClr>
              <a:buSzPts val="2000"/>
              <a:buFont typeface="Arial"/>
              <a:buChar char="•"/>
            </a:pPr>
            <a:r>
              <a:rPr lang="en-US">
                <a:solidFill>
                  <a:schemeClr val="dk1"/>
                </a:solidFill>
              </a:rPr>
              <a:t>DNA  fragments are loaded into a gel that is electrified.</a:t>
            </a:r>
            <a:endParaRPr/>
          </a:p>
          <a:p>
            <a:pPr indent="-285750" lvl="0" marL="285750" rtl="0" algn="l">
              <a:spcBef>
                <a:spcPts val="1000"/>
              </a:spcBef>
              <a:spcAft>
                <a:spcPts val="0"/>
              </a:spcAft>
              <a:buClr>
                <a:schemeClr val="dk1"/>
              </a:buClr>
              <a:buSzPts val="2000"/>
              <a:buFont typeface="Arial"/>
              <a:buChar char="•"/>
            </a:pPr>
            <a:r>
              <a:rPr lang="en-US">
                <a:solidFill>
                  <a:schemeClr val="dk1"/>
                </a:solidFill>
              </a:rPr>
              <a:t>The gel acts as a sieve sorting fragments by size.</a:t>
            </a:r>
            <a:endParaRPr/>
          </a:p>
          <a:p>
            <a:pPr indent="-285750" lvl="0" marL="285750" rtl="0" algn="l">
              <a:spcBef>
                <a:spcPts val="1000"/>
              </a:spcBef>
              <a:spcAft>
                <a:spcPts val="0"/>
              </a:spcAft>
              <a:buClr>
                <a:schemeClr val="dk1"/>
              </a:buClr>
              <a:buSzPts val="2000"/>
              <a:buFont typeface="Arial"/>
              <a:buChar char="•"/>
            </a:pPr>
            <a:r>
              <a:rPr lang="en-US">
                <a:solidFill>
                  <a:schemeClr val="dk1"/>
                </a:solidFill>
              </a:rPr>
              <a:t>Small fragments move more easily through the pores of the gel than do  large ones.</a:t>
            </a:r>
            <a:endParaRPr/>
          </a:p>
          <a:p>
            <a:pPr indent="-285750" lvl="0" marL="285750" rtl="0" algn="l">
              <a:spcBef>
                <a:spcPts val="1000"/>
              </a:spcBef>
              <a:spcAft>
                <a:spcPts val="0"/>
              </a:spcAft>
              <a:buClr>
                <a:schemeClr val="dk1"/>
              </a:buClr>
              <a:buSzPts val="2000"/>
              <a:buFont typeface="Arial"/>
              <a:buChar char="•"/>
            </a:pPr>
            <a:r>
              <a:rPr lang="en-US">
                <a:solidFill>
                  <a:schemeClr val="dk1"/>
                </a:solidFill>
              </a:rPr>
              <a:t>The result is that smaller fragments move faster than larger fragments sorting by size.  </a:t>
            </a:r>
            <a:endParaRPr/>
          </a:p>
        </p:txBody>
      </p:sp>
      <p:pic>
        <p:nvPicPr>
          <p:cNvPr descr="Figure_14_02_05.jpg" id="259" name="Google Shape;259;p35"/>
          <p:cNvPicPr preferRelativeResize="0"/>
          <p:nvPr>
            <p:ph idx="2" type="pic"/>
          </p:nvPr>
        </p:nvPicPr>
        <p:blipFill rotWithShape="1">
          <a:blip r:embed="rId3">
            <a:alphaModFix/>
          </a:blip>
          <a:srcRect b="0" l="-8305" r="-8304" t="0"/>
          <a:stretch/>
        </p:blipFill>
        <p:spPr>
          <a:xfrm>
            <a:off x="4311951" y="1107619"/>
            <a:ext cx="5031448" cy="57503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9"/>
          <p:cNvSpPr txBox="1"/>
          <p:nvPr>
            <p:ph type="title"/>
          </p:nvPr>
        </p:nvSpPr>
        <p:spPr>
          <a:xfrm>
            <a:off x="457200" y="501475"/>
            <a:ext cx="8510400" cy="659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cap="none"/>
              <a:t>Frederick Griffith and the “Transforming Principle”</a:t>
            </a:r>
            <a:endParaRPr/>
          </a:p>
        </p:txBody>
      </p:sp>
      <p:pic>
        <p:nvPicPr>
          <p:cNvPr descr="Figure_14_01_02.jpg" id="64" name="Google Shape;64;p9"/>
          <p:cNvPicPr preferRelativeResize="0"/>
          <p:nvPr>
            <p:ph idx="2" type="pic"/>
          </p:nvPr>
        </p:nvPicPr>
        <p:blipFill rotWithShape="1">
          <a:blip r:embed="rId3">
            <a:alphaModFix/>
          </a:blip>
          <a:srcRect b="-4774" l="0" r="0" t="-4774"/>
          <a:stretch/>
        </p:blipFill>
        <p:spPr>
          <a:xfrm>
            <a:off x="2591400" y="1237950"/>
            <a:ext cx="5432100" cy="2358000"/>
          </a:xfrm>
          <a:prstGeom prst="rect">
            <a:avLst/>
          </a:prstGeom>
          <a:noFill/>
          <a:ln>
            <a:noFill/>
          </a:ln>
        </p:spPr>
      </p:pic>
      <p:sp>
        <p:nvSpPr>
          <p:cNvPr id="65" name="Google Shape;65;p9"/>
          <p:cNvSpPr txBox="1"/>
          <p:nvPr>
            <p:ph idx="1" type="body"/>
          </p:nvPr>
        </p:nvSpPr>
        <p:spPr>
          <a:xfrm>
            <a:off x="176270" y="3733258"/>
            <a:ext cx="8791460" cy="312474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000000"/>
              </a:buClr>
              <a:buSzPts val="1800"/>
              <a:buFont typeface="Arial"/>
              <a:buChar char="•"/>
            </a:pPr>
            <a:r>
              <a:rPr lang="en-US" sz="1800"/>
              <a:t>Griffith used two strains of </a:t>
            </a:r>
            <a:r>
              <a:rPr i="1" lang="en-US" sz="1800"/>
              <a:t>Streptococcus pneumoniae.</a:t>
            </a:r>
            <a:endParaRPr/>
          </a:p>
          <a:p>
            <a:pPr indent="-171450" lvl="0" marL="171450" rtl="0" algn="l">
              <a:spcBef>
                <a:spcPts val="960"/>
              </a:spcBef>
              <a:spcAft>
                <a:spcPts val="0"/>
              </a:spcAft>
              <a:buClr>
                <a:srgbClr val="000000"/>
              </a:buClr>
              <a:buSzPts val="1800"/>
              <a:buFont typeface="Arial"/>
              <a:buChar char="•"/>
            </a:pPr>
            <a:r>
              <a:rPr lang="en-US" sz="1800"/>
              <a:t>The R strain had rough colonies and was non-pathogenic. </a:t>
            </a:r>
            <a:endParaRPr/>
          </a:p>
          <a:p>
            <a:pPr indent="-171450" lvl="0" marL="171450" rtl="0" algn="l">
              <a:spcBef>
                <a:spcPts val="960"/>
              </a:spcBef>
              <a:spcAft>
                <a:spcPts val="0"/>
              </a:spcAft>
              <a:buClr>
                <a:srgbClr val="000000"/>
              </a:buClr>
              <a:buSzPts val="1800"/>
              <a:buFont typeface="Arial"/>
              <a:buChar char="•"/>
            </a:pPr>
            <a:r>
              <a:rPr lang="en-US" sz="1800"/>
              <a:t>The S strain had smooth colonies and was pathogenic causing death.</a:t>
            </a:r>
            <a:endParaRPr/>
          </a:p>
          <a:p>
            <a:pPr indent="-171450" lvl="0" marL="171450" rtl="0" algn="l">
              <a:spcBef>
                <a:spcPts val="960"/>
              </a:spcBef>
              <a:spcAft>
                <a:spcPts val="0"/>
              </a:spcAft>
              <a:buClr>
                <a:srgbClr val="000000"/>
              </a:buClr>
              <a:buSzPts val="1800"/>
              <a:buFont typeface="Arial"/>
              <a:buChar char="•"/>
            </a:pPr>
            <a:r>
              <a:rPr lang="en-US" sz="1800"/>
              <a:t>When Griffith injected a mouse with the heat-killed S strain and a live R strain, the mouse died. </a:t>
            </a:r>
            <a:endParaRPr/>
          </a:p>
          <a:p>
            <a:pPr indent="-171450" lvl="0" marL="171450" rtl="0" algn="l">
              <a:spcBef>
                <a:spcPts val="960"/>
              </a:spcBef>
              <a:spcAft>
                <a:spcPts val="0"/>
              </a:spcAft>
              <a:buClr>
                <a:srgbClr val="000000"/>
              </a:buClr>
              <a:buSzPts val="1800"/>
              <a:buFont typeface="Arial"/>
              <a:buChar char="•"/>
            </a:pPr>
            <a:r>
              <a:rPr lang="en-US" sz="1800"/>
              <a:t>Live S strain bacteria were recovered from the dead mouse. </a:t>
            </a:r>
            <a:endParaRPr/>
          </a:p>
          <a:p>
            <a:pPr indent="-171450" lvl="0" marL="171450" rtl="0" algn="l">
              <a:spcBef>
                <a:spcPts val="960"/>
              </a:spcBef>
              <a:spcAft>
                <a:spcPts val="0"/>
              </a:spcAft>
              <a:buClr>
                <a:srgbClr val="000000"/>
              </a:buClr>
              <a:buSzPts val="1800"/>
              <a:buFont typeface="Arial"/>
              <a:buChar char="•"/>
            </a:pPr>
            <a:r>
              <a:rPr lang="en-US" sz="1800"/>
              <a:t>Griffith concluded that something had passed from the heat-killed S strain to the R strain, transforming the R strain into S strain in the process.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0"/>
          <p:cNvSpPr txBox="1"/>
          <p:nvPr>
            <p:ph type="title"/>
          </p:nvPr>
        </p:nvSpPr>
        <p:spPr>
          <a:xfrm>
            <a:off x="557500" y="1851340"/>
            <a:ext cx="57912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cap="none"/>
              <a:t>Frederick Griffith</a:t>
            </a:r>
            <a:br>
              <a:rPr lang="en-US" cap="none"/>
            </a:br>
            <a:r>
              <a:rPr lang="en-US" cap="none"/>
              <a:t> Experiment </a:t>
            </a:r>
            <a:endParaRPr/>
          </a:p>
        </p:txBody>
      </p:sp>
      <p:sp>
        <p:nvSpPr>
          <p:cNvPr id="71" name="Google Shape;71;p10"/>
          <p:cNvSpPr txBox="1"/>
          <p:nvPr>
            <p:ph idx="12" type="sldNum"/>
          </p:nvPr>
        </p:nvSpPr>
        <p:spPr>
          <a:xfrm>
            <a:off x="54410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800"/>
              <a:t>‹#›</a:t>
            </a:fld>
            <a:endParaRPr sz="1800"/>
          </a:p>
        </p:txBody>
      </p:sp>
      <p:pic>
        <p:nvPicPr>
          <p:cNvPr id="72" name="Google Shape;72;p10"/>
          <p:cNvPicPr preferRelativeResize="0"/>
          <p:nvPr/>
        </p:nvPicPr>
        <p:blipFill rotWithShape="1">
          <a:blip r:embed="rId3">
            <a:alphaModFix/>
          </a:blip>
          <a:srcRect b="0" l="0" r="0" t="0"/>
          <a:stretch/>
        </p:blipFill>
        <p:spPr>
          <a:xfrm>
            <a:off x="4118934" y="442175"/>
            <a:ext cx="4486599" cy="6090453"/>
          </a:xfrm>
          <a:prstGeom prst="rect">
            <a:avLst/>
          </a:prstGeom>
          <a:noFill/>
          <a:ln>
            <a:noFill/>
          </a:ln>
        </p:spPr>
      </p:pic>
      <p:sp>
        <p:nvSpPr>
          <p:cNvPr id="73" name="Google Shape;73;p10"/>
          <p:cNvSpPr/>
          <p:nvPr/>
        </p:nvSpPr>
        <p:spPr>
          <a:xfrm>
            <a:off x="5329382" y="1235034"/>
            <a:ext cx="997527" cy="437123"/>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10"/>
          <p:cNvSpPr/>
          <p:nvPr/>
        </p:nvSpPr>
        <p:spPr>
          <a:xfrm>
            <a:off x="5283967" y="2378243"/>
            <a:ext cx="1209197" cy="437123"/>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10"/>
          <p:cNvSpPr txBox="1"/>
          <p:nvPr/>
        </p:nvSpPr>
        <p:spPr>
          <a:xfrm>
            <a:off x="5395244" y="2335194"/>
            <a:ext cx="93166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Rough </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(strain R)</a:t>
            </a:r>
            <a:endParaRPr/>
          </a:p>
        </p:txBody>
      </p:sp>
      <p:sp>
        <p:nvSpPr>
          <p:cNvPr id="76" name="Google Shape;76;p10"/>
          <p:cNvSpPr txBox="1"/>
          <p:nvPr/>
        </p:nvSpPr>
        <p:spPr>
          <a:xfrm>
            <a:off x="5325715" y="1184039"/>
            <a:ext cx="91403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Smooth </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(strain S)</a:t>
            </a:r>
            <a:endParaRPr/>
          </a:p>
        </p:txBody>
      </p:sp>
      <p:sp>
        <p:nvSpPr>
          <p:cNvPr id="77" name="Google Shape;77;p10"/>
          <p:cNvSpPr/>
          <p:nvPr/>
        </p:nvSpPr>
        <p:spPr>
          <a:xfrm>
            <a:off x="6177312" y="1177140"/>
            <a:ext cx="894629" cy="294694"/>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Injection</a:t>
            </a:r>
            <a:endParaRPr/>
          </a:p>
        </p:txBody>
      </p:sp>
      <p:sp>
        <p:nvSpPr>
          <p:cNvPr id="78" name="Google Shape;78;p10"/>
          <p:cNvSpPr/>
          <p:nvPr/>
        </p:nvSpPr>
        <p:spPr>
          <a:xfrm>
            <a:off x="7550068" y="1204301"/>
            <a:ext cx="866898" cy="335879"/>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Mouse dies</a:t>
            </a:r>
            <a:r>
              <a:rPr lang="en-US" sz="1800">
                <a:solidFill>
                  <a:schemeClr val="lt1"/>
                </a:solidFill>
                <a:latin typeface="Arial"/>
                <a:ea typeface="Arial"/>
                <a:cs typeface="Arial"/>
                <a:sym typeface="Arial"/>
              </a:rPr>
              <a:t> </a:t>
            </a:r>
            <a:endParaRPr/>
          </a:p>
        </p:txBody>
      </p:sp>
      <p:sp>
        <p:nvSpPr>
          <p:cNvPr id="79" name="Google Shape;79;p10"/>
          <p:cNvSpPr/>
          <p:nvPr/>
        </p:nvSpPr>
        <p:spPr>
          <a:xfrm>
            <a:off x="7532255" y="2428864"/>
            <a:ext cx="866898" cy="335879"/>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Mouse lives</a:t>
            </a:r>
            <a:r>
              <a:rPr lang="en-US" sz="1800">
                <a:solidFill>
                  <a:schemeClr val="lt1"/>
                </a:solidFill>
                <a:latin typeface="Arial"/>
                <a:ea typeface="Arial"/>
                <a:cs typeface="Arial"/>
                <a:sym typeface="Arial"/>
              </a:rPr>
              <a:t> </a:t>
            </a:r>
            <a:endParaRPr/>
          </a:p>
        </p:txBody>
      </p:sp>
      <p:sp>
        <p:nvSpPr>
          <p:cNvPr id="80" name="Google Shape;80;p10"/>
          <p:cNvSpPr/>
          <p:nvPr/>
        </p:nvSpPr>
        <p:spPr>
          <a:xfrm>
            <a:off x="7532255" y="3542196"/>
            <a:ext cx="866898" cy="335879"/>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Mouse lives</a:t>
            </a:r>
            <a:r>
              <a:rPr lang="en-US" sz="1800">
                <a:solidFill>
                  <a:schemeClr val="lt1"/>
                </a:solidFill>
                <a:latin typeface="Arial"/>
                <a:ea typeface="Arial"/>
                <a:cs typeface="Arial"/>
                <a:sym typeface="Arial"/>
              </a:rPr>
              <a:t> </a:t>
            </a:r>
            <a:endParaRPr/>
          </a:p>
        </p:txBody>
      </p:sp>
      <p:sp>
        <p:nvSpPr>
          <p:cNvPr id="81" name="Google Shape;81;p10"/>
          <p:cNvSpPr/>
          <p:nvPr/>
        </p:nvSpPr>
        <p:spPr>
          <a:xfrm>
            <a:off x="5317617" y="5380721"/>
            <a:ext cx="1209197" cy="437123"/>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 name="Google Shape;82;p10"/>
          <p:cNvSpPr txBox="1"/>
          <p:nvPr/>
        </p:nvSpPr>
        <p:spPr>
          <a:xfrm>
            <a:off x="5428894" y="5337672"/>
            <a:ext cx="93166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Rough </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(strain R)</a:t>
            </a:r>
            <a:endParaRPr/>
          </a:p>
        </p:txBody>
      </p:sp>
      <p:sp>
        <p:nvSpPr>
          <p:cNvPr id="83" name="Google Shape;83;p10"/>
          <p:cNvSpPr/>
          <p:nvPr/>
        </p:nvSpPr>
        <p:spPr>
          <a:xfrm>
            <a:off x="5887626" y="3468791"/>
            <a:ext cx="1209197" cy="437123"/>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 name="Google Shape;84;p10"/>
          <p:cNvSpPr txBox="1"/>
          <p:nvPr/>
        </p:nvSpPr>
        <p:spPr>
          <a:xfrm>
            <a:off x="5998903" y="3425742"/>
            <a:ext cx="112883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Heat-killed </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(strain S)</a:t>
            </a:r>
            <a:endParaRPr/>
          </a:p>
        </p:txBody>
      </p:sp>
      <p:sp>
        <p:nvSpPr>
          <p:cNvPr id="85" name="Google Shape;85;p10"/>
          <p:cNvSpPr/>
          <p:nvPr/>
        </p:nvSpPr>
        <p:spPr>
          <a:xfrm>
            <a:off x="4433831" y="3948962"/>
            <a:ext cx="419757" cy="152013"/>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0"/>
          <p:cNvSpPr/>
          <p:nvPr/>
        </p:nvSpPr>
        <p:spPr>
          <a:xfrm>
            <a:off x="7524337" y="4610535"/>
            <a:ext cx="866898" cy="335879"/>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Mouse dies</a:t>
            </a:r>
            <a:r>
              <a:rPr lang="en-US" sz="1800">
                <a:solidFill>
                  <a:schemeClr val="lt1"/>
                </a:solidFill>
                <a:latin typeface="Arial"/>
                <a:ea typeface="Arial"/>
                <a:cs typeface="Arial"/>
                <a:sym typeface="Arial"/>
              </a:rPr>
              <a:t> </a:t>
            </a:r>
            <a:endParaRPr/>
          </a:p>
        </p:txBody>
      </p:sp>
      <p:sp>
        <p:nvSpPr>
          <p:cNvPr id="87" name="Google Shape;87;p10"/>
          <p:cNvSpPr/>
          <p:nvPr/>
        </p:nvSpPr>
        <p:spPr>
          <a:xfrm>
            <a:off x="7486732" y="5165767"/>
            <a:ext cx="866898" cy="419936"/>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Blood from Mouse</a:t>
            </a:r>
            <a:r>
              <a:rPr lang="en-US" sz="1200">
                <a:solidFill>
                  <a:schemeClr val="lt1"/>
                </a:solidFill>
                <a:latin typeface="Arial"/>
                <a:ea typeface="Arial"/>
                <a:cs typeface="Arial"/>
                <a:sym typeface="Arial"/>
              </a:rPr>
              <a:t> </a:t>
            </a:r>
            <a:endParaRPr/>
          </a:p>
        </p:txBody>
      </p:sp>
      <p:sp>
        <p:nvSpPr>
          <p:cNvPr id="88" name="Google Shape;88;p10"/>
          <p:cNvSpPr/>
          <p:nvPr/>
        </p:nvSpPr>
        <p:spPr>
          <a:xfrm>
            <a:off x="7558832" y="5740161"/>
            <a:ext cx="813744" cy="523611"/>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10"/>
          <p:cNvSpPr txBox="1"/>
          <p:nvPr/>
        </p:nvSpPr>
        <p:spPr>
          <a:xfrm>
            <a:off x="7434656" y="5779752"/>
            <a:ext cx="121860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Live Smooth </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(strain S)</a:t>
            </a:r>
            <a:endParaRPr/>
          </a:p>
        </p:txBody>
      </p:sp>
      <p:sp>
        <p:nvSpPr>
          <p:cNvPr id="90" name="Google Shape;90;p10"/>
          <p:cNvSpPr/>
          <p:nvPr/>
        </p:nvSpPr>
        <p:spPr>
          <a:xfrm>
            <a:off x="5887626" y="4583091"/>
            <a:ext cx="1361597" cy="711533"/>
          </a:xfrm>
          <a:prstGeom prst="rect">
            <a:avLst/>
          </a:prstGeom>
          <a:solidFill>
            <a:srgbClr val="E3E668"/>
          </a:solidFill>
          <a:ln cap="flat" cmpd="sng" w="28575">
            <a:solidFill>
              <a:srgbClr val="E3E6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10"/>
          <p:cNvSpPr txBox="1"/>
          <p:nvPr/>
        </p:nvSpPr>
        <p:spPr>
          <a:xfrm>
            <a:off x="6009031" y="4587542"/>
            <a:ext cx="1271107"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Heat-killed </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(strain S) + strain 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1"/>
          <p:cNvSpPr txBox="1"/>
          <p:nvPr>
            <p:ph type="title"/>
          </p:nvPr>
        </p:nvSpPr>
        <p:spPr>
          <a:xfrm>
            <a:off x="457200" y="1587072"/>
            <a:ext cx="8062912" cy="88239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000"/>
              <a:buFont typeface="Arial Black"/>
              <a:buNone/>
            </a:pPr>
            <a:r>
              <a:rPr lang="en-US" sz="2000" cap="none">
                <a:solidFill>
                  <a:schemeClr val="dk1"/>
                </a:solidFill>
              </a:rPr>
              <a:t>Oswald Avery, Colin Macleod, and Maclyn McCarty (1944): Showed the transforming principle was most likely  to be nucleic acids.</a:t>
            </a:r>
            <a:endParaRPr/>
          </a:p>
        </p:txBody>
      </p:sp>
      <p:sp>
        <p:nvSpPr>
          <p:cNvPr id="97" name="Google Shape;97;p11"/>
          <p:cNvSpPr txBox="1"/>
          <p:nvPr>
            <p:ph idx="1" type="body"/>
          </p:nvPr>
        </p:nvSpPr>
        <p:spPr>
          <a:xfrm>
            <a:off x="457200" y="2857500"/>
            <a:ext cx="8229600" cy="424857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2400"/>
              <a:buFont typeface="Arial"/>
              <a:buChar char="•"/>
            </a:pPr>
            <a:r>
              <a:rPr lang="en-US" sz="2400"/>
              <a:t>Recovered cell extracts of the S strain from dead mice.</a:t>
            </a:r>
            <a:endParaRPr/>
          </a:p>
          <a:p>
            <a:pPr indent="-342900" lvl="0" marL="342900" rtl="0" algn="l">
              <a:spcBef>
                <a:spcPts val="1080"/>
              </a:spcBef>
              <a:spcAft>
                <a:spcPts val="0"/>
              </a:spcAft>
              <a:buClr>
                <a:srgbClr val="000000"/>
              </a:buClr>
              <a:buSzPts val="2400"/>
              <a:buFont typeface="Arial"/>
              <a:buChar char="•"/>
            </a:pPr>
            <a:r>
              <a:rPr lang="en-US" sz="2400"/>
              <a:t>Systematically used enzymes to specifically degrade macromolecules.</a:t>
            </a:r>
            <a:endParaRPr/>
          </a:p>
          <a:p>
            <a:pPr indent="-342900" lvl="0" marL="342900" rtl="0" algn="l">
              <a:spcBef>
                <a:spcPts val="1080"/>
              </a:spcBef>
              <a:spcAft>
                <a:spcPts val="0"/>
              </a:spcAft>
              <a:buClr>
                <a:srgbClr val="000000"/>
              </a:buClr>
              <a:buSzPts val="2400"/>
              <a:buFont typeface="Arial"/>
              <a:buChar char="•"/>
            </a:pPr>
            <a:r>
              <a:rPr lang="en-US" sz="2400"/>
              <a:t>Sequentially mixed these extracts with R strain and injected the mice. </a:t>
            </a:r>
            <a:endParaRPr/>
          </a:p>
        </p:txBody>
      </p:sp>
      <p:sp>
        <p:nvSpPr>
          <p:cNvPr id="98" name="Google Shape;98;p11"/>
          <p:cNvSpPr txBox="1"/>
          <p:nvPr/>
        </p:nvSpPr>
        <p:spPr>
          <a:xfrm>
            <a:off x="457201" y="244929"/>
            <a:ext cx="8229600"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6CB255"/>
                </a:solidFill>
                <a:latin typeface="Arial"/>
                <a:ea typeface="Arial"/>
                <a:cs typeface="Arial"/>
                <a:sym typeface="Arial"/>
              </a:rPr>
              <a:t>DNA is the informational component transferred during transformation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2"/>
          <p:cNvSpPr txBox="1"/>
          <p:nvPr>
            <p:ph type="title"/>
          </p:nvPr>
        </p:nvSpPr>
        <p:spPr>
          <a:xfrm>
            <a:off x="393568" y="671627"/>
            <a:ext cx="8371524"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cap="none"/>
              <a:t>Hershey and Chase's Blender Experiment 			</a:t>
            </a:r>
            <a:endParaRPr/>
          </a:p>
        </p:txBody>
      </p:sp>
      <p:sp>
        <p:nvSpPr>
          <p:cNvPr id="104" name="Google Shape;104;p12"/>
          <p:cNvSpPr txBox="1"/>
          <p:nvPr>
            <p:ph idx="1" type="body"/>
          </p:nvPr>
        </p:nvSpPr>
        <p:spPr>
          <a:xfrm>
            <a:off x="246611" y="1331162"/>
            <a:ext cx="8273503" cy="22970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solidFill>
                  <a:schemeClr val="dk1"/>
                </a:solidFill>
              </a:rPr>
              <a:t>Hershey and Chase reasoned that </a:t>
            </a:r>
            <a:r>
              <a:rPr b="1" lang="en-US" sz="2400">
                <a:solidFill>
                  <a:schemeClr val="dk1"/>
                </a:solidFill>
              </a:rPr>
              <a:t>bacteriophages</a:t>
            </a:r>
            <a:r>
              <a:rPr lang="en-US" sz="2400">
                <a:solidFill>
                  <a:schemeClr val="dk1"/>
                </a:solidFill>
              </a:rPr>
              <a:t> were injecting their genes into bacteria host to reproduce.</a:t>
            </a:r>
            <a:endParaRPr/>
          </a:p>
          <a:p>
            <a:pPr indent="-342900" lvl="0" marL="342900" rtl="0" algn="l">
              <a:spcBef>
                <a:spcPts val="1080"/>
              </a:spcBef>
              <a:spcAft>
                <a:spcPts val="0"/>
              </a:spcAft>
              <a:buClr>
                <a:schemeClr val="dk1"/>
              </a:buClr>
              <a:buSzPts val="2400"/>
              <a:buFont typeface="Arial"/>
              <a:buChar char="•"/>
            </a:pPr>
            <a:r>
              <a:rPr lang="en-US" sz="2400">
                <a:solidFill>
                  <a:schemeClr val="dk1"/>
                </a:solidFill>
              </a:rPr>
              <a:t>Sought to isolate the injected material.</a:t>
            </a:r>
            <a:endParaRPr/>
          </a:p>
          <a:p>
            <a:pPr indent="-342900" lvl="0" marL="342900" rtl="0" algn="l">
              <a:spcBef>
                <a:spcPts val="1080"/>
              </a:spcBef>
              <a:spcAft>
                <a:spcPts val="0"/>
              </a:spcAft>
              <a:buClr>
                <a:schemeClr val="dk1"/>
              </a:buClr>
              <a:buSzPts val="2400"/>
              <a:buFont typeface="Arial"/>
              <a:buChar char="•"/>
            </a:pPr>
            <a:r>
              <a:rPr lang="en-US" sz="2400">
                <a:solidFill>
                  <a:schemeClr val="dk1"/>
                </a:solidFill>
              </a:rPr>
              <a:t>Bacteria were infected with phage radiolabeled with either </a:t>
            </a:r>
            <a:r>
              <a:rPr baseline="30000" lang="en-US" sz="2400">
                <a:solidFill>
                  <a:schemeClr val="dk1"/>
                </a:solidFill>
              </a:rPr>
              <a:t>35</a:t>
            </a:r>
            <a:r>
              <a:rPr lang="en-US" sz="2400">
                <a:solidFill>
                  <a:schemeClr val="dk1"/>
                </a:solidFill>
              </a:rPr>
              <a:t>S, which labels protein, or </a:t>
            </a:r>
            <a:r>
              <a:rPr baseline="30000" lang="en-US" sz="2400">
                <a:solidFill>
                  <a:schemeClr val="dk1"/>
                </a:solidFill>
              </a:rPr>
              <a:t>32</a:t>
            </a:r>
            <a:r>
              <a:rPr lang="en-US" sz="2400">
                <a:solidFill>
                  <a:schemeClr val="dk1"/>
                </a:solidFill>
              </a:rPr>
              <a:t>P, which labels DNA. </a:t>
            </a:r>
            <a:endParaRPr/>
          </a:p>
          <a:p>
            <a:pPr indent="-342900" lvl="0" marL="342900" rtl="0" algn="l">
              <a:spcBef>
                <a:spcPts val="1080"/>
              </a:spcBef>
              <a:spcAft>
                <a:spcPts val="0"/>
              </a:spcAft>
              <a:buClr>
                <a:schemeClr val="dk1"/>
              </a:buClr>
              <a:buSzPts val="2400"/>
              <a:buFont typeface="Arial"/>
              <a:buChar char="•"/>
            </a:pPr>
            <a:r>
              <a:rPr lang="en-US" sz="2400">
                <a:solidFill>
                  <a:schemeClr val="dk1"/>
                </a:solidFill>
              </a:rPr>
              <a:t>Given just enough time to infect the hosts, the phage coats were then knocked off host with a blender.</a:t>
            </a:r>
            <a:endParaRPr/>
          </a:p>
          <a:p>
            <a:pPr indent="-342900" lvl="0" marL="342900" rtl="0" algn="l">
              <a:spcBef>
                <a:spcPts val="1080"/>
              </a:spcBef>
              <a:spcAft>
                <a:spcPts val="0"/>
              </a:spcAft>
              <a:buClr>
                <a:schemeClr val="dk1"/>
              </a:buClr>
              <a:buSzPts val="2400"/>
              <a:buFont typeface="Arial"/>
              <a:buChar char="•"/>
            </a:pPr>
            <a:r>
              <a:rPr lang="en-US" sz="2400">
                <a:solidFill>
                  <a:schemeClr val="dk1"/>
                </a:solidFill>
              </a:rPr>
              <a:t>Bacteria were centrifuged and examined to see what had entered the cell. </a:t>
            </a:r>
            <a:endParaRPr/>
          </a:p>
          <a:p>
            <a:pPr indent="-342900" lvl="0" marL="342900" rtl="0" algn="l">
              <a:spcBef>
                <a:spcPts val="1080"/>
              </a:spcBef>
              <a:spcAft>
                <a:spcPts val="0"/>
              </a:spcAft>
              <a:buClr>
                <a:schemeClr val="dk1"/>
              </a:buClr>
              <a:buSzPts val="2400"/>
              <a:buFont typeface="Arial"/>
              <a:buChar char="•"/>
            </a:pPr>
            <a:r>
              <a:rPr lang="en-US" sz="2400">
                <a:solidFill>
                  <a:schemeClr val="dk1"/>
                </a:solidFill>
              </a:rPr>
              <a:t>Only </a:t>
            </a:r>
            <a:r>
              <a:rPr baseline="30000" lang="en-US" sz="2400">
                <a:solidFill>
                  <a:schemeClr val="dk1"/>
                </a:solidFill>
              </a:rPr>
              <a:t>32</a:t>
            </a:r>
            <a:r>
              <a:rPr lang="en-US" sz="2400">
                <a:solidFill>
                  <a:schemeClr val="dk1"/>
                </a:solidFill>
              </a:rPr>
              <a:t>P entered the bacterial cells, indicating that DNA is the genetic material.</a:t>
            </a:r>
            <a:endParaRPr/>
          </a:p>
          <a:p>
            <a:pPr indent="0" lvl="0" marL="0" rtl="0" algn="l">
              <a:spcBef>
                <a:spcPts val="1080"/>
              </a:spcBef>
              <a:spcAft>
                <a:spcPts val="0"/>
              </a:spcAft>
              <a:buClr>
                <a:srgbClr val="6CB255"/>
              </a:buClr>
              <a:buSzPts val="2400"/>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3"/>
          <p:cNvSpPr txBox="1"/>
          <p:nvPr/>
        </p:nvSpPr>
        <p:spPr>
          <a:xfrm>
            <a:off x="246611" y="518914"/>
            <a:ext cx="8371524" cy="65953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6CB255"/>
              </a:buClr>
              <a:buSzPts val="2800"/>
              <a:buFont typeface="Arial Black"/>
              <a:buNone/>
            </a:pPr>
            <a:r>
              <a:rPr lang="en-US" sz="2800" cap="none">
                <a:solidFill>
                  <a:srgbClr val="6CB255"/>
                </a:solidFill>
                <a:latin typeface="Arial Black"/>
                <a:ea typeface="Arial Black"/>
                <a:cs typeface="Arial Black"/>
                <a:sym typeface="Arial Black"/>
              </a:rPr>
              <a:t>Hershey and Chase's Blender Experiment 			</a:t>
            </a:r>
            <a:endParaRPr sz="2800" cap="none">
              <a:solidFill>
                <a:srgbClr val="6CB255"/>
              </a:solidFill>
              <a:latin typeface="Arial Black"/>
              <a:ea typeface="Arial Black"/>
              <a:cs typeface="Arial Black"/>
              <a:sym typeface="Arial Black"/>
            </a:endParaRPr>
          </a:p>
        </p:txBody>
      </p:sp>
      <p:pic>
        <p:nvPicPr>
          <p:cNvPr id="110" name="Google Shape;110;p13"/>
          <p:cNvPicPr preferRelativeResize="0"/>
          <p:nvPr>
            <p:ph idx="2" type="pic"/>
          </p:nvPr>
        </p:nvPicPr>
        <p:blipFill rotWithShape="1">
          <a:blip r:embed="rId3">
            <a:alphaModFix/>
          </a:blip>
          <a:srcRect b="0" l="0" r="0" t="0"/>
          <a:stretch/>
        </p:blipFill>
        <p:spPr>
          <a:xfrm>
            <a:off x="1289957" y="485985"/>
            <a:ext cx="7151914" cy="62087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4"/>
          <p:cNvSpPr txBox="1"/>
          <p:nvPr>
            <p:ph type="title"/>
          </p:nvPr>
        </p:nvSpPr>
        <p:spPr>
          <a:xfrm>
            <a:off x="137160" y="152718"/>
            <a:ext cx="7373983" cy="92170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cap="none"/>
              <a:t>Erwin Chargaff broke nucleic acids into their components.</a:t>
            </a:r>
            <a:endParaRPr/>
          </a:p>
        </p:txBody>
      </p:sp>
      <p:sp>
        <p:nvSpPr>
          <p:cNvPr id="116" name="Google Shape;116;p14"/>
          <p:cNvSpPr txBox="1"/>
          <p:nvPr>
            <p:ph idx="1" type="body"/>
          </p:nvPr>
        </p:nvSpPr>
        <p:spPr>
          <a:xfrm>
            <a:off x="137160" y="1632857"/>
            <a:ext cx="8869680" cy="4927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t>Showed DNA was composed of 4 nucleotide building blocks, adenine, thymine, cytosine and guanine. </a:t>
            </a:r>
            <a:endParaRPr/>
          </a:p>
          <a:p>
            <a:pPr indent="-342900" lvl="0" marL="342900" rtl="0" algn="l">
              <a:spcBef>
                <a:spcPts val="1080"/>
              </a:spcBef>
              <a:spcAft>
                <a:spcPts val="0"/>
              </a:spcAft>
              <a:buClr>
                <a:schemeClr val="dk1"/>
              </a:buClr>
              <a:buSzPts val="2400"/>
              <a:buFont typeface="Arial"/>
              <a:buChar char="•"/>
            </a:pPr>
            <a:r>
              <a:rPr lang="en-US" sz="2400"/>
              <a:t>In 1950, he discovered that the amounts of adenine and thymine in DNA were roughly the same, as were the amounts of cytosine and guanine.</a:t>
            </a:r>
            <a:endParaRPr/>
          </a:p>
          <a:p>
            <a:pPr indent="-342900" lvl="0" marL="342900" rtl="0" algn="l">
              <a:spcBef>
                <a:spcPts val="1080"/>
              </a:spcBef>
              <a:spcAft>
                <a:spcPts val="0"/>
              </a:spcAft>
              <a:buClr>
                <a:schemeClr val="dk1"/>
              </a:buClr>
              <a:buSzPts val="2400"/>
              <a:buFont typeface="Arial"/>
              <a:buChar char="•"/>
            </a:pPr>
            <a:r>
              <a:rPr lang="en-US" sz="2400"/>
              <a:t>This later became known a</a:t>
            </a:r>
            <a:r>
              <a:rPr lang="en-US" sz="2400">
                <a:solidFill>
                  <a:srgbClr val="000000"/>
                </a:solidFill>
              </a:rPr>
              <a:t>s </a:t>
            </a:r>
            <a:r>
              <a:rPr b="1" lang="en-US" sz="2400">
                <a:solidFill>
                  <a:srgbClr val="000000"/>
                </a:solidFill>
              </a:rPr>
              <a:t>Chargaff's rules:</a:t>
            </a:r>
            <a:endParaRPr b="1">
              <a:solidFill>
                <a:srgbClr val="000000"/>
              </a:solidFill>
            </a:endParaRPr>
          </a:p>
          <a:p>
            <a:pPr indent="0" lvl="0" marL="0" rtl="0" algn="l">
              <a:spcBef>
                <a:spcPts val="1080"/>
              </a:spcBef>
              <a:spcAft>
                <a:spcPts val="0"/>
              </a:spcAft>
              <a:buClr>
                <a:schemeClr val="dk1"/>
              </a:buClr>
              <a:buSzPts val="2400"/>
              <a:buFont typeface="Noto Sans Symbols"/>
              <a:buNone/>
            </a:pPr>
            <a:r>
              <a:t/>
            </a:r>
            <a:endParaRPr b="1" sz="2400">
              <a:solidFill>
                <a:srgbClr val="000000"/>
              </a:solidFill>
            </a:endParaRPr>
          </a:p>
          <a:p>
            <a:pPr indent="0" lvl="0" marL="0" rtl="0" algn="ctr">
              <a:spcBef>
                <a:spcPts val="1080"/>
              </a:spcBef>
              <a:spcAft>
                <a:spcPts val="0"/>
              </a:spcAft>
              <a:buSzPts val="2400"/>
              <a:buNone/>
            </a:pPr>
            <a:r>
              <a:rPr b="1" lang="en-US" sz="2400">
                <a:solidFill>
                  <a:srgbClr val="000000"/>
                </a:solidFill>
              </a:rPr>
              <a:t> % adenine = % thymine</a:t>
            </a:r>
            <a:endParaRPr b="1">
              <a:solidFill>
                <a:srgbClr val="000000"/>
              </a:solidFill>
            </a:endParaRPr>
          </a:p>
          <a:p>
            <a:pPr indent="0" lvl="0" marL="0" rtl="0" algn="ctr">
              <a:spcBef>
                <a:spcPts val="1080"/>
              </a:spcBef>
              <a:spcAft>
                <a:spcPts val="0"/>
              </a:spcAft>
              <a:buSzPts val="2400"/>
              <a:buNone/>
            </a:pPr>
            <a:r>
              <a:rPr b="1" lang="en-US" sz="2400">
                <a:solidFill>
                  <a:srgbClr val="000000"/>
                </a:solidFill>
              </a:rPr>
              <a:t>	and</a:t>
            </a:r>
            <a:endParaRPr b="1">
              <a:solidFill>
                <a:srgbClr val="000000"/>
              </a:solidFill>
            </a:endParaRPr>
          </a:p>
          <a:p>
            <a:pPr indent="0" lvl="0" marL="0" rtl="0" algn="ctr">
              <a:spcBef>
                <a:spcPts val="1080"/>
              </a:spcBef>
              <a:spcAft>
                <a:spcPts val="0"/>
              </a:spcAft>
              <a:buSzPts val="2400"/>
              <a:buNone/>
            </a:pPr>
            <a:r>
              <a:rPr b="1" lang="en-US" sz="2400">
                <a:solidFill>
                  <a:srgbClr val="000000"/>
                </a:solidFill>
              </a:rPr>
              <a:t>% cytosine = % guanine</a:t>
            </a:r>
            <a:endParaRPr b="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5"/>
          <p:cNvSpPr txBox="1"/>
          <p:nvPr>
            <p:ph type="title"/>
          </p:nvPr>
        </p:nvSpPr>
        <p:spPr>
          <a:xfrm>
            <a:off x="457198" y="0"/>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cap="none"/>
              <a:t>Structure of Nucleotides</a:t>
            </a:r>
            <a:endParaRPr sz="1800" cap="none"/>
          </a:p>
        </p:txBody>
      </p:sp>
      <p:sp>
        <p:nvSpPr>
          <p:cNvPr id="122" name="Google Shape;122;p15"/>
          <p:cNvSpPr txBox="1"/>
          <p:nvPr>
            <p:ph idx="1" type="body"/>
          </p:nvPr>
        </p:nvSpPr>
        <p:spPr>
          <a:xfrm>
            <a:off x="457198" y="4560570"/>
            <a:ext cx="8538211" cy="210312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solidFill>
                  <a:schemeClr val="dk1"/>
                </a:solidFill>
              </a:rPr>
              <a:t>Each nucleotide is made up of</a:t>
            </a:r>
            <a:endParaRPr/>
          </a:p>
          <a:p>
            <a:pPr indent="-342900" lvl="0" marL="342900" rtl="0" algn="l">
              <a:spcBef>
                <a:spcPts val="1000"/>
              </a:spcBef>
              <a:spcAft>
                <a:spcPts val="0"/>
              </a:spcAft>
              <a:buClr>
                <a:schemeClr val="dk1"/>
              </a:buClr>
              <a:buSzPts val="2000"/>
              <a:buFont typeface="Arial"/>
              <a:buChar char="•"/>
            </a:pPr>
            <a:r>
              <a:rPr lang="en-US">
                <a:solidFill>
                  <a:schemeClr val="dk1"/>
                </a:solidFill>
              </a:rPr>
              <a:t>A sugar (deoxyribose in DNA and ribose in RNA)</a:t>
            </a:r>
            <a:endParaRPr/>
          </a:p>
          <a:p>
            <a:pPr indent="-342900" lvl="0" marL="342900" rtl="0" algn="l">
              <a:spcBef>
                <a:spcPts val="1000"/>
              </a:spcBef>
              <a:spcAft>
                <a:spcPts val="0"/>
              </a:spcAft>
              <a:buClr>
                <a:schemeClr val="dk1"/>
              </a:buClr>
              <a:buSzPts val="2000"/>
              <a:buFont typeface="Arial"/>
              <a:buChar char="•"/>
            </a:pPr>
            <a:r>
              <a:rPr lang="en-US">
                <a:solidFill>
                  <a:schemeClr val="dk1"/>
                </a:solidFill>
              </a:rPr>
              <a:t>A nitrogenous base (either adenine, thymine, cytosine and guanine or uracil in RNA)</a:t>
            </a:r>
            <a:endParaRPr/>
          </a:p>
          <a:p>
            <a:pPr indent="-342900" lvl="0" marL="342900" rtl="0" algn="l">
              <a:spcBef>
                <a:spcPts val="1000"/>
              </a:spcBef>
              <a:spcAft>
                <a:spcPts val="0"/>
              </a:spcAft>
              <a:buClr>
                <a:schemeClr val="dk1"/>
              </a:buClr>
              <a:buSzPts val="2000"/>
              <a:buFont typeface="Arial"/>
              <a:buChar char="•"/>
            </a:pPr>
            <a:r>
              <a:rPr lang="en-US">
                <a:solidFill>
                  <a:schemeClr val="dk1"/>
                </a:solidFill>
              </a:rPr>
              <a:t>A phosphate group</a:t>
            </a:r>
            <a:endParaRPr/>
          </a:p>
        </p:txBody>
      </p:sp>
      <p:pic>
        <p:nvPicPr>
          <p:cNvPr descr="Figure_14_02_01.jpg" id="123" name="Google Shape;123;p15"/>
          <p:cNvPicPr preferRelativeResize="0"/>
          <p:nvPr>
            <p:ph idx="2" type="pic"/>
          </p:nvPr>
        </p:nvPicPr>
        <p:blipFill rotWithShape="1">
          <a:blip r:embed="rId3">
            <a:alphaModFix/>
          </a:blip>
          <a:srcRect b="0" l="-1410" r="-1409" t="0"/>
          <a:stretch/>
        </p:blipFill>
        <p:spPr>
          <a:xfrm>
            <a:off x="457199" y="1060499"/>
            <a:ext cx="8062913" cy="350007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