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6858000" cx="9144000"/>
  <p:notesSz cx="6858000" cy="9144000"/>
  <p:embeddedFontLst>
    <p:embeddedFont>
      <p:font typeface="Arial Black"/>
      <p:regular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5A70683B-7856-4057-8E2A-589D05156561}">
  <a:tblStyle styleId="{5A70683B-7856-4057-8E2A-589D05156561}" styleName="Table_0">
    <a:wholeTbl>
      <a:tcTxStyle b="off" i="off">
        <a:font>
          <a:latin typeface="Arial"/>
          <a:ea typeface="Arial"/>
          <a:cs typeface="Arial"/>
        </a:font>
        <a:schemeClr val="dk1"/>
      </a:tcTxStyle>
      <a:tcStyle>
        <a:tcBdr>
          <a:left>
            <a:ln cap="flat" cmpd="sng" w="12700">
              <a:solidFill>
                <a:schemeClr val="accent3"/>
              </a:solidFill>
              <a:prstDash val="solid"/>
              <a:round/>
              <a:headEnd len="sm" w="sm" type="none"/>
              <a:tailEnd len="sm" w="sm" type="none"/>
            </a:ln>
          </a:left>
          <a:right>
            <a:ln cap="flat" cmpd="sng" w="12700">
              <a:solidFill>
                <a:schemeClr val="accent3"/>
              </a:solidFill>
              <a:prstDash val="solid"/>
              <a:round/>
              <a:headEnd len="sm" w="sm" type="none"/>
              <a:tailEnd len="sm" w="sm" type="none"/>
            </a:ln>
          </a:right>
          <a:top>
            <a:ln cap="flat" cmpd="sng" w="12700">
              <a:solidFill>
                <a:schemeClr val="accent3"/>
              </a:solidFill>
              <a:prstDash val="solid"/>
              <a:round/>
              <a:headEnd len="sm" w="sm" type="none"/>
              <a:tailEnd len="sm" w="sm" type="none"/>
            </a:ln>
          </a:top>
          <a:bottom>
            <a:ln cap="flat" cmpd="sng" w="12700">
              <a:solidFill>
                <a:schemeClr val="accent3"/>
              </a:solidFill>
              <a:prstDash val="solid"/>
              <a:round/>
              <a:headEnd len="sm" w="sm" type="none"/>
              <a:tailEnd len="sm" w="sm" type="none"/>
            </a:ln>
          </a:bottom>
          <a:insideH>
            <a:ln cap="flat" cmpd="sng" w="12700">
              <a:solidFill>
                <a:schemeClr val="accent3"/>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FF3E9"/>
          </a:solidFill>
        </a:fill>
      </a:tcStyle>
    </a:band1H>
    <a:band2H>
      <a:tcTxStyle/>
    </a:band2H>
    <a:band1V>
      <a:tcTxStyle/>
      <a:tcStyle>
        <a:fill>
          <a:solidFill>
            <a:srgbClr val="EFF3E9"/>
          </a:solidFill>
        </a:fill>
      </a:tcStyle>
    </a:band1V>
    <a:band2V>
      <a:tcTxStyle/>
    </a:band2V>
    <a:lastCol>
      <a:tcTxStyle b="on" i="off"/>
    </a:lastCol>
    <a:firstCol>
      <a:tcTxStyle b="on" i="off"/>
    </a:firstCol>
    <a:lastRow>
      <a:tcTxStyle b="on" i="off"/>
      <a:tcStyle>
        <a:tcBdr>
          <a:top>
            <a:ln cap="flat" cmpd="sng" w="50800">
              <a:solidFill>
                <a:schemeClr val="accent3"/>
              </a:solidFill>
              <a:prstDash val="solid"/>
              <a:round/>
              <a:headEnd len="sm" w="sm" type="none"/>
              <a:tailEnd len="sm" w="sm" type="none"/>
            </a:ln>
          </a:top>
        </a:tcBdr>
        <a:fill>
          <a:solidFill>
            <a:schemeClr val="lt1"/>
          </a:solidFill>
        </a:fill>
      </a:tcStyle>
    </a:lastRow>
    <a:seCell>
      <a:tcTxStyle/>
    </a:seCell>
    <a:swCell>
      <a:tcTxStyle/>
    </a:swCell>
    <a:firstRow>
      <a:tcTxStyle b="on" i="off">
        <a:font>
          <a:latin typeface="Arial"/>
          <a:ea typeface="Arial"/>
          <a:cs typeface="Arial"/>
        </a:font>
        <a:schemeClr val="lt1"/>
      </a:tcTxStyle>
      <a:tcStyle>
        <a:fill>
          <a:solidFill>
            <a:schemeClr val="accent3"/>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23" Type="http://schemas.openxmlformats.org/officeDocument/2006/relationships/slide" Target="slides/slide17.xml"/><Relationship Id="rId45" Type="http://schemas.openxmlformats.org/officeDocument/2006/relationships/font" Target="fonts/ArialBlack-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 name="Shape 41"/>
        <p:cNvGrpSpPr/>
        <p:nvPr/>
      </p:nvGrpSpPr>
      <p:grpSpPr>
        <a:xfrm>
          <a:off x="0" y="0"/>
          <a:ext cx="0" cy="0"/>
          <a:chOff x="0" y="0"/>
          <a:chExt cx="0" cy="0"/>
        </a:xfrm>
      </p:grpSpPr>
      <p:sp>
        <p:nvSpPr>
          <p:cNvPr id="42" name="Google Shape;42;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 name="Google Shape;4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rgbClr val="000000"/>
                </a:solidFill>
                <a:latin typeface="Arial"/>
                <a:ea typeface="Arial"/>
                <a:cs typeface="Arial"/>
                <a:sym typeface="Arial"/>
              </a:rPr>
              <a:t>Transcription of the </a:t>
            </a:r>
            <a:r>
              <a:rPr b="0" i="1" lang="en-US" sz="1200" u="none" strike="noStrike">
                <a:solidFill>
                  <a:srgbClr val="000000"/>
                </a:solidFill>
                <a:latin typeface="Arial"/>
                <a:ea typeface="Arial"/>
                <a:cs typeface="Arial"/>
                <a:sym typeface="Arial"/>
              </a:rPr>
              <a:t>lac</a:t>
            </a:r>
            <a:r>
              <a:rPr b="0" i="0" lang="en-US" sz="1200" u="none" strike="noStrike">
                <a:solidFill>
                  <a:srgbClr val="000000"/>
                </a:solidFill>
                <a:latin typeface="Arial"/>
                <a:ea typeface="Arial"/>
                <a:cs typeface="Arial"/>
                <a:sym typeface="Arial"/>
              </a:rPr>
              <a:t> operon is carefully regulated so that its expression only occurs when glucose is limited and lactose is present to serve as an alternative fuel source.</a:t>
            </a:r>
            <a:endParaRPr/>
          </a:p>
          <a:p>
            <a:pPr indent="0" lvl="0" marL="0" rtl="0" algn="l">
              <a:spcBef>
                <a:spcPts val="0"/>
              </a:spcBef>
              <a:spcAft>
                <a:spcPts val="0"/>
              </a:spcAft>
              <a:buNone/>
            </a:pPr>
            <a:r>
              <a:t/>
            </a:r>
            <a:endParaRPr/>
          </a:p>
        </p:txBody>
      </p:sp>
      <p:sp>
        <p:nvSpPr>
          <p:cNvPr id="123" name="Google Shape;123;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rgbClr val="000000"/>
                </a:solidFill>
                <a:latin typeface="Arial"/>
                <a:ea typeface="Arial"/>
                <a:cs typeface="Arial"/>
                <a:sym typeface="Arial"/>
              </a:rPr>
              <a:t>Transcription of the </a:t>
            </a:r>
            <a:r>
              <a:rPr b="0" i="1" lang="en-US" sz="1200" u="none" strike="noStrike">
                <a:solidFill>
                  <a:srgbClr val="000000"/>
                </a:solidFill>
                <a:latin typeface="Arial"/>
                <a:ea typeface="Arial"/>
                <a:cs typeface="Arial"/>
                <a:sym typeface="Arial"/>
              </a:rPr>
              <a:t>lac</a:t>
            </a:r>
            <a:r>
              <a:rPr b="0" i="0" lang="en-US" sz="1200" u="none" strike="noStrike">
                <a:solidFill>
                  <a:srgbClr val="000000"/>
                </a:solidFill>
                <a:latin typeface="Arial"/>
                <a:ea typeface="Arial"/>
                <a:cs typeface="Arial"/>
                <a:sym typeface="Arial"/>
              </a:rPr>
              <a:t> operon is carefully regulated so that its expression only occurs when glucose is limited and lactose is present to serve as an alternative fuel source.</a:t>
            </a:r>
            <a:endParaRPr/>
          </a:p>
          <a:p>
            <a:pPr indent="0" lvl="0" marL="0" rtl="0" algn="l">
              <a:spcBef>
                <a:spcPts val="0"/>
              </a:spcBef>
              <a:spcAft>
                <a:spcPts val="0"/>
              </a:spcAft>
              <a:buNone/>
            </a:pPr>
            <a:r>
              <a:t/>
            </a:r>
            <a:endParaRPr/>
          </a:p>
        </p:txBody>
      </p:sp>
      <p:sp>
        <p:nvSpPr>
          <p:cNvPr id="132" name="Google Shape;132;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 name="Google Shape;5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 name="Google Shape;5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t>Gene expression can be controlled by factors that bind the translation initiation complex.</a:t>
            </a:r>
            <a:endParaRPr sz="1200"/>
          </a:p>
        </p:txBody>
      </p:sp>
      <p:sp>
        <p:nvSpPr>
          <p:cNvPr id="266" name="Google Shape;266;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t>Proteins with ubiquitin tags are marked for degradation within the proteasome.</a:t>
            </a:r>
            <a:endParaRPr sz="1200"/>
          </a:p>
        </p:txBody>
      </p:sp>
      <p:sp>
        <p:nvSpPr>
          <p:cNvPr id="274" name="Google Shape;274;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 name="Google Shape;65;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t>Prokaryotic transcription and translation occur simultaneously in the cytoplasm, and regulation occurs at the transcriptional level. Eukaryotic gene expression is regulated during transcription and RNA processing, which take place in the nucleus, and during protein translation, which takes place in the cytoplasm. Further regulation may occur through post-translational modifications of proteins.</a:t>
            </a:r>
            <a:endParaRPr/>
          </a:p>
          <a:p>
            <a:pPr indent="0" lvl="0" marL="0" rtl="0" algn="l">
              <a:spcBef>
                <a:spcPts val="0"/>
              </a:spcBef>
              <a:spcAft>
                <a:spcPts val="0"/>
              </a:spcAft>
              <a:buNone/>
            </a:pPr>
            <a:r>
              <a:t/>
            </a:r>
            <a:endParaRPr/>
          </a:p>
        </p:txBody>
      </p:sp>
      <p:sp>
        <p:nvSpPr>
          <p:cNvPr id="66" name="Google Shape;66;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p:cSld name="Title Slide">
    <p:spTree>
      <p:nvGrpSpPr>
        <p:cNvPr id="15" name="Shape 15"/>
        <p:cNvGrpSpPr/>
        <p:nvPr/>
      </p:nvGrpSpPr>
      <p:grpSpPr>
        <a:xfrm>
          <a:off x="0" y="0"/>
          <a:ext cx="0" cy="0"/>
          <a:chOff x="0" y="0"/>
          <a:chExt cx="0" cy="0"/>
        </a:xfrm>
      </p:grpSpPr>
      <p:sp>
        <p:nvSpPr>
          <p:cNvPr id="16" name="Google Shape;16;p2"/>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nvSpPr>
        <p:spPr>
          <a:xfrm>
            <a:off x="0" y="789677"/>
            <a:ext cx="9144000" cy="7091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6CB255"/>
              </a:buClr>
              <a:buSzPts val="3500"/>
              <a:buFont typeface="Arial Black"/>
              <a:buNone/>
            </a:pPr>
            <a:r>
              <a:rPr b="0" i="0" lang="en-US" sz="3500" u="none" cap="none" strike="noStrike">
                <a:solidFill>
                  <a:srgbClr val="6CB255"/>
                </a:solidFill>
                <a:latin typeface="Arial Black"/>
                <a:ea typeface="Arial Black"/>
                <a:cs typeface="Arial Black"/>
                <a:sym typeface="Arial Black"/>
              </a:rPr>
              <a:t>COLLEGE PHYSICS</a:t>
            </a:r>
            <a:endParaRPr/>
          </a:p>
          <a:p>
            <a:pPr indent="0" lvl="0" marL="0" marR="0" rtl="0" algn="ctr">
              <a:spcBef>
                <a:spcPts val="0"/>
              </a:spcBef>
              <a:spcAft>
                <a:spcPts val="0"/>
              </a:spcAft>
              <a:buClr>
                <a:srgbClr val="6CB255"/>
              </a:buClr>
              <a:buSzPts val="1800"/>
              <a:buFont typeface="Arial Black"/>
              <a:buNone/>
            </a:pPr>
            <a:r>
              <a:t/>
            </a:r>
            <a:endParaRPr b="0" i="0" sz="1800" u="none" cap="none" strike="noStrike">
              <a:solidFill>
                <a:srgbClr val="EAF1DD"/>
              </a:solidFill>
              <a:latin typeface="Arial"/>
              <a:ea typeface="Arial"/>
              <a:cs typeface="Arial"/>
              <a:sym typeface="Arial"/>
            </a:endParaRPr>
          </a:p>
          <a:p>
            <a:pPr indent="0" lvl="0" marL="0" marR="0" rtl="0" algn="ctr">
              <a:spcBef>
                <a:spcPts val="0"/>
              </a:spcBef>
              <a:spcAft>
                <a:spcPts val="0"/>
              </a:spcAft>
              <a:buClr>
                <a:srgbClr val="212F62"/>
              </a:buClr>
              <a:buSzPts val="2000"/>
              <a:buFont typeface="Arial"/>
              <a:buNone/>
            </a:pPr>
            <a:r>
              <a:rPr b="1" i="0" lang="en-US" sz="2000" u="none" cap="none" strike="noStrike">
                <a:solidFill>
                  <a:srgbClr val="212F62"/>
                </a:solidFill>
                <a:latin typeface="Arial"/>
                <a:ea typeface="Arial"/>
                <a:cs typeface="Arial"/>
                <a:sym typeface="Arial"/>
              </a:rPr>
              <a:t>Chapter # Chapter Title</a:t>
            </a:r>
            <a:endParaRPr/>
          </a:p>
          <a:p>
            <a:pPr indent="0" lvl="0" marL="0" marR="0" rtl="0" algn="ctr">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PowerPoint Image Slideshow</a:t>
            </a:r>
            <a:endParaRPr b="0" i="0" sz="1600" u="none" cap="none" strike="noStrike">
              <a:solidFill>
                <a:schemeClr val="dk1"/>
              </a:solidFill>
              <a:latin typeface="Arial"/>
              <a:ea typeface="Arial"/>
              <a:cs typeface="Arial"/>
              <a:sym typeface="Arial"/>
            </a:endParaRPr>
          </a:p>
        </p:txBody>
      </p:sp>
      <p:pic>
        <p:nvPicPr>
          <p:cNvPr descr="medium_covers_Page_2.png" id="19" name="Google Shape;19;p2"/>
          <p:cNvPicPr preferRelativeResize="0"/>
          <p:nvPr/>
        </p:nvPicPr>
        <p:blipFill rotWithShape="1">
          <a:blip r:embed="rId2">
            <a:alphaModFix/>
          </a:blip>
          <a:srcRect b="0" l="0" r="0" t="0"/>
          <a:stretch/>
        </p:blipFill>
        <p:spPr>
          <a:xfrm>
            <a:off x="3562758" y="2517424"/>
            <a:ext cx="2010682" cy="2603836"/>
          </a:xfrm>
          <a:prstGeom prst="rect">
            <a:avLst/>
          </a:prstGeom>
          <a:noFill/>
          <a:ln>
            <a:noFill/>
          </a:ln>
          <a:effectLst>
            <a:reflection blurRad="0" dir="0" dist="0" endA="300" endPos="35000" fadeDir="5400000" kx="0" rotWithShape="0" algn="bl" stA="52000" stPos="0" sy="-100000" ky="0"/>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p:cSld name="Content with Caption">
    <p:spTree>
      <p:nvGrpSpPr>
        <p:cNvPr id="20" name="Shape 20"/>
        <p:cNvGrpSpPr/>
        <p:nvPr/>
      </p:nvGrpSpPr>
      <p:grpSpPr>
        <a:xfrm>
          <a:off x="0" y="0"/>
          <a:ext cx="0" cy="0"/>
          <a:chOff x="0" y="0"/>
          <a:chExt cx="0" cy="0"/>
        </a:xfrm>
      </p:grpSpPr>
      <p:sp>
        <p:nvSpPr>
          <p:cNvPr id="21" name="Google Shape;21;p3"/>
          <p:cNvSpPr txBox="1"/>
          <p:nvPr>
            <p:ph idx="1" type="body"/>
          </p:nvPr>
        </p:nvSpPr>
        <p:spPr>
          <a:xfrm>
            <a:off x="3575050" y="1600200"/>
            <a:ext cx="5111750" cy="4480560"/>
          </a:xfrm>
          <a:prstGeom prst="rect">
            <a:avLst/>
          </a:prstGeom>
          <a:noFill/>
          <a:ln>
            <a:noFill/>
          </a:ln>
        </p:spPr>
        <p:txBody>
          <a:bodyPr anchorCtr="0" anchor="t" bIns="45700" lIns="91425" spcFirstLastPara="1" rIns="91425" wrap="square" tIns="45700">
            <a:noAutofit/>
          </a:bodyPr>
          <a:lstStyle>
            <a:lvl1pPr indent="-228600" lvl="0" marL="457200" algn="l">
              <a:spcBef>
                <a:spcPts val="640"/>
              </a:spcBef>
              <a:spcAft>
                <a:spcPts val="0"/>
              </a:spcAft>
              <a:buSzPts val="3200"/>
              <a:buNone/>
              <a:defRPr sz="3200"/>
            </a:lvl1pPr>
            <a:lvl2pPr indent="-406400" lvl="1" marL="914400" algn="l">
              <a:spcBef>
                <a:spcPts val="600"/>
              </a:spcBef>
              <a:spcAft>
                <a:spcPts val="0"/>
              </a:spcAft>
              <a:buSzPts val="2800"/>
              <a:buFont typeface="Arial Black"/>
              <a:buAutoNum type="alphaLcParenR"/>
              <a:defRPr sz="2800"/>
            </a:lvl2pPr>
            <a:lvl3pPr indent="-381000" lvl="2" marL="1371600" algn="l">
              <a:spcBef>
                <a:spcPts val="480"/>
              </a:spcBef>
              <a:spcAft>
                <a:spcPts val="0"/>
              </a:spcAft>
              <a:buSzPts val="2400"/>
              <a:buFont typeface="Arial Black"/>
              <a:buAutoNum type="alphaLcParenR"/>
              <a:defRPr sz="2400"/>
            </a:lvl3pPr>
            <a:lvl4pPr indent="-355600" lvl="3" marL="1828800" algn="l">
              <a:spcBef>
                <a:spcPts val="400"/>
              </a:spcBef>
              <a:spcAft>
                <a:spcPts val="0"/>
              </a:spcAft>
              <a:buSzPts val="2000"/>
              <a:buFont typeface="Arial Black"/>
              <a:buAutoNum type="alphaLcParenR"/>
              <a:defRPr sz="2000"/>
            </a:lvl4pPr>
            <a:lvl5pPr indent="-355600" lvl="4" marL="2286000" algn="l">
              <a:spcBef>
                <a:spcPts val="400"/>
              </a:spcBef>
              <a:spcAft>
                <a:spcPts val="0"/>
              </a:spcAft>
              <a:buSzPts val="2000"/>
              <a:buFont typeface="Arial Black"/>
              <a:buAutoNum type="alphaLcParen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22" name="Google Shape;22;p3"/>
          <p:cNvSpPr txBox="1"/>
          <p:nvPr>
            <p:ph idx="2" type="body"/>
          </p:nvPr>
        </p:nvSpPr>
        <p:spPr>
          <a:xfrm>
            <a:off x="457200" y="1600200"/>
            <a:ext cx="3008313" cy="4480560"/>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SzPts val="1600"/>
              <a:buNone/>
              <a:defRPr sz="1600"/>
            </a:lvl1pPr>
            <a:lvl2pPr indent="-228600" lvl="1" marL="914400" algn="l">
              <a:spcBef>
                <a:spcPts val="60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23" name="Google Shape;23;p3"/>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2" type="sldNum"/>
          </p:nvPr>
        </p:nvSpPr>
        <p:spPr>
          <a:xfrm rot="-5400000">
            <a:off x="8044814" y="683895"/>
            <a:ext cx="131572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3"/>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showMasterSp="0">
  <p:cSld name="Title and Content">
    <p:spTree>
      <p:nvGrpSpPr>
        <p:cNvPr id="27" name="Shape 27"/>
        <p:cNvGrpSpPr/>
        <p:nvPr/>
      </p:nvGrpSpPr>
      <p:grpSpPr>
        <a:xfrm>
          <a:off x="0" y="0"/>
          <a:ext cx="0" cy="0"/>
          <a:chOff x="0" y="0"/>
          <a:chExt cx="0" cy="0"/>
        </a:xfrm>
      </p:grpSpPr>
      <p:sp>
        <p:nvSpPr>
          <p:cNvPr id="28" name="Google Shape;28;p4"/>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rot="-5400000">
            <a:off x="8044814" y="683895"/>
            <a:ext cx="131572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1" name="Google Shape;31;p4"/>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4"/>
          <p:cNvSpPr/>
          <p:nvPr>
            <p:ph idx="2" type="pic"/>
          </p:nvPr>
        </p:nvSpPr>
        <p:spPr>
          <a:xfrm>
            <a:off x="457199" y="1122386"/>
            <a:ext cx="8062913" cy="3500071"/>
          </a:xfrm>
          <a:prstGeom prst="rect">
            <a:avLst/>
          </a:prstGeom>
          <a:noFill/>
          <a:ln>
            <a:noFill/>
          </a:ln>
        </p:spPr>
        <p:txBody>
          <a:bodyPr anchorCtr="0" anchor="t" bIns="45700" lIns="91425" spcFirstLastPara="1" rIns="91425" wrap="square" tIns="45700">
            <a:noAutofit/>
          </a:bodyPr>
          <a:lstStyle>
            <a:lvl1pPr lvl="0" marR="0" rtl="0" algn="l">
              <a:spcBef>
                <a:spcPts val="400"/>
              </a:spcBef>
              <a:spcAft>
                <a:spcPts val="0"/>
              </a:spcAft>
              <a:buClr>
                <a:srgbClr val="6CB255"/>
              </a:buClr>
              <a:buSzPts val="2000"/>
              <a:buFont typeface="Arial"/>
              <a:buNone/>
              <a:defRPr b="0" i="0" sz="2000" u="none" cap="none" strike="noStrike">
                <a:solidFill>
                  <a:schemeClr val="dk1"/>
                </a:solidFill>
                <a:latin typeface="Arial"/>
                <a:ea typeface="Arial"/>
                <a:cs typeface="Arial"/>
                <a:sym typeface="Arial"/>
              </a:defRPr>
            </a:lvl1pPr>
            <a:lvl2pPr lvl="1" marR="0" rtl="0" algn="l">
              <a:spcBef>
                <a:spcPts val="600"/>
              </a:spcBef>
              <a:spcAft>
                <a:spcPts val="0"/>
              </a:spcAft>
              <a:buClr>
                <a:srgbClr val="6CB255"/>
              </a:buClr>
              <a:buSzPts val="2000"/>
              <a:buFont typeface="Arial"/>
              <a:buChar char="•"/>
              <a:defRPr b="0" i="0" sz="2000" u="none" cap="none" strike="noStrike">
                <a:solidFill>
                  <a:srgbClr val="000000"/>
                </a:solidFill>
                <a:latin typeface="Arial"/>
                <a:ea typeface="Arial"/>
                <a:cs typeface="Arial"/>
                <a:sym typeface="Arial"/>
              </a:defRPr>
            </a:lvl2pPr>
            <a:lvl3pPr lvl="2"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3pPr>
            <a:lvl4pPr lvl="3"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4pPr>
            <a:lvl5pPr lvl="4"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5pPr>
            <a:lvl6pPr lvl="5"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lvl="6"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lvl="7"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lvl="8"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33" name="Google Shape;33;p4"/>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Clr>
                <a:srgbClr val="6CB255"/>
              </a:buClr>
              <a:buSzPts val="2000"/>
              <a:buNone/>
              <a:defRPr>
                <a:solidFill>
                  <a:srgbClr val="000000"/>
                </a:solidFill>
              </a:defRPr>
            </a:lvl1pPr>
            <a:lvl2pPr indent="-355600" lvl="1" marL="914400" algn="l">
              <a:spcBef>
                <a:spcPts val="600"/>
              </a:spcBef>
              <a:spcAft>
                <a:spcPts val="0"/>
              </a:spcAft>
              <a:buClr>
                <a:srgbClr val="6CB255"/>
              </a:buClr>
              <a:buSzPts val="2000"/>
              <a:buFont typeface="Arial Black"/>
              <a:buAutoNum type="alphaLcParenR"/>
              <a:defRPr>
                <a:solidFill>
                  <a:schemeClr val="dk1"/>
                </a:solidFill>
              </a:defRPr>
            </a:lvl2pPr>
            <a:lvl3pPr indent="-342900" lvl="2" marL="1371600" algn="l">
              <a:spcBef>
                <a:spcPts val="360"/>
              </a:spcBef>
              <a:spcAft>
                <a:spcPts val="0"/>
              </a:spcAft>
              <a:buClr>
                <a:srgbClr val="6CB255"/>
              </a:buClr>
              <a:buSzPts val="1800"/>
              <a:buFont typeface="Arial Black"/>
              <a:buAutoNum type="alphaLcParenR"/>
              <a:defRPr>
                <a:solidFill>
                  <a:schemeClr val="dk1"/>
                </a:solidFill>
              </a:defRPr>
            </a:lvl3pPr>
            <a:lvl4pPr indent="-342900" lvl="3" marL="1828800" algn="l">
              <a:spcBef>
                <a:spcPts val="360"/>
              </a:spcBef>
              <a:spcAft>
                <a:spcPts val="0"/>
              </a:spcAft>
              <a:buClr>
                <a:srgbClr val="6CB255"/>
              </a:buClr>
              <a:buSzPts val="1800"/>
              <a:buFont typeface="Arial Black"/>
              <a:buAutoNum type="alphaLcParenR"/>
              <a:defRPr>
                <a:solidFill>
                  <a:schemeClr val="dk1"/>
                </a:solidFill>
              </a:defRPr>
            </a:lvl4pPr>
            <a:lvl5pPr indent="-342900" lvl="4" marL="2286000" algn="l">
              <a:spcBef>
                <a:spcPts val="360"/>
              </a:spcBef>
              <a:spcAft>
                <a:spcPts val="0"/>
              </a:spcAft>
              <a:buClr>
                <a:srgbClr val="6CB255"/>
              </a:buClr>
              <a:buSzPts val="1800"/>
              <a:buFont typeface="Arial Black"/>
              <a:buAutoNum type="alphaLcParenR"/>
              <a:defRPr>
                <a:solidFill>
                  <a:schemeClr val="dk1"/>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showMasterSp="0">
  <p:cSld name="Two Content">
    <p:spTree>
      <p:nvGrpSpPr>
        <p:cNvPr id="34" name="Shape 34"/>
        <p:cNvGrpSpPr/>
        <p:nvPr/>
      </p:nvGrpSpPr>
      <p:grpSpPr>
        <a:xfrm>
          <a:off x="0" y="0"/>
          <a:ext cx="0" cy="0"/>
          <a:chOff x="0" y="0"/>
          <a:chExt cx="0" cy="0"/>
        </a:xfrm>
      </p:grpSpPr>
      <p:sp>
        <p:nvSpPr>
          <p:cNvPr id="35" name="Google Shape;35;p5"/>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2" type="sldNum"/>
          </p:nvPr>
        </p:nvSpPr>
        <p:spPr>
          <a:xfrm rot="-5400000">
            <a:off x="8044814" y="683895"/>
            <a:ext cx="131572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9" name="Google Shape;39;p5"/>
          <p:cNvSpPr/>
          <p:nvPr>
            <p:ph idx="2" type="pic"/>
          </p:nvPr>
        </p:nvSpPr>
        <p:spPr>
          <a:xfrm>
            <a:off x="457199" y="1107618"/>
            <a:ext cx="4031619" cy="4607689"/>
          </a:xfrm>
          <a:prstGeom prst="rect">
            <a:avLst/>
          </a:prstGeom>
          <a:noFill/>
          <a:ln>
            <a:noFill/>
          </a:ln>
        </p:spPr>
        <p:txBody>
          <a:bodyPr anchorCtr="0" anchor="t" bIns="45700" lIns="91425" spcFirstLastPara="1" rIns="91425" wrap="square" tIns="45700">
            <a:noAutofit/>
          </a:bodyPr>
          <a:lstStyle>
            <a:lvl1pPr lvl="0" marR="0" rtl="0" algn="l">
              <a:spcBef>
                <a:spcPts val="400"/>
              </a:spcBef>
              <a:spcAft>
                <a:spcPts val="0"/>
              </a:spcAft>
              <a:buClr>
                <a:srgbClr val="6CB255"/>
              </a:buClr>
              <a:buSzPts val="2000"/>
              <a:buFont typeface="Arial"/>
              <a:buNone/>
              <a:defRPr b="0" i="0" sz="2000" u="none" cap="none" strike="noStrike">
                <a:solidFill>
                  <a:schemeClr val="dk1"/>
                </a:solidFill>
                <a:latin typeface="Arial"/>
                <a:ea typeface="Arial"/>
                <a:cs typeface="Arial"/>
                <a:sym typeface="Arial"/>
              </a:defRPr>
            </a:lvl1pPr>
            <a:lvl2pPr lvl="1" marR="0" rtl="0" algn="l">
              <a:spcBef>
                <a:spcPts val="600"/>
              </a:spcBef>
              <a:spcAft>
                <a:spcPts val="0"/>
              </a:spcAft>
              <a:buClr>
                <a:srgbClr val="6CB255"/>
              </a:buClr>
              <a:buSzPts val="2000"/>
              <a:buFont typeface="Arial"/>
              <a:buChar char="•"/>
              <a:defRPr b="0" i="0" sz="2000" u="none" cap="none" strike="noStrike">
                <a:solidFill>
                  <a:srgbClr val="000000"/>
                </a:solidFill>
                <a:latin typeface="Arial"/>
                <a:ea typeface="Arial"/>
                <a:cs typeface="Arial"/>
                <a:sym typeface="Arial"/>
              </a:defRPr>
            </a:lvl2pPr>
            <a:lvl3pPr lvl="2"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3pPr>
            <a:lvl4pPr lvl="3"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4pPr>
            <a:lvl5pPr lvl="4"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5pPr>
            <a:lvl6pPr lvl="5"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lvl="6"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lvl="7"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lvl="8"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40" name="Google Shape;40;p5"/>
          <p:cNvSpPr txBox="1"/>
          <p:nvPr>
            <p:ph idx="1" type="body"/>
          </p:nvPr>
        </p:nvSpPr>
        <p:spPr>
          <a:xfrm>
            <a:off x="4606925" y="1107618"/>
            <a:ext cx="3913188" cy="4607382"/>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Clr>
                <a:srgbClr val="6CB255"/>
              </a:buClr>
              <a:buSzPts val="2000"/>
              <a:buNone/>
              <a:defRPr>
                <a:solidFill>
                  <a:srgbClr val="212F62"/>
                </a:solidFill>
              </a:defRPr>
            </a:lvl1pPr>
            <a:lvl2pPr indent="-355600" lvl="1" marL="914400" algn="l">
              <a:spcBef>
                <a:spcPts val="600"/>
              </a:spcBef>
              <a:spcAft>
                <a:spcPts val="0"/>
              </a:spcAft>
              <a:buClr>
                <a:srgbClr val="6CB255"/>
              </a:buClr>
              <a:buSzPts val="2000"/>
              <a:buFont typeface="Arial Black"/>
              <a:buAutoNum type="alphaLcParenR"/>
              <a:defRPr>
                <a:solidFill>
                  <a:schemeClr val="dk1"/>
                </a:solidFill>
              </a:defRPr>
            </a:lvl2pPr>
            <a:lvl3pPr indent="-342900" lvl="2" marL="1371600" algn="l">
              <a:spcBef>
                <a:spcPts val="360"/>
              </a:spcBef>
              <a:spcAft>
                <a:spcPts val="0"/>
              </a:spcAft>
              <a:buClr>
                <a:srgbClr val="6CB255"/>
              </a:buClr>
              <a:buSzPts val="1800"/>
              <a:buFont typeface="Arial Black"/>
              <a:buAutoNum type="alphaLcParenR"/>
              <a:defRPr>
                <a:solidFill>
                  <a:schemeClr val="dk1"/>
                </a:solidFill>
              </a:defRPr>
            </a:lvl3pPr>
            <a:lvl4pPr indent="-342900" lvl="3" marL="1828800" algn="l">
              <a:spcBef>
                <a:spcPts val="360"/>
              </a:spcBef>
              <a:spcAft>
                <a:spcPts val="0"/>
              </a:spcAft>
              <a:buClr>
                <a:srgbClr val="6CB255"/>
              </a:buClr>
              <a:buSzPts val="1800"/>
              <a:buFont typeface="Arial Black"/>
              <a:buAutoNum type="alphaLcParenR"/>
              <a:defRPr>
                <a:solidFill>
                  <a:schemeClr val="dk1"/>
                </a:solidFill>
              </a:defRPr>
            </a:lvl4pPr>
            <a:lvl5pPr indent="-342900" lvl="4" marL="2286000" algn="l">
              <a:spcBef>
                <a:spcPts val="360"/>
              </a:spcBef>
              <a:spcAft>
                <a:spcPts val="0"/>
              </a:spcAft>
              <a:buClr>
                <a:srgbClr val="6CB255"/>
              </a:buClr>
              <a:buSzPts val="1800"/>
              <a:buFont typeface="Arial Black"/>
              <a:buAutoNum type="alphaLcParenR"/>
              <a:defRPr>
                <a:solidFill>
                  <a:schemeClr val="dk1"/>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6CB255"/>
              </a:buClr>
              <a:buSzPts val="2400"/>
              <a:buFont typeface="Arial Black"/>
              <a:buNone/>
              <a:defRPr b="0" i="0" sz="2400" u="none" cap="none" strike="noStrike">
                <a:solidFill>
                  <a:srgbClr val="6CB255"/>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
              </a:spcBef>
              <a:spcAft>
                <a:spcPts val="0"/>
              </a:spcAft>
              <a:buClr>
                <a:srgbClr val="6CB255"/>
              </a:buClr>
              <a:buSzPts val="2000"/>
              <a:buFont typeface="Arial"/>
              <a:buNone/>
              <a:defRPr b="0" i="0" sz="2000" u="none" cap="none" strike="noStrike">
                <a:solidFill>
                  <a:schemeClr val="dk1"/>
                </a:solidFill>
                <a:latin typeface="Arial"/>
                <a:ea typeface="Arial"/>
                <a:cs typeface="Arial"/>
                <a:sym typeface="Arial"/>
              </a:defRPr>
            </a:lvl1pPr>
            <a:lvl2pPr indent="-355600" lvl="1" marL="914400" marR="0" rtl="0" algn="l">
              <a:spcBef>
                <a:spcPts val="600"/>
              </a:spcBef>
              <a:spcAft>
                <a:spcPts val="0"/>
              </a:spcAft>
              <a:buClr>
                <a:srgbClr val="6CB255"/>
              </a:buClr>
              <a:buSzPts val="2000"/>
              <a:buFont typeface="Arial"/>
              <a:buChar char="•"/>
              <a:defRPr b="0" i="0" sz="2000" u="none" cap="none" strike="noStrike">
                <a:solidFill>
                  <a:srgbClr val="000000"/>
                </a:solidFill>
                <a:latin typeface="Arial"/>
                <a:ea typeface="Arial"/>
                <a:cs typeface="Arial"/>
                <a:sym typeface="Arial"/>
              </a:defRPr>
            </a:lvl2pPr>
            <a:lvl3pPr indent="-342900" lvl="2" marL="1371600"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3pPr>
            <a:lvl4pPr indent="-342900" lvl="3" marL="1828800"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4pPr>
            <a:lvl5pPr indent="-342900" lvl="4" marL="2286000"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5pPr>
            <a:lvl6pPr indent="-330200" lvl="5" marL="27432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rot="-5400000">
            <a:off x="8044814" y="683895"/>
            <a:ext cx="131572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2400" u="none" cap="none" strike="noStrike">
                <a:solidFill>
                  <a:srgbClr val="FFFFFF"/>
                </a:solidFill>
                <a:latin typeface="Arial"/>
                <a:ea typeface="Arial"/>
                <a:cs typeface="Arial"/>
                <a:sym typeface="Arial"/>
              </a:defRPr>
            </a:lvl1pPr>
            <a:lvl2pPr indent="0" lvl="1" marL="0" marR="0" rtl="0" algn="r">
              <a:spcBef>
                <a:spcPts val="0"/>
              </a:spcBef>
              <a:buNone/>
              <a:defRPr b="1" i="0" sz="2400" u="none" cap="none" strike="noStrike">
                <a:solidFill>
                  <a:srgbClr val="FFFFFF"/>
                </a:solidFill>
                <a:latin typeface="Arial"/>
                <a:ea typeface="Arial"/>
                <a:cs typeface="Arial"/>
                <a:sym typeface="Arial"/>
              </a:defRPr>
            </a:lvl2pPr>
            <a:lvl3pPr indent="0" lvl="2" marL="0" marR="0" rtl="0" algn="r">
              <a:spcBef>
                <a:spcPts val="0"/>
              </a:spcBef>
              <a:buNone/>
              <a:defRPr b="1" i="0" sz="2400" u="none" cap="none" strike="noStrike">
                <a:solidFill>
                  <a:srgbClr val="FFFFFF"/>
                </a:solidFill>
                <a:latin typeface="Arial"/>
                <a:ea typeface="Arial"/>
                <a:cs typeface="Arial"/>
                <a:sym typeface="Arial"/>
              </a:defRPr>
            </a:lvl3pPr>
            <a:lvl4pPr indent="0" lvl="3" marL="0" marR="0" rtl="0" algn="r">
              <a:spcBef>
                <a:spcPts val="0"/>
              </a:spcBef>
              <a:buNone/>
              <a:defRPr b="1" i="0" sz="2400" u="none" cap="none" strike="noStrike">
                <a:solidFill>
                  <a:srgbClr val="FFFFFF"/>
                </a:solidFill>
                <a:latin typeface="Arial"/>
                <a:ea typeface="Arial"/>
                <a:cs typeface="Arial"/>
                <a:sym typeface="Arial"/>
              </a:defRPr>
            </a:lvl4pPr>
            <a:lvl5pPr indent="0" lvl="4" marL="0" marR="0" rtl="0" algn="r">
              <a:spcBef>
                <a:spcPts val="0"/>
              </a:spcBef>
              <a:buNone/>
              <a:defRPr b="1" i="0" sz="2400" u="none" cap="none" strike="noStrike">
                <a:solidFill>
                  <a:srgbClr val="FFFFFF"/>
                </a:solidFill>
                <a:latin typeface="Arial"/>
                <a:ea typeface="Arial"/>
                <a:cs typeface="Arial"/>
                <a:sym typeface="Arial"/>
              </a:defRPr>
            </a:lvl5pPr>
            <a:lvl6pPr indent="0" lvl="5" marL="0" marR="0" rtl="0" algn="r">
              <a:spcBef>
                <a:spcPts val="0"/>
              </a:spcBef>
              <a:buNone/>
              <a:defRPr b="1" i="0" sz="2400" u="none" cap="none" strike="noStrike">
                <a:solidFill>
                  <a:srgbClr val="FFFFFF"/>
                </a:solidFill>
                <a:latin typeface="Arial"/>
                <a:ea typeface="Arial"/>
                <a:cs typeface="Arial"/>
                <a:sym typeface="Arial"/>
              </a:defRPr>
            </a:lvl6pPr>
            <a:lvl7pPr indent="0" lvl="6" marL="0" marR="0" rtl="0" algn="r">
              <a:spcBef>
                <a:spcPts val="0"/>
              </a:spcBef>
              <a:buNone/>
              <a:defRPr b="1" i="0" sz="2400" u="none" cap="none" strike="noStrike">
                <a:solidFill>
                  <a:srgbClr val="FFFFFF"/>
                </a:solidFill>
                <a:latin typeface="Arial"/>
                <a:ea typeface="Arial"/>
                <a:cs typeface="Arial"/>
                <a:sym typeface="Arial"/>
              </a:defRPr>
            </a:lvl7pPr>
            <a:lvl8pPr indent="0" lvl="7" marL="0" marR="0" rtl="0" algn="r">
              <a:spcBef>
                <a:spcPts val="0"/>
              </a:spcBef>
              <a:buNone/>
              <a:defRPr b="1" i="0" sz="2400" u="none" cap="none" strike="noStrike">
                <a:solidFill>
                  <a:srgbClr val="FFFFFF"/>
                </a:solidFill>
                <a:latin typeface="Arial"/>
                <a:ea typeface="Arial"/>
                <a:cs typeface="Arial"/>
                <a:sym typeface="Arial"/>
              </a:defRPr>
            </a:lvl8pPr>
            <a:lvl9pPr indent="0" lvl="8" marL="0" marR="0" rtl="0" algn="r">
              <a:spcBef>
                <a:spcPts val="0"/>
              </a:spcBef>
              <a:buNone/>
              <a:defRPr b="1" i="0" sz="24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hyperlink" Target="http://creativecommons.org/licenses/by-nc-sa/4.0/" TargetMode="External"/><Relationship Id="rId5" Type="http://schemas.openxmlformats.org/officeDocument/2006/relationships/image" Target="../media/image7.png"/><Relationship Id="rId6"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6.jp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hyperlink" Target="https://www.youtube.com/watch?v=vi-zWoobt_Q"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44" name="Shape 44"/>
        <p:cNvGrpSpPr/>
        <p:nvPr/>
      </p:nvGrpSpPr>
      <p:grpSpPr>
        <a:xfrm>
          <a:off x="0" y="0"/>
          <a:ext cx="0" cy="0"/>
          <a:chOff x="0" y="0"/>
          <a:chExt cx="0" cy="0"/>
        </a:xfrm>
      </p:grpSpPr>
      <p:sp>
        <p:nvSpPr>
          <p:cNvPr id="45" name="Google Shape;45;p6"/>
          <p:cNvSpPr txBox="1"/>
          <p:nvPr/>
        </p:nvSpPr>
        <p:spPr>
          <a:xfrm>
            <a:off x="0" y="789677"/>
            <a:ext cx="9144000" cy="7091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6CB255"/>
              </a:buClr>
              <a:buSzPts val="3600"/>
              <a:buFont typeface="Arial Black"/>
              <a:buNone/>
            </a:pPr>
            <a:r>
              <a:rPr b="0" i="0" lang="en-US" sz="3600" u="none" cap="none" strike="noStrike">
                <a:solidFill>
                  <a:srgbClr val="6CB255"/>
                </a:solidFill>
                <a:latin typeface="Arial Black"/>
                <a:ea typeface="Arial Black"/>
                <a:cs typeface="Arial Black"/>
                <a:sym typeface="Arial Black"/>
              </a:rPr>
              <a:t>BIOLOGY 2E</a:t>
            </a:r>
            <a:endParaRPr b="0" i="0" sz="3600" u="none" cap="none" strike="noStrike">
              <a:solidFill>
                <a:srgbClr val="6CB255"/>
              </a:solidFill>
              <a:latin typeface="Arial Black"/>
              <a:ea typeface="Arial Black"/>
              <a:cs typeface="Arial Black"/>
              <a:sym typeface="Arial Black"/>
            </a:endParaRPr>
          </a:p>
          <a:p>
            <a:pPr indent="0" lvl="0" marL="0" marR="0" rtl="0" algn="ctr">
              <a:spcBef>
                <a:spcPts val="0"/>
              </a:spcBef>
              <a:spcAft>
                <a:spcPts val="0"/>
              </a:spcAft>
              <a:buClr>
                <a:srgbClr val="6CB255"/>
              </a:buClr>
              <a:buSzPts val="1800"/>
              <a:buFont typeface="Arial Black"/>
              <a:buNone/>
            </a:pPr>
            <a:r>
              <a:t/>
            </a:r>
            <a:endParaRPr b="0" i="0" sz="1800" u="none" cap="none" strike="noStrike">
              <a:solidFill>
                <a:srgbClr val="EAF1DD"/>
              </a:solidFill>
              <a:latin typeface="Arial"/>
              <a:ea typeface="Arial"/>
              <a:cs typeface="Arial"/>
              <a:sym typeface="Arial"/>
            </a:endParaRPr>
          </a:p>
          <a:p>
            <a:pPr indent="0" lvl="0" marL="0" marR="0" rtl="0" algn="ctr">
              <a:spcBef>
                <a:spcPts val="0"/>
              </a:spcBef>
              <a:spcAft>
                <a:spcPts val="0"/>
              </a:spcAft>
              <a:buClr>
                <a:srgbClr val="212F62"/>
              </a:buClr>
              <a:buSzPts val="2000"/>
              <a:buFont typeface="Arial"/>
              <a:buNone/>
            </a:pPr>
            <a:r>
              <a:rPr b="1" i="0" lang="en-US" sz="2000" u="none" cap="none" strike="noStrike">
                <a:solidFill>
                  <a:srgbClr val="212F62"/>
                </a:solidFill>
                <a:latin typeface="Arial"/>
                <a:ea typeface="Arial"/>
                <a:cs typeface="Arial"/>
                <a:sym typeface="Arial"/>
              </a:rPr>
              <a:t>Chapter 16 </a:t>
            </a:r>
            <a:r>
              <a:rPr b="1" i="0" lang="en-US" sz="2000" u="none" cap="none" strike="noStrike">
                <a:solidFill>
                  <a:srgbClr val="212F62"/>
                </a:solidFill>
                <a:latin typeface="Arial"/>
                <a:ea typeface="Arial"/>
                <a:cs typeface="Arial"/>
                <a:sym typeface="Arial"/>
              </a:rPr>
              <a:t>GENE EXPRESSION</a:t>
            </a:r>
            <a:endParaRPr/>
          </a:p>
          <a:p>
            <a:pPr indent="0" lvl="0" marL="0" marR="0" rtl="0" algn="ctr">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PowerPoint Image Slideshow</a:t>
            </a:r>
            <a:endParaRPr b="0" i="0" sz="1600" u="none" cap="none" strike="noStrike">
              <a:solidFill>
                <a:schemeClr val="dk1"/>
              </a:solidFill>
              <a:latin typeface="Arial"/>
              <a:ea typeface="Arial"/>
              <a:cs typeface="Arial"/>
              <a:sym typeface="Arial"/>
            </a:endParaRPr>
          </a:p>
        </p:txBody>
      </p:sp>
      <p:pic>
        <p:nvPicPr>
          <p:cNvPr id="46" name="Google Shape;46;p6"/>
          <p:cNvPicPr preferRelativeResize="0"/>
          <p:nvPr/>
        </p:nvPicPr>
        <p:blipFill rotWithShape="1">
          <a:blip r:embed="rId3">
            <a:alphaModFix/>
          </a:blip>
          <a:srcRect b="0" l="0" r="0" t="0"/>
          <a:stretch/>
        </p:blipFill>
        <p:spPr>
          <a:xfrm>
            <a:off x="3112238" y="2619658"/>
            <a:ext cx="3054645" cy="3042261"/>
          </a:xfrm>
          <a:prstGeom prst="rect">
            <a:avLst/>
          </a:prstGeom>
          <a:noFill/>
          <a:ln>
            <a:noFill/>
          </a:ln>
        </p:spPr>
      </p:pic>
      <p:sp>
        <p:nvSpPr>
          <p:cNvPr id="47" name="Google Shape;47;p6"/>
          <p:cNvSpPr txBox="1"/>
          <p:nvPr/>
        </p:nvSpPr>
        <p:spPr>
          <a:xfrm>
            <a:off x="257174" y="5661919"/>
            <a:ext cx="1957388" cy="90024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050" u="none" cap="none" strike="noStrike">
                <a:solidFill>
                  <a:schemeClr val="dk1"/>
                </a:solidFill>
                <a:latin typeface="Arial"/>
                <a:ea typeface="Arial"/>
                <a:cs typeface="Arial"/>
                <a:sym typeface="Arial"/>
              </a:rPr>
              <a:t>This work is licensed under a </a:t>
            </a:r>
            <a:r>
              <a:rPr b="0" i="0" lang="en-US" sz="1050" u="sng" cap="none" strike="noStrike">
                <a:solidFill>
                  <a:schemeClr val="dk1"/>
                </a:solidFill>
                <a:latin typeface="Arial"/>
                <a:ea typeface="Arial"/>
                <a:cs typeface="Arial"/>
                <a:sym typeface="Arial"/>
                <a:hlinkClick r:id="rId4"/>
              </a:rPr>
              <a:t>Creative Commons Attribution-NonCommercial-ShareAlike 4.0 International License</a:t>
            </a:r>
            <a:r>
              <a:rPr b="0" i="0" lang="en-US" sz="1050" u="none" cap="none" strike="noStrike">
                <a:solidFill>
                  <a:schemeClr val="dk1"/>
                </a:solidFill>
                <a:latin typeface="Arial"/>
                <a:ea typeface="Arial"/>
                <a:cs typeface="Arial"/>
                <a:sym typeface="Arial"/>
              </a:rPr>
              <a:t>.</a:t>
            </a:r>
            <a:endParaRPr sz="1050">
              <a:solidFill>
                <a:schemeClr val="dk1"/>
              </a:solidFill>
              <a:latin typeface="Arial"/>
              <a:ea typeface="Arial"/>
              <a:cs typeface="Arial"/>
              <a:sym typeface="Arial"/>
            </a:endParaRPr>
          </a:p>
        </p:txBody>
      </p:sp>
      <p:pic>
        <p:nvPicPr>
          <p:cNvPr id="48" name="Google Shape;48;p6"/>
          <p:cNvPicPr preferRelativeResize="0"/>
          <p:nvPr/>
        </p:nvPicPr>
        <p:blipFill rotWithShape="1">
          <a:blip r:embed="rId5">
            <a:alphaModFix/>
          </a:blip>
          <a:srcRect b="0" l="0" r="0" t="0"/>
          <a:stretch/>
        </p:blipFill>
        <p:spPr>
          <a:xfrm>
            <a:off x="314326" y="5089207"/>
            <a:ext cx="1257300" cy="440055"/>
          </a:xfrm>
          <a:prstGeom prst="rect">
            <a:avLst/>
          </a:prstGeom>
          <a:noFill/>
          <a:ln>
            <a:noFill/>
          </a:ln>
        </p:spPr>
      </p:pic>
      <p:pic>
        <p:nvPicPr>
          <p:cNvPr descr="OSX-Horiz-TM-RGB-2015.eps" id="49" name="Google Shape;49;p6"/>
          <p:cNvPicPr preferRelativeResize="0"/>
          <p:nvPr/>
        </p:nvPicPr>
        <p:blipFill rotWithShape="1">
          <a:blip r:embed="rId6">
            <a:alphaModFix/>
          </a:blip>
          <a:srcRect b="0" l="0" r="0" t="0"/>
          <a:stretch/>
        </p:blipFill>
        <p:spPr>
          <a:xfrm>
            <a:off x="6705600" y="5878757"/>
            <a:ext cx="2034556" cy="46657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5"/>
          <p:cNvSpPr txBox="1"/>
          <p:nvPr>
            <p:ph type="title"/>
          </p:nvPr>
        </p:nvSpPr>
        <p:spPr>
          <a:xfrm>
            <a:off x="128351"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160"/>
              <a:buFont typeface="Arial Black"/>
              <a:buNone/>
            </a:pPr>
            <a:r>
              <a:rPr lang="en-US" sz="2160"/>
              <a:t>CATABOLITE ACTIVATOR PROTEIN (CAP): </a:t>
            </a:r>
            <a:br>
              <a:rPr lang="en-US" sz="2160"/>
            </a:br>
            <a:r>
              <a:rPr lang="en-US" sz="2160"/>
              <a:t>AN ACTIVATOR REGULATOR</a:t>
            </a:r>
            <a:endParaRPr/>
          </a:p>
        </p:txBody>
      </p:sp>
      <p:pic>
        <p:nvPicPr>
          <p:cNvPr descr="Figure_16_02_02.jpg" id="115" name="Google Shape;115;p15"/>
          <p:cNvPicPr preferRelativeResize="0"/>
          <p:nvPr>
            <p:ph idx="2" type="pic"/>
          </p:nvPr>
        </p:nvPicPr>
        <p:blipFill rotWithShape="1">
          <a:blip r:embed="rId3">
            <a:alphaModFix/>
          </a:blip>
          <a:srcRect b="0" l="-18245" r="-18245" t="0"/>
          <a:stretch/>
        </p:blipFill>
        <p:spPr>
          <a:xfrm>
            <a:off x="-648416" y="1058045"/>
            <a:ext cx="7498622" cy="3255115"/>
          </a:xfrm>
          <a:prstGeom prst="rect">
            <a:avLst/>
          </a:prstGeom>
          <a:noFill/>
          <a:ln>
            <a:noFill/>
          </a:ln>
        </p:spPr>
      </p:pic>
      <p:sp>
        <p:nvSpPr>
          <p:cNvPr id="116" name="Google Shape;116;p15"/>
          <p:cNvSpPr txBox="1"/>
          <p:nvPr>
            <p:ph idx="1" type="body"/>
          </p:nvPr>
        </p:nvSpPr>
        <p:spPr>
          <a:xfrm>
            <a:off x="128351" y="4493106"/>
            <a:ext cx="8535132" cy="219762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000"/>
              <a:buFont typeface="Arial Black"/>
              <a:buAutoNum type="arabicPeriod"/>
            </a:pPr>
            <a:r>
              <a:rPr lang="en-US"/>
              <a:t>Glucose supplies become limited in cell</a:t>
            </a:r>
            <a:endParaRPr/>
          </a:p>
          <a:p>
            <a:pPr indent="-342900" lvl="0" marL="342900" rtl="0" algn="l">
              <a:spcBef>
                <a:spcPts val="1000"/>
              </a:spcBef>
              <a:spcAft>
                <a:spcPts val="0"/>
              </a:spcAft>
              <a:buSzPts val="2000"/>
              <a:buFont typeface="Noto Sans Symbols"/>
              <a:buChar char="✔"/>
            </a:pPr>
            <a:r>
              <a:rPr b="1" lang="en-US"/>
              <a:t>cAMP</a:t>
            </a:r>
            <a:r>
              <a:rPr lang="en-US"/>
              <a:t> levels increase</a:t>
            </a:r>
            <a:endParaRPr/>
          </a:p>
          <a:p>
            <a:pPr indent="-342900" lvl="0" marL="342900" rtl="0" algn="l">
              <a:spcBef>
                <a:spcPts val="1000"/>
              </a:spcBef>
              <a:spcAft>
                <a:spcPts val="0"/>
              </a:spcAft>
              <a:buSzPts val="2000"/>
              <a:buFont typeface="Noto Sans Symbols"/>
              <a:buChar char="✔"/>
            </a:pPr>
            <a:r>
              <a:rPr lang="en-US"/>
              <a:t>cAMP binds to the </a:t>
            </a:r>
            <a:r>
              <a:rPr b="1" lang="en-US"/>
              <a:t>CAP protein </a:t>
            </a:r>
            <a:r>
              <a:rPr lang="en-US"/>
              <a:t>(a </a:t>
            </a:r>
            <a:r>
              <a:rPr b="1" lang="en-US"/>
              <a:t>positive regulator</a:t>
            </a:r>
            <a:r>
              <a:rPr lang="en-US"/>
              <a:t>)</a:t>
            </a:r>
            <a:endParaRPr/>
          </a:p>
          <a:p>
            <a:pPr indent="-342900" lvl="0" marL="342900" rtl="0" algn="l">
              <a:spcBef>
                <a:spcPts val="1000"/>
              </a:spcBef>
              <a:spcAft>
                <a:spcPts val="0"/>
              </a:spcAft>
              <a:buSzPts val="2000"/>
              <a:buFont typeface="Noto Sans Symbols"/>
              <a:buChar char="✔"/>
            </a:pPr>
            <a:r>
              <a:rPr lang="en-US"/>
              <a:t> CAMP/CAP protein complex binds to an operator region upstream of the genes required to use other sugar sources</a:t>
            </a:r>
            <a:endParaRPr/>
          </a:p>
        </p:txBody>
      </p:sp>
      <p:pic>
        <p:nvPicPr>
          <p:cNvPr descr="OSC-Stacked-TM-RGB-1.png" id="117" name="Google Shape;117;p15"/>
          <p:cNvPicPr preferRelativeResize="0"/>
          <p:nvPr/>
        </p:nvPicPr>
        <p:blipFill rotWithShape="1">
          <a:blip r:embed="rId4">
            <a:alphaModFix/>
          </a:blip>
          <a:srcRect b="0" l="0" r="0" t="0"/>
          <a:stretch/>
        </p:blipFill>
        <p:spPr>
          <a:xfrm>
            <a:off x="7772687" y="241326"/>
            <a:ext cx="1051734" cy="751709"/>
          </a:xfrm>
          <a:prstGeom prst="rect">
            <a:avLst/>
          </a:prstGeom>
          <a:noFill/>
          <a:ln>
            <a:noFill/>
          </a:ln>
        </p:spPr>
      </p:pic>
      <p:sp>
        <p:nvSpPr>
          <p:cNvPr id="118" name="Google Shape;118;p15"/>
          <p:cNvSpPr/>
          <p:nvPr/>
        </p:nvSpPr>
        <p:spPr>
          <a:xfrm>
            <a:off x="5886450" y="1215037"/>
            <a:ext cx="3105882"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When glucose levels fall,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i="1" lang="en-US" sz="1800">
                <a:solidFill>
                  <a:schemeClr val="dk1"/>
                </a:solidFill>
                <a:latin typeface="Arial"/>
                <a:ea typeface="Arial"/>
                <a:cs typeface="Arial"/>
                <a:sym typeface="Arial"/>
              </a:rPr>
              <a:t>E. coli</a:t>
            </a:r>
            <a:r>
              <a:rPr lang="en-US" sz="1800">
                <a:solidFill>
                  <a:schemeClr val="dk1"/>
                </a:solidFill>
                <a:latin typeface="Arial"/>
                <a:ea typeface="Arial"/>
                <a:cs typeface="Arial"/>
                <a:sym typeface="Arial"/>
              </a:rPr>
              <a:t> may use other sugars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for fuel but must transcribe </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new genes to do so.</a:t>
            </a:r>
            <a:endParaRPr sz="1800">
              <a:solidFill>
                <a:schemeClr val="dk1"/>
              </a:solidFill>
              <a:latin typeface="Arial"/>
              <a:ea typeface="Arial"/>
              <a:cs typeface="Arial"/>
              <a:sym typeface="Arial"/>
            </a:endParaRPr>
          </a:p>
        </p:txBody>
      </p:sp>
      <p:sp>
        <p:nvSpPr>
          <p:cNvPr id="119" name="Google Shape;119;p15"/>
          <p:cNvSpPr/>
          <p:nvPr/>
        </p:nvSpPr>
        <p:spPr>
          <a:xfrm>
            <a:off x="5979944" y="2777428"/>
            <a:ext cx="3012388" cy="1394522"/>
          </a:xfrm>
          <a:prstGeom prst="rect">
            <a:avLst/>
          </a:prstGeom>
          <a:solidFill>
            <a:srgbClr val="9CBF54"/>
          </a:solidFill>
          <a:ln cap="flat" cmpd="sng" w="12700">
            <a:solidFill>
              <a:srgbClr val="97B853"/>
            </a:solidFill>
            <a:prstDash val="solid"/>
            <a:round/>
            <a:headEnd len="sm" w="sm" type="none"/>
            <a:tailEnd len="sm" w="sm" type="none"/>
          </a:ln>
          <a:effectLst>
            <a:outerShdw blurRad="39999" rotWithShape="0" algn="bl" dist="23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a:solidFill>
                  <a:srgbClr val="000000"/>
                </a:solidFill>
                <a:latin typeface="Arial"/>
                <a:ea typeface="Arial"/>
                <a:cs typeface="Arial"/>
                <a:sym typeface="Arial"/>
              </a:rPr>
              <a:t>Positive Regulators: Proteins that bind the promoter in order to </a:t>
            </a:r>
            <a:r>
              <a:rPr b="1" i="1" lang="en-US" sz="1800">
                <a:solidFill>
                  <a:srgbClr val="000000"/>
                </a:solidFill>
                <a:latin typeface="Arial"/>
                <a:ea typeface="Arial"/>
                <a:cs typeface="Arial"/>
                <a:sym typeface="Arial"/>
              </a:rPr>
              <a:t>activate</a:t>
            </a:r>
            <a:r>
              <a:rPr b="1" lang="en-US" sz="1800">
                <a:solidFill>
                  <a:srgbClr val="000000"/>
                </a:solidFill>
                <a:latin typeface="Arial"/>
                <a:ea typeface="Arial"/>
                <a:cs typeface="Arial"/>
                <a:sym typeface="Arial"/>
              </a:rPr>
              <a:t> gene expression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24" name="Shape 124"/>
        <p:cNvGrpSpPr/>
        <p:nvPr/>
      </p:nvGrpSpPr>
      <p:grpSpPr>
        <a:xfrm>
          <a:off x="0" y="0"/>
          <a:ext cx="0" cy="0"/>
          <a:chOff x="0" y="0"/>
          <a:chExt cx="0" cy="0"/>
        </a:xfrm>
      </p:grpSpPr>
      <p:sp>
        <p:nvSpPr>
          <p:cNvPr id="125" name="Google Shape;125;p16"/>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THE </a:t>
            </a:r>
            <a:r>
              <a:rPr lang="en-US" cap="none"/>
              <a:t>lac</a:t>
            </a:r>
            <a:r>
              <a:rPr lang="en-US"/>
              <a:t> OPERON: AN INDUCER OPERON</a:t>
            </a:r>
            <a:endParaRPr sz="2400">
              <a:solidFill>
                <a:srgbClr val="6CB255"/>
              </a:solidFill>
            </a:endParaRPr>
          </a:p>
        </p:txBody>
      </p:sp>
      <p:pic>
        <p:nvPicPr>
          <p:cNvPr descr="Figure_16_02_03.png" id="126" name="Google Shape;126;p16"/>
          <p:cNvPicPr preferRelativeResize="0"/>
          <p:nvPr>
            <p:ph idx="2" type="pic"/>
          </p:nvPr>
        </p:nvPicPr>
        <p:blipFill rotWithShape="1">
          <a:blip r:embed="rId3">
            <a:alphaModFix/>
          </a:blip>
          <a:srcRect b="50842" l="1664" r="1855" t="1607"/>
          <a:stretch/>
        </p:blipFill>
        <p:spPr>
          <a:xfrm>
            <a:off x="161919" y="1673793"/>
            <a:ext cx="5610232" cy="4887505"/>
          </a:xfrm>
          <a:prstGeom prst="rect">
            <a:avLst/>
          </a:prstGeom>
          <a:noFill/>
          <a:ln>
            <a:noFill/>
          </a:ln>
        </p:spPr>
      </p:pic>
      <p:pic>
        <p:nvPicPr>
          <p:cNvPr descr="OSC-Stacked-TM-RGB-1.png" id="127" name="Google Shape;127;p16"/>
          <p:cNvPicPr preferRelativeResize="0"/>
          <p:nvPr/>
        </p:nvPicPr>
        <p:blipFill rotWithShape="1">
          <a:blip r:embed="rId4">
            <a:alphaModFix/>
          </a:blip>
          <a:srcRect b="0" l="0" r="0" t="0"/>
          <a:stretch/>
        </p:blipFill>
        <p:spPr>
          <a:xfrm>
            <a:off x="7772687" y="241326"/>
            <a:ext cx="1051734" cy="751709"/>
          </a:xfrm>
          <a:prstGeom prst="rect">
            <a:avLst/>
          </a:prstGeom>
          <a:noFill/>
          <a:ln>
            <a:noFill/>
          </a:ln>
        </p:spPr>
      </p:pic>
      <p:sp>
        <p:nvSpPr>
          <p:cNvPr id="128" name="Google Shape;128;p16"/>
          <p:cNvSpPr/>
          <p:nvPr/>
        </p:nvSpPr>
        <p:spPr>
          <a:xfrm>
            <a:off x="5926097" y="1563637"/>
            <a:ext cx="3043557" cy="3136258"/>
          </a:xfrm>
          <a:prstGeom prst="rect">
            <a:avLst/>
          </a:prstGeom>
          <a:solidFill>
            <a:srgbClr val="9CBF54"/>
          </a:solidFill>
          <a:ln cap="flat" cmpd="sng" w="12700">
            <a:solidFill>
              <a:srgbClr val="97B853"/>
            </a:solidFill>
            <a:prstDash val="solid"/>
            <a:round/>
            <a:headEnd len="sm" w="sm" type="none"/>
            <a:tailEnd len="sm" w="sm" type="none"/>
          </a:ln>
          <a:effectLst>
            <a:outerShdw blurRad="39999" rotWithShape="0" algn="bl" dist="23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a:solidFill>
                  <a:srgbClr val="000000"/>
                </a:solidFill>
                <a:latin typeface="Arial"/>
                <a:ea typeface="Arial"/>
                <a:cs typeface="Arial"/>
                <a:sym typeface="Arial"/>
              </a:rPr>
              <a:t>Inducible operons:</a:t>
            </a:r>
            <a:endParaRPr/>
          </a:p>
          <a:p>
            <a:pPr indent="0" lvl="0" marL="0" marR="0" rtl="0" algn="l">
              <a:spcBef>
                <a:spcPts val="0"/>
              </a:spcBef>
              <a:spcAft>
                <a:spcPts val="0"/>
              </a:spcAft>
              <a:buNone/>
            </a:pPr>
            <a:r>
              <a:t/>
            </a:r>
            <a:endParaRPr b="1" sz="1800">
              <a:solidFill>
                <a:srgbClr val="000000"/>
              </a:solidFill>
              <a:latin typeface="Arial"/>
              <a:ea typeface="Arial"/>
              <a:cs typeface="Arial"/>
              <a:sym typeface="Arial"/>
            </a:endParaRPr>
          </a:p>
          <a:p>
            <a:pPr indent="0" lvl="0" marL="0" marR="0" rtl="0" algn="l">
              <a:spcBef>
                <a:spcPts val="0"/>
              </a:spcBef>
              <a:spcAft>
                <a:spcPts val="0"/>
              </a:spcAft>
              <a:buNone/>
            </a:pPr>
            <a:r>
              <a:rPr b="1" lang="en-US" sz="1800">
                <a:solidFill>
                  <a:srgbClr val="000000"/>
                </a:solidFill>
                <a:latin typeface="Arial"/>
                <a:ea typeface="Arial"/>
                <a:cs typeface="Arial"/>
                <a:sym typeface="Arial"/>
              </a:rPr>
              <a:t>Proteins that </a:t>
            </a:r>
            <a:r>
              <a:rPr b="1" i="1" lang="en-US" sz="1800">
                <a:solidFill>
                  <a:srgbClr val="000000"/>
                </a:solidFill>
                <a:latin typeface="Arial"/>
                <a:ea typeface="Arial"/>
                <a:cs typeface="Arial"/>
                <a:sym typeface="Arial"/>
              </a:rPr>
              <a:t>activate or repress </a:t>
            </a:r>
            <a:r>
              <a:rPr b="1" lang="en-US" sz="1800">
                <a:solidFill>
                  <a:srgbClr val="000000"/>
                </a:solidFill>
                <a:latin typeface="Arial"/>
                <a:ea typeface="Arial"/>
                <a:cs typeface="Arial"/>
                <a:sym typeface="Arial"/>
              </a:rPr>
              <a:t>transcription </a:t>
            </a:r>
            <a:endParaRPr/>
          </a:p>
          <a:p>
            <a:pPr indent="0" lvl="0" marL="0" marR="0" rtl="0" algn="l">
              <a:spcBef>
                <a:spcPts val="0"/>
              </a:spcBef>
              <a:spcAft>
                <a:spcPts val="0"/>
              </a:spcAft>
              <a:buNone/>
            </a:pPr>
            <a:r>
              <a:t/>
            </a:r>
            <a:endParaRPr b="1" sz="1800">
              <a:solidFill>
                <a:srgbClr val="000000"/>
              </a:solidFill>
              <a:latin typeface="Arial"/>
              <a:ea typeface="Arial"/>
              <a:cs typeface="Arial"/>
              <a:sym typeface="Arial"/>
            </a:endParaRPr>
          </a:p>
          <a:p>
            <a:pPr indent="0" lvl="0" marL="0" marR="0" rtl="0" algn="l">
              <a:spcBef>
                <a:spcPts val="0"/>
              </a:spcBef>
              <a:spcAft>
                <a:spcPts val="0"/>
              </a:spcAft>
              <a:buNone/>
            </a:pPr>
            <a:r>
              <a:rPr b="1" lang="en-US" sz="1800">
                <a:solidFill>
                  <a:srgbClr val="000000"/>
                </a:solidFill>
                <a:latin typeface="Arial"/>
                <a:ea typeface="Arial"/>
                <a:cs typeface="Arial"/>
                <a:sym typeface="Arial"/>
              </a:rPr>
              <a:t>Activation/repression  depends on the local environment and the needs of the cell.</a:t>
            </a:r>
            <a:endParaRPr b="1" sz="180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33" name="Shape 133"/>
        <p:cNvGrpSpPr/>
        <p:nvPr/>
      </p:nvGrpSpPr>
      <p:grpSpPr>
        <a:xfrm>
          <a:off x="0" y="0"/>
          <a:ext cx="0" cy="0"/>
          <a:chOff x="0" y="0"/>
          <a:chExt cx="0" cy="0"/>
        </a:xfrm>
      </p:grpSpPr>
      <p:sp>
        <p:nvSpPr>
          <p:cNvPr id="134" name="Google Shape;134;p17"/>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THE </a:t>
            </a:r>
            <a:r>
              <a:rPr lang="en-US" cap="none"/>
              <a:t>lac</a:t>
            </a:r>
            <a:r>
              <a:rPr lang="en-US"/>
              <a:t> OPERON: AN INDUCER OPERON</a:t>
            </a:r>
            <a:endParaRPr sz="2400">
              <a:solidFill>
                <a:srgbClr val="6CB255"/>
              </a:solidFill>
            </a:endParaRPr>
          </a:p>
        </p:txBody>
      </p:sp>
      <p:pic>
        <p:nvPicPr>
          <p:cNvPr descr="Figure_16_02_03.png" id="135" name="Google Shape;135;p17"/>
          <p:cNvPicPr preferRelativeResize="0"/>
          <p:nvPr>
            <p:ph idx="2" type="pic"/>
          </p:nvPr>
        </p:nvPicPr>
        <p:blipFill rotWithShape="1">
          <a:blip r:embed="rId3">
            <a:alphaModFix/>
          </a:blip>
          <a:srcRect b="1595" l="964" r="2206" t="49554"/>
          <a:stretch/>
        </p:blipFill>
        <p:spPr>
          <a:xfrm>
            <a:off x="457200" y="1270105"/>
            <a:ext cx="5684460" cy="5069079"/>
          </a:xfrm>
          <a:prstGeom prst="rect">
            <a:avLst/>
          </a:prstGeom>
          <a:noFill/>
          <a:ln>
            <a:noFill/>
          </a:ln>
        </p:spPr>
      </p:pic>
      <p:pic>
        <p:nvPicPr>
          <p:cNvPr descr="OSC-Stacked-TM-RGB-1.png" id="136" name="Google Shape;136;p17"/>
          <p:cNvPicPr preferRelativeResize="0"/>
          <p:nvPr/>
        </p:nvPicPr>
        <p:blipFill rotWithShape="1">
          <a:blip r:embed="rId4">
            <a:alphaModFix/>
          </a:blip>
          <a:srcRect b="0" l="0" r="0" t="0"/>
          <a:stretch/>
        </p:blipFill>
        <p:spPr>
          <a:xfrm>
            <a:off x="7772687" y="241326"/>
            <a:ext cx="1051734" cy="75170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18"/>
          <p:cNvSpPr txBox="1"/>
          <p:nvPr>
            <p:ph idx="1" type="body"/>
          </p:nvPr>
        </p:nvSpPr>
        <p:spPr>
          <a:xfrm>
            <a:off x="592726" y="1373396"/>
            <a:ext cx="8048078" cy="5113212"/>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2960"/>
              <a:buNone/>
            </a:pPr>
            <a:r>
              <a:rPr lang="en-US" sz="2960"/>
              <a:t>Eukaryotic gene expression is more complex than in prokaryotes:</a:t>
            </a:r>
            <a:endParaRPr/>
          </a:p>
          <a:p>
            <a:pPr indent="-457200" lvl="0" marL="457200" rtl="0" algn="l">
              <a:lnSpc>
                <a:spcPct val="80000"/>
              </a:lnSpc>
              <a:spcBef>
                <a:spcPts val="1192"/>
              </a:spcBef>
              <a:spcAft>
                <a:spcPts val="0"/>
              </a:spcAft>
              <a:buSzPts val="2960"/>
              <a:buFont typeface="Noto Sans Symbols"/>
              <a:buChar char="✔"/>
            </a:pPr>
            <a:r>
              <a:rPr lang="en-US" sz="2960"/>
              <a:t>Transcription and translation are physically separated.</a:t>
            </a:r>
            <a:endParaRPr/>
          </a:p>
          <a:p>
            <a:pPr indent="-457200" lvl="0" marL="457200" rtl="0" algn="l">
              <a:lnSpc>
                <a:spcPct val="80000"/>
              </a:lnSpc>
              <a:spcBef>
                <a:spcPts val="1192"/>
              </a:spcBef>
              <a:spcAft>
                <a:spcPts val="0"/>
              </a:spcAft>
              <a:buSzPts val="2960"/>
              <a:buFont typeface="Noto Sans Symbols"/>
              <a:buChar char="✔"/>
            </a:pPr>
            <a:r>
              <a:rPr lang="en-US" sz="2960"/>
              <a:t>Regulation can occur at many levels.</a:t>
            </a:r>
            <a:endParaRPr/>
          </a:p>
          <a:p>
            <a:pPr indent="-457200" lvl="0" marL="457200" rtl="0" algn="l">
              <a:lnSpc>
                <a:spcPct val="80000"/>
              </a:lnSpc>
              <a:spcBef>
                <a:spcPts val="1192"/>
              </a:spcBef>
              <a:spcAft>
                <a:spcPts val="0"/>
              </a:spcAft>
              <a:buSzPts val="2960"/>
              <a:buFont typeface="Noto Sans Symbols"/>
              <a:buChar char="✔"/>
            </a:pPr>
            <a:r>
              <a:rPr lang="en-US" sz="2960"/>
              <a:t>1</a:t>
            </a:r>
            <a:r>
              <a:rPr baseline="30000" lang="en-US" sz="2960"/>
              <a:t>st</a:t>
            </a:r>
            <a:r>
              <a:rPr lang="en-US" sz="2960"/>
              <a:t> level begins with control of access to the DNA – </a:t>
            </a:r>
            <a:r>
              <a:rPr b="1" lang="en-US" sz="2960"/>
              <a:t>epigenetic regulation</a:t>
            </a:r>
            <a:r>
              <a:rPr lang="en-US" sz="2960"/>
              <a:t> – and occurs before transcription begins.</a:t>
            </a:r>
            <a:endParaRPr/>
          </a:p>
          <a:p>
            <a:pPr indent="-457200" lvl="0" marL="457200" rtl="0" algn="l">
              <a:lnSpc>
                <a:spcPct val="80000"/>
              </a:lnSpc>
              <a:spcBef>
                <a:spcPts val="1192"/>
              </a:spcBef>
              <a:spcAft>
                <a:spcPts val="0"/>
              </a:spcAft>
              <a:buSzPts val="2960"/>
              <a:buFont typeface="Noto Sans Symbols"/>
              <a:buChar char="✔"/>
            </a:pPr>
            <a:r>
              <a:rPr b="1" lang="en-US" sz="2960"/>
              <a:t>Transcription factors</a:t>
            </a:r>
            <a:r>
              <a:rPr lang="en-US" sz="2960"/>
              <a:t> are proteins that control the transcripton of genetic information from DNA to RNA</a:t>
            </a:r>
            <a:endParaRPr sz="2960"/>
          </a:p>
        </p:txBody>
      </p:sp>
      <p:sp>
        <p:nvSpPr>
          <p:cNvPr id="142" name="Google Shape;142;p18"/>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EUKARYOTIC EPIGENETIC GENE REGULATION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9"/>
          <p:cNvSpPr txBox="1"/>
          <p:nvPr>
            <p:ph idx="1" type="body"/>
          </p:nvPr>
        </p:nvSpPr>
        <p:spPr>
          <a:xfrm>
            <a:off x="547365" y="1089890"/>
            <a:ext cx="8297551" cy="539671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3200"/>
              <a:buNone/>
            </a:pPr>
            <a:r>
              <a:rPr b="1" lang="en-US"/>
              <a:t>Organization of human genome</a:t>
            </a:r>
            <a:endParaRPr/>
          </a:p>
          <a:p>
            <a:pPr indent="-457200" lvl="0" marL="457200" rtl="0" algn="l">
              <a:spcBef>
                <a:spcPts val="1240"/>
              </a:spcBef>
              <a:spcAft>
                <a:spcPts val="0"/>
              </a:spcAft>
              <a:buSzPts val="3200"/>
              <a:buFont typeface="Arial"/>
              <a:buChar char="•"/>
            </a:pPr>
            <a:r>
              <a:rPr lang="en-US"/>
              <a:t>20,000 genes </a:t>
            </a:r>
            <a:endParaRPr/>
          </a:p>
          <a:p>
            <a:pPr indent="-457200" lvl="0" marL="457200" rtl="0" algn="l">
              <a:spcBef>
                <a:spcPts val="1240"/>
              </a:spcBef>
              <a:spcAft>
                <a:spcPts val="0"/>
              </a:spcAft>
              <a:buSzPts val="3200"/>
              <a:buFont typeface="Arial"/>
              <a:buChar char="•"/>
            </a:pPr>
            <a:r>
              <a:rPr lang="en-US"/>
              <a:t>23 chromosomes (thousands of genes/chromosome)</a:t>
            </a:r>
            <a:endParaRPr/>
          </a:p>
          <a:p>
            <a:pPr indent="-457200" lvl="0" marL="457200" rtl="0" algn="l">
              <a:spcBef>
                <a:spcPts val="1240"/>
              </a:spcBef>
              <a:spcAft>
                <a:spcPts val="0"/>
              </a:spcAft>
              <a:buSzPts val="3200"/>
              <a:buFont typeface="Arial"/>
              <a:buChar char="•"/>
            </a:pPr>
            <a:r>
              <a:rPr lang="en-US"/>
              <a:t>DNA is wound/compacted tightly with proteins (</a:t>
            </a:r>
            <a:r>
              <a:rPr b="1" lang="en-US"/>
              <a:t>histones</a:t>
            </a:r>
            <a:r>
              <a:rPr lang="en-US"/>
              <a:t>)</a:t>
            </a:r>
            <a:endParaRPr/>
          </a:p>
          <a:p>
            <a:pPr indent="-457200" lvl="0" marL="457200" rtl="0" algn="l">
              <a:spcBef>
                <a:spcPts val="1240"/>
              </a:spcBef>
              <a:spcAft>
                <a:spcPts val="0"/>
              </a:spcAft>
              <a:buSzPts val="3200"/>
              <a:buFont typeface="Arial"/>
              <a:buChar char="•"/>
            </a:pPr>
            <a:r>
              <a:rPr lang="en-US"/>
              <a:t>Expressed genes must be unwound and made available to polymerases</a:t>
            </a:r>
            <a:endParaRPr/>
          </a:p>
          <a:p>
            <a:pPr indent="-254000" lvl="0" marL="457200" rtl="0" algn="l">
              <a:spcBef>
                <a:spcPts val="1240"/>
              </a:spcBef>
              <a:spcAft>
                <a:spcPts val="0"/>
              </a:spcAft>
              <a:buSzPts val="3200"/>
              <a:buFont typeface="Arial"/>
              <a:buNone/>
            </a:pPr>
            <a:r>
              <a:t/>
            </a:r>
            <a:endParaRPr/>
          </a:p>
        </p:txBody>
      </p:sp>
      <p:sp>
        <p:nvSpPr>
          <p:cNvPr id="148" name="Google Shape;148;p19"/>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160"/>
              <a:buFont typeface="Arial Black"/>
              <a:buNone/>
            </a:pPr>
            <a:r>
              <a:rPr lang="en-US" sz="2160"/>
              <a:t>EPIGENETIC CONTROL: REGULATING ACCESS TO GENES WITHIN THE CHROMOSOME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0"/>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ORGANIZATION OF DNA AND PROTEINS</a:t>
            </a:r>
            <a:endParaRPr/>
          </a:p>
        </p:txBody>
      </p:sp>
      <p:pic>
        <p:nvPicPr>
          <p:cNvPr descr="Figure_16_03_01ab.jpg" id="154" name="Google Shape;154;p20"/>
          <p:cNvPicPr preferRelativeResize="0"/>
          <p:nvPr>
            <p:ph idx="2" type="pic"/>
          </p:nvPr>
        </p:nvPicPr>
        <p:blipFill rotWithShape="1">
          <a:blip r:embed="rId3">
            <a:alphaModFix/>
          </a:blip>
          <a:srcRect b="-2590" l="0" r="0" t="-2590"/>
          <a:stretch/>
        </p:blipFill>
        <p:spPr>
          <a:xfrm>
            <a:off x="457199" y="1122386"/>
            <a:ext cx="8062913" cy="3500071"/>
          </a:xfrm>
          <a:prstGeom prst="rect">
            <a:avLst/>
          </a:prstGeom>
          <a:noFill/>
          <a:ln>
            <a:noFill/>
          </a:ln>
        </p:spPr>
      </p:pic>
      <p:sp>
        <p:nvSpPr>
          <p:cNvPr id="155" name="Google Shape;155;p20"/>
          <p:cNvSpPr txBox="1"/>
          <p:nvPr>
            <p:ph idx="1" type="body"/>
          </p:nvPr>
        </p:nvSpPr>
        <p:spPr>
          <a:xfrm>
            <a:off x="457199" y="4537796"/>
            <a:ext cx="8206283" cy="199635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800"/>
              <a:buNone/>
            </a:pPr>
            <a:r>
              <a:rPr lang="en-US" sz="1800"/>
              <a:t>DNA is folded around histone proteins to create </a:t>
            </a:r>
            <a:r>
              <a:rPr lang="en-US" sz="1800">
                <a:solidFill>
                  <a:srgbClr val="6CB255"/>
                </a:solidFill>
              </a:rPr>
              <a:t>(a)</a:t>
            </a:r>
            <a:r>
              <a:rPr lang="en-US" sz="1800"/>
              <a:t> </a:t>
            </a:r>
            <a:r>
              <a:rPr b="1" lang="en-US" sz="1800"/>
              <a:t>nucleosome complexes</a:t>
            </a:r>
            <a:r>
              <a:rPr lang="en-US" sz="1800"/>
              <a:t>. </a:t>
            </a:r>
            <a:endParaRPr sz="1800"/>
          </a:p>
          <a:p>
            <a:pPr indent="0" lvl="0" marL="0" rtl="0" algn="l">
              <a:spcBef>
                <a:spcPts val="960"/>
              </a:spcBef>
              <a:spcAft>
                <a:spcPts val="0"/>
              </a:spcAft>
              <a:buClr>
                <a:srgbClr val="6CB255"/>
              </a:buClr>
              <a:buSzPts val="1800"/>
              <a:buNone/>
            </a:pPr>
            <a:r>
              <a:rPr lang="en-US" sz="1800"/>
              <a:t>These nucleosomes control the access of proteins to the underlying DNA. </a:t>
            </a:r>
            <a:endParaRPr sz="1800"/>
          </a:p>
          <a:p>
            <a:pPr indent="0" lvl="0" marL="0" rtl="0" algn="l">
              <a:spcBef>
                <a:spcPts val="960"/>
              </a:spcBef>
              <a:spcAft>
                <a:spcPts val="0"/>
              </a:spcAft>
              <a:buClr>
                <a:srgbClr val="6CB255"/>
              </a:buClr>
              <a:buSzPts val="1800"/>
              <a:buNone/>
            </a:pPr>
            <a:r>
              <a:rPr lang="en-US" sz="1800"/>
              <a:t>When viewed through an electron microscope </a:t>
            </a:r>
            <a:r>
              <a:rPr lang="en-US" sz="1800">
                <a:solidFill>
                  <a:srgbClr val="6CB255"/>
                </a:solidFill>
              </a:rPr>
              <a:t>(b)</a:t>
            </a:r>
            <a:r>
              <a:rPr lang="en-US" sz="1800"/>
              <a:t>, the nucleosomes look like </a:t>
            </a:r>
            <a:r>
              <a:rPr b="1" lang="en-US" sz="1800"/>
              <a:t>beads on a string</a:t>
            </a:r>
            <a:r>
              <a:rPr lang="en-US" sz="1800"/>
              <a:t>. (credit “micrograph”: modification of work by Chris Woodcock)</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1"/>
          <p:cNvSpPr txBox="1"/>
          <p:nvPr>
            <p:ph type="title"/>
          </p:nvPr>
        </p:nvSpPr>
        <p:spPr>
          <a:xfrm>
            <a:off x="28575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NUCLEOSOMES CONTROL ACCESS TO DNA</a:t>
            </a:r>
            <a:endParaRPr/>
          </a:p>
        </p:txBody>
      </p:sp>
      <p:pic>
        <p:nvPicPr>
          <p:cNvPr descr="Figure_16_03_02.png" id="161" name="Google Shape;161;p21"/>
          <p:cNvPicPr preferRelativeResize="0"/>
          <p:nvPr>
            <p:ph idx="2" type="pic"/>
          </p:nvPr>
        </p:nvPicPr>
        <p:blipFill rotWithShape="1">
          <a:blip r:embed="rId3">
            <a:alphaModFix/>
          </a:blip>
          <a:srcRect b="0" l="-1499" r="-3067" t="0"/>
          <a:stretch/>
        </p:blipFill>
        <p:spPr>
          <a:xfrm>
            <a:off x="3871438" y="1386630"/>
            <a:ext cx="5272562" cy="4166438"/>
          </a:xfrm>
          <a:prstGeom prst="rect">
            <a:avLst/>
          </a:prstGeom>
          <a:noFill/>
          <a:ln>
            <a:noFill/>
          </a:ln>
        </p:spPr>
      </p:pic>
      <p:sp>
        <p:nvSpPr>
          <p:cNvPr id="162" name="Google Shape;162;p21"/>
          <p:cNvSpPr txBox="1"/>
          <p:nvPr>
            <p:ph idx="1" type="body"/>
          </p:nvPr>
        </p:nvSpPr>
        <p:spPr>
          <a:xfrm>
            <a:off x="114300" y="1405680"/>
            <a:ext cx="3846329" cy="442361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800"/>
              <a:buNone/>
            </a:pPr>
            <a:r>
              <a:rPr lang="en-US" sz="1800"/>
              <a:t>When nucleosomes are spaced closely together (top), transcription factors cannot bind and gene expression is turned off.</a:t>
            </a:r>
            <a:endParaRPr/>
          </a:p>
          <a:p>
            <a:pPr indent="0" lvl="0" marL="0" rtl="0" algn="l">
              <a:spcBef>
                <a:spcPts val="960"/>
              </a:spcBef>
              <a:spcAft>
                <a:spcPts val="0"/>
              </a:spcAft>
              <a:buClr>
                <a:srgbClr val="6CB255"/>
              </a:buClr>
              <a:buSzPts val="1800"/>
              <a:buNone/>
            </a:pPr>
            <a:r>
              <a:t/>
            </a:r>
            <a:endParaRPr sz="1800"/>
          </a:p>
          <a:p>
            <a:pPr indent="0" lvl="0" marL="0" rtl="0" algn="l">
              <a:spcBef>
                <a:spcPts val="960"/>
              </a:spcBef>
              <a:spcAft>
                <a:spcPts val="0"/>
              </a:spcAft>
              <a:buClr>
                <a:srgbClr val="6CB255"/>
              </a:buClr>
              <a:buSzPts val="1800"/>
              <a:buNone/>
            </a:pPr>
            <a:r>
              <a:t/>
            </a:r>
            <a:endParaRPr sz="1800"/>
          </a:p>
          <a:p>
            <a:pPr indent="0" lvl="0" marL="0" rtl="0" algn="l">
              <a:spcBef>
                <a:spcPts val="960"/>
              </a:spcBef>
              <a:spcAft>
                <a:spcPts val="0"/>
              </a:spcAft>
              <a:buClr>
                <a:srgbClr val="6CB255"/>
              </a:buClr>
              <a:buSzPts val="1800"/>
              <a:buNone/>
            </a:pPr>
            <a:r>
              <a:rPr lang="en-US" sz="1800"/>
              <a:t>When the nucleosomes are spaced far apart (bottom), the DNA is exposed. </a:t>
            </a:r>
            <a:endParaRPr sz="1800"/>
          </a:p>
          <a:p>
            <a:pPr indent="0" lvl="0" marL="0" rtl="0" algn="l">
              <a:spcBef>
                <a:spcPts val="960"/>
              </a:spcBef>
              <a:spcAft>
                <a:spcPts val="0"/>
              </a:spcAft>
              <a:buClr>
                <a:srgbClr val="6CB255"/>
              </a:buClr>
              <a:buSzPts val="1800"/>
              <a:buNone/>
            </a:pPr>
            <a:r>
              <a:rPr lang="en-US" sz="1800"/>
              <a:t>With the DNA exposed, transcription factors can bind to it, allowing gene expression to occur.</a:t>
            </a:r>
            <a:endParaRPr/>
          </a:p>
          <a:p>
            <a:pPr indent="0" lvl="0" marL="0" rtl="0" algn="l">
              <a:spcBef>
                <a:spcPts val="960"/>
              </a:spcBef>
              <a:spcAft>
                <a:spcPts val="0"/>
              </a:spcAft>
              <a:buClr>
                <a:srgbClr val="6CB255"/>
              </a:buClr>
              <a:buSzPts val="1800"/>
              <a:buNone/>
            </a:pPr>
            <a:r>
              <a:t/>
            </a:r>
            <a:endParaRPr sz="1800"/>
          </a:p>
        </p:txBody>
      </p:sp>
      <p:pic>
        <p:nvPicPr>
          <p:cNvPr descr="OSC-Stacked-TM-RGB-1.png" id="163" name="Google Shape;163;p21"/>
          <p:cNvPicPr preferRelativeResize="0"/>
          <p:nvPr/>
        </p:nvPicPr>
        <p:blipFill rotWithShape="1">
          <a:blip r:embed="rId4">
            <a:alphaModFix/>
          </a:blip>
          <a:srcRect b="0" l="0" r="0" t="0"/>
          <a:stretch/>
        </p:blipFill>
        <p:spPr>
          <a:xfrm>
            <a:off x="7772687" y="241326"/>
            <a:ext cx="1051734" cy="75170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2"/>
          <p:cNvSpPr txBox="1"/>
          <p:nvPr>
            <p:ph idx="1" type="body"/>
          </p:nvPr>
        </p:nvSpPr>
        <p:spPr>
          <a:xfrm>
            <a:off x="279130" y="1400604"/>
            <a:ext cx="8731520" cy="44805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720"/>
              <a:buNone/>
            </a:pPr>
            <a:r>
              <a:rPr lang="en-US" sz="2720"/>
              <a:t>Chemical </a:t>
            </a:r>
            <a:r>
              <a:rPr b="1" lang="en-US" sz="2720"/>
              <a:t>tags</a:t>
            </a:r>
            <a:r>
              <a:rPr lang="en-US" sz="2720"/>
              <a:t> are added to histones and DNA</a:t>
            </a:r>
            <a:endParaRPr/>
          </a:p>
          <a:p>
            <a:pPr indent="-457200" lvl="0" marL="457200" rtl="0" algn="l">
              <a:lnSpc>
                <a:spcPct val="90000"/>
              </a:lnSpc>
              <a:spcBef>
                <a:spcPts val="1144"/>
              </a:spcBef>
              <a:spcAft>
                <a:spcPts val="0"/>
              </a:spcAft>
              <a:buSzPts val="2720"/>
              <a:buFont typeface="Arial"/>
              <a:buChar char="•"/>
            </a:pPr>
            <a:r>
              <a:rPr lang="en-US" sz="2720"/>
              <a:t>Phosphate, methyl, acetyl groups serve as tags </a:t>
            </a:r>
            <a:endParaRPr/>
          </a:p>
          <a:p>
            <a:pPr indent="-457200" lvl="0" marL="457200" rtl="0" algn="l">
              <a:lnSpc>
                <a:spcPct val="90000"/>
              </a:lnSpc>
              <a:spcBef>
                <a:spcPts val="1144"/>
              </a:spcBef>
              <a:spcAft>
                <a:spcPts val="0"/>
              </a:spcAft>
              <a:buSzPts val="2720"/>
              <a:buFont typeface="Arial"/>
              <a:buChar char="•"/>
            </a:pPr>
            <a:r>
              <a:rPr lang="en-US" sz="2720"/>
              <a:t>Tags are not permanent – can be added or removed</a:t>
            </a:r>
            <a:endParaRPr/>
          </a:p>
          <a:p>
            <a:pPr indent="0" lvl="0" marL="0" rtl="0" algn="l">
              <a:lnSpc>
                <a:spcPct val="90000"/>
              </a:lnSpc>
              <a:spcBef>
                <a:spcPts val="1144"/>
              </a:spcBef>
              <a:spcAft>
                <a:spcPts val="0"/>
              </a:spcAft>
              <a:buSzPts val="2720"/>
              <a:buNone/>
            </a:pPr>
            <a:r>
              <a:rPr lang="en-US" sz="2720"/>
              <a:t>Acts as signals to tell histones if region of chromosome should be open or closed</a:t>
            </a:r>
            <a:endParaRPr/>
          </a:p>
          <a:p>
            <a:pPr indent="0" lvl="0" marL="0" rtl="0" algn="l">
              <a:lnSpc>
                <a:spcPct val="90000"/>
              </a:lnSpc>
              <a:spcBef>
                <a:spcPts val="1144"/>
              </a:spcBef>
              <a:spcAft>
                <a:spcPts val="0"/>
              </a:spcAft>
              <a:buSzPts val="2720"/>
              <a:buNone/>
            </a:pPr>
            <a:r>
              <a:t/>
            </a:r>
            <a:endParaRPr sz="2720"/>
          </a:p>
          <a:p>
            <a:pPr indent="0" lvl="0" marL="0" rtl="0" algn="l">
              <a:lnSpc>
                <a:spcPct val="90000"/>
              </a:lnSpc>
              <a:spcBef>
                <a:spcPts val="1144"/>
              </a:spcBef>
              <a:spcAft>
                <a:spcPts val="0"/>
              </a:spcAft>
              <a:buSzPts val="2720"/>
              <a:buNone/>
            </a:pPr>
            <a:r>
              <a:rPr b="1" lang="en-US" sz="2720"/>
              <a:t>Epigenetic regulation </a:t>
            </a:r>
            <a:r>
              <a:rPr lang="en-US" sz="2720"/>
              <a:t>– “around genetics” temporary changes to nuclear proteins and DNA that do not alter nucleotide sequence but do alter gene expression</a:t>
            </a:r>
            <a:endParaRPr sz="2720"/>
          </a:p>
          <a:p>
            <a:pPr indent="0" lvl="0" marL="0" rtl="0" algn="l">
              <a:lnSpc>
                <a:spcPct val="90000"/>
              </a:lnSpc>
              <a:spcBef>
                <a:spcPts val="1144"/>
              </a:spcBef>
              <a:spcAft>
                <a:spcPts val="0"/>
              </a:spcAft>
              <a:buSzPts val="2720"/>
              <a:buNone/>
            </a:pPr>
            <a:r>
              <a:t/>
            </a:r>
            <a:endParaRPr sz="2720"/>
          </a:p>
          <a:p>
            <a:pPr indent="0" lvl="0" marL="0" rtl="0" algn="l">
              <a:lnSpc>
                <a:spcPct val="90000"/>
              </a:lnSpc>
              <a:spcBef>
                <a:spcPts val="1144"/>
              </a:spcBef>
              <a:spcAft>
                <a:spcPts val="0"/>
              </a:spcAft>
              <a:buSzPts val="2720"/>
              <a:buNone/>
            </a:pPr>
            <a:r>
              <a:t/>
            </a:r>
            <a:endParaRPr sz="2720"/>
          </a:p>
        </p:txBody>
      </p:sp>
      <p:sp>
        <p:nvSpPr>
          <p:cNvPr id="169" name="Google Shape;169;p22"/>
          <p:cNvSpPr txBox="1"/>
          <p:nvPr>
            <p:ph type="title"/>
          </p:nvPr>
        </p:nvSpPr>
        <p:spPr>
          <a:xfrm>
            <a:off x="361950" y="3175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CHEMICAL MODIFICATIONS OF HISTONES AND DNA AFFECT GENE EXPRESSION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3"/>
          <p:cNvSpPr txBox="1"/>
          <p:nvPr>
            <p:ph type="title"/>
          </p:nvPr>
        </p:nvSpPr>
        <p:spPr>
          <a:xfrm>
            <a:off x="162370" y="338483"/>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160"/>
              <a:buFont typeface="Arial Black"/>
              <a:buNone/>
            </a:pPr>
            <a:r>
              <a:rPr lang="en-US" sz="2160"/>
              <a:t>HISTONE PROTEINS AND DNA NUCLEOTIDES CAN BE MODIFIED CHEMICALLY</a:t>
            </a:r>
            <a:endParaRPr/>
          </a:p>
        </p:txBody>
      </p:sp>
      <p:pic>
        <p:nvPicPr>
          <p:cNvPr descr="Figure_16_03_03.jpg" id="175" name="Google Shape;175;p23"/>
          <p:cNvPicPr preferRelativeResize="0"/>
          <p:nvPr>
            <p:ph idx="2" type="pic"/>
          </p:nvPr>
        </p:nvPicPr>
        <p:blipFill rotWithShape="1">
          <a:blip r:embed="rId3">
            <a:alphaModFix/>
          </a:blip>
          <a:srcRect b="0" l="-27460" r="-27460" t="0"/>
          <a:stretch/>
        </p:blipFill>
        <p:spPr>
          <a:xfrm>
            <a:off x="-1692108" y="1122386"/>
            <a:ext cx="10360320" cy="4497364"/>
          </a:xfrm>
          <a:prstGeom prst="rect">
            <a:avLst/>
          </a:prstGeom>
          <a:noFill/>
          <a:ln>
            <a:noFill/>
          </a:ln>
        </p:spPr>
      </p:pic>
      <p:sp>
        <p:nvSpPr>
          <p:cNvPr id="176" name="Google Shape;176;p23"/>
          <p:cNvSpPr txBox="1"/>
          <p:nvPr>
            <p:ph idx="1" type="body"/>
          </p:nvPr>
        </p:nvSpPr>
        <p:spPr>
          <a:xfrm>
            <a:off x="241747" y="5863216"/>
            <a:ext cx="8062912" cy="11663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2000"/>
              <a:buNone/>
            </a:pPr>
            <a:r>
              <a:rPr lang="en-US"/>
              <a:t>Modifications affect nucleosome spacing and gene expression. </a:t>
            </a:r>
            <a:endParaRPr/>
          </a:p>
          <a:p>
            <a:pPr indent="0" lvl="0" marL="0" rtl="0" algn="l">
              <a:spcBef>
                <a:spcPts val="960"/>
              </a:spcBef>
              <a:spcAft>
                <a:spcPts val="0"/>
              </a:spcAft>
              <a:buClr>
                <a:srgbClr val="6CB255"/>
              </a:buClr>
              <a:buSzPts val="1800"/>
              <a:buNone/>
            </a:pPr>
            <a:r>
              <a:rPr lang="en-US" sz="1800"/>
              <a:t>(credit: modification of work by NIH)</a:t>
            </a:r>
            <a:endParaRPr/>
          </a:p>
        </p:txBody>
      </p:sp>
      <p:pic>
        <p:nvPicPr>
          <p:cNvPr descr="OSC-Stacked-TM-RGB-1.png" id="177" name="Google Shape;177;p23"/>
          <p:cNvPicPr preferRelativeResize="0"/>
          <p:nvPr/>
        </p:nvPicPr>
        <p:blipFill rotWithShape="1">
          <a:blip r:embed="rId4">
            <a:alphaModFix/>
          </a:blip>
          <a:srcRect b="0" l="0" r="0" t="0"/>
          <a:stretch/>
        </p:blipFill>
        <p:spPr>
          <a:xfrm>
            <a:off x="8096303" y="139264"/>
            <a:ext cx="1051734" cy="751709"/>
          </a:xfrm>
          <a:prstGeom prst="rect">
            <a:avLst/>
          </a:prstGeom>
          <a:noFill/>
          <a:ln>
            <a:noFill/>
          </a:ln>
        </p:spPr>
      </p:pic>
      <p:sp>
        <p:nvSpPr>
          <p:cNvPr id="178" name="Google Shape;178;p23"/>
          <p:cNvSpPr/>
          <p:nvPr/>
        </p:nvSpPr>
        <p:spPr>
          <a:xfrm>
            <a:off x="6915150" y="1927838"/>
            <a:ext cx="2038350" cy="2434612"/>
          </a:xfrm>
          <a:prstGeom prst="rect">
            <a:avLst/>
          </a:prstGeom>
          <a:solidFill>
            <a:srgbClr val="9CBF54"/>
          </a:solidFill>
          <a:ln cap="flat" cmpd="sng" w="12700">
            <a:solidFill>
              <a:srgbClr val="97B853"/>
            </a:solidFill>
            <a:prstDash val="solid"/>
            <a:round/>
            <a:headEnd len="sm" w="sm" type="none"/>
            <a:tailEnd len="sm" w="sm" type="none"/>
          </a:ln>
          <a:effectLst>
            <a:outerShdw blurRad="39999" rotWithShape="0" algn="bl" dist="23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en-US" sz="1600">
                <a:solidFill>
                  <a:srgbClr val="000000"/>
                </a:solidFill>
                <a:latin typeface="Arial"/>
                <a:ea typeface="Arial"/>
                <a:cs typeface="Arial"/>
                <a:sym typeface="Arial"/>
              </a:rPr>
              <a:t>Unwinding and opening of DNA allows </a:t>
            </a:r>
            <a:r>
              <a:rPr b="1" lang="en-US" sz="1600">
                <a:solidFill>
                  <a:srgbClr val="000000"/>
                </a:solidFill>
                <a:latin typeface="Arial"/>
                <a:ea typeface="Arial"/>
                <a:cs typeface="Arial"/>
                <a:sym typeface="Arial"/>
              </a:rPr>
              <a:t>transcription</a:t>
            </a:r>
            <a:r>
              <a:rPr lang="en-US" sz="1600">
                <a:solidFill>
                  <a:srgbClr val="000000"/>
                </a:solidFill>
                <a:latin typeface="Arial"/>
                <a:ea typeface="Arial"/>
                <a:cs typeface="Arial"/>
                <a:sym typeface="Arial"/>
              </a:rPr>
              <a:t> </a:t>
            </a:r>
            <a:r>
              <a:rPr b="1" lang="en-US" sz="1600">
                <a:solidFill>
                  <a:srgbClr val="000000"/>
                </a:solidFill>
                <a:latin typeface="Arial"/>
                <a:ea typeface="Arial"/>
                <a:cs typeface="Arial"/>
                <a:sym typeface="Arial"/>
              </a:rPr>
              <a:t>factors</a:t>
            </a:r>
            <a:r>
              <a:rPr lang="en-US" sz="1600">
                <a:solidFill>
                  <a:srgbClr val="000000"/>
                </a:solidFill>
                <a:latin typeface="Arial"/>
                <a:ea typeface="Arial"/>
                <a:cs typeface="Arial"/>
                <a:sym typeface="Arial"/>
              </a:rPr>
              <a:t> to bind promoters and other upstream regions and initiate transcription</a:t>
            </a:r>
            <a:endParaRPr sz="160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4"/>
          <p:cNvSpPr txBox="1"/>
          <p:nvPr>
            <p:ph idx="1" type="body"/>
          </p:nvPr>
        </p:nvSpPr>
        <p:spPr>
          <a:xfrm>
            <a:off x="3943350" y="1104900"/>
            <a:ext cx="4876800" cy="5514058"/>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SzPts val="2405"/>
              <a:buFont typeface="Arial"/>
              <a:buChar char="•"/>
            </a:pPr>
            <a:r>
              <a:rPr lang="en-US" sz="2405"/>
              <a:t>Gene transcription in Eukaryotes requires RNA polymerases.</a:t>
            </a:r>
            <a:endParaRPr sz="2405"/>
          </a:p>
          <a:p>
            <a:pPr indent="-457200" lvl="0" marL="457200" rtl="0" algn="l">
              <a:spcBef>
                <a:spcPts val="1081"/>
              </a:spcBef>
              <a:spcAft>
                <a:spcPts val="0"/>
              </a:spcAft>
              <a:buSzPts val="2405"/>
              <a:buFont typeface="Arial"/>
              <a:buChar char="•"/>
            </a:pPr>
            <a:r>
              <a:rPr lang="en-US" sz="2405"/>
              <a:t>These RNA polymerases require transcription factors (specialized proteins) to initiate transcription.</a:t>
            </a:r>
            <a:endParaRPr/>
          </a:p>
          <a:p>
            <a:pPr indent="-457200" lvl="0" marL="457200" rtl="0" algn="l">
              <a:spcBef>
                <a:spcPts val="1081"/>
              </a:spcBef>
              <a:spcAft>
                <a:spcPts val="0"/>
              </a:spcAft>
              <a:buSzPts val="2405"/>
              <a:buFont typeface="Arial"/>
              <a:buChar char="•"/>
            </a:pPr>
            <a:r>
              <a:rPr lang="en-US" sz="2405"/>
              <a:t>These factors bind the promoter sequence and other DNA regulatory sequences.</a:t>
            </a:r>
            <a:endParaRPr/>
          </a:p>
          <a:p>
            <a:pPr indent="-457200" lvl="0" marL="457200" rtl="0" algn="l">
              <a:spcBef>
                <a:spcPts val="1081"/>
              </a:spcBef>
              <a:spcAft>
                <a:spcPts val="0"/>
              </a:spcAft>
              <a:buSzPts val="2405"/>
              <a:buFont typeface="Arial"/>
              <a:buChar char="•"/>
            </a:pPr>
            <a:r>
              <a:rPr lang="en-US" sz="2405"/>
              <a:t>Eukaryotic RNA polymerases </a:t>
            </a:r>
            <a:r>
              <a:rPr b="1" lang="en-US" sz="2405"/>
              <a:t>require</a:t>
            </a:r>
            <a:r>
              <a:rPr lang="en-US" sz="2405"/>
              <a:t> transcription factors in order to initiate transcription</a:t>
            </a:r>
            <a:endParaRPr sz="2405"/>
          </a:p>
          <a:p>
            <a:pPr indent="0" lvl="0" marL="0" rtl="0" algn="l">
              <a:spcBef>
                <a:spcPts val="1192"/>
              </a:spcBef>
              <a:spcAft>
                <a:spcPts val="0"/>
              </a:spcAft>
              <a:buSzPts val="2960"/>
              <a:buNone/>
            </a:pPr>
            <a:r>
              <a:t/>
            </a:r>
            <a:endParaRPr sz="2960"/>
          </a:p>
          <a:p>
            <a:pPr indent="0" lvl="0" marL="0" rtl="0" algn="l">
              <a:spcBef>
                <a:spcPts val="1192"/>
              </a:spcBef>
              <a:spcAft>
                <a:spcPts val="0"/>
              </a:spcAft>
              <a:buSzPts val="2960"/>
              <a:buNone/>
            </a:pPr>
            <a:r>
              <a:t/>
            </a:r>
            <a:endParaRPr sz="2960"/>
          </a:p>
        </p:txBody>
      </p:sp>
      <p:sp>
        <p:nvSpPr>
          <p:cNvPr id="184" name="Google Shape;184;p24"/>
          <p:cNvSpPr txBox="1"/>
          <p:nvPr>
            <p:ph type="title"/>
          </p:nvPr>
        </p:nvSpPr>
        <p:spPr>
          <a:xfrm>
            <a:off x="355142" y="170314"/>
            <a:ext cx="8788857" cy="934586"/>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800"/>
              <a:buFont typeface="Arial Black"/>
              <a:buNone/>
            </a:pPr>
            <a:r>
              <a:rPr lang="en-US" sz="2800"/>
              <a:t>EUKARYOTIC TRANSCRIPTION GENE REGULATION</a:t>
            </a:r>
            <a:endParaRPr/>
          </a:p>
        </p:txBody>
      </p:sp>
      <p:sp>
        <p:nvSpPr>
          <p:cNvPr id="185" name="Google Shape;185;p24"/>
          <p:cNvSpPr/>
          <p:nvPr/>
        </p:nvSpPr>
        <p:spPr>
          <a:xfrm>
            <a:off x="355142" y="6029777"/>
            <a:ext cx="3912058"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RNA polymerase II interacting with DNA (red) and producing new RNA (green).</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Credit: Protein Data Bank, Public Domain</a:t>
            </a:r>
            <a:endParaRPr sz="1200">
              <a:solidFill>
                <a:schemeClr val="dk1"/>
              </a:solidFill>
              <a:latin typeface="Arial"/>
              <a:ea typeface="Arial"/>
              <a:cs typeface="Arial"/>
              <a:sym typeface="Arial"/>
            </a:endParaRPr>
          </a:p>
        </p:txBody>
      </p:sp>
      <p:pic>
        <p:nvPicPr>
          <p:cNvPr id="186" name="Google Shape;186;p24"/>
          <p:cNvPicPr preferRelativeResize="0"/>
          <p:nvPr/>
        </p:nvPicPr>
        <p:blipFill rotWithShape="1">
          <a:blip r:embed="rId3">
            <a:alphaModFix/>
          </a:blip>
          <a:srcRect b="0" l="0" r="0" t="0"/>
          <a:stretch/>
        </p:blipFill>
        <p:spPr>
          <a:xfrm>
            <a:off x="669855" y="1392633"/>
            <a:ext cx="2958782" cy="434941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7"/>
          <p:cNvSpPr txBox="1"/>
          <p:nvPr>
            <p:ph idx="1" type="body"/>
          </p:nvPr>
        </p:nvSpPr>
        <p:spPr>
          <a:xfrm>
            <a:off x="290512" y="1236874"/>
            <a:ext cx="8229600" cy="4859125"/>
          </a:xfrm>
          <a:prstGeom prst="rect">
            <a:avLst/>
          </a:prstGeom>
          <a:noFill/>
          <a:ln>
            <a:noFill/>
          </a:ln>
        </p:spPr>
        <p:txBody>
          <a:bodyPr anchorCtr="0" anchor="t" bIns="45700" lIns="91425" spcFirstLastPara="1" rIns="91425" wrap="square" tIns="45700">
            <a:noAutofit/>
          </a:bodyPr>
          <a:lstStyle/>
          <a:p>
            <a:pPr indent="-457200" lvl="0" marL="457200" rtl="0" algn="l">
              <a:lnSpc>
                <a:spcPct val="80000"/>
              </a:lnSpc>
              <a:spcBef>
                <a:spcPts val="0"/>
              </a:spcBef>
              <a:spcAft>
                <a:spcPts val="0"/>
              </a:spcAft>
              <a:buSzPts val="2960"/>
              <a:buFont typeface="Arial"/>
              <a:buChar char="•"/>
            </a:pPr>
            <a:r>
              <a:rPr lang="en-US" sz="2960"/>
              <a:t>Each somatic cell contains the full genome of an organism</a:t>
            </a:r>
            <a:endParaRPr sz="2960"/>
          </a:p>
          <a:p>
            <a:pPr indent="-457200" lvl="0" marL="457200" rtl="0" algn="l">
              <a:lnSpc>
                <a:spcPct val="80000"/>
              </a:lnSpc>
              <a:spcBef>
                <a:spcPts val="1192"/>
              </a:spcBef>
              <a:spcAft>
                <a:spcPts val="0"/>
              </a:spcAft>
              <a:buSzPts val="2960"/>
              <a:buFont typeface="Arial"/>
              <a:buChar char="•"/>
            </a:pPr>
            <a:r>
              <a:rPr lang="en-US" sz="2960"/>
              <a:t>All genes do not need to be expressed simultaneously in each cell (in fact, that would be detrimental to the organism)</a:t>
            </a:r>
            <a:endParaRPr sz="2960"/>
          </a:p>
          <a:p>
            <a:pPr indent="-457200" lvl="0" marL="457200" rtl="0" algn="l">
              <a:lnSpc>
                <a:spcPct val="80000"/>
              </a:lnSpc>
              <a:spcBef>
                <a:spcPts val="1192"/>
              </a:spcBef>
              <a:spcAft>
                <a:spcPts val="0"/>
              </a:spcAft>
              <a:buSzPts val="2960"/>
              <a:buFont typeface="Arial"/>
              <a:buChar char="•"/>
            </a:pPr>
            <a:r>
              <a:rPr lang="en-US" sz="2960"/>
              <a:t>Regulation maintains efficiency</a:t>
            </a:r>
            <a:endParaRPr/>
          </a:p>
          <a:p>
            <a:pPr indent="-457200" lvl="1" marL="1245870" rtl="0" algn="l">
              <a:lnSpc>
                <a:spcPct val="80000"/>
              </a:lnSpc>
              <a:spcBef>
                <a:spcPts val="1118"/>
              </a:spcBef>
              <a:spcAft>
                <a:spcPts val="0"/>
              </a:spcAft>
              <a:buSzPts val="2590"/>
              <a:buFont typeface="Arial"/>
              <a:buChar char="•"/>
            </a:pPr>
            <a:r>
              <a:rPr b="1" lang="en-US" sz="2590"/>
              <a:t>Energy </a:t>
            </a:r>
            <a:r>
              <a:rPr lang="en-US" sz="2590"/>
              <a:t>– expressing all genes would require a massive amount of energy</a:t>
            </a:r>
            <a:endParaRPr/>
          </a:p>
          <a:p>
            <a:pPr indent="-457200" lvl="1" marL="1245870" rtl="0" algn="l">
              <a:lnSpc>
                <a:spcPct val="80000"/>
              </a:lnSpc>
              <a:spcBef>
                <a:spcPts val="518"/>
              </a:spcBef>
              <a:spcAft>
                <a:spcPts val="0"/>
              </a:spcAft>
              <a:buSzPts val="2590"/>
              <a:buFont typeface="Arial"/>
              <a:buChar char="•"/>
            </a:pPr>
            <a:r>
              <a:rPr b="1" lang="en-US" sz="2590"/>
              <a:t>Space</a:t>
            </a:r>
            <a:r>
              <a:rPr lang="en-US" sz="2590"/>
              <a:t> – cells are kept to a manageable size</a:t>
            </a:r>
            <a:endParaRPr/>
          </a:p>
          <a:p>
            <a:pPr indent="-457200" lvl="1" marL="1245870" rtl="0" algn="l">
              <a:lnSpc>
                <a:spcPct val="80000"/>
              </a:lnSpc>
              <a:spcBef>
                <a:spcPts val="518"/>
              </a:spcBef>
              <a:spcAft>
                <a:spcPts val="0"/>
              </a:spcAft>
              <a:buSzPts val="2590"/>
              <a:buFont typeface="Arial"/>
              <a:buChar char="•"/>
            </a:pPr>
            <a:r>
              <a:rPr b="1" lang="en-US" sz="2590"/>
              <a:t>Time</a:t>
            </a:r>
            <a:r>
              <a:rPr lang="en-US" sz="2590"/>
              <a:t> – genes can be expressed as needed and more rapidly.</a:t>
            </a:r>
            <a:endParaRPr sz="2590"/>
          </a:p>
        </p:txBody>
      </p:sp>
      <p:sp>
        <p:nvSpPr>
          <p:cNvPr id="55" name="Google Shape;55;p7"/>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HOW DOES REGULATION BENEFIT ORGANISMS?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25"/>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EXAMPLE OF TRANSCRIPTION REGULATION</a:t>
            </a:r>
            <a:endParaRPr/>
          </a:p>
        </p:txBody>
      </p:sp>
      <p:pic>
        <p:nvPicPr>
          <p:cNvPr id="192" name="Google Shape;192;p25"/>
          <p:cNvPicPr preferRelativeResize="0"/>
          <p:nvPr>
            <p:ph idx="2" type="pic"/>
          </p:nvPr>
        </p:nvPicPr>
        <p:blipFill rotWithShape="1">
          <a:blip r:embed="rId3">
            <a:alphaModFix/>
          </a:blip>
          <a:srcRect b="17133" l="0" r="0" t="17133"/>
          <a:stretch/>
        </p:blipFill>
        <p:spPr>
          <a:xfrm>
            <a:off x="457199" y="1122386"/>
            <a:ext cx="8062913" cy="3500071"/>
          </a:xfrm>
          <a:prstGeom prst="rect">
            <a:avLst/>
          </a:prstGeom>
          <a:noFill/>
          <a:ln>
            <a:noFill/>
          </a:ln>
        </p:spPr>
      </p:pic>
      <p:sp>
        <p:nvSpPr>
          <p:cNvPr id="193" name="Google Shape;193;p25"/>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2000"/>
              <a:buNone/>
            </a:pPr>
            <a:r>
              <a:rPr lang="en-US" u="sng">
                <a:solidFill>
                  <a:schemeClr val="hlink"/>
                </a:solidFill>
                <a:hlinkClick r:id="rId4"/>
              </a:rPr>
              <a:t>https://www.youtube.com/watch?v=vi-zWoobt_Q</a:t>
            </a:r>
            <a:endParaRPr/>
          </a:p>
          <a:p>
            <a:pPr indent="0" lvl="0" marL="0" rtl="0" algn="l">
              <a:spcBef>
                <a:spcPts val="1000"/>
              </a:spcBef>
              <a:spcAft>
                <a:spcPts val="0"/>
              </a:spcAft>
              <a:buClr>
                <a:srgbClr val="6CB255"/>
              </a:buClr>
              <a:buSzPts val="20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26"/>
          <p:cNvSpPr txBox="1"/>
          <p:nvPr>
            <p:ph idx="2" type="body"/>
          </p:nvPr>
        </p:nvSpPr>
        <p:spPr>
          <a:xfrm>
            <a:off x="457200" y="1668204"/>
            <a:ext cx="8039100" cy="448056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400"/>
              <a:buNone/>
            </a:pPr>
            <a:r>
              <a:rPr b="1" lang="en-US" sz="2400">
                <a:solidFill>
                  <a:srgbClr val="000000"/>
                </a:solidFill>
              </a:rPr>
              <a:t>Promoter – </a:t>
            </a:r>
            <a:r>
              <a:rPr lang="en-US" sz="2400">
                <a:solidFill>
                  <a:srgbClr val="000000"/>
                </a:solidFill>
              </a:rPr>
              <a:t>Region of DNA upstream of coding sequence (a few nucleotide to 100’s of nucleotides long)</a:t>
            </a:r>
            <a:endParaRPr/>
          </a:p>
          <a:p>
            <a:pPr indent="0" lvl="0" marL="0" rtl="0" algn="l">
              <a:spcBef>
                <a:spcPts val="1080"/>
              </a:spcBef>
              <a:spcAft>
                <a:spcPts val="0"/>
              </a:spcAft>
              <a:buSzPts val="2400"/>
              <a:buNone/>
            </a:pPr>
            <a:r>
              <a:t/>
            </a:r>
            <a:endParaRPr b="1" sz="2400">
              <a:solidFill>
                <a:srgbClr val="000000"/>
              </a:solidFill>
            </a:endParaRPr>
          </a:p>
          <a:p>
            <a:pPr indent="0" lvl="0" marL="0" rtl="0" algn="l">
              <a:spcBef>
                <a:spcPts val="1080"/>
              </a:spcBef>
              <a:spcAft>
                <a:spcPts val="0"/>
              </a:spcAft>
              <a:buSzPts val="2400"/>
              <a:buNone/>
            </a:pPr>
            <a:r>
              <a:rPr b="1" lang="en-US" sz="2400">
                <a:solidFill>
                  <a:srgbClr val="000000"/>
                </a:solidFill>
              </a:rPr>
              <a:t>TATA box – </a:t>
            </a:r>
            <a:r>
              <a:rPr lang="en-US" sz="2400">
                <a:solidFill>
                  <a:srgbClr val="000000"/>
                </a:solidFill>
              </a:rPr>
              <a:t>a series of thymine and adenine dinucleotides within the promoter just upstream of the transcriptional start site</a:t>
            </a:r>
            <a:endParaRPr sz="2400">
              <a:solidFill>
                <a:srgbClr val="000000"/>
              </a:solidFill>
            </a:endParaRPr>
          </a:p>
          <a:p>
            <a:pPr indent="0" lvl="0" marL="0" rtl="0" algn="l">
              <a:spcBef>
                <a:spcPts val="920"/>
              </a:spcBef>
              <a:spcAft>
                <a:spcPts val="0"/>
              </a:spcAft>
              <a:buSzPts val="1600"/>
              <a:buNone/>
            </a:pPr>
            <a:r>
              <a:t/>
            </a:r>
            <a:endParaRPr/>
          </a:p>
        </p:txBody>
      </p:sp>
      <p:sp>
        <p:nvSpPr>
          <p:cNvPr id="199" name="Google Shape;199;p26"/>
          <p:cNvSpPr txBox="1"/>
          <p:nvPr>
            <p:ph type="title"/>
          </p:nvPr>
        </p:nvSpPr>
        <p:spPr>
          <a:xfrm>
            <a:off x="133350" y="241326"/>
            <a:ext cx="9144000" cy="102682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3200"/>
              <a:buFont typeface="Arial Black"/>
              <a:buNone/>
            </a:pPr>
            <a:r>
              <a:rPr lang="en-US" sz="3200"/>
              <a:t>PROMOTER AND </a:t>
            </a:r>
            <a:br>
              <a:rPr lang="en-US" sz="3200"/>
            </a:br>
            <a:r>
              <a:rPr lang="en-US" sz="3200"/>
              <a:t>TRANSCRIPTION MACHINERY</a:t>
            </a:r>
            <a:endParaRPr sz="3200">
              <a:solidFill>
                <a:srgbClr val="6CB255"/>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03" name="Shape 203"/>
        <p:cNvGrpSpPr/>
        <p:nvPr/>
      </p:nvGrpSpPr>
      <p:grpSpPr>
        <a:xfrm>
          <a:off x="0" y="0"/>
          <a:ext cx="0" cy="0"/>
          <a:chOff x="0" y="0"/>
          <a:chExt cx="0" cy="0"/>
        </a:xfrm>
      </p:grpSpPr>
      <p:sp>
        <p:nvSpPr>
          <p:cNvPr id="204" name="Google Shape;204;p27"/>
          <p:cNvSpPr txBox="1"/>
          <p:nvPr>
            <p:ph type="title"/>
          </p:nvPr>
        </p:nvSpPr>
        <p:spPr>
          <a:xfrm>
            <a:off x="184002" y="448540"/>
            <a:ext cx="8820150"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800"/>
              <a:buFont typeface="Arial Black"/>
              <a:buNone/>
            </a:pPr>
            <a:r>
              <a:rPr lang="en-US" sz="2800"/>
              <a:t>PROMOTER AND </a:t>
            </a:r>
            <a:br>
              <a:rPr lang="en-US" sz="2800"/>
            </a:br>
            <a:r>
              <a:rPr lang="en-US" sz="2800"/>
              <a:t>TRANSCRIPTION MACHINERY</a:t>
            </a:r>
            <a:endParaRPr sz="2800">
              <a:solidFill>
                <a:srgbClr val="6CB255"/>
              </a:solidFill>
            </a:endParaRPr>
          </a:p>
        </p:txBody>
      </p:sp>
      <p:pic>
        <p:nvPicPr>
          <p:cNvPr descr="Figure_16_04_01.jpg" id="205" name="Google Shape;205;p27"/>
          <p:cNvPicPr preferRelativeResize="0"/>
          <p:nvPr>
            <p:ph idx="2" type="pic"/>
          </p:nvPr>
        </p:nvPicPr>
        <p:blipFill rotWithShape="1">
          <a:blip r:embed="rId3">
            <a:alphaModFix/>
          </a:blip>
          <a:srcRect b="-5683" l="0" r="0" t="-5683"/>
          <a:stretch/>
        </p:blipFill>
        <p:spPr>
          <a:xfrm>
            <a:off x="4489450" y="1108075"/>
            <a:ext cx="4030663" cy="5256213"/>
          </a:xfrm>
          <a:prstGeom prst="rect">
            <a:avLst/>
          </a:prstGeom>
          <a:noFill/>
          <a:ln>
            <a:noFill/>
          </a:ln>
        </p:spPr>
      </p:pic>
      <p:sp>
        <p:nvSpPr>
          <p:cNvPr id="206" name="Google Shape;206;p27"/>
          <p:cNvSpPr txBox="1"/>
          <p:nvPr>
            <p:ph idx="1" type="body"/>
          </p:nvPr>
        </p:nvSpPr>
        <p:spPr>
          <a:xfrm>
            <a:off x="184002" y="1546450"/>
            <a:ext cx="4305448" cy="481783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000"/>
              <a:buFont typeface="Arial"/>
              <a:buChar char="•"/>
            </a:pPr>
            <a:r>
              <a:rPr b="1" lang="en-US">
                <a:solidFill>
                  <a:srgbClr val="000000"/>
                </a:solidFill>
              </a:rPr>
              <a:t>Transcription factor TFIID </a:t>
            </a:r>
            <a:r>
              <a:rPr lang="en-US">
                <a:solidFill>
                  <a:srgbClr val="000000"/>
                </a:solidFill>
              </a:rPr>
              <a:t>binds the TATA box</a:t>
            </a:r>
            <a:endParaRPr>
              <a:solidFill>
                <a:srgbClr val="000000"/>
              </a:solidFill>
            </a:endParaRPr>
          </a:p>
          <a:p>
            <a:pPr indent="-342900" lvl="0" marL="342900" rtl="0" algn="l">
              <a:spcBef>
                <a:spcPts val="1000"/>
              </a:spcBef>
              <a:spcAft>
                <a:spcPts val="0"/>
              </a:spcAft>
              <a:buSzPts val="2000"/>
              <a:buFont typeface="Arial"/>
              <a:buChar char="•"/>
            </a:pPr>
            <a:r>
              <a:rPr lang="en-US">
                <a:solidFill>
                  <a:srgbClr val="000000"/>
                </a:solidFill>
              </a:rPr>
              <a:t>This recruits additional transcription factors to form a complex at TATA box</a:t>
            </a:r>
            <a:endParaRPr/>
          </a:p>
          <a:p>
            <a:pPr indent="-342900" lvl="0" marL="342900" rtl="0" algn="l">
              <a:spcBef>
                <a:spcPts val="1000"/>
              </a:spcBef>
              <a:spcAft>
                <a:spcPts val="0"/>
              </a:spcAft>
              <a:buSzPts val="2000"/>
              <a:buFont typeface="Arial"/>
              <a:buChar char="•"/>
            </a:pPr>
            <a:r>
              <a:rPr lang="en-US">
                <a:solidFill>
                  <a:srgbClr val="000000"/>
                </a:solidFill>
              </a:rPr>
              <a:t>RNA polymerase can bind to upstream sequence</a:t>
            </a:r>
            <a:endParaRPr>
              <a:solidFill>
                <a:srgbClr val="000000"/>
              </a:solidFill>
            </a:endParaRPr>
          </a:p>
          <a:p>
            <a:pPr indent="-342900" lvl="0" marL="342900" rtl="0" algn="l">
              <a:spcBef>
                <a:spcPts val="1000"/>
              </a:spcBef>
              <a:spcAft>
                <a:spcPts val="0"/>
              </a:spcAft>
              <a:buSzPts val="2000"/>
              <a:buFont typeface="Arial"/>
              <a:buChar char="•"/>
            </a:pPr>
            <a:r>
              <a:rPr lang="en-US">
                <a:solidFill>
                  <a:srgbClr val="000000"/>
                </a:solidFill>
              </a:rPr>
              <a:t>RNA polymerase is then phosphorylated and part of protein is released from DNA</a:t>
            </a:r>
            <a:endParaRPr/>
          </a:p>
          <a:p>
            <a:pPr indent="-342900" lvl="0" marL="342900" rtl="0" algn="l">
              <a:spcBef>
                <a:spcPts val="1000"/>
              </a:spcBef>
              <a:spcAft>
                <a:spcPts val="0"/>
              </a:spcAft>
              <a:buSzPts val="2000"/>
              <a:buFont typeface="Arial"/>
              <a:buChar char="•"/>
            </a:pPr>
            <a:r>
              <a:rPr lang="en-US">
                <a:solidFill>
                  <a:srgbClr val="000000"/>
                </a:solidFill>
              </a:rPr>
              <a:t>RNA polymerase is in proper orientation for transcription</a:t>
            </a:r>
            <a:endParaRPr>
              <a:solidFill>
                <a:srgbClr val="000000"/>
              </a:solidFill>
            </a:endParaRPr>
          </a:p>
          <a:p>
            <a:pPr indent="0" lvl="0" marL="0" rtl="0" algn="l">
              <a:spcBef>
                <a:spcPts val="1000"/>
              </a:spcBef>
              <a:spcAft>
                <a:spcPts val="0"/>
              </a:spcAft>
              <a:buClr>
                <a:srgbClr val="6CB255"/>
              </a:buClr>
              <a:buSzPts val="2000"/>
              <a:buNone/>
            </a:pPr>
            <a:r>
              <a:t/>
            </a:r>
            <a:endParaRPr>
              <a:solidFill>
                <a:srgbClr val="000000"/>
              </a:solidFill>
            </a:endParaRPr>
          </a:p>
          <a:p>
            <a:pPr indent="0" lvl="0" marL="0" rtl="0" algn="l">
              <a:spcBef>
                <a:spcPts val="1000"/>
              </a:spcBef>
              <a:spcAft>
                <a:spcPts val="0"/>
              </a:spcAft>
              <a:buClr>
                <a:srgbClr val="6CB255"/>
              </a:buClr>
              <a:buSzPts val="2000"/>
              <a:buNone/>
            </a:pPr>
            <a:r>
              <a:t/>
            </a:r>
            <a:endParaRPr>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10" name="Shape 210"/>
        <p:cNvGrpSpPr/>
        <p:nvPr/>
      </p:nvGrpSpPr>
      <p:grpSpPr>
        <a:xfrm>
          <a:off x="0" y="0"/>
          <a:ext cx="0" cy="0"/>
          <a:chOff x="0" y="0"/>
          <a:chExt cx="0" cy="0"/>
        </a:xfrm>
      </p:grpSpPr>
      <p:pic>
        <p:nvPicPr>
          <p:cNvPr descr="Figure_16_04_01.jpg" id="211" name="Google Shape;211;p28"/>
          <p:cNvPicPr preferRelativeResize="0"/>
          <p:nvPr>
            <p:ph idx="2" type="pic"/>
          </p:nvPr>
        </p:nvPicPr>
        <p:blipFill rotWithShape="1">
          <a:blip r:embed="rId3">
            <a:alphaModFix/>
          </a:blip>
          <a:srcRect b="-5683" l="0" r="0" t="-5683"/>
          <a:stretch/>
        </p:blipFill>
        <p:spPr>
          <a:xfrm>
            <a:off x="4922815" y="848796"/>
            <a:ext cx="3901623" cy="5087938"/>
          </a:xfrm>
          <a:prstGeom prst="rect">
            <a:avLst/>
          </a:prstGeom>
          <a:noFill/>
          <a:ln>
            <a:noFill/>
          </a:ln>
        </p:spPr>
      </p:pic>
      <p:sp>
        <p:nvSpPr>
          <p:cNvPr id="212" name="Google Shape;212;p28"/>
          <p:cNvSpPr txBox="1"/>
          <p:nvPr>
            <p:ph idx="1" type="body"/>
          </p:nvPr>
        </p:nvSpPr>
        <p:spPr>
          <a:xfrm>
            <a:off x="70444" y="1290121"/>
            <a:ext cx="4967146" cy="525697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Arial"/>
              <a:buChar char="•"/>
            </a:pPr>
            <a:r>
              <a:rPr b="1" lang="en-US" sz="2400">
                <a:solidFill>
                  <a:srgbClr val="000000"/>
                </a:solidFill>
              </a:rPr>
              <a:t>Enhancer</a:t>
            </a:r>
            <a:r>
              <a:rPr lang="en-US" sz="2400">
                <a:solidFill>
                  <a:srgbClr val="000000"/>
                </a:solidFill>
              </a:rPr>
              <a:t> - a DNA sequence that promotes transcription.</a:t>
            </a:r>
            <a:endParaRPr sz="2400">
              <a:solidFill>
                <a:srgbClr val="000000"/>
              </a:solidFill>
            </a:endParaRPr>
          </a:p>
          <a:p>
            <a:pPr indent="-342900" lvl="0" marL="342900" rtl="0" algn="l">
              <a:spcBef>
                <a:spcPts val="1080"/>
              </a:spcBef>
              <a:spcAft>
                <a:spcPts val="0"/>
              </a:spcAft>
              <a:buSzPts val="2400"/>
              <a:buFont typeface="Arial"/>
              <a:buChar char="•"/>
            </a:pPr>
            <a:r>
              <a:rPr lang="en-US" sz="2400">
                <a:solidFill>
                  <a:srgbClr val="000000"/>
                </a:solidFill>
              </a:rPr>
              <a:t>Each enhancer is made up of short DNA sequences called </a:t>
            </a:r>
            <a:r>
              <a:rPr b="1" lang="en-US" sz="2400">
                <a:solidFill>
                  <a:srgbClr val="000000"/>
                </a:solidFill>
              </a:rPr>
              <a:t>distal control elements.</a:t>
            </a:r>
            <a:endParaRPr sz="2400">
              <a:solidFill>
                <a:srgbClr val="000000"/>
              </a:solidFill>
            </a:endParaRPr>
          </a:p>
          <a:p>
            <a:pPr indent="-342900" lvl="0" marL="342900" rtl="0" algn="l">
              <a:spcBef>
                <a:spcPts val="1080"/>
              </a:spcBef>
              <a:spcAft>
                <a:spcPts val="0"/>
              </a:spcAft>
              <a:buSzPts val="2400"/>
              <a:buFont typeface="Arial"/>
              <a:buChar char="•"/>
            </a:pPr>
            <a:r>
              <a:rPr lang="en-US" sz="2400">
                <a:solidFill>
                  <a:srgbClr val="000000"/>
                </a:solidFill>
              </a:rPr>
              <a:t>Activators bind to the distal control elements and interact with </a:t>
            </a:r>
            <a:r>
              <a:rPr b="1" lang="en-US" sz="2400">
                <a:solidFill>
                  <a:srgbClr val="000000"/>
                </a:solidFill>
              </a:rPr>
              <a:t>mediator proteins and transcription factors.</a:t>
            </a:r>
            <a:endParaRPr/>
          </a:p>
          <a:p>
            <a:pPr indent="0" lvl="0" marL="0" rtl="0" algn="l">
              <a:spcBef>
                <a:spcPts val="1080"/>
              </a:spcBef>
              <a:spcAft>
                <a:spcPts val="0"/>
              </a:spcAft>
              <a:buClr>
                <a:srgbClr val="6CB255"/>
              </a:buClr>
              <a:buSzPts val="2400"/>
              <a:buNone/>
            </a:pPr>
            <a:r>
              <a:t/>
            </a:r>
            <a:endParaRPr sz="2400">
              <a:solidFill>
                <a:srgbClr val="000000"/>
              </a:solidFill>
            </a:endParaRPr>
          </a:p>
          <a:p>
            <a:pPr indent="-342900" lvl="0" marL="342900" rtl="0" algn="l">
              <a:spcBef>
                <a:spcPts val="960"/>
              </a:spcBef>
              <a:spcAft>
                <a:spcPts val="0"/>
              </a:spcAft>
              <a:buSzPts val="1800"/>
              <a:buFont typeface="Arial"/>
              <a:buChar char="•"/>
            </a:pPr>
            <a:r>
              <a:rPr lang="en-US" sz="1800">
                <a:solidFill>
                  <a:srgbClr val="000000"/>
                </a:solidFill>
              </a:rPr>
              <a:t>Note: Two different genes may have the same promoter but different distal control elements, enabling </a:t>
            </a:r>
            <a:r>
              <a:rPr b="1" lang="en-US" sz="1800">
                <a:solidFill>
                  <a:srgbClr val="000000"/>
                </a:solidFill>
              </a:rPr>
              <a:t>differential gene expression.</a:t>
            </a:r>
            <a:endParaRPr b="1" sz="1800">
              <a:solidFill>
                <a:srgbClr val="000000"/>
              </a:solidFill>
            </a:endParaRPr>
          </a:p>
        </p:txBody>
      </p:sp>
      <p:sp>
        <p:nvSpPr>
          <p:cNvPr id="213" name="Google Shape;213;p28"/>
          <p:cNvSpPr/>
          <p:nvPr/>
        </p:nvSpPr>
        <p:spPr>
          <a:xfrm>
            <a:off x="5200650" y="5882736"/>
            <a:ext cx="3809999" cy="780825"/>
          </a:xfrm>
          <a:prstGeom prst="rect">
            <a:avLst/>
          </a:prstGeom>
          <a:solidFill>
            <a:schemeClr val="lt1"/>
          </a:solidFill>
          <a:ln cap="flat" cmpd="sng" w="12700">
            <a:solidFill>
              <a:srgbClr val="97B853"/>
            </a:solidFill>
            <a:prstDash val="solid"/>
            <a:round/>
            <a:headEnd len="sm" w="sm" type="none"/>
            <a:tailEnd len="sm" w="sm" type="none"/>
          </a:ln>
          <a:effectLst>
            <a:outerShdw blurRad="39999" rotWithShape="0" algn="bl" dist="23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400">
                <a:solidFill>
                  <a:srgbClr val="000000"/>
                </a:solidFill>
                <a:latin typeface="Arial"/>
                <a:ea typeface="Arial"/>
                <a:cs typeface="Arial"/>
                <a:sym typeface="Arial"/>
              </a:rPr>
              <a:t>DNA bending protein </a:t>
            </a:r>
            <a:r>
              <a:rPr lang="en-US" sz="1400">
                <a:solidFill>
                  <a:srgbClr val="000000"/>
                </a:solidFill>
                <a:latin typeface="Arial"/>
                <a:ea typeface="Arial"/>
                <a:cs typeface="Arial"/>
                <a:sym typeface="Arial"/>
              </a:rPr>
              <a:t>changes the shape of DNA and properly orients </a:t>
            </a:r>
            <a:r>
              <a:rPr b="1" lang="en-US" sz="1400">
                <a:solidFill>
                  <a:srgbClr val="000000"/>
                </a:solidFill>
                <a:latin typeface="Arial"/>
                <a:ea typeface="Arial"/>
                <a:cs typeface="Arial"/>
                <a:sym typeface="Arial"/>
              </a:rPr>
              <a:t>enhancer</a:t>
            </a:r>
            <a:r>
              <a:rPr lang="en-US" sz="1400">
                <a:solidFill>
                  <a:srgbClr val="000000"/>
                </a:solidFill>
                <a:latin typeface="Arial"/>
                <a:ea typeface="Arial"/>
                <a:cs typeface="Arial"/>
                <a:sym typeface="Arial"/>
              </a:rPr>
              <a:t> region.</a:t>
            </a:r>
            <a:endParaRPr sz="1400">
              <a:solidFill>
                <a:srgbClr val="000000"/>
              </a:solidFill>
              <a:latin typeface="Arial"/>
              <a:ea typeface="Arial"/>
              <a:cs typeface="Arial"/>
              <a:sym typeface="Arial"/>
            </a:endParaRPr>
          </a:p>
        </p:txBody>
      </p:sp>
      <p:sp>
        <p:nvSpPr>
          <p:cNvPr id="214" name="Google Shape;214;p28"/>
          <p:cNvSpPr txBox="1"/>
          <p:nvPr>
            <p:ph type="title"/>
          </p:nvPr>
        </p:nvSpPr>
        <p:spPr>
          <a:xfrm>
            <a:off x="323850" y="409923"/>
            <a:ext cx="8820150"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800"/>
              <a:buFont typeface="Arial Black"/>
              <a:buNone/>
            </a:pPr>
            <a:r>
              <a:rPr lang="en-US" sz="2800"/>
              <a:t>PROMOTER AND </a:t>
            </a:r>
            <a:br>
              <a:rPr lang="en-US" sz="2800"/>
            </a:br>
            <a:r>
              <a:rPr lang="en-US" sz="2800"/>
              <a:t>TRANSCRIPTION MACHINERY</a:t>
            </a:r>
            <a:endParaRPr sz="2800">
              <a:solidFill>
                <a:srgbClr val="6CB255"/>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29"/>
          <p:cNvSpPr txBox="1"/>
          <p:nvPr>
            <p:ph idx="1" type="body"/>
          </p:nvPr>
        </p:nvSpPr>
        <p:spPr>
          <a:xfrm>
            <a:off x="457200" y="1568424"/>
            <a:ext cx="8229600" cy="448056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3200"/>
              <a:buNone/>
            </a:pPr>
            <a:r>
              <a:rPr lang="en-US"/>
              <a:t>RNA transcripts must be </a:t>
            </a:r>
            <a:r>
              <a:rPr b="1" lang="en-US"/>
              <a:t>processed </a:t>
            </a:r>
            <a:r>
              <a:rPr lang="en-US"/>
              <a:t>into final form before translation can begin-</a:t>
            </a:r>
            <a:r>
              <a:rPr b="1" lang="en-US"/>
              <a:t>post transcriptional modification</a:t>
            </a:r>
            <a:endParaRPr/>
          </a:p>
          <a:p>
            <a:pPr indent="0" lvl="0" marL="0" rtl="0" algn="l">
              <a:spcBef>
                <a:spcPts val="1240"/>
              </a:spcBef>
              <a:spcAft>
                <a:spcPts val="0"/>
              </a:spcAft>
              <a:buSzPts val="3200"/>
              <a:buNone/>
            </a:pPr>
            <a:r>
              <a:t/>
            </a:r>
            <a:endParaRPr/>
          </a:p>
          <a:p>
            <a:pPr indent="0" lvl="0" marL="0" rtl="0" algn="l">
              <a:spcBef>
                <a:spcPts val="1240"/>
              </a:spcBef>
              <a:spcAft>
                <a:spcPts val="0"/>
              </a:spcAft>
              <a:buSzPts val="3200"/>
              <a:buNone/>
            </a:pPr>
            <a:r>
              <a:rPr lang="en-US"/>
              <a:t>This step can be regulated to control gene expression</a:t>
            </a:r>
            <a:endParaRPr/>
          </a:p>
          <a:p>
            <a:pPr indent="0" lvl="0" marL="0" rtl="0" algn="l">
              <a:spcBef>
                <a:spcPts val="1240"/>
              </a:spcBef>
              <a:spcAft>
                <a:spcPts val="0"/>
              </a:spcAft>
              <a:buSzPts val="3200"/>
              <a:buNone/>
            </a:pPr>
            <a:r>
              <a:t/>
            </a:r>
            <a:endParaRPr/>
          </a:p>
          <a:p>
            <a:pPr indent="0" lvl="0" marL="0" rtl="0" algn="l">
              <a:spcBef>
                <a:spcPts val="1240"/>
              </a:spcBef>
              <a:spcAft>
                <a:spcPts val="0"/>
              </a:spcAft>
              <a:buSzPts val="3200"/>
              <a:buNone/>
            </a:pPr>
            <a:r>
              <a:t/>
            </a:r>
            <a:endParaRPr/>
          </a:p>
        </p:txBody>
      </p:sp>
      <p:sp>
        <p:nvSpPr>
          <p:cNvPr id="220" name="Google Shape;220;p29"/>
          <p:cNvSpPr txBox="1"/>
          <p:nvPr>
            <p:ph type="title"/>
          </p:nvPr>
        </p:nvSpPr>
        <p:spPr>
          <a:xfrm>
            <a:off x="457200" y="3937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EUKARYOTIC POST TRANSCRIPTIONAL </a:t>
            </a:r>
            <a:br>
              <a:rPr lang="en-US"/>
            </a:br>
            <a:r>
              <a:rPr lang="en-US"/>
              <a:t>GENE REGULATION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30"/>
          <p:cNvSpPr txBox="1"/>
          <p:nvPr>
            <p:ph type="title"/>
          </p:nvPr>
        </p:nvSpPr>
        <p:spPr>
          <a:xfrm>
            <a:off x="457199" y="444987"/>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RNA SPLICING, THE FIRST STAGE OF POST-TRANSCRIPTIONAL CONTROL</a:t>
            </a:r>
            <a:endParaRPr/>
          </a:p>
        </p:txBody>
      </p:sp>
      <p:pic>
        <p:nvPicPr>
          <p:cNvPr descr="Figure_16_05_03.jpg" id="226" name="Google Shape;226;p30"/>
          <p:cNvPicPr preferRelativeResize="0"/>
          <p:nvPr>
            <p:ph idx="2" type="pic"/>
          </p:nvPr>
        </p:nvPicPr>
        <p:blipFill rotWithShape="1">
          <a:blip r:embed="rId3">
            <a:alphaModFix/>
          </a:blip>
          <a:srcRect b="-26176" l="0" r="0" t="-26177"/>
          <a:stretch/>
        </p:blipFill>
        <p:spPr>
          <a:xfrm>
            <a:off x="457198" y="1348613"/>
            <a:ext cx="8062913" cy="3500071"/>
          </a:xfrm>
          <a:prstGeom prst="rect">
            <a:avLst/>
          </a:prstGeom>
          <a:noFill/>
          <a:ln>
            <a:noFill/>
          </a:ln>
        </p:spPr>
      </p:pic>
      <p:sp>
        <p:nvSpPr>
          <p:cNvPr id="227" name="Google Shape;227;p30"/>
          <p:cNvSpPr txBox="1"/>
          <p:nvPr>
            <p:ph idx="1" type="body"/>
          </p:nvPr>
        </p:nvSpPr>
        <p:spPr>
          <a:xfrm>
            <a:off x="457199" y="4848684"/>
            <a:ext cx="8062912" cy="11663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2400"/>
              <a:buNone/>
            </a:pPr>
            <a:r>
              <a:rPr lang="en-US" sz="2400"/>
              <a:t>Pre-mRNA can be alternatively spliced to create different proteins.   This process occurs in the nucleus.</a:t>
            </a:r>
            <a:endParaRPr sz="2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31"/>
          <p:cNvSpPr txBox="1"/>
          <p:nvPr>
            <p:ph type="title"/>
          </p:nvPr>
        </p:nvSpPr>
        <p:spPr>
          <a:xfrm>
            <a:off x="190501" y="-101574"/>
            <a:ext cx="8763000"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FIVE BASIC MODES OF ALTERNATIVE SPLICING</a:t>
            </a:r>
            <a:endParaRPr/>
          </a:p>
        </p:txBody>
      </p:sp>
      <p:pic>
        <p:nvPicPr>
          <p:cNvPr descr="Figure_15_04_02.jpg" id="233" name="Google Shape;233;p31"/>
          <p:cNvPicPr preferRelativeResize="0"/>
          <p:nvPr>
            <p:ph idx="2" type="pic"/>
          </p:nvPr>
        </p:nvPicPr>
        <p:blipFill rotWithShape="1">
          <a:blip r:embed="rId3">
            <a:alphaModFix/>
          </a:blip>
          <a:srcRect b="0" l="-6547" r="-5234" t="0"/>
          <a:stretch/>
        </p:blipFill>
        <p:spPr>
          <a:xfrm>
            <a:off x="971549" y="672260"/>
            <a:ext cx="7009519" cy="595714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32"/>
          <p:cNvSpPr txBox="1"/>
          <p:nvPr>
            <p:ph idx="1" type="body"/>
          </p:nvPr>
        </p:nvSpPr>
        <p:spPr>
          <a:xfrm>
            <a:off x="457200" y="1122682"/>
            <a:ext cx="8433076" cy="5352585"/>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SzPts val="3200"/>
              <a:buFont typeface="Noto Sans Symbols"/>
              <a:buChar char="✔"/>
            </a:pPr>
            <a:r>
              <a:rPr lang="en-US"/>
              <a:t>Splicing requires proper identification of introns.</a:t>
            </a:r>
            <a:endParaRPr/>
          </a:p>
          <a:p>
            <a:pPr indent="-457200" lvl="0" marL="457200" rtl="0" algn="l">
              <a:lnSpc>
                <a:spcPct val="90000"/>
              </a:lnSpc>
              <a:spcBef>
                <a:spcPts val="1240"/>
              </a:spcBef>
              <a:spcAft>
                <a:spcPts val="0"/>
              </a:spcAft>
              <a:buSzPts val="3200"/>
              <a:buFont typeface="Noto Sans Symbols"/>
              <a:buChar char="✔"/>
            </a:pPr>
            <a:r>
              <a:rPr lang="en-US"/>
              <a:t>Errors in this process could lead to splicing out of an intervening exon.</a:t>
            </a:r>
            <a:endParaRPr/>
          </a:p>
          <a:p>
            <a:pPr indent="-457200" lvl="0" marL="457200" rtl="0" algn="l">
              <a:lnSpc>
                <a:spcPct val="90000"/>
              </a:lnSpc>
              <a:spcBef>
                <a:spcPts val="1240"/>
              </a:spcBef>
              <a:spcAft>
                <a:spcPts val="0"/>
              </a:spcAft>
              <a:buSzPts val="3200"/>
              <a:buFont typeface="Noto Sans Symbols"/>
              <a:buChar char="✔"/>
            </a:pPr>
            <a:r>
              <a:rPr lang="en-US"/>
              <a:t>Usually would be deleterious to organism…</a:t>
            </a:r>
            <a:endParaRPr/>
          </a:p>
          <a:p>
            <a:pPr indent="-457200" lvl="0" marL="457200" rtl="0" algn="l">
              <a:lnSpc>
                <a:spcPct val="90000"/>
              </a:lnSpc>
              <a:spcBef>
                <a:spcPts val="1240"/>
              </a:spcBef>
              <a:spcAft>
                <a:spcPts val="0"/>
              </a:spcAft>
              <a:buSzPts val="3200"/>
              <a:buFont typeface="Noto Sans Symbols"/>
              <a:buChar char="✔"/>
            </a:pPr>
            <a:r>
              <a:rPr lang="en-US"/>
              <a:t>But it could produce a protein variant without loss of original protein.</a:t>
            </a:r>
            <a:endParaRPr/>
          </a:p>
          <a:p>
            <a:pPr indent="-457200" lvl="0" marL="457200" rtl="0" algn="l">
              <a:lnSpc>
                <a:spcPct val="90000"/>
              </a:lnSpc>
              <a:spcBef>
                <a:spcPts val="1240"/>
              </a:spcBef>
              <a:spcAft>
                <a:spcPts val="0"/>
              </a:spcAft>
              <a:buSzPts val="3200"/>
              <a:buFont typeface="Noto Sans Symbols"/>
              <a:buChar char="✔"/>
            </a:pPr>
            <a:r>
              <a:rPr lang="en-US"/>
              <a:t>New variant might have had an adaptive advantage.</a:t>
            </a:r>
            <a:endParaRPr/>
          </a:p>
          <a:p>
            <a:pPr indent="0" lvl="0" marL="0" rtl="0" algn="l">
              <a:lnSpc>
                <a:spcPct val="90000"/>
              </a:lnSpc>
              <a:spcBef>
                <a:spcPts val="1240"/>
              </a:spcBef>
              <a:spcAft>
                <a:spcPts val="0"/>
              </a:spcAft>
              <a:buSzPts val="3200"/>
              <a:buNone/>
            </a:pPr>
            <a:r>
              <a:t/>
            </a:r>
            <a:endParaRPr/>
          </a:p>
        </p:txBody>
      </p:sp>
      <p:sp>
        <p:nvSpPr>
          <p:cNvPr id="239" name="Google Shape;239;p32"/>
          <p:cNvSpPr txBox="1"/>
          <p:nvPr>
            <p:ph type="title"/>
          </p:nvPr>
        </p:nvSpPr>
        <p:spPr>
          <a:xfrm>
            <a:off x="171450" y="0"/>
            <a:ext cx="8433076"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160"/>
              <a:buFont typeface="Arial Black"/>
              <a:buNone/>
            </a:pPr>
            <a:r>
              <a:rPr lang="en-US" sz="2160"/>
              <a:t>HOW COULD ALTERNATIVE SPLICING HAVE EVOLVED?</a:t>
            </a:r>
            <a:endParaRPr sz="216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33"/>
          <p:cNvSpPr txBox="1"/>
          <p:nvPr>
            <p:ph type="title"/>
          </p:nvPr>
        </p:nvSpPr>
        <p:spPr>
          <a:xfrm>
            <a:off x="243587" y="86501"/>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800"/>
              <a:buFont typeface="Arial Black"/>
              <a:buNone/>
            </a:pPr>
            <a:r>
              <a:rPr lang="en-US" sz="2800"/>
              <a:t>CONTROL OF RNA STABILITY</a:t>
            </a:r>
            <a:endParaRPr sz="2800"/>
          </a:p>
        </p:txBody>
      </p:sp>
      <p:pic>
        <p:nvPicPr>
          <p:cNvPr descr="Figure_16_05_02.jpg" id="245" name="Google Shape;245;p33"/>
          <p:cNvPicPr preferRelativeResize="0"/>
          <p:nvPr>
            <p:ph idx="2" type="pic"/>
          </p:nvPr>
        </p:nvPicPr>
        <p:blipFill rotWithShape="1">
          <a:blip r:embed="rId3">
            <a:alphaModFix/>
          </a:blip>
          <a:srcRect b="-52140" l="0" r="0" t="-52140"/>
          <a:stretch/>
        </p:blipFill>
        <p:spPr>
          <a:xfrm>
            <a:off x="457199" y="855686"/>
            <a:ext cx="8062913" cy="3500071"/>
          </a:xfrm>
          <a:prstGeom prst="rect">
            <a:avLst/>
          </a:prstGeom>
          <a:noFill/>
          <a:ln>
            <a:noFill/>
          </a:ln>
        </p:spPr>
      </p:pic>
      <p:sp>
        <p:nvSpPr>
          <p:cNvPr id="246" name="Google Shape;246;p33"/>
          <p:cNvSpPr txBox="1"/>
          <p:nvPr>
            <p:ph idx="1" type="body"/>
          </p:nvPr>
        </p:nvSpPr>
        <p:spPr>
          <a:xfrm>
            <a:off x="243587" y="4000815"/>
            <a:ext cx="8656130" cy="292577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200"/>
              <a:buFont typeface="Arial"/>
              <a:buChar char="•"/>
            </a:pPr>
            <a:r>
              <a:rPr lang="en-US" sz="2200"/>
              <a:t>The protein-coding region of mRNA is flanked by 5' and 3' </a:t>
            </a:r>
            <a:r>
              <a:rPr b="1" lang="en-US" sz="2200"/>
              <a:t>untranslated regions (UTRs)</a:t>
            </a:r>
            <a:r>
              <a:rPr lang="en-US" sz="2200"/>
              <a:t>.</a:t>
            </a:r>
            <a:endParaRPr sz="2200"/>
          </a:p>
          <a:p>
            <a:pPr indent="-342900" lvl="0" marL="342900" rtl="0" algn="l">
              <a:spcBef>
                <a:spcPts val="1040"/>
              </a:spcBef>
              <a:spcAft>
                <a:spcPts val="0"/>
              </a:spcAft>
              <a:buSzPts val="2200"/>
              <a:buFont typeface="Arial"/>
              <a:buChar char="•"/>
            </a:pPr>
            <a:r>
              <a:rPr lang="en-US" sz="2200"/>
              <a:t>RNA-binding proteins at these UTRs influences the RNA stability:</a:t>
            </a:r>
            <a:endParaRPr/>
          </a:p>
          <a:p>
            <a:pPr indent="-342900" lvl="1" marL="1074420" rtl="0" algn="l">
              <a:spcBef>
                <a:spcPts val="1000"/>
              </a:spcBef>
              <a:spcAft>
                <a:spcPts val="0"/>
              </a:spcAft>
              <a:buSzPts val="2000"/>
              <a:buFont typeface="Arial"/>
              <a:buChar char="•"/>
            </a:pPr>
            <a:r>
              <a:rPr lang="en-US"/>
              <a:t>Can increase or decrease the length of time mRNA is present in the cytoplasm.</a:t>
            </a:r>
            <a:endParaRPr/>
          </a:p>
          <a:p>
            <a:pPr indent="-342900" lvl="1" marL="1074420" rtl="0" algn="l">
              <a:spcBef>
                <a:spcPts val="400"/>
              </a:spcBef>
              <a:spcAft>
                <a:spcPts val="0"/>
              </a:spcAft>
              <a:buSzPts val="2000"/>
              <a:buFont typeface="Arial"/>
              <a:buChar char="•"/>
            </a:pPr>
            <a:r>
              <a:rPr lang="en-US"/>
              <a:t>They also regulate mRNA localization and protein translation.</a:t>
            </a:r>
            <a:endParaRPr/>
          </a:p>
        </p:txBody>
      </p:sp>
      <p:sp>
        <p:nvSpPr>
          <p:cNvPr id="247" name="Google Shape;247;p33"/>
          <p:cNvSpPr txBox="1"/>
          <p:nvPr/>
        </p:nvSpPr>
        <p:spPr>
          <a:xfrm>
            <a:off x="457197" y="993035"/>
            <a:ext cx="4210053"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5’ cap methylated guanosine triphosphate molecule (GTP)prevents degradation of transcript. </a:t>
            </a:r>
            <a:endParaRPr sz="1800">
              <a:solidFill>
                <a:schemeClr val="dk1"/>
              </a:solidFill>
              <a:latin typeface="Arial"/>
              <a:ea typeface="Arial"/>
              <a:cs typeface="Arial"/>
              <a:sym typeface="Arial"/>
            </a:endParaRPr>
          </a:p>
        </p:txBody>
      </p:sp>
      <p:sp>
        <p:nvSpPr>
          <p:cNvPr id="248" name="Google Shape;248;p33"/>
          <p:cNvSpPr txBox="1"/>
          <p:nvPr/>
        </p:nvSpPr>
        <p:spPr>
          <a:xfrm>
            <a:off x="5813152" y="993035"/>
            <a:ext cx="3086565"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Poly-A tail prevents degradation of transcript.</a:t>
            </a:r>
            <a:endParaRPr sz="180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pic>
        <p:nvPicPr>
          <p:cNvPr id="253" name="Google Shape;253;p34"/>
          <p:cNvPicPr preferRelativeResize="0"/>
          <p:nvPr>
            <p:ph idx="1" type="body"/>
          </p:nvPr>
        </p:nvPicPr>
        <p:blipFill rotWithShape="1">
          <a:blip r:embed="rId3">
            <a:alphaModFix/>
          </a:blip>
          <a:srcRect b="0" l="-7755" r="-7755" t="0"/>
          <a:stretch/>
        </p:blipFill>
        <p:spPr>
          <a:xfrm>
            <a:off x="-95251" y="1256812"/>
            <a:ext cx="5367887" cy="4705070"/>
          </a:xfrm>
          <a:prstGeom prst="rect">
            <a:avLst/>
          </a:prstGeom>
          <a:noFill/>
          <a:ln>
            <a:noFill/>
          </a:ln>
        </p:spPr>
      </p:pic>
      <p:sp>
        <p:nvSpPr>
          <p:cNvPr id="254" name="Google Shape;254;p34"/>
          <p:cNvSpPr txBox="1"/>
          <p:nvPr>
            <p:ph type="title"/>
          </p:nvPr>
        </p:nvSpPr>
        <p:spPr>
          <a:xfrm>
            <a:off x="419100" y="153210"/>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800"/>
              <a:buFont typeface="Arial Black"/>
              <a:buNone/>
            </a:pPr>
            <a:r>
              <a:rPr lang="en-US" sz="2800"/>
              <a:t>RNA STABILITY AND </a:t>
            </a:r>
            <a:r>
              <a:rPr lang="en-US" sz="2800" cap="none"/>
              <a:t>micro</a:t>
            </a:r>
            <a:r>
              <a:rPr lang="en-US" sz="2800"/>
              <a:t>RNAS</a:t>
            </a:r>
            <a:endParaRPr sz="2800"/>
          </a:p>
        </p:txBody>
      </p:sp>
      <p:sp>
        <p:nvSpPr>
          <p:cNvPr id="255" name="Google Shape;255;p34"/>
          <p:cNvSpPr/>
          <p:nvPr/>
        </p:nvSpPr>
        <p:spPr>
          <a:xfrm>
            <a:off x="246067" y="5684883"/>
            <a:ext cx="2397336"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Muhonen P, Holthofer H - (2009)</a:t>
            </a:r>
            <a:endParaRPr/>
          </a:p>
        </p:txBody>
      </p:sp>
      <p:sp>
        <p:nvSpPr>
          <p:cNvPr id="256" name="Google Shape;256;p34"/>
          <p:cNvSpPr txBox="1"/>
          <p:nvPr/>
        </p:nvSpPr>
        <p:spPr>
          <a:xfrm>
            <a:off x="4804829" y="1180612"/>
            <a:ext cx="4172986" cy="5170646"/>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b="1" lang="en-US" sz="2400">
                <a:solidFill>
                  <a:schemeClr val="dk1"/>
                </a:solidFill>
                <a:latin typeface="Arial"/>
                <a:ea typeface="Arial"/>
                <a:cs typeface="Arial"/>
                <a:sym typeface="Arial"/>
              </a:rPr>
              <a:t>microRNAs (miRNAs)</a:t>
            </a:r>
            <a:r>
              <a:rPr lang="en-US" sz="2400">
                <a:solidFill>
                  <a:schemeClr val="dk1"/>
                </a:solidFill>
                <a:latin typeface="Arial"/>
                <a:ea typeface="Arial"/>
                <a:cs typeface="Arial"/>
                <a:sym typeface="Arial"/>
              </a:rPr>
              <a:t> – short RNA molecules (21-24 nucleotides) that recognize s specific sequence of mRNA.</a:t>
            </a:r>
            <a:endParaRPr sz="2400">
              <a:solidFill>
                <a:schemeClr val="dk1"/>
              </a:solidFill>
              <a:latin typeface="Arial"/>
              <a:ea typeface="Arial"/>
              <a:cs typeface="Arial"/>
              <a:sym typeface="Arial"/>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They associate with ribonucleoprotein complex called RNA-induced silencing complex (RISC).</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 RISC/miRNA bind to and degrade the mRNA.</a:t>
            </a:r>
            <a:endParaRPr sz="24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8"/>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160"/>
              <a:buFont typeface="Arial Black"/>
              <a:buNone/>
            </a:pPr>
            <a:r>
              <a:rPr lang="en-US" sz="2160"/>
              <a:t>DIFFERENT CELL TYPES EXHIBIT DIFFERENTIAL GENE EXPRESSION</a:t>
            </a:r>
            <a:endParaRPr sz="2160"/>
          </a:p>
        </p:txBody>
      </p:sp>
      <p:pic>
        <p:nvPicPr>
          <p:cNvPr descr="Figure_16_00_01.jpg" id="61" name="Google Shape;61;p8"/>
          <p:cNvPicPr preferRelativeResize="0"/>
          <p:nvPr>
            <p:ph idx="2" type="pic"/>
          </p:nvPr>
        </p:nvPicPr>
        <p:blipFill rotWithShape="1">
          <a:blip r:embed="rId3">
            <a:alphaModFix/>
          </a:blip>
          <a:srcRect b="-719" l="0" r="0" t="-719"/>
          <a:stretch/>
        </p:blipFill>
        <p:spPr>
          <a:xfrm>
            <a:off x="457199" y="1122386"/>
            <a:ext cx="8062913" cy="3500071"/>
          </a:xfrm>
          <a:prstGeom prst="rect">
            <a:avLst/>
          </a:prstGeom>
          <a:noFill/>
          <a:ln>
            <a:noFill/>
          </a:ln>
        </p:spPr>
      </p:pic>
      <p:sp>
        <p:nvSpPr>
          <p:cNvPr id="62" name="Google Shape;62;p8"/>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rPr lang="en-US" sz="1600"/>
              <a:t>The genetic content of each somatic cell in an organism is the same, but not all genes are expressed in every cell. The control of which genes are expressed dictates whether a cell is </a:t>
            </a:r>
            <a:r>
              <a:rPr lang="en-US" sz="1600">
                <a:solidFill>
                  <a:srgbClr val="6CB255"/>
                </a:solidFill>
              </a:rPr>
              <a:t>(a)</a:t>
            </a:r>
            <a:r>
              <a:rPr lang="en-US" sz="1600"/>
              <a:t> an eye cell or </a:t>
            </a:r>
            <a:r>
              <a:rPr lang="en-US" sz="1600">
                <a:solidFill>
                  <a:srgbClr val="6CB255"/>
                </a:solidFill>
              </a:rPr>
              <a:t>(b)</a:t>
            </a:r>
            <a:r>
              <a:rPr lang="en-US" sz="1600"/>
              <a:t> a liver cell. It is the differential gene expression patterns that arise in different cells that give rise to </a:t>
            </a:r>
            <a:r>
              <a:rPr lang="en-US" sz="1600">
                <a:solidFill>
                  <a:srgbClr val="6CB255"/>
                </a:solidFill>
              </a:rPr>
              <a:t>(c)</a:t>
            </a:r>
            <a:r>
              <a:rPr lang="en-US" sz="1600"/>
              <a:t> a complete organism.</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35"/>
          <p:cNvSpPr txBox="1"/>
          <p:nvPr>
            <p:ph idx="1" type="body"/>
          </p:nvPr>
        </p:nvSpPr>
        <p:spPr>
          <a:xfrm>
            <a:off x="415704" y="1191469"/>
            <a:ext cx="8312592" cy="5018831"/>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SzPts val="2400"/>
              <a:buFont typeface="Arial Black"/>
              <a:buAutoNum type="arabicPeriod"/>
            </a:pPr>
            <a:r>
              <a:rPr lang="en-US" sz="2400"/>
              <a:t>Translation controlled by proteins that bind and initiate process </a:t>
            </a:r>
            <a:r>
              <a:rPr b="1" lang="en-US" sz="2400"/>
              <a:t>(formation of initiation complex).</a:t>
            </a:r>
            <a:endParaRPr b="1" sz="2400"/>
          </a:p>
          <a:p>
            <a:pPr indent="-457200" lvl="0" marL="457200" rtl="0" algn="l">
              <a:spcBef>
                <a:spcPts val="1080"/>
              </a:spcBef>
              <a:spcAft>
                <a:spcPts val="0"/>
              </a:spcAft>
              <a:buSzPts val="2400"/>
              <a:buFont typeface="Arial Black"/>
              <a:buAutoNum type="arabicPeriod"/>
            </a:pPr>
            <a:r>
              <a:rPr b="1" lang="en-US" sz="2400"/>
              <a:t>Eukaryotic initiation factor-2 (eIF-2) – </a:t>
            </a:r>
            <a:r>
              <a:rPr lang="en-US" sz="2400"/>
              <a:t>first protein to bind and form complex.</a:t>
            </a:r>
            <a:endParaRPr b="1" sz="2400"/>
          </a:p>
          <a:p>
            <a:pPr indent="-457200" lvl="0" marL="457200" rtl="0" algn="l">
              <a:spcBef>
                <a:spcPts val="1080"/>
              </a:spcBef>
              <a:spcAft>
                <a:spcPts val="0"/>
              </a:spcAft>
              <a:buSzPts val="2400"/>
              <a:buFont typeface="Arial Black"/>
              <a:buAutoNum type="arabicPeriod"/>
            </a:pPr>
            <a:r>
              <a:rPr lang="en-US" sz="2400"/>
              <a:t>GTP binds to eIF-2 and this complex binds to 40S ribosomal subunit.</a:t>
            </a:r>
            <a:endParaRPr/>
          </a:p>
          <a:p>
            <a:pPr indent="-457200" lvl="0" marL="457200" rtl="0" algn="l">
              <a:spcBef>
                <a:spcPts val="1080"/>
              </a:spcBef>
              <a:spcAft>
                <a:spcPts val="0"/>
              </a:spcAft>
              <a:buSzPts val="2400"/>
              <a:buFont typeface="Arial Black"/>
              <a:buAutoNum type="arabicPeriod"/>
            </a:pPr>
            <a:r>
              <a:rPr lang="en-US" sz="2400"/>
              <a:t>Methionine initiator tRNA brings mRNA and binds the eIF-2/GTP/40S complex</a:t>
            </a:r>
            <a:endParaRPr/>
          </a:p>
          <a:p>
            <a:pPr indent="-457200" lvl="0" marL="457200" rtl="0" algn="l">
              <a:spcBef>
                <a:spcPts val="1080"/>
              </a:spcBef>
              <a:spcAft>
                <a:spcPts val="0"/>
              </a:spcAft>
              <a:buSzPts val="2400"/>
              <a:buFont typeface="Arial Black"/>
              <a:buAutoNum type="arabicPeriod"/>
            </a:pPr>
            <a:r>
              <a:rPr lang="en-US" sz="2400"/>
              <a:t>GTP is converted to GDP and energy is released.</a:t>
            </a:r>
            <a:endParaRPr/>
          </a:p>
          <a:p>
            <a:pPr indent="-457200" lvl="0" marL="457200" rtl="0" algn="l">
              <a:spcBef>
                <a:spcPts val="1080"/>
              </a:spcBef>
              <a:spcAft>
                <a:spcPts val="0"/>
              </a:spcAft>
              <a:buSzPts val="2400"/>
              <a:buFont typeface="Arial Black"/>
              <a:buAutoNum type="arabicPeriod"/>
            </a:pPr>
            <a:r>
              <a:rPr lang="en-US" sz="2400"/>
              <a:t>Phosphate and eIF-2 are released and 60S binds and translation occurs.</a:t>
            </a:r>
            <a:endParaRPr sz="2400"/>
          </a:p>
          <a:p>
            <a:pPr indent="-304800" lvl="0" marL="457200" rtl="0" algn="l">
              <a:spcBef>
                <a:spcPts val="1080"/>
              </a:spcBef>
              <a:spcAft>
                <a:spcPts val="0"/>
              </a:spcAft>
              <a:buSzPts val="2400"/>
              <a:buFont typeface="Arial Black"/>
              <a:buNone/>
            </a:pPr>
            <a:r>
              <a:t/>
            </a:r>
            <a:endParaRPr sz="2400"/>
          </a:p>
          <a:p>
            <a:pPr indent="-304800" lvl="0" marL="457200" rtl="0" algn="l">
              <a:spcBef>
                <a:spcPts val="1080"/>
              </a:spcBef>
              <a:spcAft>
                <a:spcPts val="0"/>
              </a:spcAft>
              <a:buSzPts val="2400"/>
              <a:buFont typeface="Arial Black"/>
              <a:buNone/>
            </a:pPr>
            <a:r>
              <a:t/>
            </a:r>
            <a:endParaRPr sz="2400"/>
          </a:p>
          <a:p>
            <a:pPr indent="-304800" lvl="0" marL="457200" rtl="0" algn="l">
              <a:spcBef>
                <a:spcPts val="1080"/>
              </a:spcBef>
              <a:spcAft>
                <a:spcPts val="0"/>
              </a:spcAft>
              <a:buSzPts val="2400"/>
              <a:buFont typeface="Arial Black"/>
              <a:buNone/>
            </a:pPr>
            <a:r>
              <a:t/>
            </a:r>
            <a:endParaRPr sz="2400"/>
          </a:p>
          <a:p>
            <a:pPr indent="-304800" lvl="0" marL="457200" rtl="0" algn="l">
              <a:spcBef>
                <a:spcPts val="1080"/>
              </a:spcBef>
              <a:spcAft>
                <a:spcPts val="0"/>
              </a:spcAft>
              <a:buSzPts val="2400"/>
              <a:buFont typeface="Arial Black"/>
              <a:buNone/>
            </a:pPr>
            <a:r>
              <a:t/>
            </a:r>
            <a:endParaRPr sz="2400"/>
          </a:p>
          <a:p>
            <a:pPr indent="-304800" lvl="0" marL="457200" rtl="0" algn="l">
              <a:spcBef>
                <a:spcPts val="1080"/>
              </a:spcBef>
              <a:spcAft>
                <a:spcPts val="0"/>
              </a:spcAft>
              <a:buSzPts val="2400"/>
              <a:buFont typeface="Arial Black"/>
              <a:buNone/>
            </a:pPr>
            <a:r>
              <a:t/>
            </a:r>
            <a:endParaRPr sz="2400"/>
          </a:p>
          <a:p>
            <a:pPr indent="-304800" lvl="0" marL="457200" rtl="0" algn="l">
              <a:spcBef>
                <a:spcPts val="1080"/>
              </a:spcBef>
              <a:spcAft>
                <a:spcPts val="0"/>
              </a:spcAft>
              <a:buSzPts val="2400"/>
              <a:buFont typeface="Arial Black"/>
              <a:buNone/>
            </a:pPr>
            <a:r>
              <a:t/>
            </a:r>
            <a:endParaRPr sz="2400"/>
          </a:p>
          <a:p>
            <a:pPr indent="-304800" lvl="0" marL="457200" rtl="0" algn="l">
              <a:spcBef>
                <a:spcPts val="1080"/>
              </a:spcBef>
              <a:spcAft>
                <a:spcPts val="0"/>
              </a:spcAft>
              <a:buSzPts val="2400"/>
              <a:buFont typeface="Arial Black"/>
              <a:buNone/>
            </a:pPr>
            <a:r>
              <a:t/>
            </a:r>
            <a:endParaRPr sz="2400"/>
          </a:p>
          <a:p>
            <a:pPr indent="-304800" lvl="0" marL="457200" rtl="0" algn="l">
              <a:spcBef>
                <a:spcPts val="1080"/>
              </a:spcBef>
              <a:spcAft>
                <a:spcPts val="0"/>
              </a:spcAft>
              <a:buSzPts val="2400"/>
              <a:buFont typeface="Arial Black"/>
              <a:buNone/>
            </a:pPr>
            <a:r>
              <a:t/>
            </a:r>
            <a:endParaRPr sz="2400"/>
          </a:p>
          <a:p>
            <a:pPr indent="-311150" lvl="0" marL="514350" rtl="0" algn="l">
              <a:spcBef>
                <a:spcPts val="1240"/>
              </a:spcBef>
              <a:spcAft>
                <a:spcPts val="0"/>
              </a:spcAft>
              <a:buSzPts val="3200"/>
              <a:buFont typeface="Arial Black"/>
              <a:buNone/>
            </a:pPr>
            <a:r>
              <a:t/>
            </a:r>
            <a:endParaRPr/>
          </a:p>
        </p:txBody>
      </p:sp>
      <p:sp>
        <p:nvSpPr>
          <p:cNvPr id="262" name="Google Shape;262;p35"/>
          <p:cNvSpPr txBox="1"/>
          <p:nvPr>
            <p:ph type="title"/>
          </p:nvPr>
        </p:nvSpPr>
        <p:spPr>
          <a:xfrm>
            <a:off x="152400" y="107976"/>
            <a:ext cx="8839200"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THE INITIATION COMPLEX AND TRANSLATION RATE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36"/>
          <p:cNvSpPr txBox="1"/>
          <p:nvPr>
            <p:ph type="title"/>
          </p:nvPr>
        </p:nvSpPr>
        <p:spPr>
          <a:xfrm>
            <a:off x="161344" y="556339"/>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160"/>
              <a:buFont typeface="Arial Black"/>
              <a:buNone/>
            </a:pPr>
            <a:r>
              <a:rPr lang="en-US" sz="2160"/>
              <a:t>GENE EXPRESSION CAN BE CONTROLLED BY FACTORS THAT BIND THE TRANSLATION INITIATION COMPLEX</a:t>
            </a:r>
            <a:endParaRPr/>
          </a:p>
        </p:txBody>
      </p:sp>
      <p:pic>
        <p:nvPicPr>
          <p:cNvPr descr="Figure_16_06_01.png" id="269" name="Google Shape;269;p36"/>
          <p:cNvPicPr preferRelativeResize="0"/>
          <p:nvPr>
            <p:ph idx="2" type="pic"/>
          </p:nvPr>
        </p:nvPicPr>
        <p:blipFill rotWithShape="1">
          <a:blip r:embed="rId3">
            <a:alphaModFix/>
          </a:blip>
          <a:srcRect b="0" l="-18764" r="-18764" t="0"/>
          <a:stretch/>
        </p:blipFill>
        <p:spPr>
          <a:xfrm>
            <a:off x="335523" y="1637928"/>
            <a:ext cx="8062913" cy="3500071"/>
          </a:xfrm>
          <a:prstGeom prst="rect">
            <a:avLst/>
          </a:prstGeom>
          <a:noFill/>
          <a:ln>
            <a:noFill/>
          </a:ln>
        </p:spPr>
      </p:pic>
      <p:sp>
        <p:nvSpPr>
          <p:cNvPr id="270" name="Google Shape;270;p36"/>
          <p:cNvSpPr txBox="1"/>
          <p:nvPr/>
        </p:nvSpPr>
        <p:spPr>
          <a:xfrm>
            <a:off x="161344" y="5560053"/>
            <a:ext cx="8972550" cy="830997"/>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When eIF-2 is phosphorylated, a conformation change occurs</a:t>
            </a:r>
            <a:endParaRPr sz="2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GTP cannot bind eIF-2:  Translation cannot occur</a:t>
            </a:r>
            <a:endParaRPr sz="2400">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37"/>
          <p:cNvSpPr txBox="1"/>
          <p:nvPr>
            <p:ph type="title"/>
          </p:nvPr>
        </p:nvSpPr>
        <p:spPr>
          <a:xfrm>
            <a:off x="153051" y="115228"/>
            <a:ext cx="8543941"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160"/>
              <a:buFont typeface="Arial Black"/>
              <a:buNone/>
            </a:pPr>
            <a:r>
              <a:rPr lang="en-US" sz="2160"/>
              <a:t>CHEMICAL MODIFICATIONS AFFECT PROTEIN ACTIVITY</a:t>
            </a:r>
            <a:endParaRPr sz="2160"/>
          </a:p>
        </p:txBody>
      </p:sp>
      <p:sp>
        <p:nvSpPr>
          <p:cNvPr id="277" name="Google Shape;277;p37"/>
          <p:cNvSpPr txBox="1"/>
          <p:nvPr>
            <p:ph idx="1" type="body"/>
          </p:nvPr>
        </p:nvSpPr>
        <p:spPr>
          <a:xfrm>
            <a:off x="153051" y="833124"/>
            <a:ext cx="8621297" cy="2014018"/>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SzPts val="2400"/>
              <a:buFont typeface="Arial"/>
              <a:buChar char="•"/>
            </a:pPr>
            <a:r>
              <a:rPr lang="en-US" sz="2400"/>
              <a:t>Proteins can be chemically modified – chemicals added or removed</a:t>
            </a:r>
            <a:endParaRPr/>
          </a:p>
          <a:p>
            <a:pPr indent="-285750" lvl="0" marL="285750" rtl="0" algn="l">
              <a:spcBef>
                <a:spcPts val="1080"/>
              </a:spcBef>
              <a:spcAft>
                <a:spcPts val="0"/>
              </a:spcAft>
              <a:buSzPts val="2400"/>
              <a:buFont typeface="Arial"/>
              <a:buChar char="•"/>
            </a:pPr>
            <a:r>
              <a:rPr lang="en-US" sz="2400"/>
              <a:t>These chemical changes regulate protein activity or length of time they exist in cell.  </a:t>
            </a:r>
            <a:endParaRPr/>
          </a:p>
          <a:p>
            <a:pPr indent="-285750" lvl="0" marL="285750" rtl="0" algn="l">
              <a:spcBef>
                <a:spcPts val="1080"/>
              </a:spcBef>
              <a:spcAft>
                <a:spcPts val="0"/>
              </a:spcAft>
              <a:buSzPts val="2400"/>
              <a:buFont typeface="Arial"/>
              <a:buChar char="•"/>
            </a:pPr>
            <a:r>
              <a:rPr lang="en-US" sz="2400"/>
              <a:t>These changes can alter epigenetic accessibility, transcription, mRNA stability, or translation—all resulting in changes in expression of various genes.</a:t>
            </a:r>
            <a:endParaRPr/>
          </a:p>
        </p:txBody>
      </p:sp>
      <p:sp>
        <p:nvSpPr>
          <p:cNvPr id="278" name="Google Shape;278;p37"/>
          <p:cNvSpPr/>
          <p:nvPr/>
        </p:nvSpPr>
        <p:spPr>
          <a:xfrm>
            <a:off x="1085039" y="6288572"/>
            <a:ext cx="843516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For example, proteins with ubiquitin tags are marked for degradation.</a:t>
            </a:r>
            <a:endParaRPr sz="1800">
              <a:solidFill>
                <a:schemeClr val="dk1"/>
              </a:solidFill>
              <a:latin typeface="Arial"/>
              <a:ea typeface="Arial"/>
              <a:cs typeface="Arial"/>
              <a:sym typeface="Arial"/>
            </a:endParaRPr>
          </a:p>
        </p:txBody>
      </p:sp>
      <p:pic>
        <p:nvPicPr>
          <p:cNvPr id="279" name="Google Shape;279;p37"/>
          <p:cNvPicPr preferRelativeResize="0"/>
          <p:nvPr>
            <p:ph idx="2" type="pic"/>
          </p:nvPr>
        </p:nvPicPr>
        <p:blipFill rotWithShape="1">
          <a:blip r:embed="rId3">
            <a:alphaModFix/>
          </a:blip>
          <a:srcRect b="0" l="0" r="0" t="0"/>
          <a:stretch/>
        </p:blipFill>
        <p:spPr>
          <a:xfrm>
            <a:off x="1085039" y="4032385"/>
            <a:ext cx="6638647" cy="225618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38"/>
          <p:cNvSpPr txBox="1"/>
          <p:nvPr>
            <p:ph idx="1" type="body"/>
          </p:nvPr>
        </p:nvSpPr>
        <p:spPr>
          <a:xfrm>
            <a:off x="261213" y="1562666"/>
            <a:ext cx="3761145" cy="448056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800"/>
              <a:buNone/>
            </a:pPr>
            <a:r>
              <a:rPr lang="en-US" sz="2800"/>
              <a:t>Cancer is not a single disease but many diseases.</a:t>
            </a:r>
            <a:endParaRPr/>
          </a:p>
          <a:p>
            <a:pPr indent="0" lvl="0" marL="0" rtl="0" algn="l">
              <a:spcBef>
                <a:spcPts val="1160"/>
              </a:spcBef>
              <a:spcAft>
                <a:spcPts val="0"/>
              </a:spcAft>
              <a:buSzPts val="2800"/>
              <a:buNone/>
            </a:pPr>
            <a:r>
              <a:t/>
            </a:r>
            <a:endParaRPr sz="2800"/>
          </a:p>
          <a:p>
            <a:pPr indent="0" lvl="0" marL="0" rtl="0" algn="l">
              <a:spcBef>
                <a:spcPts val="1160"/>
              </a:spcBef>
              <a:spcAft>
                <a:spcPts val="0"/>
              </a:spcAft>
              <a:buSzPts val="2800"/>
              <a:buNone/>
            </a:pPr>
            <a:r>
              <a:rPr lang="en-US" sz="2800"/>
              <a:t>Mutations modify cell-cycle control and cells don’t stop growing as they normally would.</a:t>
            </a:r>
            <a:endParaRPr/>
          </a:p>
          <a:p>
            <a:pPr indent="0" lvl="0" marL="0" rtl="0" algn="l">
              <a:spcBef>
                <a:spcPts val="1240"/>
              </a:spcBef>
              <a:spcAft>
                <a:spcPts val="0"/>
              </a:spcAft>
              <a:buSzPts val="3200"/>
              <a:buNone/>
            </a:pPr>
            <a:r>
              <a:t/>
            </a:r>
            <a:endParaRPr/>
          </a:p>
        </p:txBody>
      </p:sp>
      <p:sp>
        <p:nvSpPr>
          <p:cNvPr id="285" name="Google Shape;285;p38"/>
          <p:cNvSpPr txBox="1"/>
          <p:nvPr>
            <p:ph type="title"/>
          </p:nvPr>
        </p:nvSpPr>
        <p:spPr>
          <a:xfrm>
            <a:off x="124736" y="110815"/>
            <a:ext cx="8894528"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CANCER: DISEASE OF ALTERED GENE EXPRESSION</a:t>
            </a:r>
            <a:endParaRPr/>
          </a:p>
        </p:txBody>
      </p:sp>
      <p:pic>
        <p:nvPicPr>
          <p:cNvPr id="286" name="Google Shape;286;p38"/>
          <p:cNvPicPr preferRelativeResize="0"/>
          <p:nvPr/>
        </p:nvPicPr>
        <p:blipFill rotWithShape="1">
          <a:blip r:embed="rId3">
            <a:alphaModFix/>
          </a:blip>
          <a:srcRect b="0" l="0" r="0" t="0"/>
          <a:stretch/>
        </p:blipFill>
        <p:spPr>
          <a:xfrm>
            <a:off x="4591340" y="1562666"/>
            <a:ext cx="4303188" cy="2866999"/>
          </a:xfrm>
          <a:prstGeom prst="rect">
            <a:avLst/>
          </a:prstGeom>
          <a:noFill/>
          <a:ln>
            <a:noFill/>
          </a:ln>
        </p:spPr>
      </p:pic>
      <p:sp>
        <p:nvSpPr>
          <p:cNvPr id="287" name="Google Shape;287;p38"/>
          <p:cNvSpPr/>
          <p:nvPr/>
        </p:nvSpPr>
        <p:spPr>
          <a:xfrm>
            <a:off x="5690624" y="1137214"/>
            <a:ext cx="223724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Breast Cancer Cells</a:t>
            </a:r>
            <a:endParaRPr/>
          </a:p>
        </p:txBody>
      </p:sp>
      <p:sp>
        <p:nvSpPr>
          <p:cNvPr id="288" name="Google Shape;288;p38"/>
          <p:cNvSpPr/>
          <p:nvPr/>
        </p:nvSpPr>
        <p:spPr>
          <a:xfrm>
            <a:off x="6515247" y="4426281"/>
            <a:ext cx="2359941"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Credit: National Cancer Institute</a:t>
            </a:r>
            <a:endParaRPr/>
          </a:p>
        </p:txBody>
      </p:sp>
      <p:sp>
        <p:nvSpPr>
          <p:cNvPr id="289" name="Google Shape;289;p38"/>
          <p:cNvSpPr/>
          <p:nvPr/>
        </p:nvSpPr>
        <p:spPr>
          <a:xfrm>
            <a:off x="4657654" y="4840980"/>
            <a:ext cx="4303188" cy="1883669"/>
          </a:xfrm>
          <a:prstGeom prst="rect">
            <a:avLst/>
          </a:prstGeom>
          <a:solidFill>
            <a:schemeClr val="lt1"/>
          </a:solidFill>
          <a:ln cap="flat" cmpd="sng" w="12700">
            <a:solidFill>
              <a:srgbClr val="97B853"/>
            </a:solidFill>
            <a:prstDash val="solid"/>
            <a:round/>
            <a:headEnd len="sm" w="sm" type="none"/>
            <a:tailEnd len="sm" w="sm" type="none"/>
          </a:ln>
          <a:effectLst>
            <a:outerShdw blurRad="39999" rotWithShape="0" algn="bl" dist="23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Breast cancer invades normal tissues and establishes new centers of growth. Note that the duct on inside of breast is completely filled with tumor cells. This histological slide is stained with H&amp;E stain and magnified to 100x.</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39"/>
          <p:cNvSpPr txBox="1"/>
          <p:nvPr>
            <p:ph idx="1" type="body"/>
          </p:nvPr>
        </p:nvSpPr>
        <p:spPr>
          <a:xfrm>
            <a:off x="457200" y="1316694"/>
            <a:ext cx="8229600" cy="44805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960"/>
              <a:buNone/>
            </a:pPr>
            <a:r>
              <a:rPr lang="en-US" sz="2960"/>
              <a:t>Expression of genes not normally expressed in a cell can be due to:</a:t>
            </a:r>
            <a:endParaRPr/>
          </a:p>
          <a:p>
            <a:pPr indent="-514350" lvl="0" marL="514350" rtl="0" algn="l">
              <a:lnSpc>
                <a:spcPct val="90000"/>
              </a:lnSpc>
              <a:spcBef>
                <a:spcPts val="1192"/>
              </a:spcBef>
              <a:spcAft>
                <a:spcPts val="0"/>
              </a:spcAft>
              <a:buSzPts val="2960"/>
              <a:buFont typeface="Arial Black"/>
              <a:buAutoNum type="arabicPeriod"/>
            </a:pPr>
            <a:r>
              <a:rPr lang="en-US" sz="2960"/>
              <a:t>Gene mutation</a:t>
            </a:r>
            <a:endParaRPr/>
          </a:p>
          <a:p>
            <a:pPr indent="-514350" lvl="0" marL="514350" rtl="0" algn="l">
              <a:lnSpc>
                <a:spcPct val="90000"/>
              </a:lnSpc>
              <a:spcBef>
                <a:spcPts val="1192"/>
              </a:spcBef>
              <a:spcAft>
                <a:spcPts val="0"/>
              </a:spcAft>
              <a:buSzPts val="2960"/>
              <a:buFont typeface="Arial Black"/>
              <a:buAutoNum type="arabicPeriod"/>
            </a:pPr>
            <a:r>
              <a:rPr lang="en-US" sz="2960"/>
              <a:t>Gene regulation</a:t>
            </a:r>
            <a:endParaRPr/>
          </a:p>
          <a:p>
            <a:pPr indent="-514350" lvl="1" marL="1303020" rtl="0" algn="l">
              <a:lnSpc>
                <a:spcPct val="90000"/>
              </a:lnSpc>
              <a:spcBef>
                <a:spcPts val="1118"/>
              </a:spcBef>
              <a:spcAft>
                <a:spcPts val="0"/>
              </a:spcAft>
              <a:buSzPts val="2590"/>
              <a:buFont typeface="Noto Sans Symbols"/>
              <a:buChar char="⮚"/>
            </a:pPr>
            <a:r>
              <a:rPr lang="en-US" sz="2590"/>
              <a:t>Epigenetic</a:t>
            </a:r>
            <a:endParaRPr/>
          </a:p>
          <a:p>
            <a:pPr indent="-514350" lvl="1" marL="1303020" rtl="0" algn="l">
              <a:lnSpc>
                <a:spcPct val="90000"/>
              </a:lnSpc>
              <a:spcBef>
                <a:spcPts val="518"/>
              </a:spcBef>
              <a:spcAft>
                <a:spcPts val="0"/>
              </a:spcAft>
              <a:buSzPts val="2590"/>
              <a:buFont typeface="Noto Sans Symbols"/>
              <a:buChar char="⮚"/>
            </a:pPr>
            <a:r>
              <a:rPr lang="en-US" sz="2590"/>
              <a:t>Transcription</a:t>
            </a:r>
            <a:endParaRPr/>
          </a:p>
          <a:p>
            <a:pPr indent="-514350" lvl="1" marL="1303020" rtl="0" algn="l">
              <a:lnSpc>
                <a:spcPct val="90000"/>
              </a:lnSpc>
              <a:spcBef>
                <a:spcPts val="518"/>
              </a:spcBef>
              <a:spcAft>
                <a:spcPts val="0"/>
              </a:spcAft>
              <a:buSzPts val="2590"/>
              <a:buFont typeface="Noto Sans Symbols"/>
              <a:buChar char="⮚"/>
            </a:pPr>
            <a:r>
              <a:rPr lang="en-US" sz="2590"/>
              <a:t>Post-transcription</a:t>
            </a:r>
            <a:endParaRPr/>
          </a:p>
          <a:p>
            <a:pPr indent="-514350" lvl="1" marL="1303020" rtl="0" algn="l">
              <a:lnSpc>
                <a:spcPct val="90000"/>
              </a:lnSpc>
              <a:spcBef>
                <a:spcPts val="518"/>
              </a:spcBef>
              <a:spcAft>
                <a:spcPts val="0"/>
              </a:spcAft>
              <a:buSzPts val="2590"/>
              <a:buFont typeface="Noto Sans Symbols"/>
              <a:buChar char="⮚"/>
            </a:pPr>
            <a:r>
              <a:rPr lang="en-US" sz="2590"/>
              <a:t>Translation</a:t>
            </a:r>
            <a:endParaRPr/>
          </a:p>
          <a:p>
            <a:pPr indent="-514350" lvl="1" marL="1303020" rtl="0" algn="l">
              <a:lnSpc>
                <a:spcPct val="90000"/>
              </a:lnSpc>
              <a:spcBef>
                <a:spcPts val="518"/>
              </a:spcBef>
              <a:spcAft>
                <a:spcPts val="0"/>
              </a:spcAft>
              <a:buSzPts val="2590"/>
              <a:buFont typeface="Noto Sans Symbols"/>
              <a:buChar char="⮚"/>
            </a:pPr>
            <a:r>
              <a:rPr lang="en-US" sz="2590"/>
              <a:t>Post-Translation</a:t>
            </a:r>
            <a:endParaRPr/>
          </a:p>
          <a:p>
            <a:pPr indent="0" lvl="0" marL="0" rtl="0" algn="l">
              <a:lnSpc>
                <a:spcPct val="90000"/>
              </a:lnSpc>
              <a:spcBef>
                <a:spcPts val="592"/>
              </a:spcBef>
              <a:spcAft>
                <a:spcPts val="0"/>
              </a:spcAft>
              <a:buSzPts val="2960"/>
              <a:buNone/>
            </a:pPr>
            <a:r>
              <a:t/>
            </a:r>
            <a:endParaRPr sz="2960"/>
          </a:p>
        </p:txBody>
      </p:sp>
      <p:sp>
        <p:nvSpPr>
          <p:cNvPr id="295" name="Google Shape;295;p39"/>
          <p:cNvSpPr txBox="1"/>
          <p:nvPr>
            <p:ph type="title"/>
          </p:nvPr>
        </p:nvSpPr>
        <p:spPr>
          <a:xfrm>
            <a:off x="133350" y="146076"/>
            <a:ext cx="8553450"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CANCER: DISEASE OF ALTERED GENE EXPRESSION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40"/>
          <p:cNvSpPr txBox="1"/>
          <p:nvPr>
            <p:ph idx="1" type="body"/>
          </p:nvPr>
        </p:nvSpPr>
        <p:spPr>
          <a:xfrm>
            <a:off x="504825" y="1599712"/>
            <a:ext cx="8229600" cy="4480560"/>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SzPts val="2800"/>
              <a:buFont typeface="Arial"/>
              <a:buChar char="•"/>
            </a:pPr>
            <a:r>
              <a:rPr b="1" lang="en-US" sz="2800"/>
              <a:t>Tumor Suppressor Genes </a:t>
            </a:r>
            <a:r>
              <a:rPr lang="en-US" sz="2800"/>
              <a:t>– function to prevent excess, inappropriate cell growth</a:t>
            </a:r>
            <a:endParaRPr sz="2800"/>
          </a:p>
          <a:p>
            <a:pPr indent="-457200" lvl="0" marL="457200" rtl="0" algn="l">
              <a:spcBef>
                <a:spcPts val="1160"/>
              </a:spcBef>
              <a:spcAft>
                <a:spcPts val="0"/>
              </a:spcAft>
              <a:buSzPts val="2800"/>
              <a:buFont typeface="Arial"/>
              <a:buChar char="•"/>
            </a:pPr>
            <a:r>
              <a:rPr lang="en-US" sz="2800"/>
              <a:t>Tumor suppressor gene </a:t>
            </a:r>
            <a:r>
              <a:rPr b="1" lang="en-US" sz="2800"/>
              <a:t>p53</a:t>
            </a:r>
            <a:r>
              <a:rPr lang="en-US" sz="2800"/>
              <a:t> – mutated in over 50% of all cancer types</a:t>
            </a:r>
            <a:endParaRPr sz="2800"/>
          </a:p>
          <a:p>
            <a:pPr indent="-457200" lvl="0" marL="457200" rtl="0" algn="l">
              <a:spcBef>
                <a:spcPts val="1160"/>
              </a:spcBef>
              <a:spcAft>
                <a:spcPts val="0"/>
              </a:spcAft>
              <a:buSzPts val="2800"/>
              <a:buFont typeface="Arial"/>
              <a:buChar char="•"/>
            </a:pPr>
            <a:r>
              <a:rPr lang="en-US" sz="2800"/>
              <a:t>p53 functions as a transcription factor</a:t>
            </a:r>
            <a:endParaRPr sz="2800"/>
          </a:p>
        </p:txBody>
      </p:sp>
      <p:sp>
        <p:nvSpPr>
          <p:cNvPr id="301" name="Google Shape;301;p40"/>
          <p:cNvSpPr txBox="1"/>
          <p:nvPr>
            <p:ph type="title"/>
          </p:nvPr>
        </p:nvSpPr>
        <p:spPr>
          <a:xfrm>
            <a:off x="323850" y="284891"/>
            <a:ext cx="8591550"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800"/>
              <a:buFont typeface="Arial Black"/>
              <a:buNone/>
            </a:pPr>
            <a:r>
              <a:rPr lang="en-US" sz="2800"/>
              <a:t>TUMOR SUPPRESSOR GENES AND CANCER</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41"/>
          <p:cNvSpPr txBox="1"/>
          <p:nvPr>
            <p:ph idx="1" type="body"/>
          </p:nvPr>
        </p:nvSpPr>
        <p:spPr>
          <a:xfrm>
            <a:off x="3778026" y="2386341"/>
            <a:ext cx="5111750" cy="4480560"/>
          </a:xfrm>
          <a:prstGeom prst="rect">
            <a:avLst/>
          </a:prstGeom>
          <a:noFill/>
          <a:ln>
            <a:noFill/>
          </a:ln>
        </p:spPr>
        <p:txBody>
          <a:bodyPr anchorCtr="0" anchor="t" bIns="45700" lIns="91425" spcFirstLastPara="1" rIns="91425" wrap="square" tIns="45700">
            <a:noAutofit/>
          </a:bodyPr>
          <a:lstStyle/>
          <a:p>
            <a:pPr indent="-457200" lvl="1" marL="1245870" rtl="0" algn="l">
              <a:spcBef>
                <a:spcPts val="0"/>
              </a:spcBef>
              <a:spcAft>
                <a:spcPts val="0"/>
              </a:spcAft>
              <a:buSzPts val="2800"/>
              <a:buFont typeface="Noto Sans Symbols"/>
              <a:buChar char="✔"/>
            </a:pPr>
            <a:r>
              <a:rPr lang="en-US"/>
              <a:t>Cause cancer when mutated</a:t>
            </a:r>
            <a:endParaRPr/>
          </a:p>
          <a:p>
            <a:pPr indent="-457200" lvl="1" marL="1245870" rtl="0" algn="l">
              <a:spcBef>
                <a:spcPts val="560"/>
              </a:spcBef>
              <a:spcAft>
                <a:spcPts val="0"/>
              </a:spcAft>
              <a:buSzPts val="2800"/>
              <a:buFont typeface="Noto Sans Symbols"/>
              <a:buChar char="✔"/>
            </a:pPr>
            <a:r>
              <a:rPr lang="en-US"/>
              <a:t>Alter transcriptional activity of a gene that control cell growth</a:t>
            </a:r>
            <a:endParaRPr/>
          </a:p>
          <a:p>
            <a:pPr indent="-457200" lvl="1" marL="1245870" rtl="0" algn="l">
              <a:spcBef>
                <a:spcPts val="560"/>
              </a:spcBef>
              <a:spcAft>
                <a:spcPts val="0"/>
              </a:spcAft>
              <a:buSzPts val="2800"/>
              <a:buFont typeface="Noto Sans Symbols"/>
              <a:buChar char="✔"/>
            </a:pPr>
            <a:r>
              <a:rPr lang="en-US"/>
              <a:t>Ex. </a:t>
            </a:r>
            <a:r>
              <a:rPr b="1" lang="en-US"/>
              <a:t>Myc</a:t>
            </a:r>
            <a:r>
              <a:rPr lang="en-US"/>
              <a:t> – transcription factor that is activated in Burkett’s Lymphoma </a:t>
            </a:r>
            <a:endParaRPr b="1"/>
          </a:p>
        </p:txBody>
      </p:sp>
      <p:sp>
        <p:nvSpPr>
          <p:cNvPr id="307" name="Google Shape;307;p41"/>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800"/>
              <a:buFont typeface="Arial Black"/>
              <a:buNone/>
            </a:pPr>
            <a:r>
              <a:rPr lang="en-US" sz="2800"/>
              <a:t>ONCOGENES AND CANCER</a:t>
            </a:r>
            <a:endParaRPr sz="2800"/>
          </a:p>
        </p:txBody>
      </p:sp>
      <p:pic>
        <p:nvPicPr>
          <p:cNvPr id="308" name="Google Shape;308;p41"/>
          <p:cNvPicPr preferRelativeResize="0"/>
          <p:nvPr/>
        </p:nvPicPr>
        <p:blipFill rotWithShape="1">
          <a:blip r:embed="rId3">
            <a:alphaModFix/>
          </a:blip>
          <a:srcRect b="0" l="0" r="0" t="0"/>
          <a:stretch/>
        </p:blipFill>
        <p:spPr>
          <a:xfrm>
            <a:off x="457200" y="2755673"/>
            <a:ext cx="3512202" cy="2625342"/>
          </a:xfrm>
          <a:prstGeom prst="rect">
            <a:avLst/>
          </a:prstGeom>
          <a:noFill/>
          <a:ln>
            <a:noFill/>
          </a:ln>
        </p:spPr>
      </p:pic>
      <p:sp>
        <p:nvSpPr>
          <p:cNvPr id="309" name="Google Shape;309;p41"/>
          <p:cNvSpPr/>
          <p:nvPr/>
        </p:nvSpPr>
        <p:spPr>
          <a:xfrm>
            <a:off x="457200" y="2386341"/>
            <a:ext cx="367961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Histology slide Burkitt's lymphoma</a:t>
            </a:r>
            <a:endParaRPr/>
          </a:p>
        </p:txBody>
      </p:sp>
      <p:sp>
        <p:nvSpPr>
          <p:cNvPr id="310" name="Google Shape;310;p41"/>
          <p:cNvSpPr/>
          <p:nvPr/>
        </p:nvSpPr>
        <p:spPr>
          <a:xfrm>
            <a:off x="457200" y="5646028"/>
            <a:ext cx="4572000"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Malignant B-cell lymphocytes seen in Burkitt's lymphoma, stained with hematoxylin and eosin (H&amp;E) stain</a:t>
            </a:r>
            <a:endParaRPr/>
          </a:p>
        </p:txBody>
      </p:sp>
      <p:sp>
        <p:nvSpPr>
          <p:cNvPr id="311" name="Google Shape;311;p41"/>
          <p:cNvSpPr/>
          <p:nvPr/>
        </p:nvSpPr>
        <p:spPr>
          <a:xfrm>
            <a:off x="457200" y="5283158"/>
            <a:ext cx="4572000" cy="2616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a:solidFill>
                  <a:schemeClr val="dk1"/>
                </a:solidFill>
                <a:latin typeface="Arial"/>
                <a:ea typeface="Arial"/>
                <a:cs typeface="Arial"/>
                <a:sym typeface="Arial"/>
              </a:rPr>
              <a:t>National Cancer Institute (NCI); Author: Louis M. Staudt</a:t>
            </a:r>
            <a:endParaRPr sz="1100">
              <a:solidFill>
                <a:schemeClr val="dk1"/>
              </a:solidFill>
              <a:latin typeface="Arial"/>
              <a:ea typeface="Arial"/>
              <a:cs typeface="Arial"/>
              <a:sym typeface="Arial"/>
            </a:endParaRPr>
          </a:p>
        </p:txBody>
      </p:sp>
      <p:sp>
        <p:nvSpPr>
          <p:cNvPr id="312" name="Google Shape;312;p41"/>
          <p:cNvSpPr txBox="1"/>
          <p:nvPr/>
        </p:nvSpPr>
        <p:spPr>
          <a:xfrm>
            <a:off x="457200" y="1238250"/>
            <a:ext cx="7960834"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Proto-oncogenes </a:t>
            </a:r>
            <a:r>
              <a:rPr lang="en-US" sz="2800">
                <a:solidFill>
                  <a:schemeClr val="dk1"/>
                </a:solidFill>
                <a:latin typeface="Arial"/>
                <a:ea typeface="Arial"/>
                <a:cs typeface="Arial"/>
                <a:sym typeface="Arial"/>
              </a:rPr>
              <a:t>- positive cell-cycle regulators</a:t>
            </a:r>
            <a:endParaRPr/>
          </a:p>
          <a:p>
            <a:pPr indent="0" lvl="0" marL="0" marR="0" rtl="0" algn="l">
              <a:spcBef>
                <a:spcPts val="0"/>
              </a:spcBef>
              <a:spcAft>
                <a:spcPts val="0"/>
              </a:spcAft>
              <a:buNone/>
            </a:pPr>
            <a:r>
              <a:t/>
            </a:r>
            <a:endParaRPr sz="2800">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42"/>
          <p:cNvSpPr txBox="1"/>
          <p:nvPr>
            <p:ph type="title"/>
          </p:nvPr>
        </p:nvSpPr>
        <p:spPr>
          <a:xfrm>
            <a:off x="152400" y="488976"/>
            <a:ext cx="8286750"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800"/>
              <a:buFont typeface="Arial Black"/>
              <a:buNone/>
            </a:pPr>
            <a:r>
              <a:rPr lang="en-US" sz="2800"/>
              <a:t>OTHER CANCERS AFFECTED </a:t>
            </a:r>
            <a:br>
              <a:rPr lang="en-US" sz="2800"/>
            </a:br>
            <a:r>
              <a:rPr lang="en-US" sz="2800"/>
              <a:t>BY GENE REGULATION</a:t>
            </a:r>
            <a:endParaRPr sz="2800"/>
          </a:p>
        </p:txBody>
      </p:sp>
      <p:sp>
        <p:nvSpPr>
          <p:cNvPr id="319" name="Google Shape;319;p42"/>
          <p:cNvSpPr txBox="1"/>
          <p:nvPr>
            <p:ph idx="1" type="body"/>
          </p:nvPr>
        </p:nvSpPr>
        <p:spPr>
          <a:xfrm>
            <a:off x="152400" y="1600200"/>
            <a:ext cx="8534400" cy="4480560"/>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SzPts val="2960"/>
              <a:buFont typeface="Noto Sans Symbols"/>
              <a:buChar char="⮚"/>
            </a:pPr>
            <a:r>
              <a:rPr lang="en-US" sz="2960"/>
              <a:t>Mutations that activate transcription factors</a:t>
            </a:r>
            <a:endParaRPr/>
          </a:p>
          <a:p>
            <a:pPr indent="-457200" lvl="1" marL="1245870" rtl="0" algn="l">
              <a:spcBef>
                <a:spcPts val="1118"/>
              </a:spcBef>
              <a:spcAft>
                <a:spcPts val="0"/>
              </a:spcAft>
              <a:buSzPts val="2590"/>
              <a:buFont typeface="Noto Sans Symbols"/>
              <a:buChar char="⮚"/>
            </a:pPr>
            <a:r>
              <a:rPr lang="en-US" sz="2590"/>
              <a:t>Overexpression of the epidermal growth factor receptor (EGFR) in a subset of breast cancers</a:t>
            </a:r>
            <a:endParaRPr/>
          </a:p>
          <a:p>
            <a:pPr indent="-457200" lvl="1" marL="1245870" rtl="0" algn="l">
              <a:spcBef>
                <a:spcPts val="518"/>
              </a:spcBef>
              <a:spcAft>
                <a:spcPts val="0"/>
              </a:spcAft>
              <a:buSzPts val="2590"/>
              <a:buFont typeface="Noto Sans Symbols"/>
              <a:buChar char="⮚"/>
            </a:pPr>
            <a:r>
              <a:rPr lang="en-US" sz="2590"/>
              <a:t>Leads to activation of protein kinases</a:t>
            </a:r>
            <a:endParaRPr/>
          </a:p>
          <a:p>
            <a:pPr indent="-457200" lvl="1" marL="1245870" rtl="0" algn="l">
              <a:spcBef>
                <a:spcPts val="518"/>
              </a:spcBef>
              <a:spcAft>
                <a:spcPts val="0"/>
              </a:spcAft>
              <a:buSzPts val="2590"/>
              <a:buFont typeface="Noto Sans Symbols"/>
              <a:buChar char="⮚"/>
            </a:pPr>
            <a:r>
              <a:rPr lang="en-US" sz="2590"/>
              <a:t>Leads to overexpression of transcription factors that control genes involved in cell cycle</a:t>
            </a:r>
            <a:endParaRPr/>
          </a:p>
          <a:p>
            <a:pPr indent="0" lvl="1" marL="788670" rtl="0" algn="l">
              <a:spcBef>
                <a:spcPts val="518"/>
              </a:spcBef>
              <a:spcAft>
                <a:spcPts val="0"/>
              </a:spcAft>
              <a:buSzPts val="2590"/>
              <a:buNone/>
            </a:pPr>
            <a:r>
              <a:t/>
            </a:r>
            <a:endParaRPr sz="2590"/>
          </a:p>
          <a:p>
            <a:pPr indent="0" lvl="1" marL="788670" rtl="0" algn="l">
              <a:spcBef>
                <a:spcPts val="518"/>
              </a:spcBef>
              <a:spcAft>
                <a:spcPts val="0"/>
              </a:spcAft>
              <a:buSzPts val="2590"/>
              <a:buNone/>
            </a:pPr>
            <a:r>
              <a:rPr lang="en-US" sz="2590"/>
              <a:t>Drugs that prevent activation of EGFR may be useful in treating this type of cancer.</a:t>
            </a:r>
            <a:endParaRPr sz="259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43"/>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CB255"/>
              </a:buClr>
              <a:buSzPts val="1850"/>
              <a:buNone/>
            </a:pPr>
            <a:r>
              <a:rPr lang="en-US" sz="1850"/>
              <a:t>This PowerPoint file is copyright Rice University. All Rights Reserved.</a:t>
            </a:r>
            <a:endParaRPr/>
          </a:p>
          <a:p>
            <a:pPr indent="0" lvl="0" marL="0" rtl="0" algn="l">
              <a:lnSpc>
                <a:spcPct val="90000"/>
              </a:lnSpc>
              <a:spcBef>
                <a:spcPts val="970"/>
              </a:spcBef>
              <a:spcAft>
                <a:spcPts val="0"/>
              </a:spcAft>
              <a:buClr>
                <a:srgbClr val="6CB255"/>
              </a:buClr>
              <a:buSzPts val="1850"/>
              <a:buNone/>
            </a:pPr>
            <a:r>
              <a:rPr lang="en-US" sz="1850"/>
              <a:t>Modified by the Biology faculty at Valdosta State University.</a:t>
            </a:r>
            <a:endParaRPr/>
          </a:p>
          <a:p>
            <a:pPr indent="0" lvl="0" marL="0" rtl="0" algn="l">
              <a:lnSpc>
                <a:spcPct val="90000"/>
              </a:lnSpc>
              <a:spcBef>
                <a:spcPts val="970"/>
              </a:spcBef>
              <a:spcAft>
                <a:spcPts val="0"/>
              </a:spcAft>
              <a:buClr>
                <a:srgbClr val="6CB255"/>
              </a:buClr>
              <a:buSzPts val="1850"/>
              <a:buNone/>
            </a:pPr>
            <a:r>
              <a:rPr lang="en-US" sz="1850"/>
              <a:t>Updated for Biology 2e by OpenStax.  </a:t>
            </a:r>
            <a:endParaRPr sz="185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9"/>
          <p:cNvSpPr txBox="1"/>
          <p:nvPr>
            <p:ph type="title"/>
          </p:nvPr>
        </p:nvSpPr>
        <p:spPr>
          <a:xfrm>
            <a:off x="194620" y="385005"/>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160"/>
              <a:buFont typeface="Arial Black"/>
              <a:buNone/>
            </a:pPr>
            <a:r>
              <a:rPr lang="en-US" sz="2160"/>
              <a:t>GENERAL MODEL OF TRANSCRIPTION AND TRANSLATION IN PROKARYOTIC ORGANISMS</a:t>
            </a:r>
            <a:endParaRPr sz="2160"/>
          </a:p>
        </p:txBody>
      </p:sp>
      <p:pic>
        <p:nvPicPr>
          <p:cNvPr descr="Figure_16_01_01.jpg" id="69" name="Google Shape;69;p9"/>
          <p:cNvPicPr preferRelativeResize="0"/>
          <p:nvPr>
            <p:ph idx="2" type="pic"/>
          </p:nvPr>
        </p:nvPicPr>
        <p:blipFill rotWithShape="1">
          <a:blip r:embed="rId3">
            <a:alphaModFix/>
          </a:blip>
          <a:srcRect b="-1256" l="0" r="49977" t="-1256"/>
          <a:stretch/>
        </p:blipFill>
        <p:spPr>
          <a:xfrm>
            <a:off x="194620" y="1237991"/>
            <a:ext cx="4682170" cy="4063159"/>
          </a:xfrm>
          <a:prstGeom prst="rect">
            <a:avLst/>
          </a:prstGeom>
          <a:noFill/>
          <a:ln>
            <a:noFill/>
          </a:ln>
        </p:spPr>
      </p:pic>
      <p:sp>
        <p:nvSpPr>
          <p:cNvPr id="70" name="Google Shape;70;p9"/>
          <p:cNvSpPr txBox="1"/>
          <p:nvPr/>
        </p:nvSpPr>
        <p:spPr>
          <a:xfrm>
            <a:off x="4857740" y="1624892"/>
            <a:ext cx="4133860" cy="36625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Transcription and translation occur simultaneously in the cytoplasm.</a:t>
            </a:r>
            <a:endParaRPr/>
          </a:p>
          <a:p>
            <a:pPr indent="0" lvl="0" marL="0" marR="0" rtl="0" algn="l">
              <a:spcBef>
                <a:spcPts val="0"/>
              </a:spcBef>
              <a:spcAft>
                <a:spcPts val="0"/>
              </a:spcAft>
              <a:buNone/>
            </a:pPr>
            <a:r>
              <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en-US" sz="2800">
                <a:solidFill>
                  <a:schemeClr val="dk1"/>
                </a:solidFill>
                <a:latin typeface="Arial"/>
                <a:ea typeface="Arial"/>
                <a:cs typeface="Arial"/>
                <a:sym typeface="Arial"/>
              </a:rPr>
              <a:t>Regulation occurs at the </a:t>
            </a:r>
            <a:endParaRPr/>
          </a:p>
          <a:p>
            <a:pPr indent="0" lvl="0" marL="0" marR="0" rtl="0" algn="l">
              <a:spcBef>
                <a:spcPts val="0"/>
              </a:spcBef>
              <a:spcAft>
                <a:spcPts val="0"/>
              </a:spcAft>
              <a:buNone/>
            </a:pPr>
            <a:r>
              <a:rPr lang="en-US" sz="2800">
                <a:solidFill>
                  <a:schemeClr val="dk1"/>
                </a:solidFill>
                <a:latin typeface="Arial"/>
                <a:ea typeface="Arial"/>
                <a:cs typeface="Arial"/>
                <a:sym typeface="Arial"/>
              </a:rPr>
              <a:t>transcriptional level.</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pic>
        <p:nvPicPr>
          <p:cNvPr id="75" name="Google Shape;75;p10"/>
          <p:cNvPicPr preferRelativeResize="0"/>
          <p:nvPr>
            <p:ph idx="1" type="body"/>
          </p:nvPr>
        </p:nvPicPr>
        <p:blipFill rotWithShape="1">
          <a:blip r:embed="rId3">
            <a:alphaModFix/>
          </a:blip>
          <a:srcRect b="-2883" l="50860" r="0" t="-4081"/>
          <a:stretch/>
        </p:blipFill>
        <p:spPr>
          <a:xfrm>
            <a:off x="19646" y="1383507"/>
            <a:ext cx="4327108" cy="3988594"/>
          </a:xfrm>
          <a:prstGeom prst="rect">
            <a:avLst/>
          </a:prstGeom>
          <a:noFill/>
          <a:ln>
            <a:noFill/>
          </a:ln>
        </p:spPr>
      </p:pic>
      <p:sp>
        <p:nvSpPr>
          <p:cNvPr id="76" name="Google Shape;76;p10"/>
          <p:cNvSpPr txBox="1"/>
          <p:nvPr>
            <p:ph type="title"/>
          </p:nvPr>
        </p:nvSpPr>
        <p:spPr>
          <a:xfrm>
            <a:off x="241747" y="37467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160"/>
              <a:buFont typeface="Arial Black"/>
              <a:buNone/>
            </a:pPr>
            <a:r>
              <a:rPr lang="en-US" sz="2160"/>
              <a:t>GENERAL MODEL OF TRANSCRIPTION AND TRANSLATION IN EUKARYOTIC ORGANISMS</a:t>
            </a:r>
            <a:endParaRPr/>
          </a:p>
        </p:txBody>
      </p:sp>
      <p:sp>
        <p:nvSpPr>
          <p:cNvPr id="77" name="Google Shape;77;p10"/>
          <p:cNvSpPr txBox="1"/>
          <p:nvPr/>
        </p:nvSpPr>
        <p:spPr>
          <a:xfrm>
            <a:off x="4403762" y="1364456"/>
            <a:ext cx="4606888" cy="600164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Eukaryotic transcription and RNA processing occurs in the nucleus</a:t>
            </a:r>
            <a:endParaRPr/>
          </a:p>
          <a:p>
            <a:pPr indent="0" lvl="0" marL="0" marR="0" rtl="0" algn="l">
              <a:spcBef>
                <a:spcPts val="0"/>
              </a:spcBef>
              <a:spcAft>
                <a:spcPts val="0"/>
              </a:spcAft>
              <a:buNone/>
            </a:pPr>
            <a:r>
              <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en-US" sz="2800">
                <a:solidFill>
                  <a:schemeClr val="dk1"/>
                </a:solidFill>
                <a:latin typeface="Arial"/>
                <a:ea typeface="Arial"/>
                <a:cs typeface="Arial"/>
                <a:sym typeface="Arial"/>
              </a:rPr>
              <a:t>Translation takes place in the cytoplasm</a:t>
            </a:r>
            <a:endParaRPr/>
          </a:p>
          <a:p>
            <a:pPr indent="0" lvl="0" marL="0" marR="0" rtl="0" algn="l">
              <a:spcBef>
                <a:spcPts val="0"/>
              </a:spcBef>
              <a:spcAft>
                <a:spcPts val="0"/>
              </a:spcAft>
              <a:buNone/>
            </a:pPr>
            <a:r>
              <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en-US" sz="2800">
                <a:solidFill>
                  <a:schemeClr val="dk1"/>
                </a:solidFill>
                <a:latin typeface="Arial"/>
                <a:ea typeface="Arial"/>
                <a:cs typeface="Arial"/>
                <a:sym typeface="Arial"/>
              </a:rPr>
              <a:t>Gene expression is regulated during:</a:t>
            </a:r>
            <a:endParaRPr/>
          </a:p>
          <a:p>
            <a:pPr indent="-342900" lvl="0" marL="342900" marR="0" rtl="0" algn="l">
              <a:spcBef>
                <a:spcPts val="0"/>
              </a:spcBef>
              <a:spcAft>
                <a:spcPts val="0"/>
              </a:spcAft>
              <a:buClr>
                <a:schemeClr val="dk1"/>
              </a:buClr>
              <a:buSzPts val="2400"/>
              <a:buFont typeface="Arial Black"/>
              <a:buAutoNum type="arabicPeriod"/>
            </a:pPr>
            <a:r>
              <a:rPr lang="en-US" sz="2400">
                <a:solidFill>
                  <a:schemeClr val="dk1"/>
                </a:solidFill>
                <a:latin typeface="Arial"/>
                <a:ea typeface="Arial"/>
                <a:cs typeface="Arial"/>
                <a:sym typeface="Arial"/>
              </a:rPr>
              <a:t>Transcription</a:t>
            </a:r>
            <a:endParaRPr/>
          </a:p>
          <a:p>
            <a:pPr indent="-342900" lvl="0" marL="342900" marR="0" rtl="0" algn="l">
              <a:spcBef>
                <a:spcPts val="0"/>
              </a:spcBef>
              <a:spcAft>
                <a:spcPts val="0"/>
              </a:spcAft>
              <a:buClr>
                <a:schemeClr val="dk1"/>
              </a:buClr>
              <a:buSzPts val="2400"/>
              <a:buFont typeface="Arial Black"/>
              <a:buAutoNum type="arabicPeriod"/>
            </a:pPr>
            <a:r>
              <a:rPr lang="en-US" sz="2400">
                <a:solidFill>
                  <a:schemeClr val="dk1"/>
                </a:solidFill>
                <a:latin typeface="Arial"/>
                <a:ea typeface="Arial"/>
                <a:cs typeface="Arial"/>
                <a:sym typeface="Arial"/>
              </a:rPr>
              <a:t>Translation</a:t>
            </a:r>
            <a:endParaRPr/>
          </a:p>
          <a:p>
            <a:pPr indent="-342900" lvl="0" marL="342900" marR="0" rtl="0" algn="l">
              <a:spcBef>
                <a:spcPts val="0"/>
              </a:spcBef>
              <a:spcAft>
                <a:spcPts val="0"/>
              </a:spcAft>
              <a:buClr>
                <a:schemeClr val="dk1"/>
              </a:buClr>
              <a:buSzPts val="2400"/>
              <a:buFont typeface="Arial Black"/>
              <a:buAutoNum type="arabicPeriod"/>
            </a:pPr>
            <a:r>
              <a:rPr lang="en-US" sz="2400">
                <a:solidFill>
                  <a:schemeClr val="dk1"/>
                </a:solidFill>
                <a:latin typeface="Arial"/>
                <a:ea typeface="Arial"/>
                <a:cs typeface="Arial"/>
                <a:sym typeface="Arial"/>
              </a:rPr>
              <a:t>Post-translational modification of proteins</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graphicFrame>
        <p:nvGraphicFramePr>
          <p:cNvPr id="83" name="Google Shape;83;p11"/>
          <p:cNvGraphicFramePr/>
          <p:nvPr/>
        </p:nvGraphicFramePr>
        <p:xfrm>
          <a:off x="377822" y="939324"/>
          <a:ext cx="3000000" cy="3000000"/>
        </p:xfrm>
        <a:graphic>
          <a:graphicData uri="http://schemas.openxmlformats.org/drawingml/2006/table">
            <a:tbl>
              <a:tblPr bandRow="1" firstRow="1">
                <a:noFill/>
                <a:tableStyleId>{5A70683B-7856-4057-8E2A-589D05156561}</a:tableStyleId>
              </a:tblPr>
              <a:tblGrid>
                <a:gridCol w="4252675"/>
                <a:gridCol w="4252675"/>
              </a:tblGrid>
              <a:tr h="567575">
                <a:tc>
                  <a:txBody>
                    <a:bodyPr/>
                    <a:lstStyle/>
                    <a:p>
                      <a:pPr indent="0" lvl="0" marL="0" marR="0" rtl="0" algn="l">
                        <a:spcBef>
                          <a:spcPts val="0"/>
                        </a:spcBef>
                        <a:spcAft>
                          <a:spcPts val="0"/>
                        </a:spcAft>
                        <a:buNone/>
                      </a:pPr>
                      <a:r>
                        <a:rPr lang="en-US" sz="2000" u="none" cap="none" strike="noStrike"/>
                        <a:t>Prokaryotic organisms</a:t>
                      </a:r>
                      <a:endParaRPr sz="2000"/>
                    </a:p>
                  </a:txBody>
                  <a:tcPr marT="45725" marB="45725" marR="91450" marL="91450"/>
                </a:tc>
                <a:tc>
                  <a:txBody>
                    <a:bodyPr/>
                    <a:lstStyle/>
                    <a:p>
                      <a:pPr indent="0" lvl="0" marL="0" marR="0" rtl="0" algn="l">
                        <a:spcBef>
                          <a:spcPts val="0"/>
                        </a:spcBef>
                        <a:spcAft>
                          <a:spcPts val="0"/>
                        </a:spcAft>
                        <a:buNone/>
                      </a:pPr>
                      <a:r>
                        <a:rPr lang="en-US" sz="2000"/>
                        <a:t>Eukaryotic organisms</a:t>
                      </a:r>
                      <a:endParaRPr sz="2000"/>
                    </a:p>
                  </a:txBody>
                  <a:tcPr marT="45725" marB="45725" marR="91450" marL="91450"/>
                </a:tc>
              </a:tr>
              <a:tr h="567575">
                <a:tc>
                  <a:txBody>
                    <a:bodyPr/>
                    <a:lstStyle/>
                    <a:p>
                      <a:pPr indent="0" lvl="0" marL="0" marR="0" rtl="0" algn="l">
                        <a:spcBef>
                          <a:spcPts val="0"/>
                        </a:spcBef>
                        <a:spcAft>
                          <a:spcPts val="0"/>
                        </a:spcAft>
                        <a:buNone/>
                      </a:pPr>
                      <a:r>
                        <a:rPr lang="en-US" sz="2000"/>
                        <a:t>Lack nucleus	</a:t>
                      </a:r>
                      <a:endParaRPr sz="2000"/>
                    </a:p>
                  </a:txBody>
                  <a:tcPr marT="45725" marB="45725" marR="91450" marL="91450"/>
                </a:tc>
                <a:tc>
                  <a:txBody>
                    <a:bodyPr/>
                    <a:lstStyle/>
                    <a:p>
                      <a:pPr indent="0" lvl="0" marL="0" marR="0" rtl="0" algn="l">
                        <a:spcBef>
                          <a:spcPts val="0"/>
                        </a:spcBef>
                        <a:spcAft>
                          <a:spcPts val="0"/>
                        </a:spcAft>
                        <a:buNone/>
                      </a:pPr>
                      <a:r>
                        <a:rPr lang="en-US" sz="2000"/>
                        <a:t>Contain nucleus</a:t>
                      </a:r>
                      <a:endParaRPr sz="2000"/>
                    </a:p>
                  </a:txBody>
                  <a:tcPr marT="45725" marB="45725" marR="91450" marL="91450"/>
                </a:tc>
              </a:tr>
              <a:tr h="805350">
                <a:tc>
                  <a:txBody>
                    <a:bodyPr/>
                    <a:lstStyle/>
                    <a:p>
                      <a:pPr indent="0" lvl="0" marL="0" marR="0" rtl="0" algn="l">
                        <a:spcBef>
                          <a:spcPts val="0"/>
                        </a:spcBef>
                        <a:spcAft>
                          <a:spcPts val="0"/>
                        </a:spcAft>
                        <a:buNone/>
                      </a:pPr>
                      <a:r>
                        <a:rPr lang="en-US" sz="2000"/>
                        <a:t>DNA is found in the cytoplasm</a:t>
                      </a:r>
                      <a:endParaRPr sz="2000"/>
                    </a:p>
                  </a:txBody>
                  <a:tcPr marT="45725" marB="45725" marR="91450" marL="91450"/>
                </a:tc>
                <a:tc>
                  <a:txBody>
                    <a:bodyPr/>
                    <a:lstStyle/>
                    <a:p>
                      <a:pPr indent="0" lvl="0" marL="0" marR="0" rtl="0" algn="l">
                        <a:spcBef>
                          <a:spcPts val="0"/>
                        </a:spcBef>
                        <a:spcAft>
                          <a:spcPts val="0"/>
                        </a:spcAft>
                        <a:buNone/>
                      </a:pPr>
                      <a:r>
                        <a:rPr lang="en-US" sz="2000"/>
                        <a:t>DNA is confined to the nuclear compartment</a:t>
                      </a:r>
                      <a:endParaRPr sz="2000"/>
                    </a:p>
                  </a:txBody>
                  <a:tcPr marT="45725" marB="45725" marR="91450" marL="91450"/>
                </a:tc>
              </a:tr>
              <a:tr h="1495650">
                <a:tc>
                  <a:txBody>
                    <a:bodyPr/>
                    <a:lstStyle/>
                    <a:p>
                      <a:pPr indent="0" lvl="0" marL="0" marR="0" rtl="0" algn="l">
                        <a:spcBef>
                          <a:spcPts val="0"/>
                        </a:spcBef>
                        <a:spcAft>
                          <a:spcPts val="0"/>
                        </a:spcAft>
                        <a:buNone/>
                      </a:pPr>
                      <a:r>
                        <a:rPr lang="en-US" sz="2000"/>
                        <a:t>RNA transcription and protein formation occur almost simultaneously</a:t>
                      </a:r>
                      <a:endParaRPr sz="2000"/>
                    </a:p>
                  </a:txBody>
                  <a:tcPr marT="45725" marB="45725" marR="91450" marL="91450"/>
                </a:tc>
                <a:tc>
                  <a:txBody>
                    <a:bodyPr/>
                    <a:lstStyle/>
                    <a:p>
                      <a:pPr indent="0" lvl="0" marL="0" marR="0" rtl="0" algn="l">
                        <a:spcBef>
                          <a:spcPts val="0"/>
                        </a:spcBef>
                        <a:spcAft>
                          <a:spcPts val="0"/>
                        </a:spcAft>
                        <a:buNone/>
                      </a:pPr>
                      <a:r>
                        <a:rPr lang="en-US" sz="2000"/>
                        <a:t>RNA transcription occurs prior to protein formation, and it takes place in the nucleus. Translation of RNA to protein occurs in the cytoplasm.</a:t>
                      </a:r>
                      <a:endParaRPr sz="2000"/>
                    </a:p>
                  </a:txBody>
                  <a:tcPr marT="45725" marB="45725" marR="91450" marL="91450"/>
                </a:tc>
              </a:tr>
              <a:tr h="1495650">
                <a:tc>
                  <a:txBody>
                    <a:bodyPr/>
                    <a:lstStyle/>
                    <a:p>
                      <a:pPr indent="0" lvl="0" marL="0" marR="0" rtl="0" algn="l">
                        <a:spcBef>
                          <a:spcPts val="0"/>
                        </a:spcBef>
                        <a:spcAft>
                          <a:spcPts val="0"/>
                        </a:spcAft>
                        <a:buNone/>
                      </a:pPr>
                      <a:r>
                        <a:rPr lang="en-US" sz="2000"/>
                        <a:t>Gene expression is regulated primarily at the transcriptional level</a:t>
                      </a:r>
                      <a:endParaRPr sz="2000"/>
                    </a:p>
                  </a:txBody>
                  <a:tcPr marT="45725" marB="45725" marR="91450" marL="91450"/>
                </a:tc>
                <a:tc>
                  <a:txBody>
                    <a:bodyPr/>
                    <a:lstStyle/>
                    <a:p>
                      <a:pPr indent="0" lvl="0" marL="0" marR="0" rtl="0" algn="l">
                        <a:spcBef>
                          <a:spcPts val="0"/>
                        </a:spcBef>
                        <a:spcAft>
                          <a:spcPts val="0"/>
                        </a:spcAft>
                        <a:buNone/>
                      </a:pPr>
                      <a:r>
                        <a:rPr lang="en-US" sz="2000"/>
                        <a:t>Gene expression is regulated at many levels (epigenetic, transcriptional, nuclear shuttling, post-transcriptional, translational, and post-translational)</a:t>
                      </a:r>
                      <a:endParaRPr sz="2000"/>
                    </a:p>
                  </a:txBody>
                  <a:tcPr marT="45725" marB="45725" marR="91450" marL="91450"/>
                </a:tc>
              </a:tr>
            </a:tbl>
          </a:graphicData>
        </a:graphic>
      </p:graphicFrame>
      <p:sp>
        <p:nvSpPr>
          <p:cNvPr id="84" name="Google Shape;84;p11"/>
          <p:cNvSpPr txBox="1"/>
          <p:nvPr>
            <p:ph type="title"/>
          </p:nvPr>
        </p:nvSpPr>
        <p:spPr>
          <a:xfrm>
            <a:off x="514350" y="212779"/>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GENE EXPRESSION REGULATION DIFFERENCES</a:t>
            </a:r>
            <a:endParaRPr/>
          </a:p>
        </p:txBody>
      </p:sp>
      <p:sp>
        <p:nvSpPr>
          <p:cNvPr id="85" name="Google Shape;85;p11"/>
          <p:cNvSpPr/>
          <p:nvPr/>
        </p:nvSpPr>
        <p:spPr>
          <a:xfrm>
            <a:off x="272150" y="6276638"/>
            <a:ext cx="8611038" cy="467061"/>
          </a:xfrm>
          <a:prstGeom prst="rect">
            <a:avLst/>
          </a:prstGeom>
          <a:solidFill>
            <a:srgbClr val="72A510">
              <a:alpha val="49803"/>
            </a:srgbClr>
          </a:solidFill>
          <a:ln cap="flat" cmpd="sng" w="12700">
            <a:solidFill>
              <a:srgbClr val="97B853"/>
            </a:solidFill>
            <a:prstDash val="solid"/>
            <a:round/>
            <a:headEnd len="sm" w="sm" type="none"/>
            <a:tailEnd len="sm" w="sm" type="none"/>
          </a:ln>
          <a:effectLst>
            <a:outerShdw blurRad="39999" rotWithShape="0" algn="bl" dist="23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Refer back to this table as you review the subsequent sections in this chapter</a:t>
            </a:r>
            <a:endParaRPr b="1" sz="14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pic>
        <p:nvPicPr>
          <p:cNvPr id="90" name="Google Shape;90;p12"/>
          <p:cNvPicPr preferRelativeResize="0"/>
          <p:nvPr>
            <p:ph idx="1" type="body"/>
          </p:nvPr>
        </p:nvPicPr>
        <p:blipFill rotWithShape="1">
          <a:blip r:embed="rId3">
            <a:alphaModFix/>
          </a:blip>
          <a:srcRect b="-12566" l="0" r="0" t="-12567"/>
          <a:stretch/>
        </p:blipFill>
        <p:spPr>
          <a:xfrm>
            <a:off x="5563731" y="3396411"/>
            <a:ext cx="3580269" cy="3137739"/>
          </a:xfrm>
          <a:prstGeom prst="rect">
            <a:avLst/>
          </a:prstGeom>
          <a:noFill/>
          <a:ln>
            <a:noFill/>
          </a:ln>
        </p:spPr>
      </p:pic>
      <p:sp>
        <p:nvSpPr>
          <p:cNvPr id="91" name="Google Shape;91;p12"/>
          <p:cNvSpPr txBox="1"/>
          <p:nvPr>
            <p:ph type="title"/>
          </p:nvPr>
        </p:nvSpPr>
        <p:spPr>
          <a:xfrm>
            <a:off x="457200" y="1651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PROKARYOTIC GENE REGULATION</a:t>
            </a:r>
            <a:endParaRPr/>
          </a:p>
        </p:txBody>
      </p:sp>
      <p:sp>
        <p:nvSpPr>
          <p:cNvPr id="92" name="Google Shape;92;p12"/>
          <p:cNvSpPr txBox="1"/>
          <p:nvPr/>
        </p:nvSpPr>
        <p:spPr>
          <a:xfrm>
            <a:off x="257620" y="929700"/>
            <a:ext cx="8143429" cy="41242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Prokaryotic DNA is organized into a </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circular chromosome located in nucleoid region of cytoplasm</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chemeClr val="dk1"/>
                </a:solidFill>
                <a:latin typeface="Arial"/>
                <a:ea typeface="Arial"/>
                <a:cs typeface="Arial"/>
                <a:sym typeface="Arial"/>
              </a:rPr>
              <a:t>Proteins with similar function or in the same </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biochemical pathway are organized in blocks</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called </a:t>
            </a:r>
            <a:r>
              <a:rPr b="1" lang="en-US" sz="2400">
                <a:solidFill>
                  <a:schemeClr val="dk1"/>
                </a:solidFill>
                <a:latin typeface="Arial"/>
                <a:ea typeface="Arial"/>
                <a:cs typeface="Arial"/>
                <a:sym typeface="Arial"/>
              </a:rPr>
              <a:t>operons</a:t>
            </a:r>
            <a:endParaRPr/>
          </a:p>
          <a:p>
            <a:pPr indent="0" lvl="0" marL="0" marR="0" rtl="0" algn="l">
              <a:spcBef>
                <a:spcPts val="0"/>
              </a:spcBef>
              <a:spcAft>
                <a:spcPts val="0"/>
              </a:spcAft>
              <a:buNone/>
            </a:pPr>
            <a:r>
              <a:t/>
            </a:r>
            <a:endParaRPr b="1"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3" name="Google Shape;93;p12"/>
          <p:cNvSpPr txBox="1"/>
          <p:nvPr/>
        </p:nvSpPr>
        <p:spPr>
          <a:xfrm>
            <a:off x="371920" y="3842594"/>
            <a:ext cx="5133530" cy="264687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Operons are regulated by three molecule types:</a:t>
            </a:r>
            <a:endParaRPr/>
          </a:p>
          <a:p>
            <a:pPr indent="-342900" lvl="0" marL="342900" marR="0" rtl="0" algn="l">
              <a:spcBef>
                <a:spcPts val="0"/>
              </a:spcBef>
              <a:spcAft>
                <a:spcPts val="0"/>
              </a:spcAft>
              <a:buClr>
                <a:schemeClr val="dk1"/>
              </a:buClr>
              <a:buSzPts val="2000"/>
              <a:buFont typeface="Arial Black"/>
              <a:buAutoNum type="arabicPeriod"/>
            </a:pPr>
            <a:r>
              <a:rPr b="1" lang="en-US" sz="2000">
                <a:solidFill>
                  <a:schemeClr val="dk1"/>
                </a:solidFill>
                <a:latin typeface="Arial"/>
                <a:ea typeface="Arial"/>
                <a:cs typeface="Arial"/>
                <a:sym typeface="Arial"/>
              </a:rPr>
              <a:t>Repressors </a:t>
            </a:r>
            <a:r>
              <a:rPr lang="en-US" sz="2000">
                <a:solidFill>
                  <a:schemeClr val="dk1"/>
                </a:solidFill>
                <a:latin typeface="Arial"/>
                <a:ea typeface="Arial"/>
                <a:cs typeface="Arial"/>
                <a:sym typeface="Arial"/>
              </a:rPr>
              <a:t>– suppress transcription</a:t>
            </a:r>
            <a:endParaRPr/>
          </a:p>
          <a:p>
            <a:pPr indent="-342900" lvl="0" marL="342900" marR="0" rtl="0" algn="l">
              <a:spcBef>
                <a:spcPts val="0"/>
              </a:spcBef>
              <a:spcAft>
                <a:spcPts val="0"/>
              </a:spcAft>
              <a:buClr>
                <a:schemeClr val="dk1"/>
              </a:buClr>
              <a:buSzPts val="2000"/>
              <a:buFont typeface="Arial Black"/>
              <a:buAutoNum type="arabicPeriod"/>
            </a:pPr>
            <a:r>
              <a:rPr b="1" lang="en-US" sz="2000">
                <a:solidFill>
                  <a:schemeClr val="dk1"/>
                </a:solidFill>
                <a:latin typeface="Arial"/>
                <a:ea typeface="Arial"/>
                <a:cs typeface="Arial"/>
                <a:sym typeface="Arial"/>
              </a:rPr>
              <a:t>Activators</a:t>
            </a:r>
            <a:r>
              <a:rPr lang="en-US" sz="2000">
                <a:solidFill>
                  <a:schemeClr val="dk1"/>
                </a:solidFill>
                <a:latin typeface="Arial"/>
                <a:ea typeface="Arial"/>
                <a:cs typeface="Arial"/>
                <a:sym typeface="Arial"/>
              </a:rPr>
              <a:t> – increase transcription</a:t>
            </a:r>
            <a:endParaRPr/>
          </a:p>
          <a:p>
            <a:pPr indent="-342900" lvl="0" marL="342900" marR="0" rtl="0" algn="l">
              <a:spcBef>
                <a:spcPts val="0"/>
              </a:spcBef>
              <a:spcAft>
                <a:spcPts val="0"/>
              </a:spcAft>
              <a:buClr>
                <a:schemeClr val="dk1"/>
              </a:buClr>
              <a:buSzPts val="2000"/>
              <a:buFont typeface="Arial Black"/>
              <a:buAutoNum type="arabicPeriod"/>
            </a:pPr>
            <a:r>
              <a:rPr b="1" lang="en-US" sz="2000">
                <a:solidFill>
                  <a:schemeClr val="dk1"/>
                </a:solidFill>
                <a:latin typeface="Arial"/>
                <a:ea typeface="Arial"/>
                <a:cs typeface="Arial"/>
                <a:sym typeface="Arial"/>
              </a:rPr>
              <a:t>Inducers</a:t>
            </a:r>
            <a:r>
              <a:rPr lang="en-US" sz="2000">
                <a:solidFill>
                  <a:schemeClr val="dk1"/>
                </a:solidFill>
                <a:latin typeface="Arial"/>
                <a:ea typeface="Arial"/>
                <a:cs typeface="Arial"/>
                <a:sym typeface="Arial"/>
              </a:rPr>
              <a:t> – may suppress or activate transcription depending upon the needs of the cell</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3"/>
          <p:cNvSpPr txBox="1"/>
          <p:nvPr>
            <p:ph type="title"/>
          </p:nvPr>
        </p:nvSpPr>
        <p:spPr>
          <a:xfrm>
            <a:off x="151030" y="127924"/>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THE </a:t>
            </a:r>
            <a:r>
              <a:rPr lang="en-US" cap="none"/>
              <a:t>trp </a:t>
            </a:r>
            <a:r>
              <a:rPr lang="en-US"/>
              <a:t>OPERON: A REPRESSOR OPERON</a:t>
            </a:r>
            <a:endParaRPr/>
          </a:p>
        </p:txBody>
      </p:sp>
      <p:pic>
        <p:nvPicPr>
          <p:cNvPr descr="Figure_16_02_01.jpg" id="99" name="Google Shape;99;p13"/>
          <p:cNvPicPr preferRelativeResize="0"/>
          <p:nvPr>
            <p:ph idx="2" type="pic"/>
          </p:nvPr>
        </p:nvPicPr>
        <p:blipFill rotWithShape="1">
          <a:blip r:embed="rId3">
            <a:alphaModFix/>
          </a:blip>
          <a:srcRect b="55388" l="1812" r="1461" t="2633"/>
          <a:stretch/>
        </p:blipFill>
        <p:spPr>
          <a:xfrm>
            <a:off x="533666" y="1338495"/>
            <a:ext cx="7963608" cy="2259394"/>
          </a:xfrm>
          <a:prstGeom prst="rect">
            <a:avLst/>
          </a:prstGeom>
          <a:noFill/>
          <a:ln>
            <a:noFill/>
          </a:ln>
        </p:spPr>
      </p:pic>
      <p:sp>
        <p:nvSpPr>
          <p:cNvPr id="100" name="Google Shape;100;p13"/>
          <p:cNvSpPr txBox="1"/>
          <p:nvPr>
            <p:ph idx="1" type="body"/>
          </p:nvPr>
        </p:nvSpPr>
        <p:spPr>
          <a:xfrm>
            <a:off x="402951" y="3563763"/>
            <a:ext cx="8421470" cy="279274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Arial Black"/>
              <a:buAutoNum type="arabicPeriod"/>
            </a:pPr>
            <a:r>
              <a:rPr b="1" lang="en-US" sz="2400"/>
              <a:t>When tryptophan is plentiful</a:t>
            </a:r>
            <a:endParaRPr/>
          </a:p>
          <a:p>
            <a:pPr indent="-285750" lvl="0" marL="285750" rtl="0" algn="l">
              <a:spcBef>
                <a:spcPts val="1080"/>
              </a:spcBef>
              <a:spcAft>
                <a:spcPts val="0"/>
              </a:spcAft>
              <a:buSzPts val="2400"/>
              <a:buFont typeface="Noto Sans Symbols"/>
              <a:buChar char="✔"/>
            </a:pPr>
            <a:r>
              <a:rPr lang="en-US" sz="2400"/>
              <a:t>two tryptophan molecules bind the </a:t>
            </a:r>
            <a:r>
              <a:rPr b="1" lang="en-US" sz="2400"/>
              <a:t>repressor</a:t>
            </a:r>
            <a:r>
              <a:rPr lang="en-US" sz="2400"/>
              <a:t> protein at the </a:t>
            </a:r>
            <a:r>
              <a:rPr b="1" lang="en-US" sz="2400"/>
              <a:t>operator</a:t>
            </a:r>
            <a:r>
              <a:rPr lang="en-US" sz="2400"/>
              <a:t> sequence</a:t>
            </a:r>
            <a:endParaRPr/>
          </a:p>
          <a:p>
            <a:pPr indent="-285750" lvl="0" marL="285750" rtl="0" algn="l">
              <a:spcBef>
                <a:spcPts val="1080"/>
              </a:spcBef>
              <a:spcAft>
                <a:spcPts val="0"/>
              </a:spcAft>
              <a:buSzPts val="2400"/>
              <a:buFont typeface="Noto Sans Symbols"/>
              <a:buChar char="✔"/>
            </a:pPr>
            <a:r>
              <a:rPr lang="en-US" sz="2400"/>
              <a:t>The </a:t>
            </a:r>
            <a:r>
              <a:rPr b="1" lang="en-US" sz="2400"/>
              <a:t>complex</a:t>
            </a:r>
            <a:r>
              <a:rPr lang="en-US" sz="2400"/>
              <a:t> physically blocks the RNA polymerase from transcribing the tryptophan genes by binding to operator</a:t>
            </a:r>
            <a:endParaRPr/>
          </a:p>
        </p:txBody>
      </p:sp>
      <p:pic>
        <p:nvPicPr>
          <p:cNvPr descr="OSC-Stacked-TM-RGB-1.png" id="101" name="Google Shape;101;p13"/>
          <p:cNvPicPr preferRelativeResize="0"/>
          <p:nvPr/>
        </p:nvPicPr>
        <p:blipFill rotWithShape="1">
          <a:blip r:embed="rId4">
            <a:alphaModFix/>
          </a:blip>
          <a:srcRect b="0" l="0" r="0" t="0"/>
          <a:stretch/>
        </p:blipFill>
        <p:spPr>
          <a:xfrm>
            <a:off x="7772687" y="241326"/>
            <a:ext cx="1051734" cy="75170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4"/>
          <p:cNvSpPr txBox="1"/>
          <p:nvPr>
            <p:ph idx="2" type="body"/>
          </p:nvPr>
        </p:nvSpPr>
        <p:spPr>
          <a:xfrm>
            <a:off x="196389" y="4185771"/>
            <a:ext cx="8705226" cy="1910229"/>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2400"/>
              <a:buFont typeface="Arial Black"/>
              <a:buAutoNum type="arabicPeriod" startAt="2"/>
            </a:pPr>
            <a:r>
              <a:rPr b="1" lang="en-US" sz="2400"/>
              <a:t>When tryptophan is absent</a:t>
            </a:r>
            <a:endParaRPr/>
          </a:p>
          <a:p>
            <a:pPr indent="-342900" lvl="0" marL="342900" rtl="0" algn="l">
              <a:lnSpc>
                <a:spcPct val="90000"/>
              </a:lnSpc>
              <a:spcBef>
                <a:spcPts val="1080"/>
              </a:spcBef>
              <a:spcAft>
                <a:spcPts val="0"/>
              </a:spcAft>
              <a:buSzPts val="2400"/>
              <a:buFont typeface="Noto Sans Symbols"/>
              <a:buChar char="✔"/>
            </a:pPr>
            <a:r>
              <a:rPr lang="en-US" sz="2400"/>
              <a:t>the repressor protein does not bind to the operator </a:t>
            </a:r>
            <a:endParaRPr/>
          </a:p>
          <a:p>
            <a:pPr indent="-342900" lvl="0" marL="342900" rtl="0" algn="l">
              <a:lnSpc>
                <a:spcPct val="90000"/>
              </a:lnSpc>
              <a:spcBef>
                <a:spcPts val="1080"/>
              </a:spcBef>
              <a:spcAft>
                <a:spcPts val="0"/>
              </a:spcAft>
              <a:buSzPts val="2400"/>
              <a:buFont typeface="Noto Sans Symbols"/>
              <a:buChar char="✔"/>
            </a:pPr>
            <a:r>
              <a:rPr lang="en-US" sz="2400"/>
              <a:t>The RNA polymerase can access the operator and the genes are transcribed</a:t>
            </a:r>
            <a:endParaRPr/>
          </a:p>
          <a:p>
            <a:pPr indent="0" lvl="0" marL="0" rtl="0" algn="l">
              <a:lnSpc>
                <a:spcPct val="90000"/>
              </a:lnSpc>
              <a:spcBef>
                <a:spcPts val="920"/>
              </a:spcBef>
              <a:spcAft>
                <a:spcPts val="0"/>
              </a:spcAft>
              <a:buSzPts val="1600"/>
              <a:buNone/>
            </a:pPr>
            <a:r>
              <a:t/>
            </a:r>
            <a:endParaRPr/>
          </a:p>
        </p:txBody>
      </p:sp>
      <p:sp>
        <p:nvSpPr>
          <p:cNvPr id="107" name="Google Shape;107;p14"/>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THE </a:t>
            </a:r>
            <a:r>
              <a:rPr lang="en-US" cap="none"/>
              <a:t>trp </a:t>
            </a:r>
            <a:r>
              <a:rPr lang="en-US"/>
              <a:t>OPERON: A REPRESSOR OPERON</a:t>
            </a:r>
            <a:endParaRPr/>
          </a:p>
        </p:txBody>
      </p:sp>
      <p:pic>
        <p:nvPicPr>
          <p:cNvPr descr="Figure_16_02_01.jpg" id="108" name="Google Shape;108;p14"/>
          <p:cNvPicPr preferRelativeResize="0"/>
          <p:nvPr>
            <p:ph idx="1" type="body"/>
          </p:nvPr>
        </p:nvPicPr>
        <p:blipFill rotWithShape="1">
          <a:blip r:embed="rId3">
            <a:alphaModFix/>
          </a:blip>
          <a:srcRect b="2338" l="1935" r="2009" t="45025"/>
          <a:stretch/>
        </p:blipFill>
        <p:spPr>
          <a:xfrm>
            <a:off x="457200" y="1338147"/>
            <a:ext cx="7979490" cy="2858543"/>
          </a:xfrm>
          <a:prstGeom prst="rect">
            <a:avLst/>
          </a:prstGeom>
          <a:noFill/>
          <a:ln>
            <a:noFill/>
          </a:ln>
        </p:spPr>
      </p:pic>
      <p:sp>
        <p:nvSpPr>
          <p:cNvPr id="109" name="Google Shape;109;p14"/>
          <p:cNvSpPr txBox="1"/>
          <p:nvPr/>
        </p:nvSpPr>
        <p:spPr>
          <a:xfrm>
            <a:off x="196389" y="6235868"/>
            <a:ext cx="8776762" cy="369332"/>
          </a:xfrm>
          <a:prstGeom prst="rect">
            <a:avLst/>
          </a:prstGeom>
          <a:solidFill>
            <a:srgbClr val="72A51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Negative Regulators: Proteins that bind to the operator </a:t>
            </a:r>
            <a:r>
              <a:rPr b="1" i="1" lang="en-US" sz="1800">
                <a:solidFill>
                  <a:schemeClr val="dk1"/>
                </a:solidFill>
                <a:latin typeface="Arial"/>
                <a:ea typeface="Arial"/>
                <a:cs typeface="Arial"/>
                <a:sym typeface="Arial"/>
              </a:rPr>
              <a:t>silence</a:t>
            </a:r>
            <a:r>
              <a:rPr b="1" lang="en-US" sz="1800">
                <a:solidFill>
                  <a:schemeClr val="dk1"/>
                </a:solidFill>
                <a:latin typeface="Arial"/>
                <a:ea typeface="Arial"/>
                <a:cs typeface="Arial"/>
                <a:sym typeface="Arial"/>
              </a:rPr>
              <a:t> trp expression.</a:t>
            </a:r>
            <a:endParaRPr b="1" sz="18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Essent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