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587">
          <p15:clr>
            <a:srgbClr val="A4A3A4"/>
          </p15:clr>
        </p15:guide>
      </p15:sldGuideLst>
    </p:ext>
    <p:ext uri="http://customooxmlschemas.google.com/">
      <go:slidesCustomData xmlns:go="http://customooxmlschemas.google.com/" r:id="rId46" roundtripDataSignature="AMtx7mje6NqLCleLRCivDIAI0LvgGTN3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58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ost_recent_common_ancestor" TargetMode="External"/><Relationship Id="rId3" Type="http://schemas.openxmlformats.org/officeDocument/2006/relationships/hyperlink" Target="https://en.wikipedia.org/wiki/Monophyly"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a:t>
            </a:r>
            <a:r>
              <a:rPr b="1" i="0" lang="en-US" sz="1200">
                <a:solidFill>
                  <a:schemeClr val="dk1"/>
                </a:solidFill>
                <a:latin typeface="Calibri"/>
                <a:ea typeface="Calibri"/>
                <a:cs typeface="Calibri"/>
                <a:sym typeface="Calibri"/>
              </a:rPr>
              <a:t>polyphyletic</a:t>
            </a:r>
            <a:r>
              <a:rPr b="0" i="0" lang="en-US" sz="1200">
                <a:solidFill>
                  <a:schemeClr val="dk1"/>
                </a:solidFill>
                <a:latin typeface="Calibri"/>
                <a:ea typeface="Calibri"/>
                <a:cs typeface="Calibri"/>
                <a:sym typeface="Calibri"/>
              </a:rPr>
              <a:t> group is a set of organisms, or other evolving elements, that have been grouped together but do not share an immediate common ancestor</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 group is </a:t>
            </a:r>
            <a:r>
              <a:rPr b="1" i="0" lang="en-US" sz="1200">
                <a:solidFill>
                  <a:schemeClr val="dk1"/>
                </a:solidFill>
                <a:latin typeface="Calibri"/>
                <a:ea typeface="Calibri"/>
                <a:cs typeface="Calibri"/>
                <a:sym typeface="Calibri"/>
              </a:rPr>
              <a:t>paraphyletic</a:t>
            </a:r>
            <a:r>
              <a:rPr b="0" i="0" lang="en-US" sz="1200">
                <a:solidFill>
                  <a:schemeClr val="dk1"/>
                </a:solidFill>
                <a:latin typeface="Calibri"/>
                <a:ea typeface="Calibri"/>
                <a:cs typeface="Calibri"/>
                <a:sym typeface="Calibri"/>
              </a:rPr>
              <a:t> if it consists of the group's </a:t>
            </a:r>
            <a:r>
              <a:rPr b="0" i="0" lang="en-US" sz="1200" u="sng" strike="noStrike">
                <a:solidFill>
                  <a:schemeClr val="dk1"/>
                </a:solidFill>
                <a:latin typeface="Calibri"/>
                <a:ea typeface="Calibri"/>
                <a:cs typeface="Calibri"/>
                <a:sym typeface="Calibri"/>
                <a:hlinkClick r:id="rId2"/>
              </a:rPr>
              <a:t>last common ancestor</a:t>
            </a:r>
            <a:r>
              <a:rPr b="0" i="0" lang="en-US" sz="1200">
                <a:solidFill>
                  <a:schemeClr val="dk1"/>
                </a:solidFill>
                <a:latin typeface="Calibri"/>
                <a:ea typeface="Calibri"/>
                <a:cs typeface="Calibri"/>
                <a:sym typeface="Calibri"/>
              </a:rPr>
              <a:t> and all descendants of that ancestor excluding a few—typically only one or two—</a:t>
            </a:r>
            <a:r>
              <a:rPr b="0" i="0" lang="en-US" sz="1200" u="sng" strike="noStrike">
                <a:solidFill>
                  <a:schemeClr val="dk1"/>
                </a:solidFill>
                <a:latin typeface="Calibri"/>
                <a:ea typeface="Calibri"/>
                <a:cs typeface="Calibri"/>
                <a:sym typeface="Calibri"/>
                <a:hlinkClick r:id="rId3"/>
              </a:rPr>
              <a:t>monophyletic</a:t>
            </a:r>
            <a:r>
              <a:rPr b="0" i="0" lang="en-US" sz="1200">
                <a:solidFill>
                  <a:schemeClr val="dk1"/>
                </a:solidFill>
                <a:latin typeface="Calibri"/>
                <a:ea typeface="Calibri"/>
                <a:cs typeface="Calibri"/>
                <a:sym typeface="Calibri"/>
              </a:rPr>
              <a:t> subgroups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 </a:t>
            </a:r>
            <a:r>
              <a:rPr b="1" i="0" lang="en-US" sz="1200">
                <a:solidFill>
                  <a:schemeClr val="dk1"/>
                </a:solidFill>
                <a:latin typeface="Calibri"/>
                <a:ea typeface="Calibri"/>
                <a:cs typeface="Calibri"/>
                <a:sym typeface="Calibri"/>
              </a:rPr>
              <a:t>monophyletic</a:t>
            </a:r>
            <a:r>
              <a:rPr b="0" i="0" lang="en-US" sz="1200">
                <a:solidFill>
                  <a:schemeClr val="dk1"/>
                </a:solidFill>
                <a:latin typeface="Calibri"/>
                <a:ea typeface="Calibri"/>
                <a:cs typeface="Calibri"/>
                <a:sym typeface="Calibri"/>
              </a:rPr>
              <a:t> group is a group of organisms that consists of all the descendants of a common ancestor. </a:t>
            </a:r>
            <a:endParaRPr/>
          </a:p>
        </p:txBody>
      </p:sp>
      <p:sp>
        <p:nvSpPr>
          <p:cNvPr id="129" name="Google Shape;12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 basal taxon, B = sister taxa, C/D = branch point/most recent common ancestor, E = polyphyletic</a:t>
            </a:r>
            <a:endParaRPr/>
          </a:p>
        </p:txBody>
      </p:sp>
      <p:sp>
        <p:nvSpPr>
          <p:cNvPr id="138" name="Google Shape;13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Legless lizard (left) and garter snake (right)</a:t>
            </a:r>
            <a:endParaRPr/>
          </a:p>
        </p:txBody>
      </p:sp>
      <p:sp>
        <p:nvSpPr>
          <p:cNvPr id="170" name="Google Shape;17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Red aphids get their color from red carotenoid pigment. Genes necessary to make this pigment are present in certain fungi, and scientists speculate that aphids acquired these genes through HGT after consuming fungi for food. If mutation inactivates the genes for making carotenoids, the aphids revert back to (b) their green color. Red coloration makes the aphids considerably more conspicuous to predators, but evidence suggests that red aphids are more resistant to insecticides than green ones. Thus, red aphids may be more fit to survive in some environments than green ones.</a:t>
            </a:r>
            <a:endParaRPr/>
          </a:p>
        </p:txBody>
      </p:sp>
      <p:sp>
        <p:nvSpPr>
          <p:cNvPr id="309" name="Google Shape;30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4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4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0" name="Shape 20"/>
        <p:cNvGrpSpPr/>
        <p:nvPr/>
      </p:nvGrpSpPr>
      <p:grpSpPr>
        <a:xfrm>
          <a:off x="0" y="0"/>
          <a:ext cx="0" cy="0"/>
          <a:chOff x="0" y="0"/>
          <a:chExt cx="0" cy="0"/>
        </a:xfrm>
      </p:grpSpPr>
      <p:sp>
        <p:nvSpPr>
          <p:cNvPr id="21" name="Google Shape;21;p4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4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3"/>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4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7" name="Shape 27"/>
        <p:cNvGrpSpPr/>
        <p:nvPr/>
      </p:nvGrpSpPr>
      <p:grpSpPr>
        <a:xfrm>
          <a:off x="0" y="0"/>
          <a:ext cx="0" cy="0"/>
          <a:chOff x="0" y="0"/>
          <a:chExt cx="0" cy="0"/>
        </a:xfrm>
      </p:grpSpPr>
      <p:sp>
        <p:nvSpPr>
          <p:cNvPr id="28" name="Google Shape;28;p4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4"/>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4"/>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34" name="Shape 34"/>
        <p:cNvGrpSpPr/>
        <p:nvPr/>
      </p:nvGrpSpPr>
      <p:grpSpPr>
        <a:xfrm>
          <a:off x="0" y="0"/>
          <a:ext cx="0" cy="0"/>
          <a:chOff x="0" y="0"/>
          <a:chExt cx="0" cy="0"/>
        </a:xfrm>
      </p:grpSpPr>
      <p:sp>
        <p:nvSpPr>
          <p:cNvPr id="35" name="Google Shape;35;p4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7" name="Google Shape;37;p4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40" name="Shape 40"/>
        <p:cNvGrpSpPr/>
        <p:nvPr/>
      </p:nvGrpSpPr>
      <p:grpSpPr>
        <a:xfrm>
          <a:off x="0" y="0"/>
          <a:ext cx="0" cy="0"/>
          <a:chOff x="0" y="0"/>
          <a:chExt cx="0" cy="0"/>
        </a:xfrm>
      </p:grpSpPr>
      <p:sp>
        <p:nvSpPr>
          <p:cNvPr id="41" name="Google Shape;41;p46"/>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42" name="Google Shape;42;p46"/>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43" name="Google Shape;43;p4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4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4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creativecommons.org/licenses/by-nc-sa/4.0/" TargetMode="External"/><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hyperlink" Target="http://cnx.org/contents/185cbf87-c72e-48f5-b51e-f14f21b5eabd@10.6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cnx.org/contents/185cbf87-c72e-48f5-b51e-f14f21b5eabd@10.61" TargetMode="External"/><Relationship Id="rId4" Type="http://schemas.openxmlformats.org/officeDocument/2006/relationships/image" Target="../media/image12.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cnx.org/contents/185cbf87-c72e-48f5-b51e-f14f21b5eabd@10.61" TargetMode="External"/><Relationship Id="rId4" Type="http://schemas.openxmlformats.org/officeDocument/2006/relationships/image" Target="../media/image15.jpg"/><Relationship Id="rId5"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s://commons.wikimedia.org/wiki/File:Homology_vertebrates-en.svg" TargetMode="External"/><Relationship Id="rId5" Type="http://schemas.openxmlformats.org/officeDocument/2006/relationships/hyperlink" Target="https://creativecommons.org/publicdomain/mark/1.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ommons.wikimedia.org/wiki/File:Dragonfly_ran-387.jpg" TargetMode="External"/><Relationship Id="rId4" Type="http://schemas.openxmlformats.org/officeDocument/2006/relationships/hyperlink" Target="https://creativecommons.org/publicdomain/mark/1.0/" TargetMode="External"/><Relationship Id="rId5" Type="http://schemas.openxmlformats.org/officeDocument/2006/relationships/hyperlink" Target="https://commons.wikimedia.org/wiki/File:Wingfeathers.svg" TargetMode="External"/><Relationship Id="rId6" Type="http://schemas.openxmlformats.org/officeDocument/2006/relationships/hyperlink" Target="https://creativecommons.org/publicdomain/mark/1.0/" TargetMode="External"/><Relationship Id="rId7" Type="http://schemas.openxmlformats.org/officeDocument/2006/relationships/image" Target="../media/image20.jpg"/><Relationship Id="rId8"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nx.org/contents/185cbf87-c72e-48f5-b51e-f14f21b5eabd@10.61"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hyperlink" Target="http://cnx.org/contents/185cbf87-c72e-48f5-b51e-f14f21b5eabd@10.61" TargetMode="External"/><Relationship Id="rId5"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hyperlink" Target="http://cnx.org/contents/185cbf87-c72e-48f5-b51e-f14f21b5eabd@10.6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evolution.berkeley.edu/evolibrary/article/usingparsimony_0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evolution.berkeley.edu/evolibrary/article/usingparsimony_0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hyperlink" Target="http://cnx.org/contents/185cbf87-c72e-48f5-b51e-f14f21b5eabd@10.6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jpg"/><Relationship Id="rId4" Type="http://schemas.openxmlformats.org/officeDocument/2006/relationships/hyperlink" Target="http://cnx.org/contents/185cbf87-c72e-48f5-b51e-f14f21b5eabd@10.6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nx.org/contents/185cbf87-c72e-48f5-b51e-f14f21b5eabd@10.6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cnx.org/contents/185cbf87-c72e-48f5-b51e-f14f21b5eabd@10.6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hyperlink" Target="https://commons.wikimedia.org/wiki/User:Kelvin13/Great_board_of_biology" TargetMode="External"/><Relationship Id="rId5" Type="http://schemas.openxmlformats.org/officeDocument/2006/relationships/hyperlink" Target="https://creativecommons.org/publicdomain/mark/1.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cnx.org/contents/185cbf87-c72e-48f5-b51e-f14f21b5eabd@10.61" TargetMode="Externa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0" name="Shape 50"/>
        <p:cNvGrpSpPr/>
        <p:nvPr/>
      </p:nvGrpSpPr>
      <p:grpSpPr>
        <a:xfrm>
          <a:off x="0" y="0"/>
          <a:ext cx="0" cy="0"/>
          <a:chOff x="0" y="0"/>
          <a:chExt cx="0" cy="0"/>
        </a:xfrm>
      </p:grpSpPr>
      <p:sp>
        <p:nvSpPr>
          <p:cNvPr id="51" name="Google Shape;51;p1"/>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600"/>
              <a:buFont typeface="Arial Black"/>
              <a:buNone/>
            </a:pPr>
            <a:r>
              <a:rPr b="0" i="0" lang="en-US" sz="3600" u="none" cap="none" strike="noStrike">
                <a:solidFill>
                  <a:srgbClr val="6CB255"/>
                </a:solidFill>
                <a:latin typeface="Arial Black"/>
                <a:ea typeface="Arial Black"/>
                <a:cs typeface="Arial Black"/>
                <a:sym typeface="Arial Black"/>
              </a:rPr>
              <a:t>BIOLOGY 2E</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20 PHYLOGENIES AND THE HISTORY OF LIFE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id="52" name="Google Shape;52;p1"/>
          <p:cNvPicPr preferRelativeResize="0"/>
          <p:nvPr/>
        </p:nvPicPr>
        <p:blipFill rotWithShape="1">
          <a:blip r:embed="rId3">
            <a:alphaModFix/>
          </a:blip>
          <a:srcRect b="0" l="0" r="0" t="0"/>
          <a:stretch/>
        </p:blipFill>
        <p:spPr>
          <a:xfrm>
            <a:off x="3159862" y="2502569"/>
            <a:ext cx="2824276" cy="3609474"/>
          </a:xfrm>
          <a:prstGeom prst="rect">
            <a:avLst/>
          </a:prstGeom>
          <a:noFill/>
          <a:ln>
            <a:noFill/>
          </a:ln>
        </p:spPr>
      </p:pic>
      <p:pic>
        <p:nvPicPr>
          <p:cNvPr descr="OSX-Horiz-TM-RGB-2015.eps" id="53" name="Google Shape;53;p1"/>
          <p:cNvPicPr preferRelativeResize="0"/>
          <p:nvPr/>
        </p:nvPicPr>
        <p:blipFill rotWithShape="1">
          <a:blip r:embed="rId4">
            <a:alphaModFix/>
          </a:blip>
          <a:srcRect b="0" l="0" r="0" t="0"/>
          <a:stretch/>
        </p:blipFill>
        <p:spPr>
          <a:xfrm>
            <a:off x="6705600" y="5878757"/>
            <a:ext cx="2034556" cy="466571"/>
          </a:xfrm>
          <a:prstGeom prst="rect">
            <a:avLst/>
          </a:prstGeom>
          <a:noFill/>
          <a:ln>
            <a:noFill/>
          </a:ln>
        </p:spPr>
      </p:pic>
      <p:sp>
        <p:nvSpPr>
          <p:cNvPr id="54" name="Google Shape;54;p1"/>
          <p:cNvSpPr txBox="1"/>
          <p:nvPr/>
        </p:nvSpPr>
        <p:spPr>
          <a:xfrm>
            <a:off x="257174" y="5661919"/>
            <a:ext cx="1957388" cy="9002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5"/>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a:p>
        </p:txBody>
      </p:sp>
      <p:pic>
        <p:nvPicPr>
          <p:cNvPr id="55" name="Google Shape;55;p1"/>
          <p:cNvPicPr preferRelativeResize="0"/>
          <p:nvPr/>
        </p:nvPicPr>
        <p:blipFill rotWithShape="1">
          <a:blip r:embed="rId6">
            <a:alphaModFix/>
          </a:blip>
          <a:srcRect b="0" l="0" r="0" t="0"/>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PARTS OF PHYLOGENETIC TREES</a:t>
            </a:r>
            <a:endParaRPr/>
          </a:p>
        </p:txBody>
      </p:sp>
      <p:sp>
        <p:nvSpPr>
          <p:cNvPr id="124" name="Google Shape;124;p10"/>
          <p:cNvSpPr txBox="1"/>
          <p:nvPr>
            <p:ph idx="1" type="body"/>
          </p:nvPr>
        </p:nvSpPr>
        <p:spPr>
          <a:xfrm>
            <a:off x="457201" y="1107618"/>
            <a:ext cx="7835974" cy="3614551"/>
          </a:xfrm>
          <a:prstGeom prst="rect">
            <a:avLst/>
          </a:prstGeom>
          <a:noFill/>
          <a:ln>
            <a:noFill/>
          </a:ln>
        </p:spPr>
        <p:txBody>
          <a:bodyPr anchorCtr="0" anchor="t" bIns="45700" lIns="91425" spcFirstLastPara="1" rIns="91425" wrap="square" tIns="45700">
            <a:normAutofit/>
          </a:bodyPr>
          <a:lstStyle/>
          <a:p>
            <a:pPr indent="-342900" lvl="1" marL="342900" rtl="0" algn="l">
              <a:spcBef>
                <a:spcPts val="0"/>
              </a:spcBef>
              <a:spcAft>
                <a:spcPts val="0"/>
              </a:spcAft>
              <a:buSzPts val="2000"/>
              <a:buFont typeface="Arial"/>
              <a:buChar char="•"/>
            </a:pPr>
            <a:r>
              <a:rPr b="1" lang="en-US"/>
              <a:t>Basal taxon </a:t>
            </a:r>
            <a:r>
              <a:rPr lang="en-US"/>
              <a:t>= a lineage that evolved early from the root that remains unbranched</a:t>
            </a:r>
            <a:endParaRPr/>
          </a:p>
          <a:p>
            <a:pPr indent="-158433" lvl="1" marL="158433" rtl="0" algn="l">
              <a:spcBef>
                <a:spcPts val="1000"/>
              </a:spcBef>
              <a:spcAft>
                <a:spcPts val="0"/>
              </a:spcAft>
              <a:buSzPts val="2000"/>
              <a:buFont typeface="Arial"/>
              <a:buChar char="•"/>
            </a:pPr>
            <a:r>
              <a:rPr b="1" lang="en-US"/>
              <a:t>Sister taxa </a:t>
            </a:r>
            <a:r>
              <a:rPr lang="en-US"/>
              <a:t>= two lineages stemming from the same branch point</a:t>
            </a:r>
            <a:endParaRPr b="1"/>
          </a:p>
          <a:p>
            <a:pPr indent="-158433" lvl="1" marL="158433" rtl="0" algn="l">
              <a:spcBef>
                <a:spcPts val="1000"/>
              </a:spcBef>
              <a:spcAft>
                <a:spcPts val="0"/>
              </a:spcAft>
              <a:buSzPts val="2000"/>
              <a:buFont typeface="Arial"/>
              <a:buChar char="•"/>
            </a:pPr>
            <a:r>
              <a:rPr b="1" lang="en-US"/>
              <a:t>Polytomy</a:t>
            </a:r>
            <a:r>
              <a:rPr lang="en-US"/>
              <a:t> = a branch with more than two lineages </a:t>
            </a:r>
            <a:endParaRPr/>
          </a:p>
          <a:p>
            <a:pPr indent="-338138" lvl="2" marL="684213" rtl="0" algn="l">
              <a:spcBef>
                <a:spcPts val="960"/>
              </a:spcBef>
              <a:spcAft>
                <a:spcPts val="0"/>
              </a:spcAft>
              <a:buSzPts val="1800"/>
              <a:buFont typeface="Arial"/>
              <a:buChar char="•"/>
            </a:pPr>
            <a:r>
              <a:rPr lang="en-US"/>
              <a:t>Relationships between lineages are unknown</a:t>
            </a:r>
            <a:endParaRPr/>
          </a:p>
        </p:txBody>
      </p:sp>
      <p:pic>
        <p:nvPicPr>
          <p:cNvPr descr="Illustration shows a phylogenetic tree that starts at a root, indicating that all organisms on the tree share a common ancestor. Shortly after the root, the tree branches out. One branch gives rise to a single, basal lineage, and the other gives rise to all other organisms on the tree. The next branch forks at one point into four different lineages, an example of polytomy. The final branch gives rise to two lineages, an example of sister taxa." id="125" name="Google Shape;125;p10"/>
          <p:cNvPicPr preferRelativeResize="0"/>
          <p:nvPr/>
        </p:nvPicPr>
        <p:blipFill rotWithShape="1">
          <a:blip r:embed="rId3">
            <a:alphaModFix/>
          </a:blip>
          <a:srcRect b="0" l="0" r="0" t="0"/>
          <a:stretch/>
        </p:blipFill>
        <p:spPr>
          <a:xfrm>
            <a:off x="1981200" y="3175120"/>
            <a:ext cx="5181600" cy="3419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MONOPHYLY, POLYPHYLY, AND PARAPHYLY</a:t>
            </a:r>
            <a:endParaRPr/>
          </a:p>
        </p:txBody>
      </p:sp>
      <p:sp>
        <p:nvSpPr>
          <p:cNvPr id="132" name="Google Shape;132;p11"/>
          <p:cNvSpPr txBox="1"/>
          <p:nvPr>
            <p:ph idx="1" type="body"/>
          </p:nvPr>
        </p:nvSpPr>
        <p:spPr>
          <a:xfrm>
            <a:off x="457200" y="5503516"/>
            <a:ext cx="8062912" cy="11131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2000"/>
              <a:buNone/>
            </a:pPr>
            <a:r>
              <a:rPr lang="en-US"/>
              <a:t>Cladogram of the primates, showing a </a:t>
            </a:r>
            <a:r>
              <a:rPr b="1" lang="en-US"/>
              <a:t>monophyly</a:t>
            </a:r>
            <a:r>
              <a:rPr lang="en-US"/>
              <a:t> (the simians, in yellow), a </a:t>
            </a:r>
            <a:r>
              <a:rPr b="1" lang="en-US"/>
              <a:t>paraphyly</a:t>
            </a:r>
            <a:r>
              <a:rPr lang="en-US"/>
              <a:t> (the prosimians, in blue, including the red patch), and a </a:t>
            </a:r>
            <a:r>
              <a:rPr b="1" lang="en-US"/>
              <a:t>polyphyly</a:t>
            </a:r>
            <a:r>
              <a:rPr lang="en-US"/>
              <a:t> (the night-active primates, in red).</a:t>
            </a:r>
            <a:endParaRPr/>
          </a:p>
        </p:txBody>
      </p:sp>
      <p:pic>
        <p:nvPicPr>
          <p:cNvPr descr="File:Monophyly, paraphyly, polyphyly.svg" id="133" name="Google Shape;133;p11"/>
          <p:cNvPicPr preferRelativeResize="0"/>
          <p:nvPr/>
        </p:nvPicPr>
        <p:blipFill rotWithShape="1">
          <a:blip r:embed="rId3">
            <a:alphaModFix/>
          </a:blip>
          <a:srcRect b="0" l="0" r="0" t="0"/>
          <a:stretch/>
        </p:blipFill>
        <p:spPr>
          <a:xfrm>
            <a:off x="1463977" y="792266"/>
            <a:ext cx="6172193" cy="4605999"/>
          </a:xfrm>
          <a:prstGeom prst="rect">
            <a:avLst/>
          </a:prstGeom>
          <a:noFill/>
          <a:ln>
            <a:noFill/>
          </a:ln>
        </p:spPr>
      </p:pic>
      <p:sp>
        <p:nvSpPr>
          <p:cNvPr id="134" name="Google Shape;134;p11"/>
          <p:cNvSpPr/>
          <p:nvPr/>
        </p:nvSpPr>
        <p:spPr>
          <a:xfrm>
            <a:off x="3602824" y="5025390"/>
            <a:ext cx="1938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Chiswick Chap</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LABEL THE FOLLOWING…</a:t>
            </a:r>
            <a:endParaRPr/>
          </a:p>
        </p:txBody>
      </p:sp>
      <p:pic>
        <p:nvPicPr>
          <p:cNvPr descr="File:Panthera phylogeny (eng).png" id="141" name="Google Shape;141;p12"/>
          <p:cNvPicPr preferRelativeResize="0"/>
          <p:nvPr/>
        </p:nvPicPr>
        <p:blipFill rotWithShape="1">
          <a:blip r:embed="rId3">
            <a:alphaModFix/>
          </a:blip>
          <a:srcRect b="0" l="0" r="0" t="0"/>
          <a:stretch/>
        </p:blipFill>
        <p:spPr>
          <a:xfrm>
            <a:off x="1710387" y="812379"/>
            <a:ext cx="5803121" cy="5940962"/>
          </a:xfrm>
          <a:prstGeom prst="rect">
            <a:avLst/>
          </a:prstGeom>
          <a:noFill/>
          <a:ln>
            <a:noFill/>
          </a:ln>
        </p:spPr>
      </p:pic>
      <p:sp>
        <p:nvSpPr>
          <p:cNvPr id="142" name="Google Shape;142;p12"/>
          <p:cNvSpPr/>
          <p:nvPr/>
        </p:nvSpPr>
        <p:spPr>
          <a:xfrm>
            <a:off x="7238082" y="3844887"/>
            <a:ext cx="672029" cy="1641513"/>
          </a:xfrm>
          <a:prstGeom prst="rightBracket">
            <a:avLst>
              <a:gd fmla="val 8333" name="adj"/>
            </a:avLst>
          </a:prstGeom>
          <a:noFill/>
          <a:ln cap="flat" cmpd="sng" w="57150">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143" name="Google Shape;143;p12"/>
          <p:cNvCxnSpPr/>
          <p:nvPr/>
        </p:nvCxnSpPr>
        <p:spPr>
          <a:xfrm>
            <a:off x="3305060" y="5794872"/>
            <a:ext cx="1079653" cy="242371"/>
          </a:xfrm>
          <a:prstGeom prst="straightConnector1">
            <a:avLst/>
          </a:prstGeom>
          <a:noFill/>
          <a:ln cap="flat" cmpd="sng" w="41275">
            <a:solidFill>
              <a:srgbClr val="4A7DBA"/>
            </a:solidFill>
            <a:prstDash val="solid"/>
            <a:round/>
            <a:headEnd len="sm" w="sm" type="none"/>
            <a:tailEnd len="med" w="med" type="triangle"/>
          </a:ln>
        </p:spPr>
      </p:cxnSp>
      <p:cxnSp>
        <p:nvCxnSpPr>
          <p:cNvPr id="144" name="Google Shape;144;p12"/>
          <p:cNvCxnSpPr/>
          <p:nvPr/>
        </p:nvCxnSpPr>
        <p:spPr>
          <a:xfrm rot="10800000">
            <a:off x="7260112" y="1199576"/>
            <a:ext cx="627967" cy="176270"/>
          </a:xfrm>
          <a:prstGeom prst="straightConnector1">
            <a:avLst/>
          </a:prstGeom>
          <a:noFill/>
          <a:ln cap="flat" cmpd="sng" w="41275">
            <a:solidFill>
              <a:srgbClr val="4A7DBA"/>
            </a:solidFill>
            <a:prstDash val="solid"/>
            <a:round/>
            <a:headEnd len="sm" w="sm" type="none"/>
            <a:tailEnd len="med" w="med" type="triangle"/>
          </a:ln>
        </p:spPr>
      </p:cxnSp>
      <p:sp>
        <p:nvSpPr>
          <p:cNvPr id="145" name="Google Shape;145;p12"/>
          <p:cNvSpPr txBox="1"/>
          <p:nvPr/>
        </p:nvSpPr>
        <p:spPr>
          <a:xfrm>
            <a:off x="7910111" y="1191180"/>
            <a:ext cx="3525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A</a:t>
            </a:r>
            <a:endParaRPr/>
          </a:p>
        </p:txBody>
      </p:sp>
      <p:sp>
        <p:nvSpPr>
          <p:cNvPr id="146" name="Google Shape;146;p12"/>
          <p:cNvSpPr txBox="1"/>
          <p:nvPr/>
        </p:nvSpPr>
        <p:spPr>
          <a:xfrm>
            <a:off x="2298456" y="5546725"/>
            <a:ext cx="10947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C or D</a:t>
            </a:r>
            <a:endParaRPr/>
          </a:p>
        </p:txBody>
      </p:sp>
      <p:sp>
        <p:nvSpPr>
          <p:cNvPr id="147" name="Google Shape;147;p12"/>
          <p:cNvSpPr txBox="1"/>
          <p:nvPr/>
        </p:nvSpPr>
        <p:spPr>
          <a:xfrm>
            <a:off x="7994574" y="4480977"/>
            <a:ext cx="3525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B</a:t>
            </a:r>
            <a:endParaRPr/>
          </a:p>
        </p:txBody>
      </p:sp>
      <p:sp>
        <p:nvSpPr>
          <p:cNvPr id="148" name="Google Shape;148;p12"/>
          <p:cNvSpPr txBox="1"/>
          <p:nvPr/>
        </p:nvSpPr>
        <p:spPr>
          <a:xfrm>
            <a:off x="457200" y="1112704"/>
            <a:ext cx="220888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rial"/>
                <a:ea typeface="Arial"/>
                <a:cs typeface="Arial"/>
                <a:sym typeface="Arial"/>
              </a:rPr>
              <a:t>E. </a:t>
            </a:r>
            <a:endParaRPr/>
          </a:p>
          <a:p>
            <a:pPr indent="0" lvl="0" marL="0" marR="0" rtl="0" algn="ctr">
              <a:spcBef>
                <a:spcPts val="0"/>
              </a:spcBef>
              <a:spcAft>
                <a:spcPts val="0"/>
              </a:spcAft>
              <a:buNone/>
            </a:pPr>
            <a:r>
              <a:rPr lang="en-US" sz="2400">
                <a:solidFill>
                  <a:srgbClr val="FF0000"/>
                </a:solidFill>
                <a:latin typeface="Arial"/>
                <a:ea typeface="Arial"/>
                <a:cs typeface="Arial"/>
                <a:sym typeface="Arial"/>
              </a:rPr>
              <a:t>What kind of group are “leopards”?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3"/>
          <p:cNvSpPr txBox="1"/>
          <p:nvPr>
            <p:ph idx="1" type="body"/>
          </p:nvPr>
        </p:nvSpPr>
        <p:spPr>
          <a:xfrm>
            <a:off x="540544" y="4333014"/>
            <a:ext cx="8062912" cy="2255675"/>
          </a:xfrm>
          <a:prstGeom prst="rect">
            <a:avLst/>
          </a:prstGeom>
          <a:noFill/>
          <a:ln>
            <a:noFill/>
          </a:ln>
        </p:spPr>
        <p:txBody>
          <a:bodyPr anchorCtr="0" anchor="t" bIns="45700" lIns="91425" spcFirstLastPara="1" rIns="91425" wrap="square" tIns="45700">
            <a:normAutofit/>
          </a:bodyPr>
          <a:lstStyle/>
          <a:p>
            <a:pPr indent="-346075" lvl="0" marL="346075" rtl="0" algn="l">
              <a:lnSpc>
                <a:spcPct val="120000"/>
              </a:lnSpc>
              <a:spcBef>
                <a:spcPts val="0"/>
              </a:spcBef>
              <a:spcAft>
                <a:spcPts val="0"/>
              </a:spcAft>
              <a:buSzPts val="2400"/>
              <a:buFont typeface="Arial"/>
              <a:buChar char="•"/>
            </a:pPr>
            <a:r>
              <a:rPr lang="en-US" sz="2400"/>
              <a:t>Often, closely related taxa look similar, but not always</a:t>
            </a:r>
            <a:endParaRPr/>
          </a:p>
          <a:p>
            <a:pPr indent="-346075" lvl="1" marL="688975" rtl="0" algn="l">
              <a:lnSpc>
                <a:spcPct val="120000"/>
              </a:lnSpc>
              <a:spcBef>
                <a:spcPts val="1000"/>
              </a:spcBef>
              <a:spcAft>
                <a:spcPts val="0"/>
              </a:spcAft>
              <a:buSzPts val="2000"/>
              <a:buFont typeface="Arial"/>
              <a:buChar char="•"/>
            </a:pPr>
            <a:r>
              <a:rPr lang="en-US"/>
              <a:t>If they evolved under different circumstances, the taxa may look very different</a:t>
            </a:r>
            <a:endParaRPr/>
          </a:p>
          <a:p>
            <a:pPr indent="-346075" lvl="3" marL="688975" rtl="0" algn="l">
              <a:lnSpc>
                <a:spcPct val="120000"/>
              </a:lnSpc>
              <a:spcBef>
                <a:spcPts val="400"/>
              </a:spcBef>
              <a:spcAft>
                <a:spcPts val="0"/>
              </a:spcAft>
              <a:buSzPts val="2000"/>
              <a:buFont typeface="Arial"/>
              <a:buChar char="•"/>
            </a:pPr>
            <a:r>
              <a:rPr lang="en-US" sz="2000">
                <a:solidFill>
                  <a:srgbClr val="000000"/>
                </a:solidFill>
              </a:rPr>
              <a:t>Example: lizards and rabbits are more closely related yet lizards and frogs look more similar</a:t>
            </a:r>
            <a:endParaRPr/>
          </a:p>
        </p:txBody>
      </p:sp>
      <p:pic>
        <p:nvPicPr>
          <p:cNvPr descr="Figure_B20_01_05.jpg" id="154" name="Google Shape;154;p13"/>
          <p:cNvPicPr preferRelativeResize="0"/>
          <p:nvPr>
            <p:ph idx="2" type="pic"/>
          </p:nvPr>
        </p:nvPicPr>
        <p:blipFill rotWithShape="1">
          <a:blip r:embed="rId3">
            <a:alphaModFix/>
          </a:blip>
          <a:srcRect b="393" l="-563" r="563" t="10"/>
          <a:stretch/>
        </p:blipFill>
        <p:spPr>
          <a:xfrm>
            <a:off x="1693197" y="1006704"/>
            <a:ext cx="5590917" cy="3326310"/>
          </a:xfrm>
          <a:prstGeom prst="rect">
            <a:avLst/>
          </a:prstGeom>
          <a:noFill/>
          <a:ln>
            <a:noFill/>
          </a:ln>
        </p:spPr>
      </p:pic>
      <p:sp>
        <p:nvSpPr>
          <p:cNvPr id="155" name="Google Shape;155;p13"/>
          <p:cNvSpPr txBox="1"/>
          <p:nvPr/>
        </p:nvSpPr>
        <p:spPr>
          <a:xfrm>
            <a:off x="3515905" y="6483811"/>
            <a:ext cx="5478707"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
        <p:nvSpPr>
          <p:cNvPr id="156" name="Google Shape;156;p1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LIMITATIONS OF PHYLOGENETIC TREES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4"/>
          <p:cNvSpPr txBox="1"/>
          <p:nvPr>
            <p:ph idx="1" type="body"/>
          </p:nvPr>
        </p:nvSpPr>
        <p:spPr>
          <a:xfrm>
            <a:off x="540544" y="5173248"/>
            <a:ext cx="8062912" cy="1310563"/>
          </a:xfrm>
          <a:prstGeom prst="rect">
            <a:avLst/>
          </a:prstGeom>
          <a:noFill/>
          <a:ln>
            <a:noFill/>
          </a:ln>
        </p:spPr>
        <p:txBody>
          <a:bodyPr anchorCtr="0" anchor="t" bIns="45700" lIns="91425" spcFirstLastPara="1" rIns="91425" wrap="square" tIns="45700">
            <a:normAutofit/>
          </a:bodyPr>
          <a:lstStyle/>
          <a:p>
            <a:pPr indent="-346075" lvl="0" marL="346075" rtl="0" algn="l">
              <a:lnSpc>
                <a:spcPct val="120000"/>
              </a:lnSpc>
              <a:spcBef>
                <a:spcPts val="0"/>
              </a:spcBef>
              <a:spcAft>
                <a:spcPts val="0"/>
              </a:spcAft>
              <a:buSzPts val="2400"/>
              <a:buFont typeface="Arial"/>
              <a:buChar char="•"/>
            </a:pPr>
            <a:r>
              <a:rPr lang="en-US" sz="2400"/>
              <a:t>Length of a branch does not generally indicate amount of time passed since the split</a:t>
            </a:r>
            <a:endParaRPr/>
          </a:p>
        </p:txBody>
      </p:sp>
      <p:sp>
        <p:nvSpPr>
          <p:cNvPr id="162" name="Google Shape;162;p14"/>
          <p:cNvSpPr txBox="1"/>
          <p:nvPr/>
        </p:nvSpPr>
        <p:spPr>
          <a:xfrm>
            <a:off x="3515905" y="6483811"/>
            <a:ext cx="5478707"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3"/>
              </a:rPr>
              <a:t>http://cnx.org/contents/185cbf87-c72e-48f5-b51e-f14f21b5eabd@10.61</a:t>
            </a:r>
            <a:endParaRPr sz="1000">
              <a:solidFill>
                <a:schemeClr val="dk1"/>
              </a:solidFill>
              <a:latin typeface="Arial"/>
              <a:ea typeface="Arial"/>
              <a:cs typeface="Arial"/>
              <a:sym typeface="Arial"/>
            </a:endParaRPr>
          </a:p>
        </p:txBody>
      </p:sp>
      <p:sp>
        <p:nvSpPr>
          <p:cNvPr id="163" name="Google Shape;163;p1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LIMITATIONS OF PHYLOGENETIC TREES</a:t>
            </a:r>
            <a:endParaRPr/>
          </a:p>
        </p:txBody>
      </p:sp>
      <p:pic>
        <p:nvPicPr>
          <p:cNvPr descr="File:Panthera phylogeny (eng).png" id="164" name="Google Shape;164;p14"/>
          <p:cNvPicPr preferRelativeResize="0"/>
          <p:nvPr/>
        </p:nvPicPr>
        <p:blipFill rotWithShape="1">
          <a:blip r:embed="rId4">
            <a:alphaModFix/>
          </a:blip>
          <a:srcRect b="0" l="0" r="0" t="0"/>
          <a:stretch/>
        </p:blipFill>
        <p:spPr>
          <a:xfrm>
            <a:off x="319414" y="1115371"/>
            <a:ext cx="3882109" cy="3974321"/>
          </a:xfrm>
          <a:prstGeom prst="rect">
            <a:avLst/>
          </a:prstGeom>
          <a:noFill/>
          <a:ln>
            <a:noFill/>
          </a:ln>
        </p:spPr>
      </p:pic>
      <p:pic>
        <p:nvPicPr>
          <p:cNvPr descr="File:Homo sapiens lineage.svg" id="165" name="Google Shape;165;p14"/>
          <p:cNvPicPr preferRelativeResize="0"/>
          <p:nvPr/>
        </p:nvPicPr>
        <p:blipFill rotWithShape="1">
          <a:blip r:embed="rId5">
            <a:alphaModFix/>
          </a:blip>
          <a:srcRect b="0" l="0" r="0" t="0"/>
          <a:stretch/>
        </p:blipFill>
        <p:spPr>
          <a:xfrm>
            <a:off x="4220199" y="1243200"/>
            <a:ext cx="4245471" cy="3718661"/>
          </a:xfrm>
          <a:prstGeom prst="rect">
            <a:avLst/>
          </a:prstGeom>
          <a:noFill/>
          <a:ln>
            <a:noFill/>
          </a:ln>
        </p:spPr>
      </p:pic>
      <p:sp>
        <p:nvSpPr>
          <p:cNvPr id="166" name="Google Shape;166;p14"/>
          <p:cNvSpPr/>
          <p:nvPr/>
        </p:nvSpPr>
        <p:spPr>
          <a:xfrm rot="-5400000">
            <a:off x="7563118" y="2993064"/>
            <a:ext cx="1938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Dbachmann</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5"/>
          <p:cNvSpPr txBox="1"/>
          <p:nvPr>
            <p:ph idx="1" type="body"/>
          </p:nvPr>
        </p:nvSpPr>
        <p:spPr>
          <a:xfrm>
            <a:off x="540544" y="5035462"/>
            <a:ext cx="8062912" cy="1448349"/>
          </a:xfrm>
          <a:prstGeom prst="rect">
            <a:avLst/>
          </a:prstGeom>
          <a:noFill/>
          <a:ln>
            <a:noFill/>
          </a:ln>
        </p:spPr>
        <p:txBody>
          <a:bodyPr anchorCtr="0" anchor="t" bIns="45700" lIns="91425" spcFirstLastPara="1" rIns="91425" wrap="square" tIns="45700">
            <a:normAutofit/>
          </a:bodyPr>
          <a:lstStyle/>
          <a:p>
            <a:pPr indent="-346075" lvl="0" marL="346075" rtl="0" algn="l">
              <a:lnSpc>
                <a:spcPct val="120000"/>
              </a:lnSpc>
              <a:spcBef>
                <a:spcPts val="0"/>
              </a:spcBef>
              <a:spcAft>
                <a:spcPts val="0"/>
              </a:spcAft>
              <a:buSzPts val="2400"/>
              <a:buFont typeface="Arial"/>
              <a:buChar char="•"/>
            </a:pPr>
            <a:r>
              <a:rPr lang="en-US" sz="2400"/>
              <a:t>Groups that are not closely related but evolve under similar conditions may appear more similar to each other than to a close relative</a:t>
            </a:r>
            <a:endParaRPr/>
          </a:p>
        </p:txBody>
      </p:sp>
      <p:sp>
        <p:nvSpPr>
          <p:cNvPr id="173" name="Google Shape;173;p15"/>
          <p:cNvSpPr txBox="1"/>
          <p:nvPr/>
        </p:nvSpPr>
        <p:spPr>
          <a:xfrm>
            <a:off x="3515905" y="6483811"/>
            <a:ext cx="5478707"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3"/>
              </a:rPr>
              <a:t>http://cnx.org/contents/185cbf87-c72e-48f5-b51e-f14f21b5eabd@10.61</a:t>
            </a:r>
            <a:endParaRPr sz="1000">
              <a:solidFill>
                <a:schemeClr val="dk1"/>
              </a:solidFill>
              <a:latin typeface="Arial"/>
              <a:ea typeface="Arial"/>
              <a:cs typeface="Arial"/>
              <a:sym typeface="Arial"/>
            </a:endParaRPr>
          </a:p>
        </p:txBody>
      </p:sp>
      <p:sp>
        <p:nvSpPr>
          <p:cNvPr id="174" name="Google Shape;174;p1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LIMITATIONS OF PHYLOGENETIC TREES</a:t>
            </a:r>
            <a:endParaRPr/>
          </a:p>
        </p:txBody>
      </p:sp>
      <p:pic>
        <p:nvPicPr>
          <p:cNvPr descr="glass reptile fauna lizard peter snake vertebrate western serpent herp herping paplanus canonrebelt3i slender ophisaurus attentuatus garter snake colubridae sidewinder boa constrictor scaled reptile boas hognose snake anguidae" id="175" name="Google Shape;175;p15"/>
          <p:cNvPicPr preferRelativeResize="0"/>
          <p:nvPr/>
        </p:nvPicPr>
        <p:blipFill rotWithShape="1">
          <a:blip r:embed="rId4">
            <a:alphaModFix/>
          </a:blip>
          <a:srcRect b="0" l="0" r="0" t="0"/>
          <a:stretch/>
        </p:blipFill>
        <p:spPr>
          <a:xfrm>
            <a:off x="318356" y="1940979"/>
            <a:ext cx="4425099" cy="2655059"/>
          </a:xfrm>
          <a:prstGeom prst="rect">
            <a:avLst/>
          </a:prstGeom>
          <a:noFill/>
          <a:ln>
            <a:noFill/>
          </a:ln>
        </p:spPr>
      </p:pic>
      <p:pic>
        <p:nvPicPr>
          <p:cNvPr descr="Snake, Garter Snake, Serpent, Reptile, Aggression" id="176" name="Google Shape;176;p15"/>
          <p:cNvPicPr preferRelativeResize="0"/>
          <p:nvPr/>
        </p:nvPicPr>
        <p:blipFill rotWithShape="1">
          <a:blip r:embed="rId5">
            <a:alphaModFix/>
          </a:blip>
          <a:srcRect b="0" l="0" r="0" t="0"/>
          <a:stretch/>
        </p:blipFill>
        <p:spPr>
          <a:xfrm>
            <a:off x="4978047" y="1388140"/>
            <a:ext cx="3927957" cy="35708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182" name="Google Shape;182;p16"/>
          <p:cNvSpPr txBox="1"/>
          <p:nvPr>
            <p:ph idx="1" type="body"/>
          </p:nvPr>
        </p:nvSpPr>
        <p:spPr>
          <a:xfrm>
            <a:off x="457200" y="1107618"/>
            <a:ext cx="8062913" cy="4607382"/>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2000"/>
              <a:buFont typeface="Arial Black"/>
              <a:buAutoNum type="arabicPeriod"/>
            </a:pPr>
            <a:r>
              <a:rPr lang="en-US"/>
              <a:t>List the different levels of the taxonomic classification system.</a:t>
            </a:r>
            <a:endParaRPr/>
          </a:p>
          <a:p>
            <a:pPr indent="-457200" lvl="0" marL="457200" rtl="0" algn="l">
              <a:spcBef>
                <a:spcPts val="1000"/>
              </a:spcBef>
              <a:spcAft>
                <a:spcPts val="0"/>
              </a:spcAft>
              <a:buSzPts val="2000"/>
              <a:buFont typeface="Arial Black"/>
              <a:buAutoNum type="arabicPeriod"/>
            </a:pPr>
            <a:r>
              <a:rPr lang="en-US"/>
              <a:t>Compare systematics, taxonomy, and phylogeny.</a:t>
            </a:r>
            <a:endParaRPr/>
          </a:p>
          <a:p>
            <a:pPr indent="-457200" lvl="0" marL="457200" rtl="0" algn="l">
              <a:spcBef>
                <a:spcPts val="1000"/>
              </a:spcBef>
              <a:spcAft>
                <a:spcPts val="0"/>
              </a:spcAft>
              <a:buSzPts val="2000"/>
              <a:buFont typeface="Arial Black"/>
              <a:buAutoNum type="arabicPeriod"/>
            </a:pPr>
            <a:r>
              <a:rPr lang="en-US"/>
              <a:t>Discuss a phylogenetic tree's components and purpose.</a:t>
            </a:r>
            <a:endParaRPr/>
          </a:p>
          <a:p>
            <a:pPr indent="-457200" lvl="0" marL="457200" rtl="0" algn="l">
              <a:spcBef>
                <a:spcPts val="1000"/>
              </a:spcBef>
              <a:spcAft>
                <a:spcPts val="0"/>
              </a:spcAft>
              <a:buSzPts val="2000"/>
              <a:buFont typeface="Arial Black"/>
              <a:buAutoNum type="arabicPeriod"/>
            </a:pPr>
            <a:r>
              <a:rPr lang="en-US"/>
              <a:t>Discuss the limitations of phylogenetic trees.</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File:Lamprey larva labelled.png" id="187" name="Google Shape;187;p17"/>
          <p:cNvPicPr preferRelativeResize="0"/>
          <p:nvPr/>
        </p:nvPicPr>
        <p:blipFill rotWithShape="1">
          <a:blip r:embed="rId3">
            <a:alphaModFix/>
          </a:blip>
          <a:srcRect b="0" l="0" r="0" t="0"/>
          <a:stretch/>
        </p:blipFill>
        <p:spPr>
          <a:xfrm>
            <a:off x="1846003" y="2204581"/>
            <a:ext cx="7073495" cy="4412093"/>
          </a:xfrm>
          <a:prstGeom prst="rect">
            <a:avLst/>
          </a:prstGeom>
          <a:noFill/>
          <a:ln>
            <a:noFill/>
          </a:ln>
        </p:spPr>
      </p:pic>
      <p:sp>
        <p:nvSpPr>
          <p:cNvPr id="188" name="Google Shape;188;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DETERMINING EVOLUTIONARY RELATIONSHIPS</a:t>
            </a:r>
            <a:endParaRPr/>
          </a:p>
        </p:txBody>
      </p:sp>
      <p:sp>
        <p:nvSpPr>
          <p:cNvPr id="189" name="Google Shape;189;p17"/>
          <p:cNvSpPr txBox="1"/>
          <p:nvPr>
            <p:ph idx="1" type="body"/>
          </p:nvPr>
        </p:nvSpPr>
        <p:spPr>
          <a:xfrm>
            <a:off x="586154" y="1107618"/>
            <a:ext cx="7933959" cy="460738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Font typeface="Arial"/>
              <a:buChar char="•"/>
            </a:pPr>
            <a:r>
              <a:rPr lang="en-US" sz="2400">
                <a:solidFill>
                  <a:srgbClr val="000000"/>
                </a:solidFill>
              </a:rPr>
              <a:t>Phylogenies are built from two types of evidence: </a:t>
            </a:r>
            <a:endParaRPr/>
          </a:p>
          <a:p>
            <a:pPr indent="-457200" lvl="1" marL="1028700" rtl="0" algn="l">
              <a:spcBef>
                <a:spcPts val="1000"/>
              </a:spcBef>
              <a:spcAft>
                <a:spcPts val="0"/>
              </a:spcAft>
              <a:buSzPts val="2000"/>
              <a:buFont typeface="Arial Black"/>
              <a:buAutoNum type="arabicPeriod"/>
            </a:pPr>
            <a:r>
              <a:rPr lang="en-US">
                <a:solidFill>
                  <a:srgbClr val="000000"/>
                </a:solidFill>
              </a:rPr>
              <a:t>DNA/RNA sequences</a:t>
            </a:r>
            <a:endParaRPr sz="2400">
              <a:solidFill>
                <a:srgbClr val="000000"/>
              </a:solidFill>
            </a:endParaRPr>
          </a:p>
          <a:p>
            <a:pPr indent="-457200" lvl="1" marL="1028700" rtl="0" algn="l">
              <a:spcBef>
                <a:spcPts val="400"/>
              </a:spcBef>
              <a:spcAft>
                <a:spcPts val="0"/>
              </a:spcAft>
              <a:buSzPts val="2000"/>
              <a:buFont typeface="Arial Black"/>
              <a:buAutoNum type="arabicPeriod"/>
            </a:pPr>
            <a:r>
              <a:rPr lang="en-US">
                <a:solidFill>
                  <a:srgbClr val="000000"/>
                </a:solidFill>
              </a:rPr>
              <a:t>Morphological</a:t>
            </a:r>
            <a:endParaRPr/>
          </a:p>
          <a:p>
            <a:pPr indent="-227012" lvl="2" marL="1377950" rtl="0" algn="l">
              <a:spcBef>
                <a:spcPts val="360"/>
              </a:spcBef>
              <a:spcAft>
                <a:spcPts val="0"/>
              </a:spcAft>
              <a:buSzPts val="1800"/>
              <a:buFont typeface="Arial"/>
              <a:buChar char="•"/>
            </a:pPr>
            <a:r>
              <a:rPr lang="en-US">
                <a:solidFill>
                  <a:srgbClr val="000000"/>
                </a:solidFill>
              </a:rPr>
              <a:t>Embryological development</a:t>
            </a:r>
            <a:endParaRPr/>
          </a:p>
          <a:p>
            <a:pPr indent="-227012" lvl="2" marL="1377950" rtl="0" algn="l">
              <a:spcBef>
                <a:spcPts val="360"/>
              </a:spcBef>
              <a:spcAft>
                <a:spcPts val="0"/>
              </a:spcAft>
              <a:buSzPts val="1800"/>
              <a:buFont typeface="Arial"/>
              <a:buChar char="•"/>
            </a:pPr>
            <a:r>
              <a:rPr lang="en-US">
                <a:solidFill>
                  <a:srgbClr val="000000"/>
                </a:solidFill>
              </a:rPr>
              <a:t>Fossil records </a:t>
            </a:r>
            <a:endParaRPr/>
          </a:p>
          <a:p>
            <a:pPr indent="-227012" lvl="2" marL="1377950" rtl="0" algn="l">
              <a:spcBef>
                <a:spcPts val="360"/>
              </a:spcBef>
              <a:spcAft>
                <a:spcPts val="0"/>
              </a:spcAft>
              <a:buSzPts val="1800"/>
              <a:buFont typeface="Arial"/>
              <a:buChar char="•"/>
            </a:pPr>
            <a:r>
              <a:rPr lang="en-US">
                <a:solidFill>
                  <a:srgbClr val="000000"/>
                </a:solidFill>
              </a:rPr>
              <a:t>Morphology</a:t>
            </a:r>
            <a:endParaRPr/>
          </a:p>
          <a:p>
            <a:pPr indent="-227012" lvl="2" marL="1377950" rtl="0" algn="l">
              <a:spcBef>
                <a:spcPts val="360"/>
              </a:spcBef>
              <a:spcAft>
                <a:spcPts val="0"/>
              </a:spcAft>
              <a:buSzPts val="1800"/>
              <a:buFont typeface="Arial"/>
              <a:buChar char="•"/>
            </a:pPr>
            <a:r>
              <a:rPr lang="en-US">
                <a:solidFill>
                  <a:srgbClr val="000000"/>
                </a:solidFill>
              </a:rPr>
              <a:t>Physiology</a:t>
            </a:r>
            <a:endParaRPr/>
          </a:p>
          <a:p>
            <a:pPr indent="-227012" lvl="2" marL="1377950" rtl="0" algn="l">
              <a:spcBef>
                <a:spcPts val="360"/>
              </a:spcBef>
              <a:spcAft>
                <a:spcPts val="0"/>
              </a:spcAft>
              <a:buSzPts val="1800"/>
              <a:buFont typeface="Arial"/>
              <a:buChar char="•"/>
            </a:pPr>
            <a:r>
              <a:rPr lang="en-US">
                <a:solidFill>
                  <a:srgbClr val="000000"/>
                </a:solidFill>
              </a:rPr>
              <a:t>Behavior</a:t>
            </a:r>
            <a:endParaRPr/>
          </a:p>
        </p:txBody>
      </p:sp>
      <p:sp>
        <p:nvSpPr>
          <p:cNvPr id="190" name="Google Shape;190;p17"/>
          <p:cNvSpPr/>
          <p:nvPr/>
        </p:nvSpPr>
        <p:spPr>
          <a:xfrm>
            <a:off x="4307662" y="6140333"/>
            <a:ext cx="19383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Tracyanne</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8"/>
          <p:cNvSpPr txBox="1"/>
          <p:nvPr>
            <p:ph idx="1" type="body"/>
          </p:nvPr>
        </p:nvSpPr>
        <p:spPr>
          <a:xfrm>
            <a:off x="328330" y="4425920"/>
            <a:ext cx="8362823" cy="2087613"/>
          </a:xfrm>
          <a:prstGeom prst="rect">
            <a:avLst/>
          </a:prstGeom>
          <a:noFill/>
          <a:ln>
            <a:noFill/>
          </a:ln>
        </p:spPr>
        <p:txBody>
          <a:bodyPr anchorCtr="0" anchor="t" bIns="45700" lIns="91425" spcFirstLastPara="1" rIns="91425" wrap="square" tIns="45700">
            <a:noAutofit/>
          </a:bodyPr>
          <a:lstStyle/>
          <a:p>
            <a:pPr indent="-346075" lvl="0" marL="346075" rtl="0" algn="l">
              <a:spcBef>
                <a:spcPts val="0"/>
              </a:spcBef>
              <a:spcAft>
                <a:spcPts val="0"/>
              </a:spcAft>
              <a:buSzPts val="2400"/>
              <a:buFont typeface="Arial"/>
              <a:buChar char="•"/>
            </a:pPr>
            <a:r>
              <a:rPr b="1" lang="en-US" sz="2400">
                <a:solidFill>
                  <a:schemeClr val="dk1"/>
                </a:solidFill>
              </a:rPr>
              <a:t>Homologous characters </a:t>
            </a:r>
            <a:endParaRPr/>
          </a:p>
          <a:p>
            <a:pPr indent="-338138" lvl="1" marL="684213" rtl="0" algn="l">
              <a:spcBef>
                <a:spcPts val="1000"/>
              </a:spcBef>
              <a:spcAft>
                <a:spcPts val="0"/>
              </a:spcAft>
              <a:buSzPts val="2000"/>
              <a:buFont typeface="Arial"/>
              <a:buChar char="•"/>
            </a:pPr>
            <a:r>
              <a:rPr lang="en-US"/>
              <a:t>Features that overlap both morphologically (in form) and genetically</a:t>
            </a:r>
            <a:endParaRPr/>
          </a:p>
          <a:p>
            <a:pPr indent="-338138" lvl="1" marL="684213" rtl="0" algn="l">
              <a:spcBef>
                <a:spcPts val="400"/>
              </a:spcBef>
              <a:spcAft>
                <a:spcPts val="0"/>
              </a:spcAft>
              <a:buSzPts val="2000"/>
              <a:buFont typeface="Arial"/>
              <a:buChar char="•"/>
            </a:pPr>
            <a:r>
              <a:rPr lang="en-US"/>
              <a:t>Similar due to </a:t>
            </a:r>
            <a:r>
              <a:rPr i="1" lang="en-US"/>
              <a:t>evolutionary origin </a:t>
            </a:r>
            <a:r>
              <a:rPr lang="en-US"/>
              <a:t>(same ancestral source)</a:t>
            </a:r>
            <a:endParaRPr/>
          </a:p>
          <a:p>
            <a:pPr indent="-338138" lvl="1" marL="684213" rtl="0" algn="l">
              <a:spcBef>
                <a:spcPts val="400"/>
              </a:spcBef>
              <a:spcAft>
                <a:spcPts val="0"/>
              </a:spcAft>
              <a:buSzPts val="2000"/>
              <a:buFont typeface="Arial"/>
              <a:buChar char="•"/>
            </a:pPr>
            <a:r>
              <a:rPr lang="en-US"/>
              <a:t>More complex the character, the more likely it’s of same origin </a:t>
            </a:r>
            <a:endParaRPr/>
          </a:p>
        </p:txBody>
      </p:sp>
      <p:sp>
        <p:nvSpPr>
          <p:cNvPr id="196" name="Google Shape;196;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160"/>
              <a:buFont typeface="Arial Black"/>
              <a:buNone/>
            </a:pPr>
            <a:r>
              <a:rPr b="1" lang="en-US" sz="2160"/>
              <a:t>TWO OPTIONS FOR SIMILARITIES BETWEEN SPECIES</a:t>
            </a:r>
            <a:endParaRPr sz="2160"/>
          </a:p>
        </p:txBody>
      </p:sp>
      <p:pic>
        <p:nvPicPr>
          <p:cNvPr id="197" name="Google Shape;197;p18"/>
          <p:cNvPicPr preferRelativeResize="0"/>
          <p:nvPr>
            <p:ph idx="2" type="pic"/>
          </p:nvPr>
        </p:nvPicPr>
        <p:blipFill rotWithShape="1">
          <a:blip r:embed="rId3">
            <a:alphaModFix/>
          </a:blip>
          <a:srcRect b="0" l="-32755" r="-32755" t="0"/>
          <a:stretch/>
        </p:blipFill>
        <p:spPr>
          <a:xfrm>
            <a:off x="649944" y="1005496"/>
            <a:ext cx="7879433" cy="3420424"/>
          </a:xfrm>
          <a:prstGeom prst="rect">
            <a:avLst/>
          </a:prstGeom>
          <a:noFill/>
          <a:ln>
            <a:noFill/>
          </a:ln>
        </p:spPr>
      </p:pic>
      <p:sp>
        <p:nvSpPr>
          <p:cNvPr id="198" name="Google Shape;198;p18"/>
          <p:cNvSpPr txBox="1"/>
          <p:nvPr/>
        </p:nvSpPr>
        <p:spPr>
          <a:xfrm>
            <a:off x="3233693" y="6490175"/>
            <a:ext cx="5786832"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Caption: </a:t>
            </a:r>
            <a:r>
              <a:rPr lang="en-US" sz="1000" u="sng">
                <a:solidFill>
                  <a:schemeClr val="dk1"/>
                </a:solidFill>
                <a:latin typeface="Arial"/>
                <a:ea typeface="Arial"/>
                <a:cs typeface="Arial"/>
                <a:sym typeface="Arial"/>
                <a:hlinkClick r:id="rId4"/>
              </a:rPr>
              <a:t>The principle of homology </a:t>
            </a:r>
            <a:r>
              <a:rPr lang="en-US" sz="1000">
                <a:solidFill>
                  <a:schemeClr val="dk1"/>
                </a:solidFill>
                <a:latin typeface="Arial"/>
                <a:ea typeface="Arial"/>
                <a:cs typeface="Arial"/>
                <a:sym typeface="Arial"/>
              </a:rPr>
              <a:t>(c) Волков Владислав Петрович , </a:t>
            </a:r>
            <a:r>
              <a:rPr lang="en-US" sz="1000" u="sng">
                <a:solidFill>
                  <a:schemeClr val="dk1"/>
                </a:solidFill>
                <a:latin typeface="Arial"/>
                <a:ea typeface="Arial"/>
                <a:cs typeface="Arial"/>
                <a:sym typeface="Arial"/>
                <a:hlinkClick r:id="rId5"/>
              </a:rPr>
              <a:t>Public domain</a:t>
            </a:r>
            <a:endParaRPr sz="1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9"/>
          <p:cNvSpPr txBox="1"/>
          <p:nvPr>
            <p:ph idx="1" type="body"/>
          </p:nvPr>
        </p:nvSpPr>
        <p:spPr>
          <a:xfrm>
            <a:off x="328330" y="3899776"/>
            <a:ext cx="8487340" cy="241105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t>Analogous characters  (or homoplasies)</a:t>
            </a:r>
            <a:endParaRPr/>
          </a:p>
          <a:p>
            <a:pPr indent="-338138" lvl="1" marL="684213" rtl="0" algn="l">
              <a:spcBef>
                <a:spcPts val="1000"/>
              </a:spcBef>
              <a:spcAft>
                <a:spcPts val="0"/>
              </a:spcAft>
              <a:buSzPts val="2000"/>
              <a:buFont typeface="Arial"/>
              <a:buChar char="•"/>
            </a:pPr>
            <a:r>
              <a:rPr lang="en-US">
                <a:solidFill>
                  <a:srgbClr val="000000"/>
                </a:solidFill>
              </a:rPr>
              <a:t>Similar due to functional or ecological constraints rather than common ancestry</a:t>
            </a:r>
            <a:endParaRPr/>
          </a:p>
          <a:p>
            <a:pPr indent="-338138" lvl="1" marL="684213" rtl="0" algn="l">
              <a:spcBef>
                <a:spcPts val="400"/>
              </a:spcBef>
              <a:spcAft>
                <a:spcPts val="0"/>
              </a:spcAft>
              <a:buSzPts val="2000"/>
              <a:buFont typeface="Arial"/>
              <a:buChar char="•"/>
            </a:pPr>
            <a:r>
              <a:rPr b="1" lang="en-US">
                <a:solidFill>
                  <a:srgbClr val="000000"/>
                </a:solidFill>
              </a:rPr>
              <a:t>Convergence</a:t>
            </a:r>
            <a:r>
              <a:rPr lang="en-US">
                <a:solidFill>
                  <a:srgbClr val="000000"/>
                </a:solidFill>
              </a:rPr>
              <a:t> occurs in unrelated (or distantly-related) taxa when characters are shaped by similar ecological or evolutionary constraints</a:t>
            </a:r>
            <a:endParaRPr/>
          </a:p>
        </p:txBody>
      </p:sp>
      <p:sp>
        <p:nvSpPr>
          <p:cNvPr id="204" name="Google Shape;204;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160"/>
              <a:buFont typeface="Arial Black"/>
              <a:buNone/>
            </a:pPr>
            <a:r>
              <a:rPr b="1" lang="en-US" sz="2160"/>
              <a:t>TWO OPTIONS FOR SIMILARITIES BETWEEN SPECIES</a:t>
            </a:r>
            <a:endParaRPr sz="2160"/>
          </a:p>
        </p:txBody>
      </p:sp>
      <p:sp>
        <p:nvSpPr>
          <p:cNvPr id="205" name="Google Shape;205;p19"/>
          <p:cNvSpPr txBox="1"/>
          <p:nvPr/>
        </p:nvSpPr>
        <p:spPr>
          <a:xfrm>
            <a:off x="5303257" y="6493006"/>
            <a:ext cx="3595618"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Caption: </a:t>
            </a:r>
            <a:r>
              <a:rPr lang="en-US" sz="1000" u="sng">
                <a:solidFill>
                  <a:schemeClr val="dk1"/>
                </a:solidFill>
                <a:latin typeface="Arial"/>
                <a:ea typeface="Arial"/>
                <a:cs typeface="Arial"/>
                <a:sym typeface="Arial"/>
                <a:hlinkClick r:id="rId3"/>
              </a:rPr>
              <a:t>Anisoptera</a:t>
            </a:r>
            <a:r>
              <a:rPr lang="en-US" sz="1000">
                <a:solidFill>
                  <a:schemeClr val="dk1"/>
                </a:solidFill>
                <a:latin typeface="Arial"/>
                <a:ea typeface="Arial"/>
                <a:cs typeface="Arial"/>
                <a:sym typeface="Arial"/>
              </a:rPr>
              <a:t> (c) RA Nonenmacher, </a:t>
            </a:r>
            <a:r>
              <a:rPr lang="en-US" sz="1000" u="sng">
                <a:solidFill>
                  <a:schemeClr val="dk1"/>
                </a:solidFill>
                <a:latin typeface="Arial"/>
                <a:ea typeface="Arial"/>
                <a:cs typeface="Arial"/>
                <a:sym typeface="Arial"/>
                <a:hlinkClick r:id="rId4"/>
              </a:rPr>
              <a:t>Public domain</a:t>
            </a:r>
            <a:endParaRPr sz="1000">
              <a:solidFill>
                <a:schemeClr val="dk1"/>
              </a:solidFill>
              <a:latin typeface="Arial"/>
              <a:ea typeface="Arial"/>
              <a:cs typeface="Arial"/>
              <a:sym typeface="Arial"/>
            </a:endParaRPr>
          </a:p>
        </p:txBody>
      </p:sp>
      <p:sp>
        <p:nvSpPr>
          <p:cNvPr id="206" name="Google Shape;206;p19"/>
          <p:cNvSpPr txBox="1"/>
          <p:nvPr/>
        </p:nvSpPr>
        <p:spPr>
          <a:xfrm>
            <a:off x="4501055" y="6317333"/>
            <a:ext cx="439782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Caption: </a:t>
            </a:r>
            <a:r>
              <a:rPr lang="en-US" sz="1000" u="sng">
                <a:solidFill>
                  <a:schemeClr val="dk1"/>
                </a:solidFill>
                <a:latin typeface="Arial"/>
                <a:ea typeface="Arial"/>
                <a:cs typeface="Arial"/>
                <a:sym typeface="Arial"/>
                <a:hlinkClick r:id="rId5"/>
              </a:rPr>
              <a:t>Bird Wing Feather and Bones </a:t>
            </a:r>
            <a:r>
              <a:rPr lang="en-US" sz="1000">
                <a:solidFill>
                  <a:schemeClr val="dk1"/>
                </a:solidFill>
                <a:latin typeface="Arial"/>
                <a:ea typeface="Arial"/>
                <a:cs typeface="Arial"/>
                <a:sym typeface="Arial"/>
              </a:rPr>
              <a:t>(c) L Shyamal, </a:t>
            </a:r>
            <a:r>
              <a:rPr lang="en-US" sz="1000" u="sng">
                <a:solidFill>
                  <a:schemeClr val="dk1"/>
                </a:solidFill>
                <a:latin typeface="Arial"/>
                <a:ea typeface="Arial"/>
                <a:cs typeface="Arial"/>
                <a:sym typeface="Arial"/>
                <a:hlinkClick r:id="rId6"/>
              </a:rPr>
              <a:t>Public domain</a:t>
            </a:r>
            <a:endParaRPr sz="1000">
              <a:solidFill>
                <a:schemeClr val="dk1"/>
              </a:solidFill>
              <a:latin typeface="Arial"/>
              <a:ea typeface="Arial"/>
              <a:cs typeface="Arial"/>
              <a:sym typeface="Arial"/>
            </a:endParaRPr>
          </a:p>
        </p:txBody>
      </p:sp>
      <p:pic>
        <p:nvPicPr>
          <p:cNvPr id="207" name="Google Shape;207;p19"/>
          <p:cNvPicPr preferRelativeResize="0"/>
          <p:nvPr>
            <p:ph idx="2" type="pic"/>
          </p:nvPr>
        </p:nvPicPr>
        <p:blipFill rotWithShape="1">
          <a:blip r:embed="rId7">
            <a:alphaModFix/>
          </a:blip>
          <a:srcRect b="0" l="-396" r="6129" t="0"/>
          <a:stretch/>
        </p:blipFill>
        <p:spPr>
          <a:xfrm>
            <a:off x="478068" y="907362"/>
            <a:ext cx="3807666" cy="3029441"/>
          </a:xfrm>
          <a:prstGeom prst="rect">
            <a:avLst/>
          </a:prstGeom>
          <a:noFill/>
          <a:ln>
            <a:noFill/>
          </a:ln>
        </p:spPr>
      </p:pic>
      <p:pic>
        <p:nvPicPr>
          <p:cNvPr id="208" name="Google Shape;208;p19"/>
          <p:cNvPicPr preferRelativeResize="0"/>
          <p:nvPr/>
        </p:nvPicPr>
        <p:blipFill rotWithShape="1">
          <a:blip r:embed="rId8">
            <a:alphaModFix/>
          </a:blip>
          <a:srcRect b="0" l="0" r="0" t="0"/>
          <a:stretch/>
        </p:blipFill>
        <p:spPr>
          <a:xfrm>
            <a:off x="4435472" y="907361"/>
            <a:ext cx="4084640" cy="30294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2"/>
          <p:cNvSpPr txBox="1"/>
          <p:nvPr>
            <p:ph idx="1" type="body"/>
          </p:nvPr>
        </p:nvSpPr>
        <p:spPr>
          <a:xfrm>
            <a:off x="540544" y="1096412"/>
            <a:ext cx="5025305" cy="4715403"/>
          </a:xfrm>
          <a:prstGeom prst="rect">
            <a:avLst/>
          </a:prstGeom>
          <a:noFill/>
          <a:ln>
            <a:noFill/>
          </a:ln>
        </p:spPr>
        <p:txBody>
          <a:bodyPr anchorCtr="0" anchor="t" bIns="45700" lIns="91425" spcFirstLastPara="1" rIns="91425" wrap="square" tIns="45700">
            <a:normAutofit/>
          </a:bodyPr>
          <a:lstStyle/>
          <a:p>
            <a:pPr indent="-346075" lvl="0" marL="346075" rtl="0" algn="l">
              <a:lnSpc>
                <a:spcPct val="110000"/>
              </a:lnSpc>
              <a:spcBef>
                <a:spcPts val="0"/>
              </a:spcBef>
              <a:spcAft>
                <a:spcPts val="0"/>
              </a:spcAft>
              <a:buSzPts val="2400"/>
              <a:buFont typeface="Arial"/>
              <a:buChar char="•"/>
            </a:pPr>
            <a:r>
              <a:rPr b="1" lang="en-US" sz="2400"/>
              <a:t>Taxonomy</a:t>
            </a:r>
            <a:r>
              <a:rPr lang="en-US" sz="2400"/>
              <a:t> = </a:t>
            </a:r>
            <a:r>
              <a:rPr i="1" lang="en-US" sz="2400"/>
              <a:t>science of classifying organisms into </a:t>
            </a:r>
            <a:r>
              <a:rPr b="1" i="1" lang="en-US" sz="2400"/>
              <a:t>taxa</a:t>
            </a:r>
            <a:endParaRPr/>
          </a:p>
          <a:p>
            <a:pPr indent="-227012" lvl="1" marL="573088" rtl="0" algn="l">
              <a:lnSpc>
                <a:spcPct val="110000"/>
              </a:lnSpc>
              <a:spcBef>
                <a:spcPts val="1000"/>
              </a:spcBef>
              <a:spcAft>
                <a:spcPts val="0"/>
              </a:spcAft>
              <a:buSzPts val="2000"/>
              <a:buFont typeface="Arial"/>
              <a:buChar char="•"/>
            </a:pPr>
            <a:r>
              <a:rPr lang="en-US">
                <a:solidFill>
                  <a:srgbClr val="000000"/>
                </a:solidFill>
              </a:rPr>
              <a:t>Also called the</a:t>
            </a:r>
            <a:r>
              <a:rPr b="1" lang="en-US">
                <a:solidFill>
                  <a:srgbClr val="000000"/>
                </a:solidFill>
              </a:rPr>
              <a:t> Linnaean system</a:t>
            </a:r>
            <a:r>
              <a:rPr lang="en-US">
                <a:solidFill>
                  <a:srgbClr val="000000"/>
                </a:solidFill>
              </a:rPr>
              <a:t> </a:t>
            </a:r>
            <a:endParaRPr/>
          </a:p>
          <a:p>
            <a:pPr indent="-227012" lvl="1" marL="573088" rtl="0" algn="l">
              <a:lnSpc>
                <a:spcPct val="110000"/>
              </a:lnSpc>
              <a:spcBef>
                <a:spcPts val="400"/>
              </a:spcBef>
              <a:spcAft>
                <a:spcPts val="0"/>
              </a:spcAft>
              <a:buSzPts val="2000"/>
              <a:buFont typeface="Arial"/>
              <a:buChar char="•"/>
            </a:pPr>
            <a:r>
              <a:rPr lang="en-US"/>
              <a:t>Uses a hierarchical model where groups become more specific from the point of origin until one branch ends as a single species</a:t>
            </a:r>
            <a:endParaRPr/>
          </a:p>
          <a:p>
            <a:pPr indent="-227012" lvl="2" marL="1098868" rtl="0" algn="l">
              <a:lnSpc>
                <a:spcPct val="110000"/>
              </a:lnSpc>
              <a:spcBef>
                <a:spcPts val="360"/>
              </a:spcBef>
              <a:spcAft>
                <a:spcPts val="0"/>
              </a:spcAft>
              <a:buSzPts val="1800"/>
              <a:buFont typeface="Arial"/>
              <a:buChar char="•"/>
            </a:pPr>
            <a:r>
              <a:rPr lang="en-US">
                <a:solidFill>
                  <a:srgbClr val="000000"/>
                </a:solidFill>
              </a:rPr>
              <a:t>Each level is a </a:t>
            </a:r>
            <a:r>
              <a:rPr b="1" lang="en-US">
                <a:solidFill>
                  <a:srgbClr val="000000"/>
                </a:solidFill>
              </a:rPr>
              <a:t>taxon</a:t>
            </a:r>
            <a:endParaRPr/>
          </a:p>
          <a:p>
            <a:pPr indent="-227012" lvl="2" marL="1098868" rtl="0" algn="l">
              <a:lnSpc>
                <a:spcPct val="110000"/>
              </a:lnSpc>
              <a:spcBef>
                <a:spcPts val="360"/>
              </a:spcBef>
              <a:spcAft>
                <a:spcPts val="0"/>
              </a:spcAft>
              <a:buSzPts val="1800"/>
              <a:buFont typeface="Arial"/>
              <a:buChar char="•"/>
            </a:pPr>
            <a:r>
              <a:rPr lang="en-US">
                <a:solidFill>
                  <a:srgbClr val="000000"/>
                </a:solidFill>
              </a:rPr>
              <a:t>At each taxon, organisms become more similar in appearance</a:t>
            </a:r>
            <a:endParaRPr/>
          </a:p>
          <a:p>
            <a:pPr indent="-227012" lvl="1" marL="573088" rtl="0" algn="l">
              <a:lnSpc>
                <a:spcPct val="110000"/>
              </a:lnSpc>
              <a:spcBef>
                <a:spcPts val="400"/>
              </a:spcBef>
              <a:spcAft>
                <a:spcPts val="0"/>
              </a:spcAft>
              <a:buSzPts val="2000"/>
              <a:buFont typeface="Arial"/>
              <a:buChar char="•"/>
            </a:pPr>
            <a:r>
              <a:rPr lang="en-US"/>
              <a:t>Largest groups are </a:t>
            </a:r>
            <a:r>
              <a:rPr b="1" lang="en-US"/>
              <a:t>domains</a:t>
            </a:r>
            <a:r>
              <a:rPr lang="en-US"/>
              <a:t>: Bacteria, Archaea, and Eukarya</a:t>
            </a:r>
            <a:endParaRPr>
              <a:solidFill>
                <a:srgbClr val="000000"/>
              </a:solidFill>
            </a:endParaRPr>
          </a:p>
          <a:p>
            <a:pPr indent="-349249" lvl="1" marL="731520" rtl="0" algn="l">
              <a:lnSpc>
                <a:spcPct val="110000"/>
              </a:lnSpc>
              <a:spcBef>
                <a:spcPts val="340"/>
              </a:spcBef>
              <a:spcAft>
                <a:spcPts val="0"/>
              </a:spcAft>
              <a:buSzPts val="1700"/>
              <a:buFont typeface="Arial"/>
              <a:buNone/>
            </a:pPr>
            <a:r>
              <a:t/>
            </a:r>
            <a:endParaRPr sz="1700">
              <a:solidFill>
                <a:srgbClr val="000000"/>
              </a:solidFill>
            </a:endParaRPr>
          </a:p>
        </p:txBody>
      </p:sp>
      <p:sp>
        <p:nvSpPr>
          <p:cNvPr id="61" name="Google Shape;61;p2"/>
          <p:cNvSpPr txBox="1"/>
          <p:nvPr/>
        </p:nvSpPr>
        <p:spPr>
          <a:xfrm>
            <a:off x="3527665" y="6483811"/>
            <a:ext cx="5466948"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3"/>
              </a:rPr>
              <a:t>http://cnx.org/contents/185cbf87-c72e-48f5-b51e-f14f21b5eabd@10.61</a:t>
            </a:r>
            <a:endParaRPr sz="1000">
              <a:solidFill>
                <a:schemeClr val="dk1"/>
              </a:solidFill>
              <a:latin typeface="Arial"/>
              <a:ea typeface="Arial"/>
              <a:cs typeface="Arial"/>
              <a:sym typeface="Arial"/>
            </a:endParaRPr>
          </a:p>
        </p:txBody>
      </p:sp>
      <p:sp>
        <p:nvSpPr>
          <p:cNvPr id="62" name="Google Shape;62;p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TRADITIONAL CLASSIFICATION</a:t>
            </a:r>
            <a:endParaRPr/>
          </a:p>
        </p:txBody>
      </p:sp>
      <p:pic>
        <p:nvPicPr>
          <p:cNvPr descr="Figure_B20_01_02ab.jpg" id="63" name="Google Shape;63;p2"/>
          <p:cNvPicPr preferRelativeResize="0"/>
          <p:nvPr/>
        </p:nvPicPr>
        <p:blipFill rotWithShape="1">
          <a:blip r:embed="rId4">
            <a:alphaModFix/>
          </a:blip>
          <a:srcRect b="0" l="9732" r="4132" t="0"/>
          <a:stretch/>
        </p:blipFill>
        <p:spPr>
          <a:xfrm>
            <a:off x="6048260" y="434593"/>
            <a:ext cx="2809302" cy="59593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MOLECULAR SYSTEMATICS</a:t>
            </a:r>
            <a:endParaRPr/>
          </a:p>
        </p:txBody>
      </p:sp>
      <p:sp>
        <p:nvSpPr>
          <p:cNvPr id="214" name="Google Shape;214;p20"/>
          <p:cNvSpPr txBox="1"/>
          <p:nvPr/>
        </p:nvSpPr>
        <p:spPr>
          <a:xfrm>
            <a:off x="457200" y="1002591"/>
            <a:ext cx="8017406" cy="4200534"/>
          </a:xfrm>
          <a:prstGeom prst="rect">
            <a:avLst/>
          </a:prstGeom>
          <a:noFill/>
          <a:ln>
            <a:noFill/>
          </a:ln>
        </p:spPr>
        <p:txBody>
          <a:bodyPr anchorCtr="0" anchor="t" bIns="45700" lIns="91425" spcFirstLastPara="1" rIns="91425" wrap="square" tIns="45700">
            <a:noAutofit/>
          </a:bodyPr>
          <a:lstStyle/>
          <a:p>
            <a:pPr indent="-346075" lvl="0" marL="346075" marR="0" rtl="0" algn="l">
              <a:spcBef>
                <a:spcPts val="0"/>
              </a:spcBef>
              <a:spcAft>
                <a:spcPts val="0"/>
              </a:spcAft>
              <a:buClr>
                <a:srgbClr val="6CB255"/>
              </a:buClr>
              <a:buSzPts val="2400"/>
              <a:buFont typeface="Arial"/>
              <a:buChar char="•"/>
            </a:pPr>
            <a:r>
              <a:rPr b="1" lang="en-US" sz="2400">
                <a:solidFill>
                  <a:srgbClr val="000000"/>
                </a:solidFill>
                <a:latin typeface="Arial"/>
                <a:ea typeface="Arial"/>
                <a:cs typeface="Arial"/>
                <a:sym typeface="Arial"/>
              </a:rPr>
              <a:t>Molecular comparisons </a:t>
            </a:r>
            <a:endParaRPr/>
          </a:p>
          <a:p>
            <a:pPr indent="-338138" lvl="1" marL="684213" marR="0" rtl="0" algn="l">
              <a:spcBef>
                <a:spcPts val="1040"/>
              </a:spcBef>
              <a:spcAft>
                <a:spcPts val="0"/>
              </a:spcAft>
              <a:buClr>
                <a:srgbClr val="6CB255"/>
              </a:buClr>
              <a:buSzPts val="2200"/>
              <a:buFont typeface="Arial"/>
              <a:buChar char="•"/>
            </a:pPr>
            <a:r>
              <a:rPr b="0" i="0" lang="en-US" sz="2200" u="none" cap="none" strike="noStrike">
                <a:solidFill>
                  <a:srgbClr val="000000"/>
                </a:solidFill>
                <a:latin typeface="Arial"/>
                <a:ea typeface="Arial"/>
                <a:cs typeface="Arial"/>
                <a:sym typeface="Arial"/>
              </a:rPr>
              <a:t>Using nucleotide sequences (DNA, RNA) as characters </a:t>
            </a:r>
            <a:endParaRPr/>
          </a:p>
          <a:p>
            <a:pPr indent="-346075" lvl="2" marL="1030288" marR="0" rtl="0" algn="l">
              <a:spcBef>
                <a:spcPts val="400"/>
              </a:spcBef>
              <a:spcAft>
                <a:spcPts val="0"/>
              </a:spcAft>
              <a:buClr>
                <a:srgbClr val="6CB255"/>
              </a:buClr>
              <a:buSzPts val="2000"/>
              <a:buFont typeface="Arial"/>
              <a:buChar char="•"/>
            </a:pPr>
            <a:r>
              <a:rPr b="0" i="0" lang="en-US" sz="2000" u="none" cap="none" strike="noStrike">
                <a:solidFill>
                  <a:srgbClr val="000000"/>
                </a:solidFill>
                <a:latin typeface="Arial"/>
                <a:ea typeface="Arial"/>
                <a:cs typeface="Arial"/>
                <a:sym typeface="Arial"/>
              </a:rPr>
              <a:t>Sophisticated computer algorithms are used to discern true evolutionary relationships (hypotheses)</a:t>
            </a:r>
            <a:endParaRPr/>
          </a:p>
          <a:p>
            <a:pPr indent="-346075" lvl="2" marL="1030288" marR="0" rtl="0" algn="l">
              <a:spcBef>
                <a:spcPts val="400"/>
              </a:spcBef>
              <a:spcAft>
                <a:spcPts val="0"/>
              </a:spcAft>
              <a:buClr>
                <a:srgbClr val="6CB255"/>
              </a:buClr>
              <a:buSzPts val="2000"/>
              <a:buFont typeface="Arial"/>
              <a:buChar char="•"/>
            </a:pPr>
            <a:r>
              <a:rPr b="0" i="0" lang="en-US" sz="2000" u="none" cap="none" strike="noStrike">
                <a:solidFill>
                  <a:srgbClr val="000000"/>
                </a:solidFill>
                <a:latin typeface="Arial"/>
                <a:ea typeface="Arial"/>
                <a:cs typeface="Arial"/>
                <a:sym typeface="Arial"/>
              </a:rPr>
              <a:t>But they do have limitations</a:t>
            </a:r>
            <a:endParaRPr/>
          </a:p>
          <a:p>
            <a:pPr indent="-339725" lvl="3" marL="1370013" marR="0" rtl="0" algn="l">
              <a:spcBef>
                <a:spcPts val="360"/>
              </a:spcBef>
              <a:spcAft>
                <a:spcPts val="0"/>
              </a:spcAft>
              <a:buClr>
                <a:srgbClr val="6CB255"/>
              </a:buClr>
              <a:buSzPts val="1800"/>
              <a:buFont typeface="Arial"/>
              <a:buChar char="•"/>
            </a:pPr>
            <a:r>
              <a:rPr b="0" i="0" lang="en-US" sz="1800" u="none" cap="none" strike="noStrike">
                <a:solidFill>
                  <a:srgbClr val="000000"/>
                </a:solidFill>
                <a:latin typeface="Arial"/>
                <a:ea typeface="Arial"/>
                <a:cs typeface="Arial"/>
                <a:sym typeface="Arial"/>
              </a:rPr>
              <a:t>With only four different nucleotides, sequences may appear homologous when they are not</a:t>
            </a:r>
            <a:endParaRPr/>
          </a:p>
          <a:p>
            <a:pPr indent="-339725" lvl="3" marL="1370013" marR="0" rtl="0" algn="l">
              <a:spcBef>
                <a:spcPts val="360"/>
              </a:spcBef>
              <a:spcAft>
                <a:spcPts val="0"/>
              </a:spcAft>
              <a:buClr>
                <a:srgbClr val="6CB255"/>
              </a:buClr>
              <a:buSzPts val="1800"/>
              <a:buFont typeface="Arial"/>
              <a:buChar char="•"/>
            </a:pPr>
            <a:r>
              <a:rPr b="0" i="0" lang="en-US" sz="1800" u="none" cap="none" strike="noStrike">
                <a:solidFill>
                  <a:srgbClr val="000000"/>
                </a:solidFill>
                <a:latin typeface="Arial"/>
                <a:ea typeface="Arial"/>
                <a:cs typeface="Arial"/>
                <a:sym typeface="Arial"/>
              </a:rPr>
              <a:t>Insertions/deletions that shift sequences can give appearance of being unrelated even when they are</a:t>
            </a:r>
            <a:endParaRPr/>
          </a:p>
          <a:p>
            <a:pPr indent="0" lvl="0" marL="0" marR="0" rtl="0" algn="l">
              <a:spcBef>
                <a:spcPts val="360"/>
              </a:spcBef>
              <a:spcAft>
                <a:spcPts val="0"/>
              </a:spcAft>
              <a:buClr>
                <a:srgbClr val="6CB255"/>
              </a:buClr>
              <a:buSzPts val="1800"/>
              <a:buFont typeface="Arial"/>
              <a:buNone/>
            </a:pPr>
            <a:r>
              <a:t/>
            </a:r>
            <a:endParaRPr b="0" sz="18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8" name="Shape 218"/>
        <p:cNvGrpSpPr/>
        <p:nvPr/>
      </p:nvGrpSpPr>
      <p:grpSpPr>
        <a:xfrm>
          <a:off x="0" y="0"/>
          <a:ext cx="0" cy="0"/>
          <a:chOff x="0" y="0"/>
          <a:chExt cx="0" cy="0"/>
        </a:xfrm>
      </p:grpSpPr>
      <p:sp>
        <p:nvSpPr>
          <p:cNvPr id="219" name="Google Shape;219;p21"/>
          <p:cNvSpPr txBox="1"/>
          <p:nvPr>
            <p:ph type="title"/>
          </p:nvPr>
        </p:nvSpPr>
        <p:spPr>
          <a:xfrm>
            <a:off x="457199" y="241326"/>
            <a:ext cx="7519990"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BUILDING PHYLOGENETIC TREES</a:t>
            </a:r>
            <a:endParaRPr sz="2400">
              <a:solidFill>
                <a:srgbClr val="6CB255"/>
              </a:solidFill>
            </a:endParaRPr>
          </a:p>
        </p:txBody>
      </p:sp>
      <p:sp>
        <p:nvSpPr>
          <p:cNvPr id="220" name="Google Shape;220;p21"/>
          <p:cNvSpPr txBox="1"/>
          <p:nvPr>
            <p:ph idx="1" type="body"/>
          </p:nvPr>
        </p:nvSpPr>
        <p:spPr>
          <a:xfrm>
            <a:off x="457199" y="4129501"/>
            <a:ext cx="8232803" cy="23903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solidFill>
                  <a:srgbClr val="000000"/>
                </a:solidFill>
              </a:rPr>
              <a:t>Cladistics </a:t>
            </a:r>
            <a:endParaRPr/>
          </a:p>
          <a:p>
            <a:pPr indent="-396875" lvl="0" marL="684213" rtl="0" algn="l">
              <a:spcBef>
                <a:spcPts val="1000"/>
              </a:spcBef>
              <a:spcAft>
                <a:spcPts val="0"/>
              </a:spcAft>
              <a:buSzPts val="2000"/>
              <a:buFont typeface="Arial"/>
              <a:buChar char="•"/>
            </a:pPr>
            <a:r>
              <a:rPr lang="en-US">
                <a:solidFill>
                  <a:srgbClr val="000000"/>
                </a:solidFill>
              </a:rPr>
              <a:t>Process to arrange taxa by homologous characters into </a:t>
            </a:r>
            <a:r>
              <a:rPr b="1" lang="en-US">
                <a:solidFill>
                  <a:srgbClr val="000000"/>
                </a:solidFill>
              </a:rPr>
              <a:t>clades</a:t>
            </a:r>
            <a:r>
              <a:rPr lang="en-US">
                <a:solidFill>
                  <a:srgbClr val="000000"/>
                </a:solidFill>
              </a:rPr>
              <a:t> </a:t>
            </a:r>
            <a:endParaRPr/>
          </a:p>
          <a:p>
            <a:pPr indent="-396875" lvl="1" marL="1415733" rtl="0" algn="l">
              <a:spcBef>
                <a:spcPts val="1000"/>
              </a:spcBef>
              <a:spcAft>
                <a:spcPts val="0"/>
              </a:spcAft>
              <a:buSzPts val="2000"/>
              <a:buFont typeface="Arial"/>
              <a:buChar char="•"/>
            </a:pPr>
            <a:r>
              <a:rPr i="1" lang="en-US">
                <a:solidFill>
                  <a:srgbClr val="000000"/>
                </a:solidFill>
              </a:rPr>
              <a:t>Monophyletic group</a:t>
            </a:r>
            <a:endParaRPr/>
          </a:p>
          <a:p>
            <a:pPr indent="-396875" lvl="0" marL="684213" rtl="0" algn="l">
              <a:spcBef>
                <a:spcPts val="400"/>
              </a:spcBef>
              <a:spcAft>
                <a:spcPts val="0"/>
              </a:spcAft>
              <a:buSzPts val="2000"/>
              <a:buFont typeface="Arial"/>
              <a:buChar char="•"/>
            </a:pPr>
            <a:r>
              <a:rPr lang="en-US">
                <a:solidFill>
                  <a:srgbClr val="000000"/>
                </a:solidFill>
              </a:rPr>
              <a:t>Goal is to produce </a:t>
            </a:r>
            <a:r>
              <a:rPr b="1" lang="en-US">
                <a:solidFill>
                  <a:srgbClr val="000000"/>
                </a:solidFill>
              </a:rPr>
              <a:t>cladograms</a:t>
            </a:r>
            <a:r>
              <a:rPr lang="en-US">
                <a:solidFill>
                  <a:srgbClr val="000000"/>
                </a:solidFill>
              </a:rPr>
              <a:t> where all clades are monophyletic </a:t>
            </a:r>
            <a:endParaRPr/>
          </a:p>
        </p:txBody>
      </p:sp>
      <p:pic>
        <p:nvPicPr>
          <p:cNvPr descr="Figure_B20_02_04.png" id="221" name="Google Shape;221;p21"/>
          <p:cNvPicPr preferRelativeResize="0"/>
          <p:nvPr/>
        </p:nvPicPr>
        <p:blipFill rotWithShape="1">
          <a:blip r:embed="rId3">
            <a:alphaModFix/>
          </a:blip>
          <a:srcRect b="0" l="-1941" r="-4430" t="0"/>
          <a:stretch/>
        </p:blipFill>
        <p:spPr>
          <a:xfrm>
            <a:off x="120471" y="1568048"/>
            <a:ext cx="4894730" cy="2403822"/>
          </a:xfrm>
          <a:prstGeom prst="rect">
            <a:avLst/>
          </a:prstGeom>
          <a:noFill/>
          <a:ln>
            <a:noFill/>
          </a:ln>
        </p:spPr>
      </p:pic>
      <p:sp>
        <p:nvSpPr>
          <p:cNvPr id="222" name="Google Shape;222;p21"/>
          <p:cNvSpPr txBox="1"/>
          <p:nvPr/>
        </p:nvSpPr>
        <p:spPr>
          <a:xfrm>
            <a:off x="2916203" y="6471819"/>
            <a:ext cx="603004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pic>
        <p:nvPicPr>
          <p:cNvPr descr="Figure_B20_02_05.png" id="223" name="Google Shape;223;p21"/>
          <p:cNvPicPr preferRelativeResize="0"/>
          <p:nvPr>
            <p:ph idx="2" type="pic"/>
          </p:nvPr>
        </p:nvPicPr>
        <p:blipFill rotWithShape="1">
          <a:blip r:embed="rId5">
            <a:alphaModFix/>
          </a:blip>
          <a:srcRect b="-566" l="0" r="0" t="-678"/>
          <a:stretch/>
        </p:blipFill>
        <p:spPr>
          <a:xfrm>
            <a:off x="4986970" y="900861"/>
            <a:ext cx="3959277" cy="3586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2"/>
          <p:cNvSpPr txBox="1"/>
          <p:nvPr>
            <p:ph idx="1" type="body"/>
          </p:nvPr>
        </p:nvSpPr>
        <p:spPr>
          <a:xfrm>
            <a:off x="540544" y="4800688"/>
            <a:ext cx="8062912" cy="1240340"/>
          </a:xfrm>
          <a:prstGeom prst="rect">
            <a:avLst/>
          </a:prstGeom>
          <a:noFill/>
          <a:ln>
            <a:noFill/>
          </a:ln>
        </p:spPr>
        <p:txBody>
          <a:bodyPr anchorCtr="0" anchor="t" bIns="45700" lIns="91425" spcFirstLastPara="1" rIns="91425" wrap="square" tIns="45700">
            <a:spAutoFit/>
          </a:bodyPr>
          <a:lstStyle/>
          <a:p>
            <a:pPr indent="-346075" lvl="0" marL="346075" rtl="0" algn="l">
              <a:spcBef>
                <a:spcPts val="0"/>
              </a:spcBef>
              <a:spcAft>
                <a:spcPts val="0"/>
              </a:spcAft>
              <a:buSzPts val="2400"/>
              <a:buFont typeface="Arial"/>
              <a:buChar char="•"/>
            </a:pPr>
            <a:r>
              <a:rPr b="1" lang="en-US" sz="2400"/>
              <a:t>Shared ancestral character</a:t>
            </a:r>
            <a:r>
              <a:rPr lang="en-US"/>
              <a:t> </a:t>
            </a:r>
            <a:endParaRPr/>
          </a:p>
          <a:p>
            <a:pPr indent="-338138" lvl="1" marL="684213" rtl="0" algn="l">
              <a:spcBef>
                <a:spcPts val="1000"/>
              </a:spcBef>
              <a:spcAft>
                <a:spcPts val="0"/>
              </a:spcAft>
              <a:buSzPts val="2000"/>
              <a:buFont typeface="Arial"/>
              <a:buChar char="•"/>
            </a:pPr>
            <a:r>
              <a:rPr lang="en-US">
                <a:solidFill>
                  <a:srgbClr val="000000"/>
                </a:solidFill>
              </a:rPr>
              <a:t>Found in common ancestor and all members of the clade </a:t>
            </a:r>
            <a:endParaRPr/>
          </a:p>
          <a:p>
            <a:pPr indent="-338138" lvl="2" marL="1209993" rtl="0" algn="l">
              <a:spcBef>
                <a:spcPts val="360"/>
              </a:spcBef>
              <a:spcAft>
                <a:spcPts val="0"/>
              </a:spcAft>
              <a:buSzPts val="1800"/>
              <a:buFont typeface="Arial"/>
              <a:buChar char="•"/>
            </a:pPr>
            <a:r>
              <a:rPr lang="en-US">
                <a:solidFill>
                  <a:srgbClr val="000000"/>
                </a:solidFill>
              </a:rPr>
              <a:t>Some may have secondarily lost it</a:t>
            </a:r>
            <a:endParaRPr/>
          </a:p>
        </p:txBody>
      </p:sp>
      <p:pic>
        <p:nvPicPr>
          <p:cNvPr descr="Figure_B20_01_05.jpg" id="229" name="Google Shape;229;p22"/>
          <p:cNvPicPr preferRelativeResize="0"/>
          <p:nvPr>
            <p:ph idx="2" type="pic"/>
          </p:nvPr>
        </p:nvPicPr>
        <p:blipFill rotWithShape="1">
          <a:blip r:embed="rId3">
            <a:alphaModFix/>
          </a:blip>
          <a:srcRect b="393" l="-563" r="563" t="10"/>
          <a:stretch/>
        </p:blipFill>
        <p:spPr>
          <a:xfrm>
            <a:off x="1759523" y="1211225"/>
            <a:ext cx="5624954" cy="3346562"/>
          </a:xfrm>
          <a:prstGeom prst="rect">
            <a:avLst/>
          </a:prstGeom>
          <a:noFill/>
          <a:ln>
            <a:noFill/>
          </a:ln>
        </p:spPr>
      </p:pic>
      <p:sp>
        <p:nvSpPr>
          <p:cNvPr id="230" name="Google Shape;230;p2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SHARED CHARACTERISTICS</a:t>
            </a:r>
            <a:endParaRPr/>
          </a:p>
        </p:txBody>
      </p:sp>
      <p:sp>
        <p:nvSpPr>
          <p:cNvPr id="231" name="Google Shape;231;p22"/>
          <p:cNvSpPr txBox="1"/>
          <p:nvPr/>
        </p:nvSpPr>
        <p:spPr>
          <a:xfrm>
            <a:off x="2916203" y="6471819"/>
            <a:ext cx="603004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3"/>
          <p:cNvSpPr txBox="1"/>
          <p:nvPr>
            <p:ph idx="1" type="body"/>
          </p:nvPr>
        </p:nvSpPr>
        <p:spPr>
          <a:xfrm>
            <a:off x="457200" y="4906958"/>
            <a:ext cx="8062912" cy="1277273"/>
          </a:xfrm>
          <a:prstGeom prst="rect">
            <a:avLst/>
          </a:prstGeom>
          <a:noFill/>
          <a:ln>
            <a:noFill/>
          </a:ln>
        </p:spPr>
        <p:txBody>
          <a:bodyPr anchorCtr="0" anchor="t" bIns="45700" lIns="91425" spcFirstLastPara="1" rIns="91425" wrap="square" tIns="45700">
            <a:spAutoFit/>
          </a:bodyPr>
          <a:lstStyle/>
          <a:p>
            <a:pPr indent="-346075" lvl="0" marL="346075" rtl="0" algn="l">
              <a:spcBef>
                <a:spcPts val="0"/>
              </a:spcBef>
              <a:spcAft>
                <a:spcPts val="0"/>
              </a:spcAft>
              <a:buSzPts val="2400"/>
              <a:buFont typeface="Arial"/>
              <a:buChar char="•"/>
            </a:pPr>
            <a:r>
              <a:rPr b="1" lang="en-US" sz="2400"/>
              <a:t>Shared derived character </a:t>
            </a:r>
            <a:r>
              <a:rPr lang="en-US" sz="2400"/>
              <a:t>(aka </a:t>
            </a:r>
            <a:r>
              <a:rPr b="1" lang="en-US" sz="2400"/>
              <a:t>synapomorphy</a:t>
            </a:r>
            <a:r>
              <a:rPr lang="en-US" sz="2400"/>
              <a:t>)</a:t>
            </a:r>
            <a:endParaRPr/>
          </a:p>
          <a:p>
            <a:pPr indent="-338138" lvl="1" marL="684213" rtl="0" algn="l">
              <a:spcBef>
                <a:spcPts val="1000"/>
              </a:spcBef>
              <a:spcAft>
                <a:spcPts val="0"/>
              </a:spcAft>
              <a:buSzPts val="2000"/>
              <a:buFont typeface="Arial"/>
              <a:buChar char="•"/>
            </a:pPr>
            <a:r>
              <a:rPr lang="en-US">
                <a:solidFill>
                  <a:srgbClr val="000000"/>
                </a:solidFill>
              </a:rPr>
              <a:t>Distinguishes those that share it from those that do not… </a:t>
            </a:r>
            <a:endParaRPr/>
          </a:p>
          <a:p>
            <a:pPr indent="-338138" lvl="1" marL="684213" rtl="0" algn="l">
              <a:spcBef>
                <a:spcPts val="400"/>
              </a:spcBef>
              <a:spcAft>
                <a:spcPts val="0"/>
              </a:spcAft>
              <a:buSzPts val="2000"/>
              <a:buFont typeface="Arial"/>
              <a:buChar char="•"/>
            </a:pPr>
            <a:r>
              <a:rPr lang="en-US">
                <a:solidFill>
                  <a:srgbClr val="000000"/>
                </a:solidFill>
              </a:rPr>
              <a:t>Used to identify branch points (nodes) within the larger clade</a:t>
            </a:r>
            <a:endParaRPr sz="2400">
              <a:solidFill>
                <a:srgbClr val="000000"/>
              </a:solidFill>
            </a:endParaRPr>
          </a:p>
        </p:txBody>
      </p:sp>
      <p:sp>
        <p:nvSpPr>
          <p:cNvPr id="237" name="Google Shape;237;p2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SHARED CHARACTERISTICS</a:t>
            </a:r>
            <a:endParaRPr/>
          </a:p>
        </p:txBody>
      </p:sp>
      <p:pic>
        <p:nvPicPr>
          <p:cNvPr descr="Figure_B20_01_05.jpg" id="238" name="Google Shape;238;p23"/>
          <p:cNvPicPr preferRelativeResize="0"/>
          <p:nvPr>
            <p:ph idx="2" type="pic"/>
          </p:nvPr>
        </p:nvPicPr>
        <p:blipFill rotWithShape="1">
          <a:blip r:embed="rId3">
            <a:alphaModFix/>
          </a:blip>
          <a:srcRect b="393" l="-563" r="563" t="10"/>
          <a:stretch/>
        </p:blipFill>
        <p:spPr>
          <a:xfrm>
            <a:off x="1476219" y="972886"/>
            <a:ext cx="6191562" cy="36836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4"/>
          <p:cNvSpPr txBox="1"/>
          <p:nvPr>
            <p:ph idx="1" type="body"/>
          </p:nvPr>
        </p:nvSpPr>
        <p:spPr>
          <a:xfrm>
            <a:off x="457200" y="1012626"/>
            <a:ext cx="8062912" cy="4398127"/>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2400"/>
              <a:buFont typeface="Arial"/>
              <a:buChar char="•"/>
            </a:pPr>
            <a:r>
              <a:rPr lang="en-US" sz="2400"/>
              <a:t>Using many characters to develop an accurate cladogram often results in many possible trees</a:t>
            </a:r>
            <a:endParaRPr/>
          </a:p>
          <a:p>
            <a:pPr indent="-358775" lvl="0" marL="358775" rtl="0" algn="l">
              <a:spcBef>
                <a:spcPts val="1080"/>
              </a:spcBef>
              <a:spcAft>
                <a:spcPts val="0"/>
              </a:spcAft>
              <a:buSzPts val="2400"/>
              <a:buFont typeface="Arial"/>
              <a:buChar char="•"/>
            </a:pPr>
            <a:r>
              <a:rPr lang="en-US" sz="2400"/>
              <a:t>How do you decide which is most likely?</a:t>
            </a:r>
            <a:endParaRPr/>
          </a:p>
          <a:p>
            <a:pPr indent="-358775" lvl="1" marL="1090295" rtl="0" algn="l">
              <a:spcBef>
                <a:spcPts val="1000"/>
              </a:spcBef>
              <a:spcAft>
                <a:spcPts val="0"/>
              </a:spcAft>
              <a:buSzPts val="2000"/>
              <a:buFont typeface="Arial"/>
              <a:buChar char="•"/>
            </a:pPr>
            <a:r>
              <a:rPr b="1" lang="en-US"/>
              <a:t>Rule of maximum parsimony: </a:t>
            </a:r>
            <a:r>
              <a:rPr lang="en-US"/>
              <a:t>choose the simplest cladogram with the fewest steps or events</a:t>
            </a:r>
            <a:endParaRPr/>
          </a:p>
          <a:p>
            <a:pPr indent="-344488" lvl="3" marL="1089025" rtl="0" algn="l">
              <a:spcBef>
                <a:spcPts val="400"/>
              </a:spcBef>
              <a:spcAft>
                <a:spcPts val="0"/>
              </a:spcAft>
              <a:buSzPts val="2000"/>
              <a:buFont typeface="Arial"/>
              <a:buChar char="•"/>
            </a:pPr>
            <a:r>
              <a:rPr lang="en-US" sz="2000">
                <a:solidFill>
                  <a:srgbClr val="000000"/>
                </a:solidFill>
              </a:rPr>
              <a:t>Why?</a:t>
            </a:r>
            <a:endParaRPr/>
          </a:p>
          <a:p>
            <a:pPr indent="-285750" lvl="4" marL="1487488" rtl="0" algn="l">
              <a:spcBef>
                <a:spcPts val="400"/>
              </a:spcBef>
              <a:spcAft>
                <a:spcPts val="0"/>
              </a:spcAft>
              <a:buSzPts val="2000"/>
              <a:buFont typeface="Arial"/>
              <a:buChar char="•"/>
            </a:pPr>
            <a:r>
              <a:rPr lang="en-US" sz="2000">
                <a:solidFill>
                  <a:srgbClr val="000000"/>
                </a:solidFill>
              </a:rPr>
              <a:t>Mutations that generate new traits are random</a:t>
            </a:r>
            <a:endParaRPr/>
          </a:p>
          <a:p>
            <a:pPr indent="-285750" lvl="4" marL="1487488" rtl="0" algn="l">
              <a:spcBef>
                <a:spcPts val="400"/>
              </a:spcBef>
              <a:spcAft>
                <a:spcPts val="0"/>
              </a:spcAft>
              <a:buSzPts val="2000"/>
              <a:buFont typeface="Arial"/>
              <a:buChar char="•"/>
            </a:pPr>
            <a:r>
              <a:rPr lang="en-US" sz="2000">
                <a:solidFill>
                  <a:srgbClr val="000000"/>
                </a:solidFill>
              </a:rPr>
              <a:t>It takes many, many mutations to lead to new trait</a:t>
            </a:r>
            <a:endParaRPr/>
          </a:p>
          <a:p>
            <a:pPr indent="-285750" lvl="4" marL="1487488" rtl="0" algn="l">
              <a:spcBef>
                <a:spcPts val="400"/>
              </a:spcBef>
              <a:spcAft>
                <a:spcPts val="0"/>
              </a:spcAft>
              <a:buSzPts val="2000"/>
              <a:buFont typeface="Arial"/>
              <a:buChar char="•"/>
            </a:pPr>
            <a:r>
              <a:rPr lang="en-US" sz="2000">
                <a:solidFill>
                  <a:srgbClr val="000000"/>
                </a:solidFill>
              </a:rPr>
              <a:t>Most mutations are either neutral or harmful</a:t>
            </a:r>
            <a:endParaRPr/>
          </a:p>
          <a:p>
            <a:pPr indent="-231775" lvl="0" marL="358775" rtl="0" algn="l">
              <a:spcBef>
                <a:spcPts val="400"/>
              </a:spcBef>
              <a:spcAft>
                <a:spcPts val="0"/>
              </a:spcAft>
              <a:buSzPts val="2000"/>
              <a:buFont typeface="Arial"/>
              <a:buNone/>
            </a:pPr>
            <a:r>
              <a:t/>
            </a:r>
            <a:endParaRPr/>
          </a:p>
          <a:p>
            <a:pPr indent="-231775" lvl="0" marL="358775" rtl="0" algn="l">
              <a:spcBef>
                <a:spcPts val="1000"/>
              </a:spcBef>
              <a:spcAft>
                <a:spcPts val="0"/>
              </a:spcAft>
              <a:buSzPts val="2000"/>
              <a:buFont typeface="Arial"/>
              <a:buNone/>
            </a:pPr>
            <a:r>
              <a:t/>
            </a:r>
            <a:endParaRPr/>
          </a:p>
        </p:txBody>
      </p:sp>
      <p:sp>
        <p:nvSpPr>
          <p:cNvPr id="244" name="Google Shape;244;p2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CHOOSING THE RIGHT RELATIONSHIPS</a:t>
            </a:r>
            <a:endParaRPr/>
          </a:p>
        </p:txBody>
      </p:sp>
      <p:sp>
        <p:nvSpPr>
          <p:cNvPr id="245" name="Google Shape;245;p24"/>
          <p:cNvSpPr txBox="1"/>
          <p:nvPr/>
        </p:nvSpPr>
        <p:spPr>
          <a:xfrm>
            <a:off x="1034782" y="6493889"/>
            <a:ext cx="7923112"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Exercise: using parsimony to build a cladogram </a:t>
            </a:r>
            <a:r>
              <a:rPr lang="en-US" sz="1000" u="sng">
                <a:solidFill>
                  <a:schemeClr val="dk1"/>
                </a:solidFill>
                <a:latin typeface="Arial"/>
                <a:ea typeface="Arial"/>
                <a:cs typeface="Arial"/>
                <a:sym typeface="Arial"/>
                <a:hlinkClick r:id="rId3"/>
              </a:rPr>
              <a:t>http://evolution.berkeley.edu/evolibrary/article/usingparsimony_01</a:t>
            </a:r>
            <a:r>
              <a:rPr lang="en-US" sz="1000">
                <a:solidFill>
                  <a:schemeClr val="dk1"/>
                </a:solidFill>
                <a:latin typeface="Arial"/>
                <a:ea typeface="Arial"/>
                <a:cs typeface="Arial"/>
                <a:sym typeface="Aria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5"/>
          <p:cNvSpPr txBox="1"/>
          <p:nvPr>
            <p:ph idx="1" type="body"/>
          </p:nvPr>
        </p:nvSpPr>
        <p:spPr>
          <a:xfrm>
            <a:off x="457200" y="4308382"/>
            <a:ext cx="8062800" cy="1940700"/>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2000"/>
              <a:buFont typeface="Arial"/>
              <a:buChar char="•"/>
            </a:pPr>
            <a:r>
              <a:rPr lang="en-US"/>
              <a:t>Using many characters (you should) to develop an accurate cladogram (phylogenetic hypothesis) often results in many possible trees</a:t>
            </a:r>
            <a:endParaRPr/>
          </a:p>
          <a:p>
            <a:pPr indent="-358775" lvl="0" marL="358775" rtl="0" algn="l">
              <a:spcBef>
                <a:spcPts val="1000"/>
              </a:spcBef>
              <a:spcAft>
                <a:spcPts val="0"/>
              </a:spcAft>
              <a:buSzPts val="2000"/>
              <a:buFont typeface="Arial"/>
              <a:buChar char="•"/>
            </a:pPr>
            <a:r>
              <a:rPr b="1" lang="en-US"/>
              <a:t>Rule of parsimony </a:t>
            </a:r>
            <a:r>
              <a:rPr lang="en-US"/>
              <a:t>– choose the simplest cladogram with the most obvious, fewest steps or events</a:t>
            </a:r>
            <a:endParaRPr/>
          </a:p>
          <a:p>
            <a:pPr indent="-231775" lvl="0" marL="358775" rtl="0" algn="l">
              <a:spcBef>
                <a:spcPts val="1000"/>
              </a:spcBef>
              <a:spcAft>
                <a:spcPts val="0"/>
              </a:spcAft>
              <a:buSzPts val="2000"/>
              <a:buFont typeface="Arial"/>
              <a:buNone/>
            </a:pPr>
            <a:r>
              <a:t/>
            </a:r>
            <a:endParaRPr/>
          </a:p>
        </p:txBody>
      </p:sp>
      <p:sp>
        <p:nvSpPr>
          <p:cNvPr id="251" name="Google Shape;251;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CHOOSING THE RIGHT RELATIONSHIPS</a:t>
            </a:r>
            <a:endParaRPr/>
          </a:p>
        </p:txBody>
      </p:sp>
      <p:sp>
        <p:nvSpPr>
          <p:cNvPr id="252" name="Google Shape;252;p25"/>
          <p:cNvSpPr txBox="1"/>
          <p:nvPr/>
        </p:nvSpPr>
        <p:spPr>
          <a:xfrm>
            <a:off x="1034782" y="6493889"/>
            <a:ext cx="7923112"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Exercise: using parsimony to build a cladogram </a:t>
            </a:r>
            <a:r>
              <a:rPr lang="en-US" sz="1000" u="sng">
                <a:solidFill>
                  <a:schemeClr val="dk1"/>
                </a:solidFill>
                <a:latin typeface="Arial"/>
                <a:ea typeface="Arial"/>
                <a:cs typeface="Arial"/>
                <a:sym typeface="Arial"/>
                <a:hlinkClick r:id="rId3"/>
              </a:rPr>
              <a:t>http://evolution.berkeley.edu/evolibrary/article/usingparsimony_01</a:t>
            </a:r>
            <a:r>
              <a:rPr lang="en-US" sz="1000">
                <a:solidFill>
                  <a:schemeClr val="dk1"/>
                </a:solidFill>
                <a:latin typeface="Arial"/>
                <a:ea typeface="Arial"/>
                <a:cs typeface="Arial"/>
                <a:sym typeface="Arial"/>
              </a:rPr>
              <a:t> </a:t>
            </a:r>
            <a:endParaRPr/>
          </a:p>
        </p:txBody>
      </p:sp>
      <p:grpSp>
        <p:nvGrpSpPr>
          <p:cNvPr id="253" name="Google Shape;253;p25"/>
          <p:cNvGrpSpPr/>
          <p:nvPr/>
        </p:nvGrpSpPr>
        <p:grpSpPr>
          <a:xfrm>
            <a:off x="2162588" y="1310110"/>
            <a:ext cx="1722120" cy="2102535"/>
            <a:chOff x="4069080" y="4038600"/>
            <a:chExt cx="1722120" cy="2207875"/>
          </a:xfrm>
        </p:grpSpPr>
        <p:cxnSp>
          <p:nvCxnSpPr>
            <p:cNvPr id="254" name="Google Shape;254;p25"/>
            <p:cNvCxnSpPr/>
            <p:nvPr/>
          </p:nvCxnSpPr>
          <p:spPr>
            <a:xfrm rot="10800000">
              <a:off x="4968240" y="5608320"/>
              <a:ext cx="0" cy="638155"/>
            </a:xfrm>
            <a:prstGeom prst="straightConnector1">
              <a:avLst/>
            </a:prstGeom>
            <a:noFill/>
            <a:ln cap="flat" cmpd="sng" w="38100">
              <a:solidFill>
                <a:schemeClr val="dk1"/>
              </a:solidFill>
              <a:prstDash val="solid"/>
              <a:round/>
              <a:headEnd len="sm" w="sm" type="none"/>
              <a:tailEnd len="sm" w="sm" type="none"/>
            </a:ln>
          </p:spPr>
        </p:cxnSp>
        <p:cxnSp>
          <p:nvCxnSpPr>
            <p:cNvPr id="255" name="Google Shape;255;p25"/>
            <p:cNvCxnSpPr/>
            <p:nvPr/>
          </p:nvCxnSpPr>
          <p:spPr>
            <a:xfrm flipH="1">
              <a:off x="4968240" y="4038600"/>
              <a:ext cx="822960" cy="1569720"/>
            </a:xfrm>
            <a:prstGeom prst="straightConnector1">
              <a:avLst/>
            </a:prstGeom>
            <a:noFill/>
            <a:ln cap="flat" cmpd="sng" w="38100">
              <a:solidFill>
                <a:schemeClr val="dk1"/>
              </a:solidFill>
              <a:prstDash val="solid"/>
              <a:round/>
              <a:headEnd len="sm" w="sm" type="none"/>
              <a:tailEnd len="sm" w="sm" type="none"/>
            </a:ln>
          </p:spPr>
        </p:cxnSp>
        <p:cxnSp>
          <p:nvCxnSpPr>
            <p:cNvPr id="256" name="Google Shape;256;p25"/>
            <p:cNvCxnSpPr/>
            <p:nvPr/>
          </p:nvCxnSpPr>
          <p:spPr>
            <a:xfrm>
              <a:off x="4069080" y="4038600"/>
              <a:ext cx="899160" cy="1569720"/>
            </a:xfrm>
            <a:prstGeom prst="straightConnector1">
              <a:avLst/>
            </a:prstGeom>
            <a:noFill/>
            <a:ln cap="flat" cmpd="sng" w="38100">
              <a:solidFill>
                <a:schemeClr val="dk1"/>
              </a:solidFill>
              <a:prstDash val="solid"/>
              <a:round/>
              <a:headEnd len="sm" w="sm" type="none"/>
              <a:tailEnd len="sm" w="sm" type="none"/>
            </a:ln>
          </p:spPr>
        </p:cxnSp>
        <p:cxnSp>
          <p:nvCxnSpPr>
            <p:cNvPr id="257" name="Google Shape;257;p25"/>
            <p:cNvCxnSpPr/>
            <p:nvPr/>
          </p:nvCxnSpPr>
          <p:spPr>
            <a:xfrm>
              <a:off x="4968240" y="4038600"/>
              <a:ext cx="460385" cy="669149"/>
            </a:xfrm>
            <a:prstGeom prst="straightConnector1">
              <a:avLst/>
            </a:prstGeom>
            <a:noFill/>
            <a:ln cap="flat" cmpd="sng" w="38100">
              <a:solidFill>
                <a:schemeClr val="dk1"/>
              </a:solidFill>
              <a:prstDash val="solid"/>
              <a:round/>
              <a:headEnd len="sm" w="sm" type="none"/>
              <a:tailEnd len="sm" w="sm" type="none"/>
            </a:ln>
          </p:spPr>
        </p:cxnSp>
      </p:grpSp>
      <p:sp>
        <p:nvSpPr>
          <p:cNvPr id="258" name="Google Shape;258;p25"/>
          <p:cNvSpPr txBox="1"/>
          <p:nvPr/>
        </p:nvSpPr>
        <p:spPr>
          <a:xfrm>
            <a:off x="2650268" y="2804007"/>
            <a:ext cx="2895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a:t>
            </a:r>
            <a:endParaRPr/>
          </a:p>
        </p:txBody>
      </p:sp>
      <p:sp>
        <p:nvSpPr>
          <p:cNvPr id="259" name="Google Shape;259;p25"/>
          <p:cNvSpPr txBox="1"/>
          <p:nvPr/>
        </p:nvSpPr>
        <p:spPr>
          <a:xfrm>
            <a:off x="3739928" y="1479097"/>
            <a:ext cx="7543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 D</a:t>
            </a:r>
            <a:endParaRPr/>
          </a:p>
        </p:txBody>
      </p:sp>
      <p:sp>
        <p:nvSpPr>
          <p:cNvPr id="260" name="Google Shape;260;p25"/>
          <p:cNvSpPr txBox="1"/>
          <p:nvPr/>
        </p:nvSpPr>
        <p:spPr>
          <a:xfrm>
            <a:off x="2579603" y="1433329"/>
            <a:ext cx="7543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 C</a:t>
            </a:r>
            <a:endParaRPr/>
          </a:p>
        </p:txBody>
      </p:sp>
      <p:sp>
        <p:nvSpPr>
          <p:cNvPr id="261" name="Google Shape;261;p25"/>
          <p:cNvSpPr txBox="1"/>
          <p:nvPr/>
        </p:nvSpPr>
        <p:spPr>
          <a:xfrm>
            <a:off x="2320703" y="982050"/>
            <a:ext cx="12382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2: trait A, B, C</a:t>
            </a:r>
            <a:endParaRPr/>
          </a:p>
        </p:txBody>
      </p:sp>
      <p:sp>
        <p:nvSpPr>
          <p:cNvPr id="262" name="Google Shape;262;p25"/>
          <p:cNvSpPr txBox="1"/>
          <p:nvPr/>
        </p:nvSpPr>
        <p:spPr>
          <a:xfrm>
            <a:off x="1387253" y="982050"/>
            <a:ext cx="9334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1: trait A</a:t>
            </a:r>
            <a:endParaRPr/>
          </a:p>
        </p:txBody>
      </p:sp>
      <p:sp>
        <p:nvSpPr>
          <p:cNvPr id="263" name="Google Shape;263;p25"/>
          <p:cNvSpPr txBox="1"/>
          <p:nvPr/>
        </p:nvSpPr>
        <p:spPr>
          <a:xfrm>
            <a:off x="3473228" y="982050"/>
            <a:ext cx="12382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3: trait A, B, D</a:t>
            </a:r>
            <a:endParaRPr/>
          </a:p>
        </p:txBody>
      </p:sp>
      <p:grpSp>
        <p:nvGrpSpPr>
          <p:cNvPr id="264" name="Google Shape;264;p25"/>
          <p:cNvGrpSpPr/>
          <p:nvPr/>
        </p:nvGrpSpPr>
        <p:grpSpPr>
          <a:xfrm>
            <a:off x="5164868" y="1310110"/>
            <a:ext cx="1722120" cy="2102535"/>
            <a:chOff x="4069080" y="4038600"/>
            <a:chExt cx="1722120" cy="2207875"/>
          </a:xfrm>
        </p:grpSpPr>
        <p:cxnSp>
          <p:nvCxnSpPr>
            <p:cNvPr id="265" name="Google Shape;265;p25"/>
            <p:cNvCxnSpPr/>
            <p:nvPr/>
          </p:nvCxnSpPr>
          <p:spPr>
            <a:xfrm rot="10800000">
              <a:off x="4968240" y="5608320"/>
              <a:ext cx="0" cy="638155"/>
            </a:xfrm>
            <a:prstGeom prst="straightConnector1">
              <a:avLst/>
            </a:prstGeom>
            <a:noFill/>
            <a:ln cap="flat" cmpd="sng" w="38100">
              <a:solidFill>
                <a:schemeClr val="dk1"/>
              </a:solidFill>
              <a:prstDash val="solid"/>
              <a:round/>
              <a:headEnd len="sm" w="sm" type="none"/>
              <a:tailEnd len="sm" w="sm" type="none"/>
            </a:ln>
          </p:spPr>
        </p:cxnSp>
        <p:cxnSp>
          <p:nvCxnSpPr>
            <p:cNvPr id="266" name="Google Shape;266;p25"/>
            <p:cNvCxnSpPr/>
            <p:nvPr/>
          </p:nvCxnSpPr>
          <p:spPr>
            <a:xfrm flipH="1">
              <a:off x="4968240" y="4038600"/>
              <a:ext cx="822960" cy="1569720"/>
            </a:xfrm>
            <a:prstGeom prst="straightConnector1">
              <a:avLst/>
            </a:prstGeom>
            <a:noFill/>
            <a:ln cap="flat" cmpd="sng" w="38100">
              <a:solidFill>
                <a:schemeClr val="dk1"/>
              </a:solidFill>
              <a:prstDash val="solid"/>
              <a:round/>
              <a:headEnd len="sm" w="sm" type="none"/>
              <a:tailEnd len="sm" w="sm" type="none"/>
            </a:ln>
          </p:spPr>
        </p:cxnSp>
        <p:cxnSp>
          <p:nvCxnSpPr>
            <p:cNvPr id="267" name="Google Shape;267;p25"/>
            <p:cNvCxnSpPr/>
            <p:nvPr/>
          </p:nvCxnSpPr>
          <p:spPr>
            <a:xfrm>
              <a:off x="4069080" y="4038600"/>
              <a:ext cx="899160" cy="1569720"/>
            </a:xfrm>
            <a:prstGeom prst="straightConnector1">
              <a:avLst/>
            </a:prstGeom>
            <a:noFill/>
            <a:ln cap="flat" cmpd="sng" w="38100">
              <a:solidFill>
                <a:schemeClr val="dk1"/>
              </a:solidFill>
              <a:prstDash val="solid"/>
              <a:round/>
              <a:headEnd len="sm" w="sm" type="none"/>
              <a:tailEnd len="sm" w="sm" type="none"/>
            </a:ln>
          </p:spPr>
        </p:cxnSp>
        <p:cxnSp>
          <p:nvCxnSpPr>
            <p:cNvPr id="268" name="Google Shape;268;p25"/>
            <p:cNvCxnSpPr/>
            <p:nvPr/>
          </p:nvCxnSpPr>
          <p:spPr>
            <a:xfrm>
              <a:off x="4968240" y="4038600"/>
              <a:ext cx="471281" cy="711147"/>
            </a:xfrm>
            <a:prstGeom prst="straightConnector1">
              <a:avLst/>
            </a:prstGeom>
            <a:noFill/>
            <a:ln cap="flat" cmpd="sng" w="38100">
              <a:solidFill>
                <a:schemeClr val="dk1"/>
              </a:solidFill>
              <a:prstDash val="solid"/>
              <a:round/>
              <a:headEnd len="sm" w="sm" type="none"/>
              <a:tailEnd len="sm" w="sm" type="none"/>
            </a:ln>
          </p:spPr>
        </p:cxnSp>
      </p:grpSp>
      <p:sp>
        <p:nvSpPr>
          <p:cNvPr id="269" name="Google Shape;269;p25"/>
          <p:cNvSpPr txBox="1"/>
          <p:nvPr/>
        </p:nvSpPr>
        <p:spPr>
          <a:xfrm>
            <a:off x="5680377" y="2804007"/>
            <a:ext cx="2895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a:t>
            </a:r>
            <a:endParaRPr/>
          </a:p>
        </p:txBody>
      </p:sp>
      <p:sp>
        <p:nvSpPr>
          <p:cNvPr id="270" name="Google Shape;270;p25"/>
          <p:cNvSpPr txBox="1"/>
          <p:nvPr/>
        </p:nvSpPr>
        <p:spPr>
          <a:xfrm>
            <a:off x="6330728" y="2434675"/>
            <a:ext cx="2895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a:t>
            </a:r>
            <a:endParaRPr/>
          </a:p>
        </p:txBody>
      </p:sp>
      <p:sp>
        <p:nvSpPr>
          <p:cNvPr id="271" name="Google Shape;271;p25"/>
          <p:cNvSpPr txBox="1"/>
          <p:nvPr/>
        </p:nvSpPr>
        <p:spPr>
          <a:xfrm>
            <a:off x="6742208" y="1479097"/>
            <a:ext cx="2895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D</a:t>
            </a:r>
            <a:endParaRPr/>
          </a:p>
        </p:txBody>
      </p:sp>
      <p:sp>
        <p:nvSpPr>
          <p:cNvPr id="272" name="Google Shape;272;p25"/>
          <p:cNvSpPr txBox="1"/>
          <p:nvPr/>
        </p:nvSpPr>
        <p:spPr>
          <a:xfrm>
            <a:off x="5906548" y="1433329"/>
            <a:ext cx="2895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a:t>
            </a:r>
            <a:endParaRPr/>
          </a:p>
        </p:txBody>
      </p:sp>
      <p:sp>
        <p:nvSpPr>
          <p:cNvPr id="273" name="Google Shape;273;p25"/>
          <p:cNvSpPr txBox="1"/>
          <p:nvPr/>
        </p:nvSpPr>
        <p:spPr>
          <a:xfrm>
            <a:off x="5444903" y="982050"/>
            <a:ext cx="12382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2: trait A, B, C</a:t>
            </a:r>
            <a:endParaRPr/>
          </a:p>
        </p:txBody>
      </p:sp>
      <p:sp>
        <p:nvSpPr>
          <p:cNvPr id="274" name="Google Shape;274;p25"/>
          <p:cNvSpPr txBox="1"/>
          <p:nvPr/>
        </p:nvSpPr>
        <p:spPr>
          <a:xfrm>
            <a:off x="4711478" y="982050"/>
            <a:ext cx="9334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1: trait A</a:t>
            </a:r>
            <a:endParaRPr/>
          </a:p>
        </p:txBody>
      </p:sp>
      <p:sp>
        <p:nvSpPr>
          <p:cNvPr id="275" name="Google Shape;275;p25"/>
          <p:cNvSpPr txBox="1"/>
          <p:nvPr/>
        </p:nvSpPr>
        <p:spPr>
          <a:xfrm>
            <a:off x="6535309" y="982050"/>
            <a:ext cx="12382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3: trait A, B, D</a:t>
            </a:r>
            <a:endParaRPr/>
          </a:p>
        </p:txBody>
      </p:sp>
      <p:sp>
        <p:nvSpPr>
          <p:cNvPr id="276" name="Google Shape;276;p25"/>
          <p:cNvSpPr txBox="1"/>
          <p:nvPr/>
        </p:nvSpPr>
        <p:spPr>
          <a:xfrm>
            <a:off x="1841367" y="3417699"/>
            <a:ext cx="24467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Less parsimonious (trait B evolved twice)</a:t>
            </a:r>
            <a:endParaRPr/>
          </a:p>
        </p:txBody>
      </p:sp>
      <p:sp>
        <p:nvSpPr>
          <p:cNvPr id="277" name="Google Shape;277;p25"/>
          <p:cNvSpPr txBox="1"/>
          <p:nvPr/>
        </p:nvSpPr>
        <p:spPr>
          <a:xfrm>
            <a:off x="4838990" y="3417699"/>
            <a:ext cx="24467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More parsimonious (trait B evolved once)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283" name="Google Shape;283;p26"/>
          <p:cNvSpPr txBox="1"/>
          <p:nvPr>
            <p:ph idx="1" type="body"/>
          </p:nvPr>
        </p:nvSpPr>
        <p:spPr>
          <a:xfrm>
            <a:off x="457200" y="1107618"/>
            <a:ext cx="8062913" cy="4607382"/>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2000"/>
              <a:buFont typeface="Arial Black"/>
              <a:buAutoNum type="arabicPeriod"/>
            </a:pPr>
            <a:r>
              <a:rPr lang="en-US"/>
              <a:t>Compare homologous and analogous traits.</a:t>
            </a:r>
            <a:endParaRPr/>
          </a:p>
          <a:p>
            <a:pPr indent="-457200" lvl="0" marL="457200" rtl="0" algn="l">
              <a:spcBef>
                <a:spcPts val="1000"/>
              </a:spcBef>
              <a:spcAft>
                <a:spcPts val="0"/>
              </a:spcAft>
              <a:buSzPts val="2000"/>
              <a:buFont typeface="Arial Black"/>
              <a:buAutoNum type="arabicPeriod"/>
            </a:pPr>
            <a:r>
              <a:rPr lang="en-US"/>
              <a:t>Discuss the purpose of cladistics.</a:t>
            </a:r>
            <a:endParaRPr/>
          </a:p>
          <a:p>
            <a:pPr indent="-457200" lvl="0" marL="457200" rtl="0" algn="l">
              <a:spcBef>
                <a:spcPts val="1000"/>
              </a:spcBef>
              <a:spcAft>
                <a:spcPts val="0"/>
              </a:spcAft>
              <a:buSzPts val="2000"/>
              <a:buFont typeface="Arial Black"/>
              <a:buAutoNum type="arabicPeriod"/>
            </a:pPr>
            <a:r>
              <a:rPr lang="en-US"/>
              <a:t>Describe maximum parsimony and why scientists use it to determine the best tree.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2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PERSPECTIVES ON THE PHYLOGENETIC TREE</a:t>
            </a:r>
            <a:endParaRPr/>
          </a:p>
        </p:txBody>
      </p:sp>
      <p:sp>
        <p:nvSpPr>
          <p:cNvPr id="289" name="Google Shape;289;p27"/>
          <p:cNvSpPr txBox="1"/>
          <p:nvPr>
            <p:ph idx="1" type="body"/>
          </p:nvPr>
        </p:nvSpPr>
        <p:spPr>
          <a:xfrm>
            <a:off x="446454" y="1026402"/>
            <a:ext cx="5046188" cy="4588949"/>
          </a:xfrm>
          <a:prstGeom prst="rect">
            <a:avLst/>
          </a:prstGeom>
          <a:noFill/>
          <a:ln>
            <a:noFill/>
          </a:ln>
        </p:spPr>
        <p:txBody>
          <a:bodyPr anchorCtr="0" anchor="t" bIns="45700" lIns="91425" spcFirstLastPara="1" rIns="91425" wrap="square" tIns="45700">
            <a:spAutoFit/>
          </a:bodyPr>
          <a:lstStyle/>
          <a:p>
            <a:pPr indent="-358775" lvl="0" marL="358775" rtl="0" algn="l">
              <a:spcBef>
                <a:spcPts val="0"/>
              </a:spcBef>
              <a:spcAft>
                <a:spcPts val="0"/>
              </a:spcAft>
              <a:buSzPts val="2200"/>
              <a:buFont typeface="Arial"/>
              <a:buChar char="•"/>
            </a:pPr>
            <a:r>
              <a:rPr lang="en-US" sz="2200">
                <a:solidFill>
                  <a:srgbClr val="000000"/>
                </a:solidFill>
              </a:rPr>
              <a:t>The concept of phylogenetic trees started with Charles Darwin</a:t>
            </a:r>
            <a:endParaRPr/>
          </a:p>
          <a:p>
            <a:pPr indent="-358775" lvl="0" marL="358775" rtl="0" algn="l">
              <a:spcBef>
                <a:spcPts val="1040"/>
              </a:spcBef>
              <a:spcAft>
                <a:spcPts val="0"/>
              </a:spcAft>
              <a:buSzPts val="2200"/>
              <a:buFont typeface="Arial"/>
              <a:buChar char="•"/>
            </a:pPr>
            <a:r>
              <a:rPr lang="en-US" sz="2200">
                <a:solidFill>
                  <a:srgbClr val="000000"/>
                </a:solidFill>
              </a:rPr>
              <a:t>“Classic” model</a:t>
            </a:r>
            <a:endParaRPr/>
          </a:p>
          <a:p>
            <a:pPr indent="-358775" lvl="1" marL="1090295" rtl="0" algn="l">
              <a:spcBef>
                <a:spcPts val="1040"/>
              </a:spcBef>
              <a:spcAft>
                <a:spcPts val="0"/>
              </a:spcAft>
              <a:buSzPts val="2200"/>
              <a:buFont typeface="Arial"/>
              <a:buChar char="•"/>
            </a:pPr>
            <a:r>
              <a:rPr lang="en-US" sz="2200">
                <a:solidFill>
                  <a:srgbClr val="000000"/>
                </a:solidFill>
              </a:rPr>
              <a:t>A single trunk representing a common ancestor, with the branches representing the divergence of species from this ancestor </a:t>
            </a:r>
            <a:endParaRPr/>
          </a:p>
          <a:p>
            <a:pPr indent="-358775" lvl="0" marL="358775" rtl="0" algn="l">
              <a:spcBef>
                <a:spcPts val="440"/>
              </a:spcBef>
              <a:spcAft>
                <a:spcPts val="0"/>
              </a:spcAft>
              <a:buSzPts val="2200"/>
              <a:buFont typeface="Arial"/>
              <a:buChar char="•"/>
            </a:pPr>
            <a:r>
              <a:rPr lang="en-US" sz="2200">
                <a:solidFill>
                  <a:srgbClr val="000000"/>
                </a:solidFill>
              </a:rPr>
              <a:t>Evidence DNA sequence analysis and newly developed computer algorithms has caused skepticism about the classic model's validity</a:t>
            </a:r>
            <a:endParaRPr/>
          </a:p>
        </p:txBody>
      </p:sp>
      <p:pic>
        <p:nvPicPr>
          <p:cNvPr descr="Figure_B20_03_01ab.jpg" id="290" name="Google Shape;290;p27"/>
          <p:cNvPicPr preferRelativeResize="0"/>
          <p:nvPr>
            <p:ph idx="2" type="pic"/>
          </p:nvPr>
        </p:nvPicPr>
        <p:blipFill rotWithShape="1">
          <a:blip r:embed="rId3">
            <a:alphaModFix/>
          </a:blip>
          <a:srcRect b="5321" l="0" r="70667" t="236"/>
          <a:stretch/>
        </p:blipFill>
        <p:spPr>
          <a:xfrm>
            <a:off x="5634634" y="1145814"/>
            <a:ext cx="3005963" cy="4885107"/>
          </a:xfrm>
          <a:prstGeom prst="rect">
            <a:avLst/>
          </a:prstGeom>
          <a:noFill/>
          <a:ln>
            <a:noFill/>
          </a:ln>
        </p:spPr>
      </p:pic>
      <p:sp>
        <p:nvSpPr>
          <p:cNvPr id="291" name="Google Shape;291;p27"/>
          <p:cNvSpPr txBox="1"/>
          <p:nvPr/>
        </p:nvSpPr>
        <p:spPr>
          <a:xfrm>
            <a:off x="2916203" y="6471819"/>
            <a:ext cx="603004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8"/>
          <p:cNvSpPr txBox="1"/>
          <p:nvPr>
            <p:ph type="title"/>
          </p:nvPr>
        </p:nvSpPr>
        <p:spPr>
          <a:xfrm>
            <a:off x="336506" y="241326"/>
            <a:ext cx="8640598"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LIMITATION TO THE CLASSIC MODEL</a:t>
            </a:r>
            <a:endParaRPr b="1"/>
          </a:p>
        </p:txBody>
      </p:sp>
      <p:sp>
        <p:nvSpPr>
          <p:cNvPr id="297" name="Google Shape;297;p28"/>
          <p:cNvSpPr txBox="1"/>
          <p:nvPr>
            <p:ph idx="1" type="body"/>
          </p:nvPr>
        </p:nvSpPr>
        <p:spPr>
          <a:xfrm>
            <a:off x="446454" y="1297791"/>
            <a:ext cx="8073658" cy="3564053"/>
          </a:xfrm>
          <a:prstGeom prst="rect">
            <a:avLst/>
          </a:prstGeom>
          <a:noFill/>
          <a:ln>
            <a:noFill/>
          </a:ln>
        </p:spPr>
        <p:txBody>
          <a:bodyPr anchorCtr="0" anchor="t" bIns="45700" lIns="91425" spcFirstLastPara="1" rIns="91425" wrap="square" tIns="45700">
            <a:spAutoFit/>
          </a:bodyPr>
          <a:lstStyle/>
          <a:p>
            <a:pPr indent="-412750" lvl="0" marL="412750" rtl="0" algn="l">
              <a:spcBef>
                <a:spcPts val="0"/>
              </a:spcBef>
              <a:spcAft>
                <a:spcPts val="0"/>
              </a:spcAft>
              <a:buSzPts val="2200"/>
              <a:buFont typeface="Arial"/>
              <a:buChar char="•"/>
            </a:pPr>
            <a:r>
              <a:rPr lang="en-US" sz="2200">
                <a:solidFill>
                  <a:srgbClr val="000000"/>
                </a:solidFill>
              </a:rPr>
              <a:t>Mendelian inheritance assumes…</a:t>
            </a:r>
            <a:endParaRPr/>
          </a:p>
          <a:p>
            <a:pPr indent="-412750" lvl="1" marL="1144270" rtl="0" algn="l">
              <a:spcBef>
                <a:spcPts val="1040"/>
              </a:spcBef>
              <a:spcAft>
                <a:spcPts val="0"/>
              </a:spcAft>
              <a:buSzPts val="2200"/>
              <a:buFont typeface="Arial"/>
              <a:buChar char="•"/>
            </a:pPr>
            <a:r>
              <a:rPr lang="en-US" sz="2200">
                <a:solidFill>
                  <a:srgbClr val="000000"/>
                </a:solidFill>
              </a:rPr>
              <a:t> </a:t>
            </a:r>
            <a:r>
              <a:rPr b="1" lang="en-US" sz="2200">
                <a:solidFill>
                  <a:srgbClr val="000000"/>
                </a:solidFill>
              </a:rPr>
              <a:t>Vertical gene transfer: </a:t>
            </a:r>
            <a:r>
              <a:rPr lang="en-US" sz="2200">
                <a:solidFill>
                  <a:srgbClr val="000000"/>
                </a:solidFill>
              </a:rPr>
              <a:t>genes are transferred from parent to offspring</a:t>
            </a:r>
            <a:endParaRPr/>
          </a:p>
          <a:p>
            <a:pPr indent="-412750" lvl="1" marL="1144270" rtl="0" algn="l">
              <a:spcBef>
                <a:spcPts val="440"/>
              </a:spcBef>
              <a:spcAft>
                <a:spcPts val="0"/>
              </a:spcAft>
              <a:buSzPts val="2200"/>
              <a:buFont typeface="Arial"/>
              <a:buChar char="•"/>
            </a:pPr>
            <a:r>
              <a:rPr lang="en-US" sz="2200">
                <a:solidFill>
                  <a:srgbClr val="000000"/>
                </a:solidFill>
              </a:rPr>
              <a:t>Mutations are the primary sources of new genetic information </a:t>
            </a:r>
            <a:endParaRPr/>
          </a:p>
          <a:p>
            <a:pPr indent="-412750" lvl="0" marL="412750" rtl="0" algn="l">
              <a:spcBef>
                <a:spcPts val="440"/>
              </a:spcBef>
              <a:spcAft>
                <a:spcPts val="0"/>
              </a:spcAft>
              <a:buSzPts val="2200"/>
              <a:buFont typeface="Arial"/>
              <a:buChar char="•"/>
            </a:pPr>
            <a:r>
              <a:rPr lang="en-US" sz="2200">
                <a:solidFill>
                  <a:srgbClr val="000000"/>
                </a:solidFill>
              </a:rPr>
              <a:t>This is not the complete story in prokaryotes, and even some eukaryotes</a:t>
            </a:r>
            <a:endParaRPr/>
          </a:p>
          <a:p>
            <a:pPr indent="-412750" lvl="1" marL="1144270" rtl="0" algn="l">
              <a:spcBef>
                <a:spcPts val="1040"/>
              </a:spcBef>
              <a:spcAft>
                <a:spcPts val="0"/>
              </a:spcAft>
              <a:buSzPts val="2200"/>
              <a:buFont typeface="Arial"/>
              <a:buChar char="•"/>
            </a:pPr>
            <a:r>
              <a:rPr b="1" lang="en-US" sz="2200">
                <a:solidFill>
                  <a:srgbClr val="000000"/>
                </a:solidFill>
              </a:rPr>
              <a:t>Horizontal gene transfer:</a:t>
            </a:r>
            <a:r>
              <a:rPr lang="en-US" sz="2200">
                <a:solidFill>
                  <a:srgbClr val="000000"/>
                </a:solidFill>
              </a:rPr>
              <a:t> transfer of genetic material between unrelated species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HORIZONTAL GENE TRANSFER</a:t>
            </a:r>
            <a:endParaRPr b="1"/>
          </a:p>
        </p:txBody>
      </p:sp>
      <p:sp>
        <p:nvSpPr>
          <p:cNvPr id="303" name="Google Shape;303;p29"/>
          <p:cNvSpPr txBox="1"/>
          <p:nvPr>
            <p:ph idx="1" type="body"/>
          </p:nvPr>
        </p:nvSpPr>
        <p:spPr>
          <a:xfrm>
            <a:off x="446454" y="3502607"/>
            <a:ext cx="8073658" cy="2828467"/>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2000"/>
              <a:buFont typeface="Arial"/>
              <a:buChar char="•"/>
            </a:pPr>
            <a:r>
              <a:rPr lang="en-US">
                <a:solidFill>
                  <a:srgbClr val="000000"/>
                </a:solidFill>
              </a:rPr>
              <a:t>Four primary modes of HGT in prokaryotes:</a:t>
            </a:r>
            <a:endParaRPr/>
          </a:p>
          <a:p>
            <a:pPr indent="-342900" lvl="1" marL="688975" rtl="0" algn="l">
              <a:spcBef>
                <a:spcPts val="960"/>
              </a:spcBef>
              <a:spcAft>
                <a:spcPts val="0"/>
              </a:spcAft>
              <a:buSzPts val="1800"/>
              <a:buFont typeface="Arial Black"/>
              <a:buAutoNum type="arabicPeriod"/>
            </a:pPr>
            <a:r>
              <a:rPr b="1" lang="en-US" sz="1800">
                <a:solidFill>
                  <a:srgbClr val="000000"/>
                </a:solidFill>
              </a:rPr>
              <a:t>Transformation</a:t>
            </a:r>
            <a:r>
              <a:rPr lang="en-US" sz="1800">
                <a:solidFill>
                  <a:srgbClr val="000000"/>
                </a:solidFill>
              </a:rPr>
              <a:t> – naked DNA uptake by bacteria</a:t>
            </a:r>
            <a:endParaRPr/>
          </a:p>
          <a:p>
            <a:pPr indent="-342900" lvl="1" marL="688975" rtl="0" algn="l">
              <a:spcBef>
                <a:spcPts val="360"/>
              </a:spcBef>
              <a:spcAft>
                <a:spcPts val="0"/>
              </a:spcAft>
              <a:buSzPts val="1800"/>
              <a:buFont typeface="Arial Black"/>
              <a:buAutoNum type="arabicPeriod"/>
            </a:pPr>
            <a:r>
              <a:rPr b="1" lang="en-US" sz="1800">
                <a:solidFill>
                  <a:srgbClr val="000000"/>
                </a:solidFill>
              </a:rPr>
              <a:t>Transduction</a:t>
            </a:r>
            <a:r>
              <a:rPr lang="en-US" sz="1800">
                <a:solidFill>
                  <a:srgbClr val="000000"/>
                </a:solidFill>
              </a:rPr>
              <a:t> – genes transferred by virus</a:t>
            </a:r>
            <a:endParaRPr/>
          </a:p>
          <a:p>
            <a:pPr indent="-342900" lvl="1" marL="688975" rtl="0" algn="l">
              <a:spcBef>
                <a:spcPts val="360"/>
              </a:spcBef>
              <a:spcAft>
                <a:spcPts val="0"/>
              </a:spcAft>
              <a:buSzPts val="1800"/>
              <a:buFont typeface="Arial Black"/>
              <a:buAutoNum type="arabicPeriod"/>
            </a:pPr>
            <a:r>
              <a:rPr b="1" lang="en-US" sz="1800">
                <a:solidFill>
                  <a:srgbClr val="000000"/>
                </a:solidFill>
              </a:rPr>
              <a:t>Conjugation</a:t>
            </a:r>
            <a:r>
              <a:rPr lang="en-US" sz="1800">
                <a:solidFill>
                  <a:srgbClr val="000000"/>
                </a:solidFill>
              </a:rPr>
              <a:t> – genes transferred between to bacteria via a hollow tube</a:t>
            </a:r>
            <a:endParaRPr/>
          </a:p>
          <a:p>
            <a:pPr indent="-342900" lvl="1" marL="688975" rtl="0" algn="l">
              <a:spcBef>
                <a:spcPts val="360"/>
              </a:spcBef>
              <a:spcAft>
                <a:spcPts val="0"/>
              </a:spcAft>
              <a:buSzPts val="1800"/>
              <a:buFont typeface="Arial Black"/>
              <a:buAutoNum type="arabicPeriod"/>
            </a:pPr>
            <a:r>
              <a:rPr b="1" lang="en-US" sz="1800"/>
              <a:t>Gene transfer agents (GTAs)</a:t>
            </a:r>
            <a:r>
              <a:rPr lang="en-US" sz="1800"/>
              <a:t> - most likely bacteriophages that cannot reproduce on their own and carry random DNA pieces from one species to another </a:t>
            </a:r>
            <a:r>
              <a:rPr lang="en-US" sz="1800">
                <a:solidFill>
                  <a:srgbClr val="000000"/>
                </a:solidFill>
              </a:rPr>
              <a:t> </a:t>
            </a:r>
            <a:endParaRPr/>
          </a:p>
          <a:p>
            <a:pPr indent="-342900" lvl="0" marL="342900" rtl="0" algn="l">
              <a:spcBef>
                <a:spcPts val="400"/>
              </a:spcBef>
              <a:spcAft>
                <a:spcPts val="0"/>
              </a:spcAft>
              <a:buSzPts val="2000"/>
              <a:buFont typeface="Arial"/>
              <a:buChar char="•"/>
            </a:pPr>
            <a:r>
              <a:rPr lang="en-US">
                <a:solidFill>
                  <a:srgbClr val="000000"/>
                </a:solidFill>
              </a:rPr>
              <a:t>HGT is important source of genetic variation </a:t>
            </a:r>
            <a:endParaRPr sz="2400">
              <a:solidFill>
                <a:srgbClr val="000000"/>
              </a:solidFill>
            </a:endParaRPr>
          </a:p>
        </p:txBody>
      </p:sp>
      <p:pic>
        <p:nvPicPr>
          <p:cNvPr descr="a) Transformation is when DNA enters into a cell and is incorporated into the genome. B) transduction is when a virus injects DNA into a cell and this DNA is incorporated into the genome. C) Conjugation is when one bacterial cell copies its plasmid and sends that copy to another bacterial cell via a pilus (bridge of cytoplasm)." id="304" name="Google Shape;304;p29"/>
          <p:cNvPicPr preferRelativeResize="0"/>
          <p:nvPr/>
        </p:nvPicPr>
        <p:blipFill rotWithShape="1">
          <a:blip r:embed="rId3">
            <a:alphaModFix/>
          </a:blip>
          <a:srcRect b="0" l="0" r="0" t="0"/>
          <a:stretch/>
        </p:blipFill>
        <p:spPr>
          <a:xfrm>
            <a:off x="2038482" y="1015545"/>
            <a:ext cx="5067037" cy="2378501"/>
          </a:xfrm>
          <a:prstGeom prst="rect">
            <a:avLst/>
          </a:prstGeom>
          <a:noFill/>
          <a:ln>
            <a:noFill/>
          </a:ln>
        </p:spPr>
      </p:pic>
      <p:sp>
        <p:nvSpPr>
          <p:cNvPr id="305" name="Google Shape;305;p29"/>
          <p:cNvSpPr txBox="1"/>
          <p:nvPr/>
        </p:nvSpPr>
        <p:spPr>
          <a:xfrm>
            <a:off x="2916203" y="6471819"/>
            <a:ext cx="603004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4"/>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3"/>
          <p:cNvSpPr txBox="1"/>
          <p:nvPr>
            <p:ph idx="1" type="body"/>
          </p:nvPr>
        </p:nvSpPr>
        <p:spPr>
          <a:xfrm>
            <a:off x="540544" y="1096412"/>
            <a:ext cx="7979568" cy="3327001"/>
          </a:xfrm>
          <a:prstGeom prst="rect">
            <a:avLst/>
          </a:prstGeom>
          <a:noFill/>
          <a:ln>
            <a:noFill/>
          </a:ln>
        </p:spPr>
        <p:txBody>
          <a:bodyPr anchorCtr="0" anchor="t" bIns="45700" lIns="91425" spcFirstLastPara="1" rIns="91425" wrap="square" tIns="45700">
            <a:spAutoFit/>
          </a:bodyPr>
          <a:lstStyle/>
          <a:p>
            <a:pPr indent="-346075" lvl="0" marL="346075" rtl="0" algn="l">
              <a:lnSpc>
                <a:spcPct val="120000"/>
              </a:lnSpc>
              <a:spcBef>
                <a:spcPts val="0"/>
              </a:spcBef>
              <a:spcAft>
                <a:spcPts val="0"/>
              </a:spcAft>
              <a:buSzPts val="2400"/>
              <a:buFont typeface="Arial"/>
              <a:buChar char="•"/>
            </a:pPr>
            <a:r>
              <a:rPr b="1" lang="en-US" sz="2400"/>
              <a:t>Binomial nomenclature</a:t>
            </a:r>
            <a:r>
              <a:rPr lang="en-US" sz="2400"/>
              <a:t> of species</a:t>
            </a:r>
            <a:endParaRPr/>
          </a:p>
          <a:p>
            <a:pPr indent="-384175" lvl="1" marL="914400" rtl="0" algn="l">
              <a:lnSpc>
                <a:spcPct val="120000"/>
              </a:lnSpc>
              <a:spcBef>
                <a:spcPts val="1000"/>
              </a:spcBef>
              <a:spcAft>
                <a:spcPts val="0"/>
              </a:spcAft>
              <a:buSzPts val="2000"/>
              <a:buFont typeface="Arial"/>
              <a:buChar char="•"/>
            </a:pPr>
            <a:r>
              <a:rPr lang="en-US"/>
              <a:t>Species name = genus + species ‘epithet’</a:t>
            </a:r>
            <a:endParaRPr/>
          </a:p>
          <a:p>
            <a:pPr indent="0" lvl="0" marL="0" rtl="0" algn="l">
              <a:lnSpc>
                <a:spcPct val="120000"/>
              </a:lnSpc>
              <a:spcBef>
                <a:spcPts val="480"/>
              </a:spcBef>
              <a:spcAft>
                <a:spcPts val="0"/>
              </a:spcAft>
              <a:buSzPts val="2400"/>
              <a:buFont typeface="Arial"/>
              <a:buChar char="•"/>
            </a:pPr>
            <a:r>
              <a:rPr lang="en-US" sz="2400">
                <a:solidFill>
                  <a:srgbClr val="000000"/>
                </a:solidFill>
              </a:rPr>
              <a:t>Rules:</a:t>
            </a:r>
            <a:endParaRPr/>
          </a:p>
          <a:p>
            <a:pPr indent="-384175" lvl="1" marL="914400" rtl="0" algn="l">
              <a:lnSpc>
                <a:spcPct val="120000"/>
              </a:lnSpc>
              <a:spcBef>
                <a:spcPts val="1000"/>
              </a:spcBef>
              <a:spcAft>
                <a:spcPts val="0"/>
              </a:spcAft>
              <a:buSzPts val="2000"/>
              <a:buFont typeface="Arial"/>
              <a:buChar char="•"/>
            </a:pPr>
            <a:r>
              <a:rPr lang="en-US">
                <a:solidFill>
                  <a:srgbClr val="000000"/>
                </a:solidFill>
              </a:rPr>
              <a:t>Genus is capitalized and entire species name is italicized</a:t>
            </a:r>
            <a:endParaRPr/>
          </a:p>
          <a:p>
            <a:pPr indent="-384175" lvl="2" marL="1440180" rtl="0" algn="l">
              <a:lnSpc>
                <a:spcPct val="120000"/>
              </a:lnSpc>
              <a:spcBef>
                <a:spcPts val="360"/>
              </a:spcBef>
              <a:spcAft>
                <a:spcPts val="0"/>
              </a:spcAft>
              <a:buSzPts val="1800"/>
              <a:buFont typeface="Arial"/>
              <a:buChar char="•"/>
            </a:pPr>
            <a:r>
              <a:rPr lang="en-US">
                <a:solidFill>
                  <a:srgbClr val="000000"/>
                </a:solidFill>
              </a:rPr>
              <a:t>Example: </a:t>
            </a:r>
            <a:r>
              <a:rPr i="1" lang="en-US">
                <a:solidFill>
                  <a:srgbClr val="000000"/>
                </a:solidFill>
              </a:rPr>
              <a:t>Homo sapiens </a:t>
            </a:r>
            <a:r>
              <a:rPr lang="en-US">
                <a:solidFill>
                  <a:srgbClr val="000000"/>
                </a:solidFill>
              </a:rPr>
              <a:t>or </a:t>
            </a:r>
            <a:r>
              <a:rPr lang="en-US" u="sng">
                <a:solidFill>
                  <a:srgbClr val="000000"/>
                </a:solidFill>
              </a:rPr>
              <a:t>Homo</a:t>
            </a:r>
            <a:r>
              <a:rPr lang="en-US">
                <a:solidFill>
                  <a:srgbClr val="000000"/>
                </a:solidFill>
              </a:rPr>
              <a:t> </a:t>
            </a:r>
            <a:r>
              <a:rPr lang="en-US" u="sng">
                <a:solidFill>
                  <a:srgbClr val="000000"/>
                </a:solidFill>
              </a:rPr>
              <a:t>sapiens</a:t>
            </a:r>
            <a:endParaRPr i="1" sz="2200">
              <a:solidFill>
                <a:srgbClr val="000000"/>
              </a:solidFill>
            </a:endParaRPr>
          </a:p>
          <a:p>
            <a:pPr indent="-384175" lvl="1" marL="914400" rtl="0" algn="l">
              <a:lnSpc>
                <a:spcPct val="120000"/>
              </a:lnSpc>
              <a:spcBef>
                <a:spcPts val="400"/>
              </a:spcBef>
              <a:spcAft>
                <a:spcPts val="0"/>
              </a:spcAft>
              <a:buSzPts val="2000"/>
              <a:buFont typeface="Arial"/>
              <a:buChar char="•"/>
            </a:pPr>
            <a:r>
              <a:rPr lang="en-US"/>
              <a:t>Higher taxonomic names are capitalized only</a:t>
            </a:r>
            <a:endParaRPr/>
          </a:p>
          <a:p>
            <a:pPr indent="-384175" lvl="2" marL="1440180" rtl="0" algn="l">
              <a:lnSpc>
                <a:spcPct val="120000"/>
              </a:lnSpc>
              <a:spcBef>
                <a:spcPts val="360"/>
              </a:spcBef>
              <a:spcAft>
                <a:spcPts val="0"/>
              </a:spcAft>
              <a:buSzPts val="1800"/>
              <a:buFont typeface="Arial"/>
              <a:buChar char="•"/>
            </a:pPr>
            <a:r>
              <a:rPr lang="en-US"/>
              <a:t>Example: Hominidae</a:t>
            </a:r>
            <a:endParaRPr sz="2200">
              <a:solidFill>
                <a:srgbClr val="000000"/>
              </a:solidFill>
            </a:endParaRPr>
          </a:p>
        </p:txBody>
      </p:sp>
      <p:sp>
        <p:nvSpPr>
          <p:cNvPr id="69" name="Google Shape;69;p3"/>
          <p:cNvSpPr txBox="1"/>
          <p:nvPr/>
        </p:nvSpPr>
        <p:spPr>
          <a:xfrm>
            <a:off x="3492389" y="6483811"/>
            <a:ext cx="550222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3"/>
              </a:rPr>
              <a:t>http://cnx.org/contents/185cbf87-c72e-48f5-b51e-f14f21b5eabd@10.61</a:t>
            </a:r>
            <a:endParaRPr sz="1000">
              <a:solidFill>
                <a:schemeClr val="dk1"/>
              </a:solidFill>
              <a:latin typeface="Arial"/>
              <a:ea typeface="Arial"/>
              <a:cs typeface="Arial"/>
              <a:sym typeface="Arial"/>
            </a:endParaRPr>
          </a:p>
        </p:txBody>
      </p:sp>
      <p:sp>
        <p:nvSpPr>
          <p:cNvPr id="70" name="Google Shape;70;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TRADITIONAL CLASSIFICATION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HGT IN EUKARYOTES</a:t>
            </a:r>
            <a:endParaRPr b="1"/>
          </a:p>
        </p:txBody>
      </p:sp>
      <p:sp>
        <p:nvSpPr>
          <p:cNvPr id="312" name="Google Shape;312;p30"/>
          <p:cNvSpPr txBox="1"/>
          <p:nvPr>
            <p:ph idx="1" type="body"/>
          </p:nvPr>
        </p:nvSpPr>
        <p:spPr>
          <a:xfrm>
            <a:off x="446454" y="3625520"/>
            <a:ext cx="8073658" cy="313008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6CB255"/>
              </a:buClr>
              <a:buSzPts val="2400"/>
              <a:buNone/>
            </a:pPr>
            <a:r>
              <a:rPr lang="en-US" sz="2400">
                <a:solidFill>
                  <a:schemeClr val="dk1"/>
                </a:solidFill>
              </a:rPr>
              <a:t>Much rarer in eukaryotes than prokaryotes</a:t>
            </a:r>
            <a:endParaRPr/>
          </a:p>
          <a:p>
            <a:pPr indent="-342900" lvl="1" marL="914400" rtl="0" algn="l">
              <a:spcBef>
                <a:spcPts val="1000"/>
              </a:spcBef>
              <a:spcAft>
                <a:spcPts val="0"/>
              </a:spcAft>
              <a:buSzPts val="2000"/>
              <a:buFont typeface="Arial"/>
              <a:buChar char="•"/>
            </a:pPr>
            <a:r>
              <a:rPr lang="en-US">
                <a:solidFill>
                  <a:srgbClr val="04060C"/>
                </a:solidFill>
              </a:rPr>
              <a:t>Cells are not exposed directly to their environment</a:t>
            </a:r>
            <a:endParaRPr/>
          </a:p>
          <a:p>
            <a:pPr indent="-457200" lvl="0" marL="463550" rtl="0" algn="l">
              <a:spcBef>
                <a:spcPts val="480"/>
              </a:spcBef>
              <a:spcAft>
                <a:spcPts val="0"/>
              </a:spcAft>
              <a:buSzPts val="2400"/>
              <a:buFont typeface="Arial Black"/>
              <a:buAutoNum type="arabicPeriod"/>
            </a:pPr>
            <a:r>
              <a:rPr lang="en-US" sz="2400">
                <a:solidFill>
                  <a:schemeClr val="dk1"/>
                </a:solidFill>
              </a:rPr>
              <a:t>Transposons (jumping genes) transfer genes between rice and millet plant species</a:t>
            </a:r>
            <a:endParaRPr/>
          </a:p>
          <a:p>
            <a:pPr indent="-457200" lvl="0" marL="463550" rtl="0" algn="l">
              <a:spcBef>
                <a:spcPts val="1080"/>
              </a:spcBef>
              <a:spcAft>
                <a:spcPts val="0"/>
              </a:spcAft>
              <a:buSzPts val="2400"/>
              <a:buFont typeface="Arial Black"/>
              <a:buAutoNum type="arabicPeriod"/>
            </a:pPr>
            <a:r>
              <a:rPr lang="en-US" sz="2400">
                <a:solidFill>
                  <a:schemeClr val="dk1"/>
                </a:solidFill>
              </a:rPr>
              <a:t>Fungi uptake of Taxol gene from yew tree</a:t>
            </a:r>
            <a:endParaRPr/>
          </a:p>
          <a:p>
            <a:pPr indent="-457200" lvl="0" marL="463550" rtl="0" algn="l">
              <a:spcBef>
                <a:spcPts val="1080"/>
              </a:spcBef>
              <a:spcAft>
                <a:spcPts val="0"/>
              </a:spcAft>
              <a:buSzPts val="2400"/>
              <a:buFont typeface="Arial Black"/>
              <a:buAutoNum type="arabicPeriod"/>
            </a:pPr>
            <a:r>
              <a:rPr lang="en-US" sz="2400">
                <a:solidFill>
                  <a:schemeClr val="dk1"/>
                </a:solidFill>
              </a:rPr>
              <a:t>Ability to make carotenoids transferred from fungi to aphid</a:t>
            </a:r>
            <a:endParaRPr/>
          </a:p>
        </p:txBody>
      </p:sp>
      <p:pic>
        <p:nvPicPr>
          <p:cNvPr descr="Figure_B20_03_02a.jpg" id="313" name="Google Shape;313;p30"/>
          <p:cNvPicPr preferRelativeResize="0"/>
          <p:nvPr/>
        </p:nvPicPr>
        <p:blipFill rotWithShape="1">
          <a:blip r:embed="rId3">
            <a:alphaModFix/>
          </a:blip>
          <a:srcRect b="-6563" l="0" r="0" t="-6564"/>
          <a:stretch/>
        </p:blipFill>
        <p:spPr>
          <a:xfrm>
            <a:off x="1413002" y="965690"/>
            <a:ext cx="6317997" cy="27426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457200" y="241326"/>
            <a:ext cx="8062912" cy="86629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GENOME FUSION AND THE EVOLUTION OF EUKARYOTES</a:t>
            </a:r>
            <a:endParaRPr/>
          </a:p>
        </p:txBody>
      </p:sp>
      <p:sp>
        <p:nvSpPr>
          <p:cNvPr id="319" name="Google Shape;319;p31"/>
          <p:cNvSpPr txBox="1"/>
          <p:nvPr>
            <p:ph idx="1" type="body"/>
          </p:nvPr>
        </p:nvSpPr>
        <p:spPr>
          <a:xfrm>
            <a:off x="457200" y="1107618"/>
            <a:ext cx="8062913" cy="460738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Font typeface="Arial"/>
              <a:buChar char="•"/>
            </a:pPr>
            <a:r>
              <a:rPr lang="en-US" sz="2400">
                <a:solidFill>
                  <a:srgbClr val="010103"/>
                </a:solidFill>
              </a:rPr>
              <a:t>The ultimate HGT is</a:t>
            </a:r>
            <a:r>
              <a:rPr b="1" lang="en-US" sz="2400">
                <a:solidFill>
                  <a:srgbClr val="010103"/>
                </a:solidFill>
              </a:rPr>
              <a:t> genome fusion</a:t>
            </a:r>
            <a:endParaRPr/>
          </a:p>
          <a:p>
            <a:pPr indent="-342900" lvl="1" marL="1074420" rtl="0" algn="l">
              <a:spcBef>
                <a:spcPts val="1000"/>
              </a:spcBef>
              <a:spcAft>
                <a:spcPts val="0"/>
              </a:spcAft>
              <a:buSzPts val="2000"/>
              <a:buFont typeface="Arial"/>
              <a:buChar char="•"/>
            </a:pPr>
            <a:r>
              <a:rPr i="1" lang="en-US">
                <a:solidFill>
                  <a:srgbClr val="010103"/>
                </a:solidFill>
              </a:rPr>
              <a:t>One species is taken inside another species' cytoplasm, which ultimately results in a genome consisting of genes from both the endosymbiont and the host </a:t>
            </a:r>
            <a:endParaRPr/>
          </a:p>
          <a:p>
            <a:pPr indent="-342900" lvl="1" marL="1074420" rtl="0" algn="l">
              <a:spcBef>
                <a:spcPts val="400"/>
              </a:spcBef>
              <a:spcAft>
                <a:spcPts val="0"/>
              </a:spcAft>
              <a:buSzPts val="2000"/>
              <a:buFont typeface="Arial"/>
              <a:buChar char="•"/>
            </a:pPr>
            <a:r>
              <a:rPr lang="en-US">
                <a:solidFill>
                  <a:srgbClr val="010103"/>
                </a:solidFill>
              </a:rPr>
              <a:t>Two symbiotic organisms become endosymbiotic</a:t>
            </a:r>
            <a:endParaRPr/>
          </a:p>
          <a:p>
            <a:pPr indent="-342900" lvl="1" marL="1074420" rtl="0" algn="l">
              <a:spcBef>
                <a:spcPts val="400"/>
              </a:spcBef>
              <a:spcAft>
                <a:spcPts val="0"/>
              </a:spcAft>
              <a:buSzPts val="2000"/>
              <a:buFont typeface="Arial"/>
              <a:buChar char="•"/>
            </a:pPr>
            <a:r>
              <a:rPr lang="en-US">
                <a:solidFill>
                  <a:srgbClr val="010103"/>
                </a:solidFill>
              </a:rPr>
              <a:t>Part of the Endosymbiont Theory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303942" y="241326"/>
            <a:ext cx="8288914"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160"/>
              <a:buFont typeface="Arial Black"/>
              <a:buNone/>
            </a:pPr>
            <a:r>
              <a:rPr b="1" lang="en-US" sz="2160"/>
              <a:t>GENOME FUSION AND THE EVOLUTION OF EUKARYOTES</a:t>
            </a:r>
            <a:endParaRPr sz="2160"/>
          </a:p>
        </p:txBody>
      </p:sp>
      <p:sp>
        <p:nvSpPr>
          <p:cNvPr id="325" name="Google Shape;325;p32"/>
          <p:cNvSpPr txBox="1"/>
          <p:nvPr>
            <p:ph idx="1" type="body"/>
          </p:nvPr>
        </p:nvSpPr>
        <p:spPr>
          <a:xfrm>
            <a:off x="303941" y="1026402"/>
            <a:ext cx="8476804" cy="1892826"/>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2400"/>
              <a:buFont typeface="Arial"/>
              <a:buChar char="•"/>
            </a:pPr>
            <a:r>
              <a:rPr b="1" lang="en-US" sz="2400">
                <a:solidFill>
                  <a:srgbClr val="000000"/>
                </a:solidFill>
              </a:rPr>
              <a:t>Endosymbiont Theory </a:t>
            </a:r>
            <a:endParaRPr/>
          </a:p>
          <a:p>
            <a:pPr indent="-342900" lvl="1" marL="1074420" rtl="0" algn="l">
              <a:spcBef>
                <a:spcPts val="1000"/>
              </a:spcBef>
              <a:spcAft>
                <a:spcPts val="0"/>
              </a:spcAft>
              <a:buSzPts val="2000"/>
              <a:buFont typeface="Arial"/>
              <a:buChar char="•"/>
            </a:pPr>
            <a:r>
              <a:rPr lang="en-US">
                <a:solidFill>
                  <a:srgbClr val="000000"/>
                </a:solidFill>
              </a:rPr>
              <a:t>Mitochondria, chloroplasts, and flagellates originated as free-living prokaryotes that became established as permanent symbionts in the cytoplasm</a:t>
            </a:r>
            <a:endParaRPr/>
          </a:p>
          <a:p>
            <a:pPr indent="-342900" lvl="1" marL="1074420" rtl="0" algn="l">
              <a:spcBef>
                <a:spcPts val="400"/>
              </a:spcBef>
              <a:spcAft>
                <a:spcPts val="0"/>
              </a:spcAft>
              <a:buSzPts val="2000"/>
              <a:buFont typeface="Arial"/>
              <a:buChar char="•"/>
            </a:pPr>
            <a:r>
              <a:rPr lang="en-US">
                <a:solidFill>
                  <a:srgbClr val="000000"/>
                </a:solidFill>
              </a:rPr>
              <a:t>Engulfment of a prokaryotic cell by a ‘protoeukaryotic’ cell</a:t>
            </a:r>
            <a:endParaRPr/>
          </a:p>
        </p:txBody>
      </p:sp>
      <p:sp>
        <p:nvSpPr>
          <p:cNvPr id="326" name="Google Shape;326;p32"/>
          <p:cNvSpPr txBox="1"/>
          <p:nvPr/>
        </p:nvSpPr>
        <p:spPr>
          <a:xfrm>
            <a:off x="2916203" y="6471819"/>
            <a:ext cx="603004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3"/>
              </a:rPr>
              <a:t>http://cnx.org/contents/185cbf87-c72e-48f5-b51e-f14f21b5eabd@10.61</a:t>
            </a:r>
            <a:endParaRPr sz="10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id="331" name="Google Shape;331;p33"/>
          <p:cNvPicPr preferRelativeResize="0"/>
          <p:nvPr/>
        </p:nvPicPr>
        <p:blipFill rotWithShape="1">
          <a:blip r:embed="rId3">
            <a:alphaModFix/>
          </a:blip>
          <a:srcRect b="21483" l="0" r="24742" t="4286"/>
          <a:stretch/>
        </p:blipFill>
        <p:spPr>
          <a:xfrm>
            <a:off x="411703" y="379844"/>
            <a:ext cx="8583025" cy="6098311"/>
          </a:xfrm>
          <a:prstGeom prst="rect">
            <a:avLst/>
          </a:prstGeom>
          <a:noFill/>
          <a:ln>
            <a:noFill/>
          </a:ln>
        </p:spPr>
      </p:pic>
      <p:sp>
        <p:nvSpPr>
          <p:cNvPr id="332" name="Google Shape;332;p33"/>
          <p:cNvSpPr txBox="1"/>
          <p:nvPr/>
        </p:nvSpPr>
        <p:spPr>
          <a:xfrm>
            <a:off x="4045055" y="6476102"/>
            <a:ext cx="4949673"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Caption: </a:t>
            </a:r>
            <a:r>
              <a:rPr lang="en-US" sz="1000" u="sng">
                <a:solidFill>
                  <a:schemeClr val="dk1"/>
                </a:solidFill>
                <a:latin typeface="Arial"/>
                <a:ea typeface="Arial"/>
                <a:cs typeface="Arial"/>
                <a:sym typeface="Arial"/>
                <a:hlinkClick r:id="rId4"/>
              </a:rPr>
              <a:t>Great Board of Biology </a:t>
            </a:r>
            <a:r>
              <a:rPr lang="en-US" sz="1000">
                <a:solidFill>
                  <a:schemeClr val="dk1"/>
                </a:solidFill>
                <a:latin typeface="Arial"/>
                <a:ea typeface="Arial"/>
                <a:cs typeface="Arial"/>
                <a:sym typeface="Arial"/>
              </a:rPr>
              <a:t>(c) Kelvin13, </a:t>
            </a:r>
            <a:r>
              <a:rPr lang="en-US" sz="1000" u="sng">
                <a:solidFill>
                  <a:schemeClr val="dk1"/>
                </a:solidFill>
                <a:latin typeface="Arial"/>
                <a:ea typeface="Arial"/>
                <a:cs typeface="Arial"/>
                <a:sym typeface="Arial"/>
                <a:hlinkClick r:id="rId5"/>
              </a:rPr>
              <a:t>Public domain</a:t>
            </a:r>
            <a:endParaRPr sz="10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4"/>
          <p:cNvSpPr/>
          <p:nvPr/>
        </p:nvSpPr>
        <p:spPr>
          <a:xfrm>
            <a:off x="4923367" y="6329570"/>
            <a:ext cx="2230966" cy="241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12F62"/>
              </a:solidFill>
              <a:latin typeface="Arial"/>
              <a:ea typeface="Arial"/>
              <a:cs typeface="Arial"/>
              <a:sym typeface="Arial"/>
            </a:endParaRPr>
          </a:p>
        </p:txBody>
      </p:sp>
      <p:grpSp>
        <p:nvGrpSpPr>
          <p:cNvPr id="338" name="Google Shape;338;p34"/>
          <p:cNvGrpSpPr/>
          <p:nvPr/>
        </p:nvGrpSpPr>
        <p:grpSpPr>
          <a:xfrm>
            <a:off x="283448" y="287130"/>
            <a:ext cx="8577104" cy="6241267"/>
            <a:chOff x="283448" y="287130"/>
            <a:chExt cx="8577104" cy="6241267"/>
          </a:xfrm>
        </p:grpSpPr>
        <p:grpSp>
          <p:nvGrpSpPr>
            <p:cNvPr id="339" name="Google Shape;339;p34"/>
            <p:cNvGrpSpPr/>
            <p:nvPr/>
          </p:nvGrpSpPr>
          <p:grpSpPr>
            <a:xfrm>
              <a:off x="283448" y="287130"/>
              <a:ext cx="7067626" cy="6241267"/>
              <a:chOff x="1312286" y="1086459"/>
              <a:chExt cx="6519428" cy="5771540"/>
            </a:xfrm>
          </p:grpSpPr>
          <p:pic>
            <p:nvPicPr>
              <p:cNvPr descr="Serial endosymbiosis.svg" id="340" name="Google Shape;340;p34"/>
              <p:cNvPicPr preferRelativeResize="0"/>
              <p:nvPr/>
            </p:nvPicPr>
            <p:blipFill rotWithShape="1">
              <a:blip r:embed="rId3">
                <a:alphaModFix/>
              </a:blip>
              <a:srcRect b="0" l="0" r="0" t="40338"/>
              <a:stretch/>
            </p:blipFill>
            <p:spPr>
              <a:xfrm>
                <a:off x="1312286" y="1240076"/>
                <a:ext cx="6519428" cy="5617923"/>
              </a:xfrm>
              <a:prstGeom prst="rect">
                <a:avLst/>
              </a:prstGeom>
              <a:noFill/>
              <a:ln>
                <a:noFill/>
              </a:ln>
            </p:spPr>
          </p:pic>
          <p:sp>
            <p:nvSpPr>
              <p:cNvPr id="341" name="Google Shape;341;p34"/>
              <p:cNvSpPr/>
              <p:nvPr/>
            </p:nvSpPr>
            <p:spPr>
              <a:xfrm>
                <a:off x="1553227" y="1086459"/>
                <a:ext cx="3018773" cy="8425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Serial endosymbiosis.svg" id="342" name="Google Shape;342;p34"/>
            <p:cNvPicPr preferRelativeResize="0"/>
            <p:nvPr/>
          </p:nvPicPr>
          <p:blipFill rotWithShape="1">
            <a:blip r:embed="rId3">
              <a:alphaModFix/>
            </a:blip>
            <a:srcRect b="59529" l="67627" r="1222" t="29771"/>
            <a:stretch/>
          </p:blipFill>
          <p:spPr>
            <a:xfrm>
              <a:off x="6530832" y="749909"/>
              <a:ext cx="2329720" cy="115570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3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160"/>
              <a:buFont typeface="Arial Black"/>
              <a:buNone/>
            </a:pPr>
            <a:r>
              <a:rPr b="1" lang="en-US" sz="2160"/>
              <a:t>GENOME FUSION AND THE EVOLUTION OF EUKARYOTES</a:t>
            </a:r>
            <a:endParaRPr sz="2160"/>
          </a:p>
        </p:txBody>
      </p:sp>
      <p:sp>
        <p:nvSpPr>
          <p:cNvPr id="348" name="Google Shape;348;p35"/>
          <p:cNvSpPr txBox="1"/>
          <p:nvPr>
            <p:ph idx="1" type="body"/>
          </p:nvPr>
        </p:nvSpPr>
        <p:spPr>
          <a:xfrm>
            <a:off x="457200" y="1107618"/>
            <a:ext cx="8062913" cy="4607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2400"/>
              <a:buNone/>
            </a:pPr>
            <a:r>
              <a:rPr lang="en-US" sz="2400">
                <a:solidFill>
                  <a:srgbClr val="010103"/>
                </a:solidFill>
              </a:rPr>
              <a:t>Other possible examples of genome fusion:</a:t>
            </a:r>
            <a:endParaRPr/>
          </a:p>
          <a:p>
            <a:pPr indent="-342900" lvl="0" marL="342900" rtl="0" algn="l">
              <a:spcBef>
                <a:spcPts val="1000"/>
              </a:spcBef>
              <a:spcAft>
                <a:spcPts val="0"/>
              </a:spcAft>
              <a:buSzPts val="2000"/>
              <a:buFont typeface="Arial"/>
              <a:buChar char="•"/>
            </a:pPr>
            <a:r>
              <a:rPr lang="en-US">
                <a:solidFill>
                  <a:srgbClr val="030409"/>
                </a:solidFill>
              </a:rPr>
              <a:t>Formation of gram-negative bacteria</a:t>
            </a:r>
            <a:endParaRPr/>
          </a:p>
          <a:p>
            <a:pPr indent="-342900" lvl="1" marL="1074420" rtl="0" algn="l">
              <a:spcBef>
                <a:spcPts val="1000"/>
              </a:spcBef>
              <a:spcAft>
                <a:spcPts val="0"/>
              </a:spcAft>
              <a:buSzPts val="2000"/>
              <a:buFont typeface="Arial"/>
              <a:buChar char="•"/>
            </a:pPr>
            <a:r>
              <a:rPr lang="en-US">
                <a:solidFill>
                  <a:srgbClr val="030409"/>
                </a:solidFill>
              </a:rPr>
              <a:t>Endosymbiotic fusion between Archaea and gram-positive bacteria</a:t>
            </a:r>
            <a:endParaRPr/>
          </a:p>
          <a:p>
            <a:pPr indent="-342900" lvl="1" marL="1074420" rtl="0" algn="l">
              <a:spcBef>
                <a:spcPts val="400"/>
              </a:spcBef>
              <a:spcAft>
                <a:spcPts val="0"/>
              </a:spcAft>
              <a:buSzPts val="2000"/>
              <a:buFont typeface="Arial"/>
              <a:buChar char="•"/>
            </a:pPr>
            <a:r>
              <a:rPr lang="en-US">
                <a:solidFill>
                  <a:srgbClr val="030409"/>
                </a:solidFill>
              </a:rPr>
              <a:t>Explains their two lipid bilayer membranes</a:t>
            </a:r>
            <a:endParaRPr/>
          </a:p>
          <a:p>
            <a:pPr indent="-342900" lvl="1" marL="1074420" rtl="0" algn="l">
              <a:spcBef>
                <a:spcPts val="400"/>
              </a:spcBef>
              <a:spcAft>
                <a:spcPts val="0"/>
              </a:spcAft>
              <a:buSzPts val="2000"/>
              <a:buFont typeface="Arial"/>
              <a:buChar char="•"/>
            </a:pPr>
            <a:r>
              <a:rPr lang="en-US">
                <a:solidFill>
                  <a:srgbClr val="030409"/>
                </a:solidFill>
              </a:rPr>
              <a:t>The endosymbiont picked up the second membrane from the host as it was engulfed </a:t>
            </a:r>
            <a:endParaRPr/>
          </a:p>
        </p:txBody>
      </p:sp>
      <p:pic>
        <p:nvPicPr>
          <p:cNvPr descr="Figure_B20_03_03a.jpg" id="349" name="Google Shape;349;p35"/>
          <p:cNvPicPr preferRelativeResize="0"/>
          <p:nvPr/>
        </p:nvPicPr>
        <p:blipFill rotWithShape="1">
          <a:blip r:embed="rId3">
            <a:alphaModFix/>
          </a:blip>
          <a:srcRect b="0" l="-1111" r="-1111" t="74890"/>
          <a:stretch/>
        </p:blipFill>
        <p:spPr>
          <a:xfrm>
            <a:off x="1581220" y="4384110"/>
            <a:ext cx="5981559" cy="17160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descr="Figure_B20_03_03a.jpg" id="354" name="Google Shape;354;p36"/>
          <p:cNvPicPr preferRelativeResize="0"/>
          <p:nvPr>
            <p:ph idx="2" type="pic"/>
          </p:nvPr>
        </p:nvPicPr>
        <p:blipFill rotWithShape="1">
          <a:blip r:embed="rId3">
            <a:alphaModFix/>
          </a:blip>
          <a:srcRect b="32806" l="-2329" r="-2047" t="6549"/>
          <a:stretch/>
        </p:blipFill>
        <p:spPr>
          <a:xfrm>
            <a:off x="2464990" y="4045907"/>
            <a:ext cx="4144137" cy="2812093"/>
          </a:xfrm>
          <a:prstGeom prst="rect">
            <a:avLst/>
          </a:prstGeom>
          <a:noFill/>
          <a:ln>
            <a:noFill/>
          </a:ln>
        </p:spPr>
      </p:pic>
      <p:sp>
        <p:nvSpPr>
          <p:cNvPr id="355" name="Google Shape;355;p3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160"/>
              <a:buFont typeface="Arial Black"/>
              <a:buNone/>
            </a:pPr>
            <a:r>
              <a:rPr b="1" lang="en-US" sz="2160"/>
              <a:t>GENOME FUSION AND THE EVOLUTION OF EUKARYOTES</a:t>
            </a:r>
            <a:endParaRPr sz="2160"/>
          </a:p>
        </p:txBody>
      </p:sp>
      <p:sp>
        <p:nvSpPr>
          <p:cNvPr id="356" name="Google Shape;356;p36"/>
          <p:cNvSpPr txBox="1"/>
          <p:nvPr>
            <p:ph idx="1" type="body"/>
          </p:nvPr>
        </p:nvSpPr>
        <p:spPr>
          <a:xfrm>
            <a:off x="457200" y="832046"/>
            <a:ext cx="8062913" cy="4607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2400"/>
              <a:buNone/>
            </a:pPr>
            <a:r>
              <a:rPr lang="en-US" sz="2400">
                <a:solidFill>
                  <a:srgbClr val="010103"/>
                </a:solidFill>
              </a:rPr>
              <a:t>Other possible examples of genome fusion</a:t>
            </a:r>
            <a:endParaRPr/>
          </a:p>
          <a:p>
            <a:pPr indent="-342900" lvl="0" marL="342900" rtl="0" algn="l">
              <a:spcBef>
                <a:spcPts val="1000"/>
              </a:spcBef>
              <a:spcAft>
                <a:spcPts val="0"/>
              </a:spcAft>
              <a:buSzPts val="2000"/>
              <a:buFont typeface="Arial"/>
              <a:buChar char="•"/>
            </a:pPr>
            <a:r>
              <a:rPr lang="en-US">
                <a:solidFill>
                  <a:srgbClr val="010103"/>
                </a:solidFill>
              </a:rPr>
              <a:t>Formation of eukaryotes</a:t>
            </a:r>
            <a:endParaRPr/>
          </a:p>
          <a:p>
            <a:pPr indent="-342900" lvl="1" marL="1074420" rtl="0" algn="l">
              <a:spcBef>
                <a:spcPts val="1000"/>
              </a:spcBef>
              <a:spcAft>
                <a:spcPts val="0"/>
              </a:spcAft>
              <a:buSzPts val="2000"/>
              <a:buFont typeface="Arial"/>
              <a:buChar char="•"/>
            </a:pPr>
            <a:r>
              <a:rPr lang="en-US">
                <a:solidFill>
                  <a:srgbClr val="030409"/>
                </a:solidFill>
              </a:rPr>
              <a:t>Endosymbiotic fusion of prokaryotes</a:t>
            </a:r>
            <a:endParaRPr/>
          </a:p>
          <a:p>
            <a:pPr indent="-342900" lvl="2" marL="1600200" rtl="0" algn="l">
              <a:spcBef>
                <a:spcPts val="360"/>
              </a:spcBef>
              <a:spcAft>
                <a:spcPts val="0"/>
              </a:spcAft>
              <a:buSzPts val="1800"/>
              <a:buFont typeface="Arial"/>
              <a:buChar char="•"/>
            </a:pPr>
            <a:r>
              <a:rPr lang="en-US">
                <a:solidFill>
                  <a:srgbClr val="010103"/>
                </a:solidFill>
              </a:rPr>
              <a:t>Mitochondrial DNA derived from bacteria's circular genomes </a:t>
            </a:r>
            <a:endParaRPr/>
          </a:p>
          <a:p>
            <a:pPr indent="-342900" lvl="2" marL="1600200" rtl="0" algn="l">
              <a:spcBef>
                <a:spcPts val="360"/>
              </a:spcBef>
              <a:spcAft>
                <a:spcPts val="0"/>
              </a:spcAft>
              <a:buSzPts val="1800"/>
              <a:buFont typeface="Arial"/>
              <a:buChar char="•"/>
            </a:pPr>
            <a:r>
              <a:rPr lang="en-US">
                <a:solidFill>
                  <a:srgbClr val="010103"/>
                </a:solidFill>
              </a:rPr>
              <a:t>Nuclear DNA derived from ancient prokaryotic cells that engulfed the bacteria</a:t>
            </a:r>
            <a:endParaRPr>
              <a:solidFill>
                <a:srgbClr val="030409"/>
              </a:solidFill>
            </a:endParaRPr>
          </a:p>
          <a:p>
            <a:pPr indent="-342900" lvl="1" marL="1074420" rtl="0" algn="l">
              <a:spcBef>
                <a:spcPts val="400"/>
              </a:spcBef>
              <a:spcAft>
                <a:spcPts val="0"/>
              </a:spcAft>
              <a:buSzPts val="2000"/>
              <a:buFont typeface="Arial"/>
              <a:buChar char="•"/>
            </a:pPr>
            <a:r>
              <a:rPr lang="en-US">
                <a:solidFill>
                  <a:srgbClr val="030409"/>
                </a:solidFill>
              </a:rPr>
              <a:t>Possibly between Archaea and Bacteria</a:t>
            </a:r>
            <a:endParaRPr/>
          </a:p>
          <a:p>
            <a:pPr indent="-342900" lvl="2" marL="1600200" rtl="0" algn="l">
              <a:spcBef>
                <a:spcPts val="360"/>
              </a:spcBef>
              <a:spcAft>
                <a:spcPts val="0"/>
              </a:spcAft>
              <a:buSzPts val="1800"/>
              <a:buFont typeface="Arial"/>
              <a:buChar char="•"/>
            </a:pPr>
            <a:r>
              <a:rPr lang="en-US">
                <a:solidFill>
                  <a:srgbClr val="030409"/>
                </a:solidFill>
              </a:rPr>
              <a:t>Explains why some eukaryotic genes resemble those of Archaea whereas others resemble those from Bacteria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3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WHAT HAPPENED FIRST?</a:t>
            </a:r>
            <a:endParaRPr/>
          </a:p>
        </p:txBody>
      </p:sp>
      <p:sp>
        <p:nvSpPr>
          <p:cNvPr id="362" name="Google Shape;362;p37"/>
          <p:cNvSpPr txBox="1"/>
          <p:nvPr>
            <p:ph idx="1" type="body"/>
          </p:nvPr>
        </p:nvSpPr>
        <p:spPr>
          <a:xfrm>
            <a:off x="5070387" y="1107618"/>
            <a:ext cx="3913188" cy="4607382"/>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1850"/>
              <a:buNone/>
            </a:pPr>
            <a:r>
              <a:rPr b="1" lang="en-US" sz="1850">
                <a:solidFill>
                  <a:srgbClr val="030409"/>
                </a:solidFill>
              </a:rPr>
              <a:t>Nucleus-first hypothesis </a:t>
            </a:r>
            <a:endParaRPr/>
          </a:p>
          <a:p>
            <a:pPr indent="0" lvl="0" marL="0" rtl="0" algn="l">
              <a:lnSpc>
                <a:spcPct val="80000"/>
              </a:lnSpc>
              <a:spcBef>
                <a:spcPts val="970"/>
              </a:spcBef>
              <a:spcAft>
                <a:spcPts val="0"/>
              </a:spcAft>
              <a:buClr>
                <a:srgbClr val="6CB255"/>
              </a:buClr>
              <a:buSzPts val="1850"/>
              <a:buNone/>
            </a:pPr>
            <a:r>
              <a:rPr lang="en-US" sz="1850">
                <a:solidFill>
                  <a:srgbClr val="030409"/>
                </a:solidFill>
              </a:rPr>
              <a:t>Nucleus evolved in prokaryotes first followed by a later fusion of the new eukaryote with bacteria that became mitochondria</a:t>
            </a:r>
            <a:endParaRPr/>
          </a:p>
          <a:p>
            <a:pPr indent="0" lvl="0" marL="0" rtl="0" algn="ctr">
              <a:lnSpc>
                <a:spcPct val="80000"/>
              </a:lnSpc>
              <a:spcBef>
                <a:spcPts val="970"/>
              </a:spcBef>
              <a:spcAft>
                <a:spcPts val="0"/>
              </a:spcAft>
              <a:buSzPts val="1850"/>
              <a:buNone/>
            </a:pPr>
            <a:r>
              <a:rPr b="1" lang="en-US" sz="1850">
                <a:solidFill>
                  <a:srgbClr val="030409"/>
                </a:solidFill>
              </a:rPr>
              <a:t>Mitochondria-first hypothesis </a:t>
            </a:r>
            <a:endParaRPr/>
          </a:p>
          <a:p>
            <a:pPr indent="0" lvl="0" marL="0" rtl="0" algn="l">
              <a:lnSpc>
                <a:spcPct val="80000"/>
              </a:lnSpc>
              <a:spcBef>
                <a:spcPts val="970"/>
              </a:spcBef>
              <a:spcAft>
                <a:spcPts val="0"/>
              </a:spcAft>
              <a:buClr>
                <a:srgbClr val="6CB255"/>
              </a:buClr>
              <a:buSzPts val="1850"/>
              <a:buNone/>
            </a:pPr>
            <a:r>
              <a:rPr lang="en-US" sz="1850">
                <a:solidFill>
                  <a:srgbClr val="030409"/>
                </a:solidFill>
              </a:rPr>
              <a:t>Mitochondria were first established in a prokaryotic host which subsequently acquired a nucleus by fusion to become the first eukaryotic cell</a:t>
            </a:r>
            <a:endParaRPr/>
          </a:p>
          <a:p>
            <a:pPr indent="0" lvl="0" marL="0" rtl="0" algn="ctr">
              <a:lnSpc>
                <a:spcPct val="80000"/>
              </a:lnSpc>
              <a:spcBef>
                <a:spcPts val="970"/>
              </a:spcBef>
              <a:spcAft>
                <a:spcPts val="0"/>
              </a:spcAft>
              <a:buSzPts val="1850"/>
              <a:buNone/>
            </a:pPr>
            <a:r>
              <a:rPr b="1" lang="en-US" sz="1850">
                <a:solidFill>
                  <a:srgbClr val="030409"/>
                </a:solidFill>
              </a:rPr>
              <a:t>Eukaryote-first hypothesis</a:t>
            </a:r>
            <a:endParaRPr/>
          </a:p>
          <a:p>
            <a:pPr indent="0" lvl="0" marL="0" rtl="0" algn="l">
              <a:lnSpc>
                <a:spcPct val="80000"/>
              </a:lnSpc>
              <a:spcBef>
                <a:spcPts val="970"/>
              </a:spcBef>
              <a:spcAft>
                <a:spcPts val="0"/>
              </a:spcAft>
              <a:buClr>
                <a:srgbClr val="6CB255"/>
              </a:buClr>
              <a:buSzPts val="1850"/>
              <a:buNone/>
            </a:pPr>
            <a:r>
              <a:rPr lang="en-US" sz="1850">
                <a:solidFill>
                  <a:srgbClr val="030409"/>
                </a:solidFill>
              </a:rPr>
              <a:t>Prokaryotes evolved from eukaryotes by losing genes and complexity</a:t>
            </a:r>
            <a:endParaRPr/>
          </a:p>
        </p:txBody>
      </p:sp>
      <p:pic>
        <p:nvPicPr>
          <p:cNvPr descr=" Part A shows the nucleus-first hypothesis. According to this hypothesis, a primary endosymbiotic event resulted in an ancestral eukaryotic cell acquiring a nucleus, and a secondary endosymbiotic event resulted in the acquisition of a mitochondrion. Part B shows the mitochondrion-first hypothesis. According to this hypothesis, the mitochondrion was acquired before the nucleus, but both were acquired by endosymbiosis. Part C shows the eukaryote-first hypothesis. According to this hypothesis, prokaryotes evolved from eukaryotic cells that lost their nuclei and organelles." id="363" name="Google Shape;363;p37"/>
          <p:cNvPicPr preferRelativeResize="0"/>
          <p:nvPr/>
        </p:nvPicPr>
        <p:blipFill rotWithShape="1">
          <a:blip r:embed="rId3">
            <a:alphaModFix/>
          </a:blip>
          <a:srcRect b="0" l="0" r="0" t="0"/>
          <a:stretch/>
        </p:blipFill>
        <p:spPr>
          <a:xfrm>
            <a:off x="160851" y="1077237"/>
            <a:ext cx="4811982" cy="425258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457200" y="152718"/>
            <a:ext cx="5791200" cy="58687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WEB MODELS</a:t>
            </a:r>
            <a:endParaRPr/>
          </a:p>
        </p:txBody>
      </p:sp>
      <p:sp>
        <p:nvSpPr>
          <p:cNvPr id="369" name="Google Shape;369;p38"/>
          <p:cNvSpPr txBox="1"/>
          <p:nvPr>
            <p:ph idx="1" type="body"/>
          </p:nvPr>
        </p:nvSpPr>
        <p:spPr>
          <a:xfrm>
            <a:off x="457200" y="1062564"/>
            <a:ext cx="8489047" cy="51735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solidFill>
                  <a:srgbClr val="000000"/>
                </a:solidFill>
              </a:rPr>
              <a:t>“Web of Life”</a:t>
            </a:r>
            <a:r>
              <a:rPr lang="en-US" sz="2400">
                <a:solidFill>
                  <a:srgbClr val="000000"/>
                </a:solidFill>
              </a:rPr>
              <a:t> model may be more appropriate than classic “tree of life”</a:t>
            </a:r>
            <a:endParaRPr/>
          </a:p>
          <a:p>
            <a:pPr indent="-347663" lvl="1" marL="684213" rtl="0" algn="l">
              <a:spcBef>
                <a:spcPts val="1000"/>
              </a:spcBef>
              <a:spcAft>
                <a:spcPts val="0"/>
              </a:spcAft>
              <a:buSzPts val="2000"/>
              <a:buChar char="•"/>
            </a:pPr>
            <a:r>
              <a:rPr i="1" lang="en-US"/>
              <a:t>Eukaryotes evolved from a pool of prokaryote species sharing genes via HGT</a:t>
            </a:r>
            <a:endParaRPr/>
          </a:p>
        </p:txBody>
      </p:sp>
      <p:pic>
        <p:nvPicPr>
          <p:cNvPr descr="Figure_B20_03_05.jpg" id="370" name="Google Shape;370;p38"/>
          <p:cNvPicPr preferRelativeResize="0"/>
          <p:nvPr/>
        </p:nvPicPr>
        <p:blipFill rotWithShape="1">
          <a:blip r:embed="rId3">
            <a:alphaModFix/>
          </a:blip>
          <a:srcRect b="0" l="1051" r="33879" t="0"/>
          <a:stretch/>
        </p:blipFill>
        <p:spPr>
          <a:xfrm>
            <a:off x="2467627" y="2667472"/>
            <a:ext cx="4301990" cy="419052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9"/>
          <p:cNvSpPr txBox="1"/>
          <p:nvPr>
            <p:ph type="title"/>
          </p:nvPr>
        </p:nvSpPr>
        <p:spPr>
          <a:xfrm>
            <a:off x="457200" y="152718"/>
            <a:ext cx="5791200" cy="58687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b="1" lang="en-US"/>
              <a:t>RING OF LIFE MODELS</a:t>
            </a:r>
            <a:endParaRPr/>
          </a:p>
        </p:txBody>
      </p:sp>
      <p:sp>
        <p:nvSpPr>
          <p:cNvPr id="376" name="Google Shape;376;p39"/>
          <p:cNvSpPr txBox="1"/>
          <p:nvPr>
            <p:ph idx="1" type="body"/>
          </p:nvPr>
        </p:nvSpPr>
        <p:spPr>
          <a:xfrm>
            <a:off x="457200" y="3686671"/>
            <a:ext cx="8181279" cy="26984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t>Another alternative is the “</a:t>
            </a:r>
            <a:r>
              <a:rPr b="1" lang="en-US" sz="2400"/>
              <a:t>Ring of Life”</a:t>
            </a:r>
            <a:r>
              <a:rPr lang="en-US" sz="2400"/>
              <a:t> model</a:t>
            </a:r>
            <a:endParaRPr/>
          </a:p>
          <a:p>
            <a:pPr indent="-285750" lvl="0" marL="573088" rtl="0" algn="l">
              <a:spcBef>
                <a:spcPts val="1000"/>
              </a:spcBef>
              <a:spcAft>
                <a:spcPts val="0"/>
              </a:spcAft>
              <a:buSzPts val="2000"/>
              <a:buFont typeface="Arial"/>
              <a:buChar char="•"/>
            </a:pPr>
            <a:r>
              <a:rPr lang="en-US"/>
              <a:t>All three domains evolved from a pool of primitive prokaryotes swapping genes via HGT</a:t>
            </a:r>
            <a:endParaRPr/>
          </a:p>
          <a:p>
            <a:pPr indent="-285750" lvl="0" marL="573088" rtl="0" algn="l">
              <a:spcBef>
                <a:spcPts val="1000"/>
              </a:spcBef>
              <a:spcAft>
                <a:spcPts val="0"/>
              </a:spcAft>
              <a:buSzPts val="2000"/>
              <a:buFont typeface="Arial"/>
              <a:buChar char="•"/>
            </a:pPr>
            <a:r>
              <a:rPr lang="en-US"/>
              <a:t>This may help explain how certain eukaryotic genes resemble those of bacteria while others resemble Archaea </a:t>
            </a:r>
            <a:endParaRPr/>
          </a:p>
        </p:txBody>
      </p:sp>
      <p:sp>
        <p:nvSpPr>
          <p:cNvPr id="377" name="Google Shape;377;p39"/>
          <p:cNvSpPr txBox="1"/>
          <p:nvPr/>
        </p:nvSpPr>
        <p:spPr>
          <a:xfrm>
            <a:off x="2916203" y="6471819"/>
            <a:ext cx="603004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a:t>
            </a:r>
            <a:r>
              <a:rPr lang="en-US" sz="1000" u="sng">
                <a:solidFill>
                  <a:schemeClr val="dk1"/>
                </a:solidFill>
                <a:latin typeface="Arial"/>
                <a:ea typeface="Arial"/>
                <a:cs typeface="Arial"/>
                <a:sym typeface="Arial"/>
                <a:hlinkClick r:id="rId3"/>
              </a:rPr>
              <a:t>http://cnx.org/contents/185cbf87-c72e-48f5-b51e-f14f21b5eabd@10.61</a:t>
            </a:r>
            <a:endParaRPr sz="1000">
              <a:solidFill>
                <a:schemeClr val="dk1"/>
              </a:solidFill>
              <a:latin typeface="Arial"/>
              <a:ea typeface="Arial"/>
              <a:cs typeface="Arial"/>
              <a:sym typeface="Arial"/>
            </a:endParaRPr>
          </a:p>
        </p:txBody>
      </p:sp>
      <p:pic>
        <p:nvPicPr>
          <p:cNvPr descr="Figure_B20_03_06.jpg" id="378" name="Google Shape;378;p39"/>
          <p:cNvPicPr preferRelativeResize="0"/>
          <p:nvPr/>
        </p:nvPicPr>
        <p:blipFill rotWithShape="1">
          <a:blip r:embed="rId4">
            <a:alphaModFix/>
          </a:blip>
          <a:srcRect b="0" l="-384" r="-495" t="0"/>
          <a:stretch/>
        </p:blipFill>
        <p:spPr>
          <a:xfrm>
            <a:off x="2619509" y="763000"/>
            <a:ext cx="3904982" cy="28391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TRADITIONAL CLASSIFICATION</a:t>
            </a:r>
            <a:endParaRPr/>
          </a:p>
        </p:txBody>
      </p:sp>
      <p:sp>
        <p:nvSpPr>
          <p:cNvPr id="76" name="Google Shape;76;p4"/>
          <p:cNvSpPr txBox="1"/>
          <p:nvPr>
            <p:ph idx="1" type="body"/>
          </p:nvPr>
        </p:nvSpPr>
        <p:spPr>
          <a:xfrm>
            <a:off x="457200" y="1107618"/>
            <a:ext cx="8444429" cy="460738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Font typeface="Arial"/>
              <a:buChar char="•"/>
            </a:pPr>
            <a:r>
              <a:rPr lang="en-US">
                <a:solidFill>
                  <a:schemeClr val="dk1"/>
                </a:solidFill>
              </a:rPr>
              <a:t>Historically, taxonomy did not reflect descent</a:t>
            </a:r>
            <a:endParaRPr/>
          </a:p>
          <a:p>
            <a:pPr indent="-342900" lvl="1" marL="1074420" rtl="0" algn="l">
              <a:spcBef>
                <a:spcPts val="1000"/>
              </a:spcBef>
              <a:spcAft>
                <a:spcPts val="0"/>
              </a:spcAft>
              <a:buSzPts val="2000"/>
              <a:buFont typeface="Arial"/>
              <a:buChar char="•"/>
            </a:pPr>
            <a:r>
              <a:rPr lang="en-US">
                <a:solidFill>
                  <a:schemeClr val="dk1"/>
                </a:solidFill>
              </a:rPr>
              <a:t>Organisms grouped solely by physical characteristics rather than evolutionary relationships </a:t>
            </a:r>
            <a:endParaRPr/>
          </a:p>
          <a:p>
            <a:pPr indent="-342900" lvl="0" marL="342900" rtl="0" algn="l">
              <a:spcBef>
                <a:spcPts val="400"/>
              </a:spcBef>
              <a:spcAft>
                <a:spcPts val="0"/>
              </a:spcAft>
              <a:buSzPts val="2000"/>
              <a:buFont typeface="Arial"/>
              <a:buChar char="•"/>
            </a:pPr>
            <a:r>
              <a:rPr lang="en-US">
                <a:solidFill>
                  <a:schemeClr val="dk1"/>
                </a:solidFill>
              </a:rPr>
              <a:t>Example: Reptilia</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384" name="Google Shape;384;p40"/>
          <p:cNvSpPr txBox="1"/>
          <p:nvPr>
            <p:ph idx="1" type="body"/>
          </p:nvPr>
        </p:nvSpPr>
        <p:spPr>
          <a:xfrm>
            <a:off x="457200" y="1107618"/>
            <a:ext cx="8062913" cy="4607382"/>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2000"/>
              <a:buFont typeface="Arial Black"/>
              <a:buAutoNum type="arabicPeriod"/>
            </a:pPr>
            <a:r>
              <a:rPr lang="en-US">
                <a:solidFill>
                  <a:srgbClr val="030409"/>
                </a:solidFill>
                <a:latin typeface="Helvetica Neue"/>
                <a:ea typeface="Helvetica Neue"/>
                <a:cs typeface="Helvetica Neue"/>
                <a:sym typeface="Helvetica Neue"/>
              </a:rPr>
              <a:t>Describe horizontal gene transfer and the different ways it can occur.</a:t>
            </a:r>
            <a:endParaRPr/>
          </a:p>
          <a:p>
            <a:pPr indent="-457200" lvl="0" marL="457200" rtl="0" algn="l">
              <a:spcBef>
                <a:spcPts val="1000"/>
              </a:spcBef>
              <a:spcAft>
                <a:spcPts val="0"/>
              </a:spcAft>
              <a:buSzPts val="2000"/>
              <a:buFont typeface="Arial Black"/>
              <a:buAutoNum type="arabicPeriod"/>
            </a:pPr>
            <a:r>
              <a:rPr lang="en-US">
                <a:solidFill>
                  <a:srgbClr val="030409"/>
                </a:solidFill>
                <a:latin typeface="Helvetica Neue"/>
                <a:ea typeface="Helvetica Neue"/>
                <a:cs typeface="Helvetica Neue"/>
                <a:sym typeface="Helvetica Neue"/>
              </a:rPr>
              <a:t>Describe how mitochondria and chloroplasts are believed to have evolved.</a:t>
            </a:r>
            <a:endParaRPr/>
          </a:p>
          <a:p>
            <a:pPr indent="-457200" lvl="0" marL="457200" rtl="0" algn="l">
              <a:spcBef>
                <a:spcPts val="1000"/>
              </a:spcBef>
              <a:spcAft>
                <a:spcPts val="0"/>
              </a:spcAft>
              <a:buSzPts val="2000"/>
              <a:buFont typeface="Arial Black"/>
              <a:buAutoNum type="arabicPeriod"/>
            </a:pPr>
            <a:r>
              <a:rPr lang="en-US">
                <a:solidFill>
                  <a:srgbClr val="030409"/>
                </a:solidFill>
                <a:latin typeface="Helvetica Neue"/>
                <a:ea typeface="Helvetica Neue"/>
                <a:cs typeface="Helvetica Neue"/>
                <a:sym typeface="Helvetica Neue"/>
              </a:rPr>
              <a:t>Describe the different hypotheses for eukaryote evolution.</a:t>
            </a:r>
            <a:endParaRPr/>
          </a:p>
          <a:p>
            <a:pPr indent="-457200" lvl="0" marL="457200" rtl="0" algn="l">
              <a:spcBef>
                <a:spcPts val="1000"/>
              </a:spcBef>
              <a:spcAft>
                <a:spcPts val="0"/>
              </a:spcAft>
              <a:buSzPts val="2000"/>
              <a:buFont typeface="Arial Black"/>
              <a:buAutoNum type="arabicPeriod"/>
            </a:pPr>
            <a:r>
              <a:rPr lang="en-US">
                <a:solidFill>
                  <a:srgbClr val="030409"/>
                </a:solidFill>
                <a:latin typeface="Helvetica Neue"/>
                <a:ea typeface="Helvetica Neue"/>
                <a:cs typeface="Helvetica Neue"/>
                <a:sym typeface="Helvetica Neue"/>
              </a:rPr>
              <a:t>Describe the web and ring models of </a:t>
            </a:r>
            <a:r>
              <a:rPr lang="en-US">
                <a:solidFill>
                  <a:srgbClr val="030409"/>
                </a:solidFill>
                <a:latin typeface="Helvetica Neue"/>
                <a:ea typeface="Helvetica Neue"/>
                <a:cs typeface="Helvetica Neue"/>
                <a:sym typeface="Helvetica Neue"/>
                <a:extLst>
                  <a:ext uri="http://customooxmlschemas.google.com/">
                    <go:slidesCustomData xmlns:go="http://customooxmlschemas.google.com/" textRoundtripDataId="1"/>
                  </a:ext>
                </a:extLst>
              </a:rPr>
              <a:t>phylogenetic</a:t>
            </a:r>
            <a:r>
              <a:rPr lang="en-US">
                <a:solidFill>
                  <a:srgbClr val="030409"/>
                </a:solidFill>
                <a:latin typeface="Helvetica Neue"/>
                <a:ea typeface="Helvetica Neue"/>
                <a:cs typeface="Helvetica Neue"/>
                <a:sym typeface="Helvetica Neue"/>
              </a:rPr>
              <a:t> relationships.</a:t>
            </a:r>
            <a:endParaRPr/>
          </a:p>
          <a:p>
            <a:pPr indent="-457200" lvl="0" marL="457200" rtl="0" algn="l">
              <a:spcBef>
                <a:spcPts val="1000"/>
              </a:spcBef>
              <a:spcAft>
                <a:spcPts val="0"/>
              </a:spcAft>
              <a:buSzPts val="2000"/>
              <a:buFont typeface="Arial Black"/>
              <a:buAutoNum type="arabicPeriod"/>
            </a:pPr>
            <a:r>
              <a:rPr lang="en-US">
                <a:solidFill>
                  <a:srgbClr val="030409"/>
                </a:solidFill>
                <a:latin typeface="Helvetica Neue"/>
                <a:ea typeface="Helvetica Neue"/>
                <a:cs typeface="Helvetica Neue"/>
                <a:sym typeface="Helvetica Neue"/>
              </a:rPr>
              <a:t>Describe how the web and ring models differ from the classic tree of life model.</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5"/>
          <p:cNvSpPr txBox="1"/>
          <p:nvPr/>
        </p:nvSpPr>
        <p:spPr>
          <a:xfrm>
            <a:off x="4924540" y="5750382"/>
            <a:ext cx="193896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Jacek FH</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grpSp>
        <p:nvGrpSpPr>
          <p:cNvPr id="82" name="Google Shape;82;p5"/>
          <p:cNvGrpSpPr/>
          <p:nvPr/>
        </p:nvGrpSpPr>
        <p:grpSpPr>
          <a:xfrm>
            <a:off x="4102679" y="242371"/>
            <a:ext cx="4438472" cy="6480624"/>
            <a:chOff x="945844" y="74458"/>
            <a:chExt cx="2711756" cy="4307500"/>
          </a:xfrm>
        </p:grpSpPr>
        <p:pic>
          <p:nvPicPr>
            <p:cNvPr id="83" name="Google Shape;83;p5"/>
            <p:cNvPicPr preferRelativeResize="0"/>
            <p:nvPr/>
          </p:nvPicPr>
          <p:blipFill rotWithShape="1">
            <a:blip r:embed="rId3">
              <a:alphaModFix/>
            </a:blip>
            <a:srcRect b="5555" l="79277" r="1326" t="80750"/>
            <a:stretch/>
          </p:blipFill>
          <p:spPr>
            <a:xfrm>
              <a:off x="945844" y="3305059"/>
              <a:ext cx="2711756" cy="1076899"/>
            </a:xfrm>
            <a:prstGeom prst="rect">
              <a:avLst/>
            </a:prstGeom>
            <a:noFill/>
            <a:ln>
              <a:noFill/>
            </a:ln>
          </p:spPr>
        </p:pic>
        <p:pic>
          <p:nvPicPr>
            <p:cNvPr id="84" name="Google Shape;84;p5"/>
            <p:cNvPicPr preferRelativeResize="0"/>
            <p:nvPr/>
          </p:nvPicPr>
          <p:blipFill rotWithShape="1">
            <a:blip r:embed="rId3">
              <a:alphaModFix/>
            </a:blip>
            <a:srcRect b="43816" l="79277" r="1326" t="14820"/>
            <a:stretch/>
          </p:blipFill>
          <p:spPr>
            <a:xfrm>
              <a:off x="945844" y="74458"/>
              <a:ext cx="2711756" cy="3252636"/>
            </a:xfrm>
            <a:prstGeom prst="rect">
              <a:avLst/>
            </a:prstGeom>
            <a:noFill/>
            <a:ln>
              <a:noFill/>
            </a:ln>
          </p:spPr>
        </p:pic>
      </p:grpSp>
      <p:grpSp>
        <p:nvGrpSpPr>
          <p:cNvPr id="85" name="Google Shape;85;p5"/>
          <p:cNvGrpSpPr/>
          <p:nvPr/>
        </p:nvGrpSpPr>
        <p:grpSpPr>
          <a:xfrm>
            <a:off x="661014" y="2699134"/>
            <a:ext cx="3441666" cy="4067930"/>
            <a:chOff x="4063751" y="2714280"/>
            <a:chExt cx="3007606" cy="3717367"/>
          </a:xfrm>
        </p:grpSpPr>
        <p:pic>
          <p:nvPicPr>
            <p:cNvPr id="86" name="Google Shape;86;p5"/>
            <p:cNvPicPr preferRelativeResize="0"/>
            <p:nvPr/>
          </p:nvPicPr>
          <p:blipFill rotWithShape="1">
            <a:blip r:embed="rId4">
              <a:alphaModFix/>
            </a:blip>
            <a:srcRect b="12142" l="81927" r="2411" t="74312"/>
            <a:stretch/>
          </p:blipFill>
          <p:spPr>
            <a:xfrm>
              <a:off x="4063752" y="4968606"/>
              <a:ext cx="3007605" cy="1463041"/>
            </a:xfrm>
            <a:prstGeom prst="rect">
              <a:avLst/>
            </a:prstGeom>
            <a:noFill/>
            <a:ln>
              <a:noFill/>
            </a:ln>
          </p:spPr>
        </p:pic>
        <p:pic>
          <p:nvPicPr>
            <p:cNvPr id="87" name="Google Shape;87;p5"/>
            <p:cNvPicPr preferRelativeResize="0"/>
            <p:nvPr/>
          </p:nvPicPr>
          <p:blipFill rotWithShape="1">
            <a:blip r:embed="rId4">
              <a:alphaModFix/>
            </a:blip>
            <a:srcRect b="35581" l="81927" r="2411" t="43306"/>
            <a:stretch/>
          </p:blipFill>
          <p:spPr>
            <a:xfrm>
              <a:off x="4063751" y="2714280"/>
              <a:ext cx="3007605" cy="2280491"/>
            </a:xfrm>
            <a:prstGeom prst="rect">
              <a:avLst/>
            </a:prstGeom>
            <a:noFill/>
            <a:ln>
              <a:noFill/>
            </a:ln>
          </p:spPr>
        </p:pic>
      </p:grpSp>
      <p:pic>
        <p:nvPicPr>
          <p:cNvPr descr="File:Paraphyletic.svg" id="88" name="Google Shape;88;p5"/>
          <p:cNvPicPr preferRelativeResize="0"/>
          <p:nvPr/>
        </p:nvPicPr>
        <p:blipFill rotWithShape="1">
          <a:blip r:embed="rId5">
            <a:alphaModFix/>
          </a:blip>
          <a:srcRect b="0" l="0" r="0" t="0"/>
          <a:stretch/>
        </p:blipFill>
        <p:spPr>
          <a:xfrm>
            <a:off x="264879" y="59539"/>
            <a:ext cx="3924810" cy="2629623"/>
          </a:xfrm>
          <a:prstGeom prst="rect">
            <a:avLst/>
          </a:prstGeom>
          <a:noFill/>
          <a:ln>
            <a:noFill/>
          </a:ln>
        </p:spPr>
      </p:pic>
      <p:sp>
        <p:nvSpPr>
          <p:cNvPr id="89" name="Google Shape;89;p5"/>
          <p:cNvSpPr txBox="1"/>
          <p:nvPr/>
        </p:nvSpPr>
        <p:spPr>
          <a:xfrm rot="5400000">
            <a:off x="-671554" y="1529595"/>
            <a:ext cx="193896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Jacek FH</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SYSTEMATICS</a:t>
            </a:r>
            <a:endParaRPr/>
          </a:p>
        </p:txBody>
      </p:sp>
      <p:sp>
        <p:nvSpPr>
          <p:cNvPr id="95" name="Google Shape;95;p6"/>
          <p:cNvSpPr txBox="1"/>
          <p:nvPr>
            <p:ph idx="1" type="body"/>
          </p:nvPr>
        </p:nvSpPr>
        <p:spPr>
          <a:xfrm>
            <a:off x="586154" y="1107618"/>
            <a:ext cx="7933959" cy="4607382"/>
          </a:xfrm>
          <a:prstGeom prst="rect">
            <a:avLst/>
          </a:prstGeom>
          <a:noFill/>
          <a:ln>
            <a:noFill/>
          </a:ln>
        </p:spPr>
        <p:txBody>
          <a:bodyPr anchorCtr="0" anchor="t" bIns="45700" lIns="91425" spcFirstLastPara="1" rIns="91425" wrap="square" tIns="45700">
            <a:normAutofit/>
          </a:bodyPr>
          <a:lstStyle/>
          <a:p>
            <a:pPr indent="-342900" lvl="1" marL="342900" rtl="0" algn="l">
              <a:spcBef>
                <a:spcPts val="0"/>
              </a:spcBef>
              <a:spcAft>
                <a:spcPts val="0"/>
              </a:spcAft>
              <a:buSzPts val="2400"/>
              <a:buFont typeface="Arial"/>
              <a:buChar char="•"/>
            </a:pPr>
            <a:r>
              <a:rPr i="1" lang="en-US" sz="2400">
                <a:solidFill>
                  <a:srgbClr val="000000"/>
                </a:solidFill>
              </a:rPr>
              <a:t>The reconstruction and study of evolutionary relationships from a common ancestor</a:t>
            </a:r>
            <a:endParaRPr/>
          </a:p>
          <a:p>
            <a:pPr indent="-355600" lvl="0" marL="355600" rtl="0" algn="l">
              <a:spcBef>
                <a:spcPts val="1080"/>
              </a:spcBef>
              <a:spcAft>
                <a:spcPts val="0"/>
              </a:spcAft>
              <a:buSzPts val="2400"/>
              <a:buFont typeface="Arial"/>
              <a:buChar char="•"/>
            </a:pPr>
            <a:r>
              <a:rPr lang="en-US" sz="2400">
                <a:solidFill>
                  <a:srgbClr val="000000"/>
                </a:solidFill>
              </a:rPr>
              <a:t>Produces a </a:t>
            </a:r>
            <a:r>
              <a:rPr b="1" lang="en-US" sz="2400">
                <a:solidFill>
                  <a:srgbClr val="000000"/>
                </a:solidFill>
              </a:rPr>
              <a:t>phylogeny</a:t>
            </a:r>
            <a:endParaRPr/>
          </a:p>
          <a:p>
            <a:pPr indent="-227012" lvl="1" marL="573088" rtl="0" algn="l">
              <a:spcBef>
                <a:spcPts val="1000"/>
              </a:spcBef>
              <a:spcAft>
                <a:spcPts val="0"/>
              </a:spcAft>
              <a:buSzPts val="2000"/>
              <a:buFont typeface="Arial"/>
              <a:buChar char="•"/>
            </a:pPr>
            <a:r>
              <a:rPr lang="en-US">
                <a:solidFill>
                  <a:srgbClr val="000000"/>
                </a:solidFill>
              </a:rPr>
              <a:t>The evolutionary history and relationship of an organism or group of organisms</a:t>
            </a:r>
            <a:endParaRPr/>
          </a:p>
          <a:p>
            <a:pPr indent="-227012" lvl="1" marL="573088" rtl="0" algn="l">
              <a:spcBef>
                <a:spcPts val="400"/>
              </a:spcBef>
              <a:spcAft>
                <a:spcPts val="0"/>
              </a:spcAft>
              <a:buSzPts val="2000"/>
              <a:buFont typeface="Arial"/>
              <a:buChar char="•"/>
            </a:pPr>
            <a:r>
              <a:rPr lang="en-US">
                <a:solidFill>
                  <a:srgbClr val="000000"/>
                </a:solidFill>
              </a:rPr>
              <a:t>Does not rely on taxonomy</a:t>
            </a:r>
            <a:endParaRPr/>
          </a:p>
          <a:p>
            <a:pPr indent="-190500" lvl="1" marL="342900" rtl="0" algn="l">
              <a:spcBef>
                <a:spcPts val="480"/>
              </a:spcBef>
              <a:spcAft>
                <a:spcPts val="0"/>
              </a:spcAft>
              <a:buSzPts val="2400"/>
              <a:buFont typeface="Arial"/>
              <a:buNone/>
            </a:pPr>
            <a:r>
              <a:t/>
            </a:r>
            <a:endParaRPr i="1" sz="2400">
              <a:solidFill>
                <a:srgbClr val="000000"/>
              </a:solidFill>
            </a:endParaRPr>
          </a:p>
          <a:p>
            <a:pPr indent="-190500" lvl="0" marL="342900" rtl="0" algn="l">
              <a:spcBef>
                <a:spcPts val="1080"/>
              </a:spcBef>
              <a:spcAft>
                <a:spcPts val="0"/>
              </a:spcAft>
              <a:buSzPts val="2400"/>
              <a:buFont typeface="Arial"/>
              <a:buNone/>
            </a:pPr>
            <a:r>
              <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SYSTEMATICS</a:t>
            </a:r>
            <a:endParaRPr/>
          </a:p>
        </p:txBody>
      </p:sp>
      <p:sp>
        <p:nvSpPr>
          <p:cNvPr id="101" name="Google Shape;101;p7"/>
          <p:cNvSpPr txBox="1"/>
          <p:nvPr>
            <p:ph idx="1" type="body"/>
          </p:nvPr>
        </p:nvSpPr>
        <p:spPr>
          <a:xfrm>
            <a:off x="586155" y="4062019"/>
            <a:ext cx="8081587" cy="2323713"/>
          </a:xfrm>
          <a:prstGeom prst="rect">
            <a:avLst/>
          </a:prstGeom>
          <a:noFill/>
          <a:ln>
            <a:noFill/>
          </a:ln>
        </p:spPr>
        <p:txBody>
          <a:bodyPr anchorCtr="0" anchor="t" bIns="45700" lIns="91425" spcFirstLastPara="1" rIns="91425" wrap="square" tIns="45700">
            <a:spAutoFit/>
          </a:bodyPr>
          <a:lstStyle/>
          <a:p>
            <a:pPr indent="-285750" lvl="0" marL="285750" rtl="0" algn="l">
              <a:spcBef>
                <a:spcPts val="0"/>
              </a:spcBef>
              <a:spcAft>
                <a:spcPts val="0"/>
              </a:spcAft>
              <a:buSzPts val="2400"/>
              <a:buFont typeface="Arial"/>
              <a:buChar char="•"/>
            </a:pPr>
            <a:r>
              <a:rPr lang="en-US" sz="2400">
                <a:solidFill>
                  <a:srgbClr val="000000"/>
                </a:solidFill>
              </a:rPr>
              <a:t>The outcome is depicted as a </a:t>
            </a:r>
            <a:r>
              <a:rPr b="1" lang="en-US" sz="2400">
                <a:solidFill>
                  <a:srgbClr val="000000"/>
                </a:solidFill>
              </a:rPr>
              <a:t>phylogenetic tree </a:t>
            </a:r>
            <a:r>
              <a:rPr lang="en-US" sz="2400">
                <a:solidFill>
                  <a:srgbClr val="000000"/>
                </a:solidFill>
              </a:rPr>
              <a:t>or </a:t>
            </a:r>
            <a:r>
              <a:rPr b="1" lang="en-US" sz="2400">
                <a:solidFill>
                  <a:srgbClr val="000000"/>
                </a:solidFill>
              </a:rPr>
              <a:t>cladogram</a:t>
            </a:r>
            <a:endParaRPr/>
          </a:p>
          <a:p>
            <a:pPr indent="-285750" lvl="1" marL="1017270" rtl="0" algn="l">
              <a:spcBef>
                <a:spcPts val="1000"/>
              </a:spcBef>
              <a:spcAft>
                <a:spcPts val="0"/>
              </a:spcAft>
              <a:buSzPts val="2000"/>
              <a:buFont typeface="Arial"/>
              <a:buChar char="•"/>
            </a:pPr>
            <a:r>
              <a:rPr i="1" lang="en-US">
                <a:solidFill>
                  <a:srgbClr val="000000"/>
                </a:solidFill>
              </a:rPr>
              <a:t>A diagram used to reflect evolutionary relationships</a:t>
            </a:r>
            <a:endParaRPr/>
          </a:p>
          <a:p>
            <a:pPr indent="-285750" lvl="1" marL="1017270" rtl="0" algn="l">
              <a:spcBef>
                <a:spcPts val="400"/>
              </a:spcBef>
              <a:spcAft>
                <a:spcPts val="0"/>
              </a:spcAft>
              <a:buSzPts val="2000"/>
              <a:buFont typeface="Arial"/>
              <a:buChar char="•"/>
            </a:pPr>
            <a:r>
              <a:rPr lang="en-US" u="sng">
                <a:solidFill>
                  <a:srgbClr val="000000"/>
                </a:solidFill>
              </a:rPr>
              <a:t>Hypothesis</a:t>
            </a:r>
            <a:r>
              <a:rPr lang="en-US">
                <a:solidFill>
                  <a:srgbClr val="000000"/>
                </a:solidFill>
              </a:rPr>
              <a:t> about past and present relationships among taxonomic groups that is tested against multiple data sets</a:t>
            </a:r>
            <a:endParaRPr/>
          </a:p>
          <a:p>
            <a:pPr indent="-228600" lvl="0" marL="355600" rtl="0" algn="l">
              <a:spcBef>
                <a:spcPts val="400"/>
              </a:spcBef>
              <a:spcAft>
                <a:spcPts val="0"/>
              </a:spcAft>
              <a:buSzPts val="2000"/>
              <a:buFont typeface="Arial"/>
              <a:buNone/>
            </a:pPr>
            <a:r>
              <a:t/>
            </a:r>
            <a:endParaRPr sz="2000">
              <a:solidFill>
                <a:srgbClr val="000000"/>
              </a:solidFill>
            </a:endParaRPr>
          </a:p>
        </p:txBody>
      </p:sp>
      <p:pic>
        <p:nvPicPr>
          <p:cNvPr descr="Figure_B20_01_01ab.jpg" id="102" name="Google Shape;102;p7"/>
          <p:cNvPicPr preferRelativeResize="0"/>
          <p:nvPr/>
        </p:nvPicPr>
        <p:blipFill rotWithShape="1">
          <a:blip r:embed="rId3">
            <a:alphaModFix/>
          </a:blip>
          <a:srcRect b="273" l="57999" r="0" t="434"/>
          <a:stretch/>
        </p:blipFill>
        <p:spPr>
          <a:xfrm>
            <a:off x="2452414" y="913927"/>
            <a:ext cx="4239172" cy="3014675"/>
          </a:xfrm>
          <a:prstGeom prst="rect">
            <a:avLst/>
          </a:prstGeom>
          <a:noFill/>
          <a:ln>
            <a:noFill/>
          </a:ln>
        </p:spPr>
      </p:pic>
      <p:sp>
        <p:nvSpPr>
          <p:cNvPr id="103" name="Google Shape;103;p7"/>
          <p:cNvSpPr/>
          <p:nvPr/>
        </p:nvSpPr>
        <p:spPr>
          <a:xfrm>
            <a:off x="305230" y="6474231"/>
            <a:ext cx="868680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http://cnx.org/contents/67322fde-a447-4caa-94f6-2c072d3bda66@7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TYPES OF PHYLOGENETIC TREES</a:t>
            </a:r>
            <a:endParaRPr/>
          </a:p>
        </p:txBody>
      </p:sp>
      <p:sp>
        <p:nvSpPr>
          <p:cNvPr id="109" name="Google Shape;109;p8"/>
          <p:cNvSpPr txBox="1"/>
          <p:nvPr>
            <p:ph idx="1" type="body"/>
          </p:nvPr>
        </p:nvSpPr>
        <p:spPr>
          <a:xfrm>
            <a:off x="586155" y="4209593"/>
            <a:ext cx="8011023" cy="2051350"/>
          </a:xfrm>
          <a:prstGeom prst="rect">
            <a:avLst/>
          </a:prstGeom>
          <a:noFill/>
          <a:ln>
            <a:noFill/>
          </a:ln>
        </p:spPr>
        <p:txBody>
          <a:bodyPr anchorCtr="0" anchor="t" bIns="45700" lIns="91425" spcFirstLastPara="1" rIns="91425" wrap="square" tIns="45700">
            <a:normAutofit/>
          </a:bodyPr>
          <a:lstStyle/>
          <a:p>
            <a:pPr indent="-346075" lvl="0" marL="346075" rtl="0" algn="l">
              <a:spcBef>
                <a:spcPts val="0"/>
              </a:spcBef>
              <a:spcAft>
                <a:spcPts val="0"/>
              </a:spcAft>
              <a:buSzPts val="2400"/>
              <a:buFont typeface="Arial"/>
              <a:buChar char="•"/>
            </a:pPr>
            <a:r>
              <a:rPr b="1" lang="en-US" sz="2400">
                <a:solidFill>
                  <a:srgbClr val="000000"/>
                </a:solidFill>
              </a:rPr>
              <a:t>Rooted</a:t>
            </a:r>
            <a:r>
              <a:rPr lang="en-US" sz="2400">
                <a:solidFill>
                  <a:srgbClr val="000000"/>
                </a:solidFill>
              </a:rPr>
              <a:t>: single lineage (at base) represents common ancestor</a:t>
            </a:r>
            <a:endParaRPr/>
          </a:p>
          <a:p>
            <a:pPr indent="-346075" lvl="0" marL="346075" rtl="0" algn="l">
              <a:spcBef>
                <a:spcPts val="1080"/>
              </a:spcBef>
              <a:spcAft>
                <a:spcPts val="0"/>
              </a:spcAft>
              <a:buSzPts val="2400"/>
              <a:buFont typeface="Arial"/>
              <a:buChar char="•"/>
            </a:pPr>
            <a:r>
              <a:rPr b="1" lang="en-US" sz="2400">
                <a:solidFill>
                  <a:srgbClr val="000000"/>
                </a:solidFill>
              </a:rPr>
              <a:t>Unrooted</a:t>
            </a:r>
            <a:r>
              <a:rPr lang="en-US" sz="2400">
                <a:solidFill>
                  <a:srgbClr val="000000"/>
                </a:solidFill>
              </a:rPr>
              <a:t>: show relationships but not a common ancestor</a:t>
            </a:r>
            <a:endParaRPr/>
          </a:p>
          <a:p>
            <a:pPr indent="0" lvl="2" marL="525780" rtl="0" algn="l">
              <a:spcBef>
                <a:spcPts val="1080"/>
              </a:spcBef>
              <a:spcAft>
                <a:spcPts val="0"/>
              </a:spcAft>
              <a:buSzPts val="2400"/>
              <a:buNone/>
            </a:pPr>
            <a:r>
              <a:t/>
            </a:r>
            <a:endParaRPr b="1" sz="2400">
              <a:solidFill>
                <a:srgbClr val="000000"/>
              </a:solidFill>
            </a:endParaRPr>
          </a:p>
          <a:p>
            <a:pPr indent="0" lvl="1" marL="538163" rtl="0" algn="l">
              <a:spcBef>
                <a:spcPts val="1080"/>
              </a:spcBef>
              <a:spcAft>
                <a:spcPts val="0"/>
              </a:spcAft>
              <a:buSzPts val="2400"/>
              <a:buNone/>
            </a:pPr>
            <a:r>
              <a:t/>
            </a:r>
            <a:endParaRPr sz="2400">
              <a:solidFill>
                <a:srgbClr val="000000"/>
              </a:solidFill>
            </a:endParaRPr>
          </a:p>
          <a:p>
            <a:pPr indent="-190500" lvl="0" marL="342900" rtl="0" algn="l">
              <a:spcBef>
                <a:spcPts val="480"/>
              </a:spcBef>
              <a:spcAft>
                <a:spcPts val="0"/>
              </a:spcAft>
              <a:buSzPts val="2400"/>
              <a:buFont typeface="Arial"/>
              <a:buNone/>
            </a:pPr>
            <a:r>
              <a:t/>
            </a:r>
            <a:endParaRPr sz="2400">
              <a:solidFill>
                <a:srgbClr val="000000"/>
              </a:solidFill>
            </a:endParaRPr>
          </a:p>
        </p:txBody>
      </p:sp>
      <p:sp>
        <p:nvSpPr>
          <p:cNvPr id="110" name="Google Shape;110;p8"/>
          <p:cNvSpPr/>
          <p:nvPr/>
        </p:nvSpPr>
        <p:spPr>
          <a:xfrm>
            <a:off x="305230" y="6474231"/>
            <a:ext cx="868680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Arial"/>
                <a:ea typeface="Arial"/>
                <a:cs typeface="Arial"/>
                <a:sym typeface="Arial"/>
              </a:rPr>
              <a:t>Download for free at http://cnx.org/contents/67322fde-a447-4caa-94f6-2c072d3bda66@7</a:t>
            </a:r>
            <a:endParaRPr/>
          </a:p>
        </p:txBody>
      </p:sp>
      <p:pic>
        <p:nvPicPr>
          <p:cNvPr descr="Figure_B20_01_01ab.jpg" id="111" name="Google Shape;111;p8"/>
          <p:cNvPicPr preferRelativeResize="0"/>
          <p:nvPr/>
        </p:nvPicPr>
        <p:blipFill rotWithShape="1">
          <a:blip r:embed="rId3">
            <a:alphaModFix/>
          </a:blip>
          <a:srcRect b="-22154" l="0" r="0" t="-22155"/>
          <a:stretch/>
        </p:blipFill>
        <p:spPr>
          <a:xfrm>
            <a:off x="433477" y="1086585"/>
            <a:ext cx="8110358" cy="35206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http://cnx.org/resources/7348bab60c4339e533c1014e3a95f8e7ec829916/graphics2.jpg" id="116" name="Google Shape;116;p9"/>
          <p:cNvPicPr preferRelativeResize="0"/>
          <p:nvPr/>
        </p:nvPicPr>
        <p:blipFill rotWithShape="1">
          <a:blip r:embed="rId3">
            <a:alphaModFix/>
          </a:blip>
          <a:srcRect b="11890" l="0" r="0" t="12866"/>
          <a:stretch/>
        </p:blipFill>
        <p:spPr>
          <a:xfrm>
            <a:off x="1286241" y="4076242"/>
            <a:ext cx="6764413" cy="2544897"/>
          </a:xfrm>
          <a:prstGeom prst="rect">
            <a:avLst/>
          </a:prstGeom>
          <a:noFill/>
          <a:ln>
            <a:noFill/>
          </a:ln>
        </p:spPr>
      </p:pic>
      <p:sp>
        <p:nvSpPr>
          <p:cNvPr id="117" name="Google Shape;117;p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PARTS OF PHYLOGENETIC TREES</a:t>
            </a:r>
            <a:endParaRPr/>
          </a:p>
        </p:txBody>
      </p:sp>
      <p:sp>
        <p:nvSpPr>
          <p:cNvPr id="118" name="Google Shape;118;p9"/>
          <p:cNvSpPr txBox="1"/>
          <p:nvPr>
            <p:ph idx="1" type="body"/>
          </p:nvPr>
        </p:nvSpPr>
        <p:spPr>
          <a:xfrm>
            <a:off x="457201" y="1107618"/>
            <a:ext cx="7835974" cy="3614551"/>
          </a:xfrm>
          <a:prstGeom prst="rect">
            <a:avLst/>
          </a:prstGeom>
          <a:noFill/>
          <a:ln>
            <a:noFill/>
          </a:ln>
        </p:spPr>
        <p:txBody>
          <a:bodyPr anchorCtr="0" anchor="t" bIns="45700" lIns="91425" spcFirstLastPara="1" rIns="91425" wrap="square" tIns="45700">
            <a:normAutofit/>
          </a:bodyPr>
          <a:lstStyle/>
          <a:p>
            <a:pPr indent="-346075" lvl="0" marL="346075" rtl="0" algn="l">
              <a:spcBef>
                <a:spcPts val="0"/>
              </a:spcBef>
              <a:spcAft>
                <a:spcPts val="0"/>
              </a:spcAft>
              <a:buSzPts val="2000"/>
              <a:buFont typeface="Arial"/>
              <a:buChar char="•"/>
            </a:pPr>
            <a:r>
              <a:rPr b="1" lang="en-US">
                <a:solidFill>
                  <a:srgbClr val="000000"/>
                </a:solidFill>
              </a:rPr>
              <a:t>Clade</a:t>
            </a:r>
            <a:r>
              <a:rPr lang="en-US">
                <a:solidFill>
                  <a:srgbClr val="000000"/>
                </a:solidFill>
              </a:rPr>
              <a:t> = any branch or lineage (lines in cladogram)</a:t>
            </a:r>
            <a:endParaRPr b="1">
              <a:solidFill>
                <a:srgbClr val="000000"/>
              </a:solidFill>
            </a:endParaRPr>
          </a:p>
          <a:p>
            <a:pPr indent="-346075" lvl="0" marL="346075" rtl="0" algn="l">
              <a:spcBef>
                <a:spcPts val="1000"/>
              </a:spcBef>
              <a:spcAft>
                <a:spcPts val="0"/>
              </a:spcAft>
              <a:buSzPts val="2000"/>
              <a:buFont typeface="Arial"/>
              <a:buChar char="•"/>
            </a:pPr>
            <a:r>
              <a:rPr b="1" lang="en-US">
                <a:solidFill>
                  <a:srgbClr val="000000"/>
                </a:solidFill>
              </a:rPr>
              <a:t>Branch point</a:t>
            </a:r>
            <a:r>
              <a:rPr lang="en-US">
                <a:solidFill>
                  <a:srgbClr val="000000"/>
                </a:solidFill>
              </a:rPr>
              <a:t> (</a:t>
            </a:r>
            <a:r>
              <a:rPr b="1" lang="en-US">
                <a:solidFill>
                  <a:srgbClr val="000000"/>
                </a:solidFill>
              </a:rPr>
              <a:t>node</a:t>
            </a:r>
            <a:r>
              <a:rPr lang="en-US">
                <a:solidFill>
                  <a:srgbClr val="000000"/>
                </a:solidFill>
              </a:rPr>
              <a:t>) = a splitting that represents a single lineage evolving into two </a:t>
            </a:r>
            <a:r>
              <a:rPr b="1" lang="en-US">
                <a:solidFill>
                  <a:srgbClr val="000000"/>
                </a:solidFill>
              </a:rPr>
              <a:t>clades</a:t>
            </a:r>
            <a:endParaRPr/>
          </a:p>
          <a:p>
            <a:pPr indent="-338138" lvl="2" marL="684213" rtl="0" algn="l">
              <a:spcBef>
                <a:spcPts val="960"/>
              </a:spcBef>
              <a:spcAft>
                <a:spcPts val="0"/>
              </a:spcAft>
              <a:buSzPts val="1800"/>
              <a:buFont typeface="Arial"/>
              <a:buChar char="•"/>
            </a:pPr>
            <a:r>
              <a:rPr lang="en-US">
                <a:solidFill>
                  <a:srgbClr val="000000"/>
                </a:solidFill>
              </a:rPr>
              <a:t>Nodes represent the </a:t>
            </a:r>
            <a:r>
              <a:rPr b="1" lang="en-US">
                <a:solidFill>
                  <a:srgbClr val="000000"/>
                </a:solidFill>
              </a:rPr>
              <a:t>most recent common ancestor </a:t>
            </a:r>
            <a:r>
              <a:rPr b="1" lang="en-US">
                <a:solidFill>
                  <a:srgbClr val="000000"/>
                </a:solidFill>
                <a:extLst>
                  <a:ext uri="http://customooxmlschemas.google.com/">
                    <go:slidesCustomData xmlns:go="http://customooxmlschemas.google.com/" textRoundtripDataId="0"/>
                  </a:ext>
                </a:extLst>
              </a:rPr>
              <a:t>(MRCA) </a:t>
            </a:r>
            <a:r>
              <a:rPr lang="en-US">
                <a:solidFill>
                  <a:srgbClr val="000000"/>
                </a:solidFill>
              </a:rPr>
              <a:t>of the clades descending from that branch point</a:t>
            </a:r>
            <a:endParaRPr/>
          </a:p>
          <a:p>
            <a:pPr indent="-338138" lvl="2" marL="684213" rtl="0" algn="l">
              <a:spcBef>
                <a:spcPts val="960"/>
              </a:spcBef>
              <a:spcAft>
                <a:spcPts val="0"/>
              </a:spcAft>
              <a:buSzPts val="1800"/>
              <a:buFont typeface="Arial"/>
              <a:buChar char="•"/>
            </a:pPr>
            <a:r>
              <a:rPr lang="en-US">
                <a:solidFill>
                  <a:srgbClr val="000000"/>
                </a:solidFill>
              </a:rPr>
              <a:t>Taxa descending from a node share a common ancestor but they did not “evolve from each other”</a:t>
            </a:r>
            <a:endParaRPr/>
          </a:p>
          <a:p>
            <a:pPr indent="-338138" lvl="2" marL="684213" rtl="0" algn="l">
              <a:spcBef>
                <a:spcPts val="960"/>
              </a:spcBef>
              <a:spcAft>
                <a:spcPts val="0"/>
              </a:spcAft>
              <a:buSzPts val="1800"/>
              <a:buFont typeface="Arial"/>
              <a:buChar char="•"/>
            </a:pPr>
            <a:r>
              <a:rPr lang="en-US"/>
              <a:t>Rotation at branch points does not change the relationships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2012-06-04T02:13:36Z</dcterms:created>
  <dc:creator>Spuddy McSpare</dc:creator>
</cp:coreProperties>
</file>