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858000" cx="9144000"/>
  <p:notesSz cx="6858000" cy="9144000"/>
  <p:embeddedFontLst>
    <p:embeddedFont>
      <p:font typeface="Arial Black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5">
          <p15:clr>
            <a:srgbClr val="A4A3A4"/>
          </p15:clr>
        </p15:guide>
        <p15:guide id="4" orient="horz" pos="2154">
          <p15:clr>
            <a:srgbClr val="A4A3A4"/>
          </p15:clr>
        </p15:guide>
        <p15:guide id="5" pos="683">
          <p15:clr>
            <a:srgbClr val="A4A3A4"/>
          </p15:clr>
        </p15:guide>
        <p15:guide id="6" pos="2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4" name="Jessica Hal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D0D374-165D-4A25-9302-78C7DA857DD2}">
  <a:tblStyle styleId="{88D0D374-165D-4A25-9302-78C7DA857DD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55" orient="horz"/>
        <p:guide pos="2154" orient="horz"/>
        <p:guide pos="683"/>
        <p:guide pos="28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schemas.openxmlformats.org/officeDocument/2006/relationships/font" Target="fonts/ArialBlack-regular.fntdata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7-24T17:32:41.764">
    <p:pos x="288" y="943"/>
    <p:text>Bring up that due to this they are non-living?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07-24T17:35:09.767">
    <p:pos x="287" y="707"/>
    <p:text>text is a bit small may be hard to read?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07-24T17:35:32.565">
    <p:pos x="1698" y="1310"/>
    <p:text>I like this video!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9-07-24T17:36:16.246">
    <p:pos x="430" y="1821"/>
    <p:text>Add some labels to clarify what is virus and what is host cell?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b="0" i="0" lang="en-US" sz="35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dium_covers_Page_2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/>
          <p:nvPr>
            <p:ph idx="2" type="pic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://cnx.org/contents/185cbf87-c72e-48f5-b51e-f14f21b5eabd@10.6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://cnx.org/contents/185cbf87-c72e-48f5-b51e-f14f21b5eabd@10.61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://cnx.org/contents/185cbf87-c72e-48f5-b51e-f14f21b5eabd@10.61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2.xml"/><Relationship Id="rId4" Type="http://schemas.openxmlformats.org/officeDocument/2006/relationships/image" Target="../media/image13.png"/><Relationship Id="rId5" Type="http://schemas.openxmlformats.org/officeDocument/2006/relationships/hyperlink" Target="http://cnx.org/contents/185cbf87-c72e-48f5-b51e-f14f21b5eabd@10.6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hyperlink" Target="http://cnx.org/contents/185cbf87-c72e-48f5-b51e-f14f21b5eabd@10.6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3.xml"/><Relationship Id="rId4" Type="http://schemas.openxmlformats.org/officeDocument/2006/relationships/hyperlink" Target="http://www.npr.org/sections/krulwich/2011/06/01/114075029/flu-attack-how-a-virus-invades-your-body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://cnx.org/contents/185cbf87-c72e-48f5-b51e-f14f21b5eabd@10.6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4.xml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hyperlink" Target="http://cnx.org/contents/185cbf87-c72e-48f5-b51e-f14f21b5eabd@10.61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hyperlink" Target="http://cnx.org/contents/185cbf87-c72e-48f5-b51e-f14f21b5eabd@10.61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hyperlink" Target="http://cnx.org/contents/185cbf87-c72e-48f5-b51e-f14f21b5eabd@10.6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cnx.org/contents/185cbf87-c72e-48f5-b51e-f14f21b5eabd@10.61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hyperlink" Target="http://cnx.org/contents/185cbf87-c72e-48f5-b51e-f14f21b5eabd@10.61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://cnx.org/contents/185cbf87-c72e-48f5-b51e-f14f21b5eabd@10.6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21 </a:t>
            </a: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862" y="2502569"/>
            <a:ext cx="282427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X-Horiz-TM-RGB-2015.eps" id="49" name="Google Shape;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b="0" i="0" lang="en-US" sz="10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BACTERIOPHAGE T4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564445" y="4681169"/>
            <a:ext cx="8011023" cy="173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Bacteriophages infect bacteria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Infects the bacterium, </a:t>
            </a:r>
            <a:r>
              <a:rPr i="1" lang="en-US"/>
              <a:t>Escherichia coli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Has a DNA genome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Has been studied extensively</a:t>
            </a:r>
            <a:endParaRPr/>
          </a:p>
        </p:txBody>
      </p:sp>
      <p:pic>
        <p:nvPicPr>
          <p:cNvPr id="115" name="Google Shape;115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20" l="860" r="46512" t="14737"/>
          <a:stretch/>
        </p:blipFill>
        <p:spPr>
          <a:xfrm>
            <a:off x="2996310" y="1049870"/>
            <a:ext cx="3151380" cy="3553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ADENOVIRUS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564445" y="4681169"/>
            <a:ext cx="8011023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Infects the human respiratory tract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Is non-enveloped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Other non-enveloped viruses include poliovirus, human papillomavirus, and hepatitis A virus.</a:t>
            </a:r>
            <a:endParaRPr/>
          </a:p>
        </p:txBody>
      </p:sp>
      <p:pic>
        <p:nvPicPr>
          <p:cNvPr id="123" name="Google Shape;123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000" l="55070" r="1194" t="8038"/>
          <a:stretch/>
        </p:blipFill>
        <p:spPr>
          <a:xfrm>
            <a:off x="2433561" y="1296301"/>
            <a:ext cx="4276879" cy="298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HIV RETROVIRUS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1585" l="54794" r="799" t="57975"/>
          <a:stretch/>
        </p:blipFill>
        <p:spPr>
          <a:xfrm>
            <a:off x="2489200" y="1356794"/>
            <a:ext cx="4165600" cy="275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564445" y="4681169"/>
            <a:ext cx="8011023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Causes AIDS (acquired immunodeficiency syndrome)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Is enveloped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Is a retrovirus (can reverse transcribe its RNA genome into DNA form.)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540544" y="1096412"/>
            <a:ext cx="7979568" cy="5387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virus </a:t>
            </a:r>
            <a:r>
              <a:rPr b="1" lang="en-US" sz="2400"/>
              <a:t>core</a:t>
            </a:r>
            <a:r>
              <a:rPr lang="en-US" sz="2400"/>
              <a:t> contains nucleic acid.</a:t>
            </a:r>
            <a:endParaRPr/>
          </a:p>
          <a:p>
            <a:pPr indent="-225425" lvl="1" marL="5715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either DNA or RNA (but not both)</a:t>
            </a:r>
            <a:endParaRPr/>
          </a:p>
          <a:p>
            <a:pPr indent="-225425" lvl="1" marL="5715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may be single-stranded or double-stranded</a:t>
            </a:r>
            <a:endParaRPr/>
          </a:p>
          <a:p>
            <a:pPr indent="-225425" lvl="1" marL="5715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may be circular or linear</a:t>
            </a:r>
            <a:endParaRPr/>
          </a:p>
          <a:p>
            <a:pPr indent="-225425" lvl="1" marL="5715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may be in one piece or in multiple segments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genome is much smaller than a cell’s genome.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DNA directs the host cell to make new virus copies.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RNA may be directly transcribed, or replicated first.</a:t>
            </a:r>
            <a:endParaRPr/>
          </a:p>
          <a:p>
            <a:pPr indent="-223837" lvl="1" marL="569913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RNA viruses use enzymes that make more errors</a:t>
            </a:r>
            <a:endParaRPr/>
          </a:p>
          <a:p>
            <a:pPr indent="-223837" lvl="1" marL="5699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RNA viruses mutate more frequently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VIRUSES HAVE GENOMES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28330" y="1100012"/>
            <a:ext cx="8487340" cy="2069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According to nucleic acid type and function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According to capsid structure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Enveloped/non-enveloped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Genome structure</a:t>
            </a:r>
            <a:endParaRPr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SEVERAL WAYS TO CLASSIFY VIRUSES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57200" y="241326"/>
            <a:ext cx="8062912" cy="1007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 CLASSIFICATION BY GENOME STRUCTURE AND CORE</a:t>
            </a:r>
            <a:endParaRPr/>
          </a:p>
        </p:txBody>
      </p:sp>
      <p:graphicFrame>
        <p:nvGraphicFramePr>
          <p:cNvPr id="150" name="Google Shape;150;p21"/>
          <p:cNvGraphicFramePr/>
          <p:nvPr/>
        </p:nvGraphicFramePr>
        <p:xfrm>
          <a:off x="1158758" y="14952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{88D0D374-165D-4A25-9302-78C7DA857DD2}</a:tableStyleId>
              </a:tblPr>
              <a:tblGrid>
                <a:gridCol w="3413250"/>
                <a:gridCol w="3413250"/>
              </a:tblGrid>
              <a:tr h="554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Core Classifications</a:t>
                      </a:r>
                      <a:endParaRPr sz="2400" u="none" cap="none" strike="noStrike"/>
                    </a:p>
                  </a:txBody>
                  <a:tcPr marT="39300" marB="39300" marR="78600" marL="7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Examples</a:t>
                      </a:r>
                      <a:endParaRPr sz="2400" u="none" cap="none" strike="noStrike"/>
                    </a:p>
                  </a:txBody>
                  <a:tcPr marT="39300" marB="39300" marR="78600" marL="78600"/>
                </a:tc>
              </a:tr>
              <a:tr h="102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/>
                        <a:t>DNA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RNA</a:t>
                      </a:r>
                      <a:endParaRPr/>
                    </a:p>
                  </a:txBody>
                  <a:tcPr marT="39300" marB="39300" marR="78600" marL="7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Rabies virus, retroviruses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Herpesviruses, smallpox virus</a:t>
                      </a:r>
                      <a:endParaRPr sz="2100"/>
                    </a:p>
                  </a:txBody>
                  <a:tcPr marT="39300" marB="39300" marR="78600" marL="78600"/>
                </a:tc>
              </a:tr>
              <a:tr h="102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Single-stranded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Double-stranded</a:t>
                      </a:r>
                      <a:endParaRPr sz="2100"/>
                    </a:p>
                  </a:txBody>
                  <a:tcPr marT="39300" marB="39300" marR="78600" marL="7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Rabies virus, retroviruses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Herpesviruses,</a:t>
                      </a:r>
                      <a:r>
                        <a:rPr lang="en-US" sz="2100"/>
                        <a:t> smallpox virus</a:t>
                      </a:r>
                      <a:endParaRPr sz="2100"/>
                    </a:p>
                  </a:txBody>
                  <a:tcPr marT="39300" marB="39300" marR="78600" marL="78600"/>
                </a:tc>
              </a:tr>
              <a:tr h="165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Linear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Circular</a:t>
                      </a:r>
                      <a:endParaRPr sz="2100"/>
                    </a:p>
                  </a:txBody>
                  <a:tcPr marT="39300" marB="39300" marR="78600" marL="7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Rabies virus, retroviruses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Herpesviruses,</a:t>
                      </a:r>
                      <a:r>
                        <a:rPr lang="en-US" sz="2100"/>
                        <a:t> smallpox virus</a:t>
                      </a:r>
                      <a:endParaRPr sz="2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Papillomaviruses, many bacteriophages</a:t>
                      </a:r>
                      <a:endParaRPr sz="2100"/>
                    </a:p>
                  </a:txBody>
                  <a:tcPr marT="39300" marB="39300" marR="78600" marL="78600"/>
                </a:tc>
              </a:tr>
              <a:tr h="753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Non-segmented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Segmented</a:t>
                      </a:r>
                      <a:endParaRPr sz="2100"/>
                    </a:p>
                  </a:txBody>
                  <a:tcPr marT="39300" marB="39300" marR="78600" marL="7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Parainfluenza viruses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Influenza viruses</a:t>
                      </a:r>
                      <a:endParaRPr sz="2100"/>
                    </a:p>
                  </a:txBody>
                  <a:tcPr marT="39300" marB="39300" marR="78600" marL="7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 CLASSIFICATION</a:t>
            </a:r>
            <a:endParaRPr/>
          </a:p>
        </p:txBody>
      </p:sp>
      <p:pic>
        <p:nvPicPr>
          <p:cNvPr id="156" name="Google Shape;156;p2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5399" l="0" r="0" t="-5398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BALTIMORE CLASSIFICATION</a:t>
            </a:r>
            <a:endParaRPr/>
          </a:p>
        </p:txBody>
      </p:sp>
      <p:pic>
        <p:nvPicPr>
          <p:cNvPr id="163" name="Google Shape;163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933" r="-933" t="0"/>
          <a:stretch/>
        </p:blipFill>
        <p:spPr>
          <a:xfrm>
            <a:off x="457200" y="1122363"/>
            <a:ext cx="8229600" cy="494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FLU ATTACK! HOW A VIRUS INVADES YOUR BODY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2474595" y="1386560"/>
            <a:ext cx="4194810" cy="5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b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Video Link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6116" y="2080426"/>
            <a:ext cx="3751768" cy="3202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CYTOPATHIC EFFECTS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457199" y="1002591"/>
            <a:ext cx="8355355" cy="3459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cell damaging changes can occur when a virus replicates in a host cell:</a:t>
            </a:r>
            <a:endParaRPr/>
          </a:p>
          <a:p>
            <a:pPr indent="-341313" lvl="1" marL="341313" marR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lysis (the cell ruptures or bursts open)*</a:t>
            </a:r>
            <a:endParaRPr/>
          </a:p>
          <a:p>
            <a:pPr indent="-341313" lvl="1" marL="341313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apoptosis (programmed self-destruction)</a:t>
            </a:r>
            <a:endParaRPr/>
          </a:p>
          <a:p>
            <a:pPr indent="-341313" lvl="1" marL="341313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widespread symptoms due to the body’s immune response</a:t>
            </a:r>
            <a:endParaRPr/>
          </a:p>
          <a:p>
            <a: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8575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*In some cases, replicated viruses can leave the cell by “budding”, which does not immediately kill the cell.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339031"/>
            <a:ext cx="8062912" cy="13001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b="1" lang="en-US"/>
              <a:t>VIRUSES ARE DIFFERENT FROM LIVING CELLS, YET THEY MAKE A LARGE IMPACT ON CELLS</a:t>
            </a:r>
            <a:br>
              <a:rPr b="1" lang="en-US"/>
            </a:br>
            <a:endParaRPr/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57200" y="1498081"/>
            <a:ext cx="7933959" cy="430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They are “acellular” (not cells).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They have no </a:t>
            </a:r>
            <a:r>
              <a:rPr lang="en-US">
                <a:solidFill>
                  <a:schemeClr val="dk1"/>
                </a:solidFill>
              </a:rPr>
              <a:t>metabolism</a:t>
            </a:r>
            <a:r>
              <a:rPr lang="en-US">
                <a:solidFill>
                  <a:schemeClr val="dk1"/>
                </a:solidFill>
              </a:rPr>
              <a:t> and cannot grow.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They depend on host cells to make copies of themselves.</a:t>
            </a:r>
            <a:endParaRPr/>
          </a:p>
          <a:p>
            <a:pPr indent="-282574" lvl="2" marL="569913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They are the ultimate parasite; cannot replicate unless they are in host cell using that cell’s machinery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Their origin is uncertain.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They seem to have collected pieces of nucleic acid from various sources.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They can infect nearly all lifeforms.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They are not only species specific but tissue specific (as far as what they will infect)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STEPS OF VIRUS INFECTIONS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457199" y="1097030"/>
            <a:ext cx="8355355" cy="214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AutoNum type="arabicPeriod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Attachment</a:t>
            </a:r>
            <a:endParaRPr/>
          </a:p>
          <a:p>
            <a:pPr indent="-514350" lvl="0" marL="51435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AutoNum type="arabicPeriod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Entry</a:t>
            </a:r>
            <a:endParaRPr/>
          </a:p>
          <a:p>
            <a:pPr indent="-514350" lvl="0" marL="51435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AutoNum type="arabicPeriod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 and Assembly</a:t>
            </a:r>
            <a:endParaRPr/>
          </a:p>
          <a:p>
            <a:pPr indent="-514350" lvl="0" marL="51435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AutoNum type="arabicPeriod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Egress (Release)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457199" y="241326"/>
            <a:ext cx="7519990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Attachment</a:t>
            </a:r>
            <a:endParaRPr sz="2400">
              <a:solidFill>
                <a:srgbClr val="6CB255"/>
              </a:solidFill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457199" y="1097030"/>
            <a:ext cx="8355355" cy="264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Receptors on the surface of the host cell bind to virus capsid proteins or virus envelope glycoproteins.</a:t>
            </a:r>
            <a:endParaRPr/>
          </a:p>
          <a:p>
            <a:pPr indent="-342900" lvl="0" marL="34290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can attach only to cells that have the right receptor molecules.</a:t>
            </a:r>
            <a:endParaRPr/>
          </a:p>
          <a:p>
            <a:pPr indent="-342900" lvl="0" marL="34290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Therefore, viruses can be very specific about what species or cell type they can infect.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457199" y="241326"/>
            <a:ext cx="7519990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Entry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4">
            <a:alphaModFix/>
          </a:blip>
          <a:srcRect b="1852" l="3005" r="2815" t="46839"/>
          <a:stretch/>
        </p:blipFill>
        <p:spPr>
          <a:xfrm>
            <a:off x="683866" y="2891723"/>
            <a:ext cx="7793908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457199" y="1097030"/>
            <a:ext cx="8355355" cy="1421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Bacteriophage DNA enters the host cell “naked”.</a:t>
            </a:r>
            <a:endParaRPr b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may enter eukaryotic cells by endocytosis or, if enveloped, by fusion with the cell’s membrane.</a:t>
            </a:r>
            <a:endParaRPr b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Replication and Assembly</a:t>
            </a:r>
            <a:endParaRPr cap="none"/>
          </a:p>
        </p:txBody>
      </p:sp>
      <p:graphicFrame>
        <p:nvGraphicFramePr>
          <p:cNvPr id="203" name="Google Shape;203;p29"/>
          <p:cNvGraphicFramePr/>
          <p:nvPr/>
        </p:nvGraphicFramePr>
        <p:xfrm>
          <a:off x="675513" y="1108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{88D0D374-165D-4A25-9302-78C7DA857DD2}</a:tableStyleId>
              </a:tblPr>
              <a:tblGrid>
                <a:gridCol w="1558600"/>
                <a:gridCol w="6234375"/>
              </a:tblGrid>
              <a:tr h="49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Virus</a:t>
                      </a:r>
                      <a:r>
                        <a:rPr lang="en-US" sz="1800"/>
                        <a:t> Genome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Steps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61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DNA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transcribe mRNA 🡪 make viral proteins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duplicate DNA</a:t>
                      </a:r>
                      <a:r>
                        <a:rPr lang="en-US" sz="1800"/>
                        <a:t> to make new viral genomes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1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RNA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make</a:t>
                      </a:r>
                      <a:r>
                        <a:rPr lang="en-US" sz="1800"/>
                        <a:t> complementary RNA if necessary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transcribe mRNA 🡪 make viral proteins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copy</a:t>
                      </a:r>
                      <a:r>
                        <a:rPr lang="en-US" sz="1800"/>
                        <a:t> RNA to make new viral genomes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233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RNA retrovirus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reverse transcribe RNA to make DNA, using </a:t>
                      </a:r>
                      <a:r>
                        <a:rPr i="1" lang="en-US" sz="1800"/>
                        <a:t>reverse transcriptase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DNA</a:t>
                      </a:r>
                      <a:r>
                        <a:rPr lang="en-US" sz="1800"/>
                        <a:t> incorporates into host genome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DNA directs synthesis and assembly of new viruses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2337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</a:t>
                      </a:r>
                      <a:r>
                        <a:rPr lang="en-US" sz="1800"/>
                        <a:t> viral genes then direct the assembly of the new proteins and genomes to make new viruses.</a:t>
                      </a:r>
                      <a:endParaRPr sz="1800"/>
                    </a:p>
                  </a:txBody>
                  <a:tcPr marT="45725" marB="45725" marR="91450" marL="91450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cap="none"/>
              <a:t>Egress (Release)</a:t>
            </a:r>
            <a:endParaRPr cap="none"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57199" y="1107618"/>
            <a:ext cx="7933959" cy="1486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May involve lysis and death of the host cell.</a:t>
            </a:r>
            <a:endParaRPr/>
          </a:p>
          <a:p>
            <a:pPr indent="-346075" lvl="0" marL="346075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May involve budding, which does not directly kill the host cell.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INFECTION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b="11318" l="2851" r="2850" t="4253"/>
          <a:stretch/>
        </p:blipFill>
        <p:spPr>
          <a:xfrm>
            <a:off x="742212" y="900861"/>
            <a:ext cx="7659576" cy="453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57200" y="5468404"/>
            <a:ext cx="8062912" cy="942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influenza virus infection, glycoproteins attach to a host epithelial cell. As a result, the virus is engulfed. RNA and proteins are made and assembled into new virions.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540544" y="5422769"/>
            <a:ext cx="80629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Viruses that infect bacteria</a:t>
            </a:r>
            <a:endParaRPr/>
          </a:p>
        </p:txBody>
      </p:sp>
      <p:sp>
        <p:nvSpPr>
          <p:cNvPr id="223" name="Google Shape;223;p3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BACTERIOPHAGES</a:t>
            </a:r>
            <a:endParaRPr/>
          </a:p>
        </p:txBody>
      </p:sp>
      <p:sp>
        <p:nvSpPr>
          <p:cNvPr id="224" name="Google Shape;224;p32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0335" y="1139978"/>
            <a:ext cx="3463330" cy="405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 CYCLES</a:t>
            </a: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b="0" l="7459" r="7458" t="3486"/>
          <a:stretch/>
        </p:blipFill>
        <p:spPr>
          <a:xfrm>
            <a:off x="745814" y="900861"/>
            <a:ext cx="7652372" cy="5337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ANIMAL VIRUSES</a:t>
            </a:r>
            <a:endParaRPr/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457200" y="1107618"/>
            <a:ext cx="8215964" cy="4005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May cause:</a:t>
            </a:r>
            <a:endParaRPr/>
          </a:p>
          <a:p>
            <a:pPr indent="-346075" lvl="1" marL="346075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Acute disease (colds, influenza)</a:t>
            </a:r>
            <a:endParaRPr/>
          </a:p>
          <a:p>
            <a:pPr indent="-346075" lvl="1" marL="3460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Chronic infection (hepatitis C)</a:t>
            </a:r>
            <a:endParaRPr/>
          </a:p>
          <a:p>
            <a:pPr indent="-346075" lvl="1" marL="3460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Latency and intermittent symptoms (herpes simplex)</a:t>
            </a:r>
            <a:endParaRPr/>
          </a:p>
          <a:p>
            <a:pPr indent="-338138" lvl="2" marL="6842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remains in nerve tissue for life</a:t>
            </a:r>
            <a:endParaRPr/>
          </a:p>
          <a:p>
            <a:pPr indent="-338138" lvl="2" marL="6842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reactivation causes active replication and cell lysis</a:t>
            </a:r>
            <a:endParaRPr sz="2000">
              <a:solidFill>
                <a:srgbClr val="000000"/>
              </a:solidFill>
            </a:endParaRPr>
          </a:p>
          <a:p>
            <a:pPr indent="-346075" lvl="1" marL="3460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Asymptomatic infection (other human herpesviruses)</a:t>
            </a:r>
            <a:endParaRPr/>
          </a:p>
          <a:p>
            <a:pPr indent="-346075" lvl="1" marL="3460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Oncogenesis (hepatitis B and C, human papillomavirus [HPV])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540544" y="1096404"/>
            <a:ext cx="8062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Childhood chickenpox 🡪 viral latency 🡪 possible reactivation in later life results in shingles</a:t>
            </a:r>
            <a:endParaRPr sz="2400"/>
          </a:p>
        </p:txBody>
      </p:sp>
      <p:sp>
        <p:nvSpPr>
          <p:cNvPr id="244" name="Google Shape;244;p3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VARICELLA-ZOSTER (CHICKENPOX VIRUS)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b="25953" l="0" r="0" t="0"/>
          <a:stretch/>
        </p:blipFill>
        <p:spPr>
          <a:xfrm>
            <a:off x="370798" y="1927401"/>
            <a:ext cx="8402404" cy="262403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457200" y="4701012"/>
            <a:ext cx="836780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3A75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Varicella-zoster, the virus that causes chickenpox, has an enveloped icosahedral capsid visible in this transmission electron micrograph. Its double-stranded DNA genome becomes incorporated in the host DNA and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reactivate after latency in the form of </a:t>
            </a:r>
            <a:r>
              <a:rPr lang="en-US" sz="1800">
                <a:solidFill>
                  <a:srgbClr val="63A75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shingles, often exhibiting a rash.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 a: modification of work by Dr. Erskine Palmer, B. G. Martin. CDC; credit b: modification of work by “rosmary”/Flickr; scale-bar data from Matt Russell)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317317"/>
            <a:ext cx="8062912" cy="1321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VIRUSES WERE KNOWN TO EXIST BEFORE THEY WERE SEEN</a:t>
            </a:r>
            <a:br>
              <a:rPr lang="en-US"/>
            </a:br>
            <a:endParaRPr/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199" y="4407360"/>
            <a:ext cx="8313659" cy="1259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In 1892, tobacco mosaic disease was transmitted via plant extracts. Filtration removed the bacteria… but they knew something even smaller was transmitting the disease.</a:t>
            </a:r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-452" t="0"/>
          <a:stretch/>
        </p:blipFill>
        <p:spPr>
          <a:xfrm>
            <a:off x="642354" y="1639192"/>
            <a:ext cx="7930145" cy="23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HPV</a:t>
            </a:r>
            <a:endParaRPr/>
          </a:p>
        </p:txBody>
      </p:sp>
      <p:pic>
        <p:nvPicPr>
          <p:cNvPr id="253" name="Google Shape;253;p36"/>
          <p:cNvPicPr preferRelativeResize="0"/>
          <p:nvPr/>
        </p:nvPicPr>
        <p:blipFill rotWithShape="1">
          <a:blip r:embed="rId3">
            <a:alphaModFix/>
          </a:blip>
          <a:srcRect b="18079" l="34355" r="34354" t="3422"/>
          <a:stretch/>
        </p:blipFill>
        <p:spPr>
          <a:xfrm>
            <a:off x="3250771" y="900861"/>
            <a:ext cx="2642458" cy="342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457200" y="4508120"/>
            <a:ext cx="83374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HPV, or humans papillomavirus, has a naked icosahedral capsid visible in this transmission electron micrograph and a double-stranded DNA genome that is incorporated Into the host DNA. The virus, which is sexually transmitted, is oncogenic and can lead to cervical cancer.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modification of work by NCI, NIH; scale bar data from Matt Russell)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PLANT VIRUSES</a:t>
            </a:r>
            <a:endParaRPr/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446453" y="1026402"/>
            <a:ext cx="8168615" cy="4182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Horizontal transmission</a:t>
            </a:r>
            <a:endParaRPr/>
          </a:p>
          <a:p>
            <a:pPr indent="-228600" lvl="1" marL="2286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virus typically enters by way of damaged plant tissue</a:t>
            </a:r>
            <a:endParaRPr/>
          </a:p>
          <a:p>
            <a:pPr indent="-228600" lvl="1" marL="2286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may come from pollen, another plant,  or vectors such as insect bites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Vertical transmission</a:t>
            </a:r>
            <a:endParaRPr/>
          </a:p>
          <a:p>
            <a:pPr indent="-228600" lvl="1" marL="2286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virus is transmitted from the parent plant</a:t>
            </a:r>
            <a:endParaRPr sz="2400">
              <a:solidFill>
                <a:srgbClr val="000000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May cause hypoplasia (decreased growth and vigor)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May cause necrosis of the plant or plant tissue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PLANT VIRUSES</a:t>
            </a:r>
            <a:endParaRPr/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10" y="1013664"/>
            <a:ext cx="8444997" cy="328559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225866" y="6433418"/>
            <a:ext cx="87212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http://cnx.org/content/col11448/latest/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b="1" lang="en-US"/>
              <a:t>IMPACTS ON HUMANS</a:t>
            </a:r>
            <a:endParaRPr b="1"/>
          </a:p>
        </p:txBody>
      </p:sp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246" y="846581"/>
            <a:ext cx="5774446" cy="558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336506" y="241326"/>
            <a:ext cx="8640598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VACCINES TO PREVENT VIRAL INFECTIONS</a:t>
            </a:r>
            <a:endParaRPr b="1"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446454" y="1026402"/>
            <a:ext cx="4204921" cy="4921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Trigger immune protection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Prepared using: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Attenuated “live” virus*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“killed” virus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molecular subunits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*very small risk of infection	</a:t>
            </a:r>
            <a:endParaRPr/>
          </a:p>
        </p:txBody>
      </p:sp>
      <p:pic>
        <p:nvPicPr>
          <p:cNvPr id="281" name="Google Shape;28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375" y="1845445"/>
            <a:ext cx="4102416" cy="33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/>
        </p:nvSpPr>
        <p:spPr>
          <a:xfrm>
            <a:off x="4127645" y="6291339"/>
            <a:ext cx="4849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USACE Europe District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http://cnx.org/content/col11448/latest/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type="title"/>
          </p:nvPr>
        </p:nvSpPr>
        <p:spPr>
          <a:xfrm>
            <a:off x="303941" y="241326"/>
            <a:ext cx="8780001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 rotWithShape="1">
          <a:blip r:embed="rId3">
            <a:alphaModFix/>
          </a:blip>
          <a:srcRect b="13576" l="4053" r="4053" t="0"/>
          <a:stretch/>
        </p:blipFill>
        <p:spPr>
          <a:xfrm>
            <a:off x="589437" y="911529"/>
            <a:ext cx="7965126" cy="428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/>
          <p:nvPr/>
        </p:nvSpPr>
        <p:spPr>
          <a:xfrm>
            <a:off x="225866" y="6521213"/>
            <a:ext cx="87212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http://cnx.org/content/col11448/latest/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1"/>
          <p:cNvSpPr txBox="1"/>
          <p:nvPr/>
        </p:nvSpPr>
        <p:spPr>
          <a:xfrm>
            <a:off x="303941" y="5291619"/>
            <a:ext cx="84691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HIV, an enveloped, icosahedral virus, attaches to the CD4 receptor of an immune cell and fuses with the cell membrane. Viral contents are released into the cell, where viral enzymes convert the single-strandd RNA genome into DNA and incorporate it into the host genome.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NIAID, NIH)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/>
          <p:nvPr/>
        </p:nvSpPr>
        <p:spPr>
          <a:xfrm>
            <a:off x="4923367" y="6329570"/>
            <a:ext cx="2230966" cy="2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F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2"/>
          <p:cNvSpPr txBox="1"/>
          <p:nvPr>
            <p:ph type="title"/>
          </p:nvPr>
        </p:nvSpPr>
        <p:spPr>
          <a:xfrm>
            <a:off x="465476" y="263039"/>
            <a:ext cx="8413934" cy="996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PRIONS: </a:t>
            </a:r>
            <a:br>
              <a:rPr lang="en-US"/>
            </a:br>
            <a:r>
              <a:rPr lang="en-US"/>
              <a:t>PROTEINACEOUS INFECTIOUS PARTICLES</a:t>
            </a:r>
            <a:endParaRPr/>
          </a:p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468164" y="1466454"/>
            <a:ext cx="8073658" cy="386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Very small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Contain no nucleic acid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Cause fatal neurodegenerative diseases</a:t>
            </a:r>
            <a:endParaRPr/>
          </a:p>
          <a:p>
            <a:pPr indent="-223837" lvl="1" marL="569913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Mad cow disease (BSE, bovine spongiform encephalopathy)</a:t>
            </a:r>
            <a:endParaRPr/>
          </a:p>
          <a:p>
            <a:pPr indent="-223837" lvl="1" marL="5699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(v)Creutzfeldt-Jakob disease (in humans)</a:t>
            </a:r>
            <a:endParaRPr/>
          </a:p>
          <a:p>
            <a:pPr indent="-223837" lvl="1" marL="5699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Kuru (in humans, spread by cannibalism)	</a:t>
            </a:r>
            <a:endParaRPr/>
          </a:p>
          <a:p>
            <a:pPr indent="-223837" lvl="1" marL="5699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Scrapie (in sheep)</a:t>
            </a:r>
            <a:endParaRPr/>
          </a:p>
          <a:p>
            <a:pPr indent="-223837" lvl="1" marL="5699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Chronic wasting disease (in deer, moose, elk)</a:t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Prions are not destroyed by cooking.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372" y="1723342"/>
            <a:ext cx="8279228" cy="359588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/>
          <p:cNvSpPr txBox="1"/>
          <p:nvPr/>
        </p:nvSpPr>
        <p:spPr>
          <a:xfrm>
            <a:off x="225866" y="6433418"/>
            <a:ext cx="87212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http://cnx.org/content/col11448/latest/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3"/>
          <p:cNvSpPr txBox="1"/>
          <p:nvPr>
            <p:ph type="title"/>
          </p:nvPr>
        </p:nvSpPr>
        <p:spPr>
          <a:xfrm>
            <a:off x="465476" y="263039"/>
            <a:ext cx="7979732" cy="996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3A750"/>
              </a:buClr>
              <a:buSzPts val="2400"/>
              <a:buFont typeface="Arial Black"/>
              <a:buNone/>
            </a:pPr>
            <a:r>
              <a:rPr b="1" lang="en-US" cap="none">
                <a:solidFill>
                  <a:srgbClr val="63A750"/>
                </a:solidFill>
              </a:rPr>
              <a:t>Abnormal Prp converts normal Prp into abnormal Prp.</a:t>
            </a:r>
            <a:endParaRPr b="1" cap="none">
              <a:solidFill>
                <a:srgbClr val="63A75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type="title"/>
          </p:nvPr>
        </p:nvSpPr>
        <p:spPr>
          <a:xfrm>
            <a:off x="457199" y="228710"/>
            <a:ext cx="8335369" cy="1035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VIROIDS: </a:t>
            </a:r>
            <a:br>
              <a:rPr lang="en-US"/>
            </a:br>
            <a:r>
              <a:rPr lang="en-US"/>
              <a:t>SMALL CIRCLES OF RNA</a:t>
            </a:r>
            <a:endParaRPr/>
          </a:p>
        </p:txBody>
      </p:sp>
      <p:sp>
        <p:nvSpPr>
          <p:cNvPr id="310" name="Google Shape;310;p44"/>
          <p:cNvSpPr txBox="1"/>
          <p:nvPr>
            <p:ph idx="1" type="body"/>
          </p:nvPr>
        </p:nvSpPr>
        <p:spPr>
          <a:xfrm>
            <a:off x="457200" y="1437512"/>
            <a:ext cx="8161688" cy="275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Only known to infect plants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Can replicate within cells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Do not manufacture any proteins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Can cause crop failures</a:t>
            </a:r>
            <a:endParaRPr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457200" y="390798"/>
            <a:ext cx="8062912" cy="51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SEEING VIRUSES</a:t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57199" y="4941460"/>
            <a:ext cx="8313659" cy="1259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In the 1930s, a new technology made viruses visible by microscopy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 b="5338" l="0" r="45511" t="34852"/>
          <a:stretch/>
        </p:blipFill>
        <p:spPr>
          <a:xfrm>
            <a:off x="1882079" y="1158983"/>
            <a:ext cx="5377219" cy="361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 SIZE AND IMAGING</a:t>
            </a:r>
            <a:endParaRPr/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457200" y="1107618"/>
            <a:ext cx="7933959" cy="40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Almost all viruses are too small to be seen with light microscopes.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A single virus particle (a “virion”) may be only 20 </a:t>
            </a:r>
            <a:r>
              <a:rPr lang="en-US" sz="2400">
                <a:solidFill>
                  <a:srgbClr val="000000"/>
                </a:solidFill>
              </a:rPr>
              <a:t>nm</a:t>
            </a:r>
            <a:r>
              <a:rPr lang="en-US" sz="2400">
                <a:solidFill>
                  <a:srgbClr val="000000"/>
                </a:solidFill>
              </a:rPr>
              <a:t> across.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Electron microscopes can magnify 500,000x.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 image clarity is due to good resolution (0.05 nm).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 invention of electron microscopes led to the discovery of many types of viruses in many types of organisms.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SIZES</a:t>
            </a:r>
            <a:endParaRPr/>
          </a:p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475" y="900861"/>
            <a:ext cx="7131050" cy="472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 EVOLUTION</a:t>
            </a:r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564445" y="4347803"/>
            <a:ext cx="8011023" cy="173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Did they “devolve” from free-living cells?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Did nucleic acid molecules “escape” from cells?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Did they begin as self-replicating molecules?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No one is sure.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51679" t="0"/>
          <a:stretch/>
        </p:blipFill>
        <p:spPr>
          <a:xfrm>
            <a:off x="2758476" y="1034492"/>
            <a:ext cx="3627048" cy="314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VIRUS MORPHOLOGY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586155" y="4076652"/>
            <a:ext cx="8011023" cy="239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Each virion has:</a:t>
            </a:r>
            <a:endParaRPr/>
          </a:p>
          <a:p>
            <a:pPr indent="-282575" lvl="2" marL="569913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Nucleic acid: might be DNA or RNA, double stranded or single stranded</a:t>
            </a:r>
            <a:endParaRPr/>
          </a:p>
          <a:p>
            <a:pPr indent="-282575" lvl="2" marL="5699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Protein capsid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Some virions also have an “envelope” that is similar to a cell membrane.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0648" y="1017535"/>
            <a:ext cx="4022705" cy="292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3568486" y="6481008"/>
            <a:ext cx="54194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for free at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http://cnx.org/contents/185cbf87-c72e-48f5-b51e-f14f21b5eabd@10.61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FOUR VIRUS SHAPES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1432" l="4057" r="42136" t="19493"/>
          <a:stretch/>
        </p:blipFill>
        <p:spPr>
          <a:xfrm>
            <a:off x="2187559" y="1027046"/>
            <a:ext cx="4768882" cy="537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