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2"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Lst>
  <p:sldSz cy="6858000" cx="9144000"/>
  <p:notesSz cx="9144000" cy="6858000"/>
  <p:embeddedFontLst>
    <p:embeddedFont>
      <p:font typeface="Arial Black"/>
      <p:regular r:id="rId4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guide id="3" orient="horz" pos="358">
          <p15:clr>
            <a:srgbClr val="A4A3A4"/>
          </p15:clr>
        </p15:guide>
        <p15:guide id="4" pos="624">
          <p15:clr>
            <a:srgbClr val="A4A3A4"/>
          </p15:clr>
        </p15:guide>
        <p15:guide id="5" pos="4713">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 pos="358" orient="horz"/>
        <p:guide pos="624"/>
        <p:guide pos="4713"/>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slide" Target="slides/slide37.xml"/><Relationship Id="rId41" Type="http://schemas.openxmlformats.org/officeDocument/2006/relationships/slide" Target="slides/slide36.xml"/><Relationship Id="rId22" Type="http://schemas.openxmlformats.org/officeDocument/2006/relationships/slide" Target="slides/slide17.xml"/><Relationship Id="rId44" Type="http://schemas.openxmlformats.org/officeDocument/2006/relationships/font" Target="fonts/ArialBlack-regular.fntdata"/><Relationship Id="rId21" Type="http://schemas.openxmlformats.org/officeDocument/2006/relationships/slide" Target="slides/slide16.xml"/><Relationship Id="rId43" Type="http://schemas.openxmlformats.org/officeDocument/2006/relationships/slide" Target="slides/slide38.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3962400" cy="342900"/>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5180013" y="0"/>
            <a:ext cx="3962400" cy="342900"/>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2857500" y="514350"/>
            <a:ext cx="3429000" cy="25717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914400" y="3257550"/>
            <a:ext cx="7315200" cy="30861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6513513"/>
            <a:ext cx="3962400" cy="3429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5180013" y="6513513"/>
            <a:ext cx="3962400" cy="3429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 name="Shape 41"/>
        <p:cNvGrpSpPr/>
        <p:nvPr/>
      </p:nvGrpSpPr>
      <p:grpSpPr>
        <a:xfrm>
          <a:off x="0" y="0"/>
          <a:ext cx="0" cy="0"/>
          <a:chOff x="0" y="0"/>
          <a:chExt cx="0" cy="0"/>
        </a:xfrm>
      </p:grpSpPr>
      <p:sp>
        <p:nvSpPr>
          <p:cNvPr id="42" name="Google Shape;42;p1:notes"/>
          <p:cNvSpPr txBox="1"/>
          <p:nvPr>
            <p:ph idx="1" type="body"/>
          </p:nvPr>
        </p:nvSpPr>
        <p:spPr>
          <a:xfrm>
            <a:off x="914400" y="3257550"/>
            <a:ext cx="731520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 name="Google Shape;43;p1:notes"/>
          <p:cNvSpPr/>
          <p:nvPr>
            <p:ph idx="2" type="sldImg"/>
          </p:nvPr>
        </p:nvSpPr>
        <p:spPr>
          <a:xfrm>
            <a:off x="2857500" y="514350"/>
            <a:ext cx="34290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Google Shape;116;p10:notes"/>
          <p:cNvSpPr txBox="1"/>
          <p:nvPr>
            <p:ph idx="1" type="body"/>
          </p:nvPr>
        </p:nvSpPr>
        <p:spPr>
          <a:xfrm>
            <a:off x="914400" y="3257550"/>
            <a:ext cx="731520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7" name="Google Shape;117;p10:notes"/>
          <p:cNvSpPr/>
          <p:nvPr>
            <p:ph idx="2" type="sldImg"/>
          </p:nvPr>
        </p:nvSpPr>
        <p:spPr>
          <a:xfrm>
            <a:off x="2857500" y="514350"/>
            <a:ext cx="34290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2" name="Shape 122"/>
        <p:cNvGrpSpPr/>
        <p:nvPr/>
      </p:nvGrpSpPr>
      <p:grpSpPr>
        <a:xfrm>
          <a:off x="0" y="0"/>
          <a:ext cx="0" cy="0"/>
          <a:chOff x="0" y="0"/>
          <a:chExt cx="0" cy="0"/>
        </a:xfrm>
      </p:grpSpPr>
      <p:sp>
        <p:nvSpPr>
          <p:cNvPr id="123" name="Google Shape;123;p11:notes"/>
          <p:cNvSpPr txBox="1"/>
          <p:nvPr>
            <p:ph idx="1" type="body"/>
          </p:nvPr>
        </p:nvSpPr>
        <p:spPr>
          <a:xfrm>
            <a:off x="914400" y="3257550"/>
            <a:ext cx="731520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4" name="Google Shape;124;p11:notes"/>
          <p:cNvSpPr/>
          <p:nvPr>
            <p:ph idx="2" type="sldImg"/>
          </p:nvPr>
        </p:nvSpPr>
        <p:spPr>
          <a:xfrm>
            <a:off x="2857500" y="514350"/>
            <a:ext cx="34290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Google Shape;130;p12:notes"/>
          <p:cNvSpPr txBox="1"/>
          <p:nvPr>
            <p:ph idx="1" type="body"/>
          </p:nvPr>
        </p:nvSpPr>
        <p:spPr>
          <a:xfrm>
            <a:off x="914400" y="3257550"/>
            <a:ext cx="731520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1" name="Google Shape;131;p12:notes"/>
          <p:cNvSpPr/>
          <p:nvPr>
            <p:ph idx="2" type="sldImg"/>
          </p:nvPr>
        </p:nvSpPr>
        <p:spPr>
          <a:xfrm>
            <a:off x="2857500" y="514350"/>
            <a:ext cx="34290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9" name="Shape 139"/>
        <p:cNvGrpSpPr/>
        <p:nvPr/>
      </p:nvGrpSpPr>
      <p:grpSpPr>
        <a:xfrm>
          <a:off x="0" y="0"/>
          <a:ext cx="0" cy="0"/>
          <a:chOff x="0" y="0"/>
          <a:chExt cx="0" cy="0"/>
        </a:xfrm>
      </p:grpSpPr>
      <p:sp>
        <p:nvSpPr>
          <p:cNvPr id="140" name="Google Shape;140;p13:notes"/>
          <p:cNvSpPr txBox="1"/>
          <p:nvPr>
            <p:ph idx="1" type="body"/>
          </p:nvPr>
        </p:nvSpPr>
        <p:spPr>
          <a:xfrm>
            <a:off x="914400" y="3257550"/>
            <a:ext cx="731520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1" name="Google Shape;141;p13:notes"/>
          <p:cNvSpPr/>
          <p:nvPr>
            <p:ph idx="2" type="sldImg"/>
          </p:nvPr>
        </p:nvSpPr>
        <p:spPr>
          <a:xfrm>
            <a:off x="2857500" y="514350"/>
            <a:ext cx="34290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7" name="Shape 147"/>
        <p:cNvGrpSpPr/>
        <p:nvPr/>
      </p:nvGrpSpPr>
      <p:grpSpPr>
        <a:xfrm>
          <a:off x="0" y="0"/>
          <a:ext cx="0" cy="0"/>
          <a:chOff x="0" y="0"/>
          <a:chExt cx="0" cy="0"/>
        </a:xfrm>
      </p:grpSpPr>
      <p:sp>
        <p:nvSpPr>
          <p:cNvPr id="148" name="Google Shape;148;p14:notes"/>
          <p:cNvSpPr txBox="1"/>
          <p:nvPr>
            <p:ph idx="1" type="body"/>
          </p:nvPr>
        </p:nvSpPr>
        <p:spPr>
          <a:xfrm>
            <a:off x="914400" y="3257550"/>
            <a:ext cx="731520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9" name="Google Shape;149;p14:notes"/>
          <p:cNvSpPr/>
          <p:nvPr>
            <p:ph idx="2" type="sldImg"/>
          </p:nvPr>
        </p:nvSpPr>
        <p:spPr>
          <a:xfrm>
            <a:off x="2857500" y="514350"/>
            <a:ext cx="34290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4" name="Shape 154"/>
        <p:cNvGrpSpPr/>
        <p:nvPr/>
      </p:nvGrpSpPr>
      <p:grpSpPr>
        <a:xfrm>
          <a:off x="0" y="0"/>
          <a:ext cx="0" cy="0"/>
          <a:chOff x="0" y="0"/>
          <a:chExt cx="0" cy="0"/>
        </a:xfrm>
      </p:grpSpPr>
      <p:sp>
        <p:nvSpPr>
          <p:cNvPr id="155" name="Google Shape;155;p15:notes"/>
          <p:cNvSpPr txBox="1"/>
          <p:nvPr>
            <p:ph idx="1" type="body"/>
          </p:nvPr>
        </p:nvSpPr>
        <p:spPr>
          <a:xfrm>
            <a:off x="914400" y="3257550"/>
            <a:ext cx="731520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6" name="Google Shape;156;p15:notes"/>
          <p:cNvSpPr/>
          <p:nvPr>
            <p:ph idx="2" type="sldImg"/>
          </p:nvPr>
        </p:nvSpPr>
        <p:spPr>
          <a:xfrm>
            <a:off x="2857500" y="514350"/>
            <a:ext cx="34290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Google Shape;162;p16:notes"/>
          <p:cNvSpPr txBox="1"/>
          <p:nvPr>
            <p:ph idx="1" type="body"/>
          </p:nvPr>
        </p:nvSpPr>
        <p:spPr>
          <a:xfrm>
            <a:off x="914400" y="3257550"/>
            <a:ext cx="731520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3" name="Google Shape;163;p16:notes"/>
          <p:cNvSpPr/>
          <p:nvPr>
            <p:ph idx="2" type="sldImg"/>
          </p:nvPr>
        </p:nvSpPr>
        <p:spPr>
          <a:xfrm>
            <a:off x="2857500" y="514350"/>
            <a:ext cx="34290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Google Shape;170;p17:notes"/>
          <p:cNvSpPr txBox="1"/>
          <p:nvPr>
            <p:ph idx="1" type="body"/>
          </p:nvPr>
        </p:nvSpPr>
        <p:spPr>
          <a:xfrm>
            <a:off x="914400" y="3257550"/>
            <a:ext cx="731520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1" name="Google Shape;171;p17:notes"/>
          <p:cNvSpPr/>
          <p:nvPr>
            <p:ph idx="2" type="sldImg"/>
          </p:nvPr>
        </p:nvSpPr>
        <p:spPr>
          <a:xfrm>
            <a:off x="2857500" y="514350"/>
            <a:ext cx="34290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7" name="Shape 177"/>
        <p:cNvGrpSpPr/>
        <p:nvPr/>
      </p:nvGrpSpPr>
      <p:grpSpPr>
        <a:xfrm>
          <a:off x="0" y="0"/>
          <a:ext cx="0" cy="0"/>
          <a:chOff x="0" y="0"/>
          <a:chExt cx="0" cy="0"/>
        </a:xfrm>
      </p:grpSpPr>
      <p:sp>
        <p:nvSpPr>
          <p:cNvPr id="178" name="Google Shape;178;p18:notes"/>
          <p:cNvSpPr txBox="1"/>
          <p:nvPr>
            <p:ph idx="1" type="body"/>
          </p:nvPr>
        </p:nvSpPr>
        <p:spPr>
          <a:xfrm>
            <a:off x="914400" y="3257550"/>
            <a:ext cx="731520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9" name="Google Shape;179;p18:notes"/>
          <p:cNvSpPr/>
          <p:nvPr>
            <p:ph idx="2" type="sldImg"/>
          </p:nvPr>
        </p:nvSpPr>
        <p:spPr>
          <a:xfrm>
            <a:off x="2857500" y="514350"/>
            <a:ext cx="34290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5" name="Shape 185"/>
        <p:cNvGrpSpPr/>
        <p:nvPr/>
      </p:nvGrpSpPr>
      <p:grpSpPr>
        <a:xfrm>
          <a:off x="0" y="0"/>
          <a:ext cx="0" cy="0"/>
          <a:chOff x="0" y="0"/>
          <a:chExt cx="0" cy="0"/>
        </a:xfrm>
      </p:grpSpPr>
      <p:sp>
        <p:nvSpPr>
          <p:cNvPr id="186" name="Google Shape;186;p19:notes"/>
          <p:cNvSpPr txBox="1"/>
          <p:nvPr>
            <p:ph idx="1" type="body"/>
          </p:nvPr>
        </p:nvSpPr>
        <p:spPr>
          <a:xfrm>
            <a:off x="914400" y="3257550"/>
            <a:ext cx="731520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 name="Google Shape;187;p19:notes"/>
          <p:cNvSpPr/>
          <p:nvPr>
            <p:ph idx="2" type="sldImg"/>
          </p:nvPr>
        </p:nvSpPr>
        <p:spPr>
          <a:xfrm>
            <a:off x="2857500" y="514350"/>
            <a:ext cx="34290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Google Shape;51;p2:notes"/>
          <p:cNvSpPr txBox="1"/>
          <p:nvPr>
            <p:ph idx="1" type="body"/>
          </p:nvPr>
        </p:nvSpPr>
        <p:spPr>
          <a:xfrm>
            <a:off x="914400" y="3257550"/>
            <a:ext cx="731520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 name="Google Shape;52;p2:notes"/>
          <p:cNvSpPr/>
          <p:nvPr>
            <p:ph idx="2" type="sldImg"/>
          </p:nvPr>
        </p:nvSpPr>
        <p:spPr>
          <a:xfrm>
            <a:off x="2857500" y="514350"/>
            <a:ext cx="34290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3" name="Shape 193"/>
        <p:cNvGrpSpPr/>
        <p:nvPr/>
      </p:nvGrpSpPr>
      <p:grpSpPr>
        <a:xfrm>
          <a:off x="0" y="0"/>
          <a:ext cx="0" cy="0"/>
          <a:chOff x="0" y="0"/>
          <a:chExt cx="0" cy="0"/>
        </a:xfrm>
      </p:grpSpPr>
      <p:sp>
        <p:nvSpPr>
          <p:cNvPr id="194" name="Google Shape;194;p20:notes"/>
          <p:cNvSpPr txBox="1"/>
          <p:nvPr>
            <p:ph idx="1" type="body"/>
          </p:nvPr>
        </p:nvSpPr>
        <p:spPr>
          <a:xfrm>
            <a:off x="914400" y="3257550"/>
            <a:ext cx="731520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5" name="Google Shape;195;p20:notes"/>
          <p:cNvSpPr/>
          <p:nvPr>
            <p:ph idx="2" type="sldImg"/>
          </p:nvPr>
        </p:nvSpPr>
        <p:spPr>
          <a:xfrm>
            <a:off x="2857500" y="514350"/>
            <a:ext cx="34290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0" name="Shape 200"/>
        <p:cNvGrpSpPr/>
        <p:nvPr/>
      </p:nvGrpSpPr>
      <p:grpSpPr>
        <a:xfrm>
          <a:off x="0" y="0"/>
          <a:ext cx="0" cy="0"/>
          <a:chOff x="0" y="0"/>
          <a:chExt cx="0" cy="0"/>
        </a:xfrm>
      </p:grpSpPr>
      <p:sp>
        <p:nvSpPr>
          <p:cNvPr id="201" name="Google Shape;201;p21:notes"/>
          <p:cNvSpPr txBox="1"/>
          <p:nvPr>
            <p:ph idx="1" type="body"/>
          </p:nvPr>
        </p:nvSpPr>
        <p:spPr>
          <a:xfrm>
            <a:off x="914400" y="3257550"/>
            <a:ext cx="731520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2" name="Google Shape;202;p21:notes"/>
          <p:cNvSpPr/>
          <p:nvPr>
            <p:ph idx="2" type="sldImg"/>
          </p:nvPr>
        </p:nvSpPr>
        <p:spPr>
          <a:xfrm>
            <a:off x="2857500" y="514350"/>
            <a:ext cx="34290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7" name="Shape 207"/>
        <p:cNvGrpSpPr/>
        <p:nvPr/>
      </p:nvGrpSpPr>
      <p:grpSpPr>
        <a:xfrm>
          <a:off x="0" y="0"/>
          <a:ext cx="0" cy="0"/>
          <a:chOff x="0" y="0"/>
          <a:chExt cx="0" cy="0"/>
        </a:xfrm>
      </p:grpSpPr>
      <p:sp>
        <p:nvSpPr>
          <p:cNvPr id="208" name="Google Shape;208;p22:notes"/>
          <p:cNvSpPr txBox="1"/>
          <p:nvPr>
            <p:ph idx="1" type="body"/>
          </p:nvPr>
        </p:nvSpPr>
        <p:spPr>
          <a:xfrm>
            <a:off x="914400" y="3257550"/>
            <a:ext cx="731520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9" name="Google Shape;209;p22:notes"/>
          <p:cNvSpPr/>
          <p:nvPr>
            <p:ph idx="2" type="sldImg"/>
          </p:nvPr>
        </p:nvSpPr>
        <p:spPr>
          <a:xfrm>
            <a:off x="2857500" y="514350"/>
            <a:ext cx="34290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Google Shape;215;p23:notes"/>
          <p:cNvSpPr txBox="1"/>
          <p:nvPr>
            <p:ph idx="1" type="body"/>
          </p:nvPr>
        </p:nvSpPr>
        <p:spPr>
          <a:xfrm>
            <a:off x="914400" y="3257550"/>
            <a:ext cx="731520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6" name="Google Shape;216;p23:notes"/>
          <p:cNvSpPr/>
          <p:nvPr>
            <p:ph idx="2" type="sldImg"/>
          </p:nvPr>
        </p:nvSpPr>
        <p:spPr>
          <a:xfrm>
            <a:off x="2857500" y="514350"/>
            <a:ext cx="34290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1" name="Shape 221"/>
        <p:cNvGrpSpPr/>
        <p:nvPr/>
      </p:nvGrpSpPr>
      <p:grpSpPr>
        <a:xfrm>
          <a:off x="0" y="0"/>
          <a:ext cx="0" cy="0"/>
          <a:chOff x="0" y="0"/>
          <a:chExt cx="0" cy="0"/>
        </a:xfrm>
      </p:grpSpPr>
      <p:sp>
        <p:nvSpPr>
          <p:cNvPr id="222" name="Google Shape;222;p24:notes"/>
          <p:cNvSpPr txBox="1"/>
          <p:nvPr>
            <p:ph idx="1" type="body"/>
          </p:nvPr>
        </p:nvSpPr>
        <p:spPr>
          <a:xfrm>
            <a:off x="914400" y="3257550"/>
            <a:ext cx="731520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3" name="Google Shape;223;p24:notes"/>
          <p:cNvSpPr/>
          <p:nvPr>
            <p:ph idx="2" type="sldImg"/>
          </p:nvPr>
        </p:nvSpPr>
        <p:spPr>
          <a:xfrm>
            <a:off x="2857500" y="514350"/>
            <a:ext cx="34290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7" name="Shape 267"/>
        <p:cNvGrpSpPr/>
        <p:nvPr/>
      </p:nvGrpSpPr>
      <p:grpSpPr>
        <a:xfrm>
          <a:off x="0" y="0"/>
          <a:ext cx="0" cy="0"/>
          <a:chOff x="0" y="0"/>
          <a:chExt cx="0" cy="0"/>
        </a:xfrm>
      </p:grpSpPr>
      <p:sp>
        <p:nvSpPr>
          <p:cNvPr id="268" name="Google Shape;268;p25:notes"/>
          <p:cNvSpPr txBox="1"/>
          <p:nvPr>
            <p:ph idx="1" type="body"/>
          </p:nvPr>
        </p:nvSpPr>
        <p:spPr>
          <a:xfrm>
            <a:off x="914400" y="3257550"/>
            <a:ext cx="731520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9" name="Google Shape;269;p25:notes"/>
          <p:cNvSpPr/>
          <p:nvPr>
            <p:ph idx="2" type="sldImg"/>
          </p:nvPr>
        </p:nvSpPr>
        <p:spPr>
          <a:xfrm>
            <a:off x="2857500" y="514350"/>
            <a:ext cx="34290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7" name="Shape 327"/>
        <p:cNvGrpSpPr/>
        <p:nvPr/>
      </p:nvGrpSpPr>
      <p:grpSpPr>
        <a:xfrm>
          <a:off x="0" y="0"/>
          <a:ext cx="0" cy="0"/>
          <a:chOff x="0" y="0"/>
          <a:chExt cx="0" cy="0"/>
        </a:xfrm>
      </p:grpSpPr>
      <p:sp>
        <p:nvSpPr>
          <p:cNvPr id="328" name="Google Shape;328;p26:notes"/>
          <p:cNvSpPr txBox="1"/>
          <p:nvPr>
            <p:ph idx="1" type="body"/>
          </p:nvPr>
        </p:nvSpPr>
        <p:spPr>
          <a:xfrm>
            <a:off x="914400" y="3257550"/>
            <a:ext cx="731520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29" name="Google Shape;329;p26:notes"/>
          <p:cNvSpPr/>
          <p:nvPr>
            <p:ph idx="2" type="sldImg"/>
          </p:nvPr>
        </p:nvSpPr>
        <p:spPr>
          <a:xfrm>
            <a:off x="2857500" y="514350"/>
            <a:ext cx="34290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4" name="Shape 334"/>
        <p:cNvGrpSpPr/>
        <p:nvPr/>
      </p:nvGrpSpPr>
      <p:grpSpPr>
        <a:xfrm>
          <a:off x="0" y="0"/>
          <a:ext cx="0" cy="0"/>
          <a:chOff x="0" y="0"/>
          <a:chExt cx="0" cy="0"/>
        </a:xfrm>
      </p:grpSpPr>
      <p:sp>
        <p:nvSpPr>
          <p:cNvPr id="335" name="Google Shape;335;p27:notes"/>
          <p:cNvSpPr txBox="1"/>
          <p:nvPr>
            <p:ph idx="1" type="body"/>
          </p:nvPr>
        </p:nvSpPr>
        <p:spPr>
          <a:xfrm>
            <a:off x="914400" y="3257550"/>
            <a:ext cx="731520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36" name="Google Shape;336;p27:notes"/>
          <p:cNvSpPr/>
          <p:nvPr>
            <p:ph idx="2" type="sldImg"/>
          </p:nvPr>
        </p:nvSpPr>
        <p:spPr>
          <a:xfrm>
            <a:off x="2857500" y="514350"/>
            <a:ext cx="34290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1" name="Shape 341"/>
        <p:cNvGrpSpPr/>
        <p:nvPr/>
      </p:nvGrpSpPr>
      <p:grpSpPr>
        <a:xfrm>
          <a:off x="0" y="0"/>
          <a:ext cx="0" cy="0"/>
          <a:chOff x="0" y="0"/>
          <a:chExt cx="0" cy="0"/>
        </a:xfrm>
      </p:grpSpPr>
      <p:sp>
        <p:nvSpPr>
          <p:cNvPr id="342" name="Google Shape;342;p28:notes"/>
          <p:cNvSpPr txBox="1"/>
          <p:nvPr>
            <p:ph idx="1" type="body"/>
          </p:nvPr>
        </p:nvSpPr>
        <p:spPr>
          <a:xfrm>
            <a:off x="914400" y="3257550"/>
            <a:ext cx="731520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3" name="Google Shape;343;p28:notes"/>
          <p:cNvSpPr/>
          <p:nvPr>
            <p:ph idx="2" type="sldImg"/>
          </p:nvPr>
        </p:nvSpPr>
        <p:spPr>
          <a:xfrm>
            <a:off x="2857500" y="514350"/>
            <a:ext cx="34290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8" name="Shape 348"/>
        <p:cNvGrpSpPr/>
        <p:nvPr/>
      </p:nvGrpSpPr>
      <p:grpSpPr>
        <a:xfrm>
          <a:off x="0" y="0"/>
          <a:ext cx="0" cy="0"/>
          <a:chOff x="0" y="0"/>
          <a:chExt cx="0" cy="0"/>
        </a:xfrm>
      </p:grpSpPr>
      <p:sp>
        <p:nvSpPr>
          <p:cNvPr id="349" name="Google Shape;349;p29:notes"/>
          <p:cNvSpPr txBox="1"/>
          <p:nvPr>
            <p:ph idx="1" type="body"/>
          </p:nvPr>
        </p:nvSpPr>
        <p:spPr>
          <a:xfrm>
            <a:off x="914400" y="3257550"/>
            <a:ext cx="731520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0" name="Google Shape;350;p29:notes"/>
          <p:cNvSpPr/>
          <p:nvPr>
            <p:ph idx="2" type="sldImg"/>
          </p:nvPr>
        </p:nvSpPr>
        <p:spPr>
          <a:xfrm>
            <a:off x="2857500" y="514350"/>
            <a:ext cx="34290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 name="Shape 60"/>
        <p:cNvGrpSpPr/>
        <p:nvPr/>
      </p:nvGrpSpPr>
      <p:grpSpPr>
        <a:xfrm>
          <a:off x="0" y="0"/>
          <a:ext cx="0" cy="0"/>
          <a:chOff x="0" y="0"/>
          <a:chExt cx="0" cy="0"/>
        </a:xfrm>
      </p:grpSpPr>
      <p:sp>
        <p:nvSpPr>
          <p:cNvPr id="61" name="Google Shape;61;p3:notes"/>
          <p:cNvSpPr txBox="1"/>
          <p:nvPr>
            <p:ph idx="1" type="body"/>
          </p:nvPr>
        </p:nvSpPr>
        <p:spPr>
          <a:xfrm>
            <a:off x="914400" y="3257550"/>
            <a:ext cx="731520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2" name="Google Shape;62;p3:notes"/>
          <p:cNvSpPr/>
          <p:nvPr>
            <p:ph idx="2" type="sldImg"/>
          </p:nvPr>
        </p:nvSpPr>
        <p:spPr>
          <a:xfrm>
            <a:off x="2857500" y="514350"/>
            <a:ext cx="34290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7" name="Shape 417"/>
        <p:cNvGrpSpPr/>
        <p:nvPr/>
      </p:nvGrpSpPr>
      <p:grpSpPr>
        <a:xfrm>
          <a:off x="0" y="0"/>
          <a:ext cx="0" cy="0"/>
          <a:chOff x="0" y="0"/>
          <a:chExt cx="0" cy="0"/>
        </a:xfrm>
      </p:grpSpPr>
      <p:sp>
        <p:nvSpPr>
          <p:cNvPr id="418" name="Google Shape;418;p30:notes"/>
          <p:cNvSpPr txBox="1"/>
          <p:nvPr>
            <p:ph idx="1" type="body"/>
          </p:nvPr>
        </p:nvSpPr>
        <p:spPr>
          <a:xfrm>
            <a:off x="914400" y="3257550"/>
            <a:ext cx="731520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19" name="Google Shape;419;p30:notes"/>
          <p:cNvSpPr/>
          <p:nvPr>
            <p:ph idx="2" type="sldImg"/>
          </p:nvPr>
        </p:nvSpPr>
        <p:spPr>
          <a:xfrm>
            <a:off x="2857500" y="514350"/>
            <a:ext cx="34290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4" name="Shape 424"/>
        <p:cNvGrpSpPr/>
        <p:nvPr/>
      </p:nvGrpSpPr>
      <p:grpSpPr>
        <a:xfrm>
          <a:off x="0" y="0"/>
          <a:ext cx="0" cy="0"/>
          <a:chOff x="0" y="0"/>
          <a:chExt cx="0" cy="0"/>
        </a:xfrm>
      </p:grpSpPr>
      <p:sp>
        <p:nvSpPr>
          <p:cNvPr id="425" name="Google Shape;425;p31:notes"/>
          <p:cNvSpPr txBox="1"/>
          <p:nvPr>
            <p:ph idx="1" type="body"/>
          </p:nvPr>
        </p:nvSpPr>
        <p:spPr>
          <a:xfrm>
            <a:off x="914400" y="3257550"/>
            <a:ext cx="731520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26" name="Google Shape;426;p31:notes"/>
          <p:cNvSpPr/>
          <p:nvPr>
            <p:ph idx="2" type="sldImg"/>
          </p:nvPr>
        </p:nvSpPr>
        <p:spPr>
          <a:xfrm>
            <a:off x="2857500" y="514350"/>
            <a:ext cx="34290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0" name="Shape 430"/>
        <p:cNvGrpSpPr/>
        <p:nvPr/>
      </p:nvGrpSpPr>
      <p:grpSpPr>
        <a:xfrm>
          <a:off x="0" y="0"/>
          <a:ext cx="0" cy="0"/>
          <a:chOff x="0" y="0"/>
          <a:chExt cx="0" cy="0"/>
        </a:xfrm>
      </p:grpSpPr>
      <p:sp>
        <p:nvSpPr>
          <p:cNvPr id="431" name="Google Shape;431;p32:notes"/>
          <p:cNvSpPr txBox="1"/>
          <p:nvPr>
            <p:ph idx="1" type="body"/>
          </p:nvPr>
        </p:nvSpPr>
        <p:spPr>
          <a:xfrm>
            <a:off x="914400" y="3257550"/>
            <a:ext cx="731520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432" name="Google Shape;432;p32:notes"/>
          <p:cNvSpPr/>
          <p:nvPr>
            <p:ph idx="2" type="sldImg"/>
          </p:nvPr>
        </p:nvSpPr>
        <p:spPr>
          <a:xfrm>
            <a:off x="2857500" y="514350"/>
            <a:ext cx="34290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1" name="Shape 501"/>
        <p:cNvGrpSpPr/>
        <p:nvPr/>
      </p:nvGrpSpPr>
      <p:grpSpPr>
        <a:xfrm>
          <a:off x="0" y="0"/>
          <a:ext cx="0" cy="0"/>
          <a:chOff x="0" y="0"/>
          <a:chExt cx="0" cy="0"/>
        </a:xfrm>
      </p:grpSpPr>
      <p:sp>
        <p:nvSpPr>
          <p:cNvPr id="502" name="Google Shape;502;p33:notes"/>
          <p:cNvSpPr txBox="1"/>
          <p:nvPr>
            <p:ph idx="1" type="body"/>
          </p:nvPr>
        </p:nvSpPr>
        <p:spPr>
          <a:xfrm>
            <a:off x="914400" y="3257550"/>
            <a:ext cx="731520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03" name="Google Shape;503;p33:notes"/>
          <p:cNvSpPr/>
          <p:nvPr>
            <p:ph idx="2" type="sldImg"/>
          </p:nvPr>
        </p:nvSpPr>
        <p:spPr>
          <a:xfrm>
            <a:off x="2857500" y="514350"/>
            <a:ext cx="34290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7" name="Shape 507"/>
        <p:cNvGrpSpPr/>
        <p:nvPr/>
      </p:nvGrpSpPr>
      <p:grpSpPr>
        <a:xfrm>
          <a:off x="0" y="0"/>
          <a:ext cx="0" cy="0"/>
          <a:chOff x="0" y="0"/>
          <a:chExt cx="0" cy="0"/>
        </a:xfrm>
      </p:grpSpPr>
      <p:sp>
        <p:nvSpPr>
          <p:cNvPr id="508" name="Google Shape;508;p34:notes"/>
          <p:cNvSpPr/>
          <p:nvPr>
            <p:ph idx="2" type="sldImg"/>
          </p:nvPr>
        </p:nvSpPr>
        <p:spPr>
          <a:xfrm>
            <a:off x="2857500" y="514350"/>
            <a:ext cx="3429000" cy="25717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09" name="Google Shape;509;p34:notes"/>
          <p:cNvSpPr txBox="1"/>
          <p:nvPr>
            <p:ph idx="1" type="body"/>
          </p:nvPr>
        </p:nvSpPr>
        <p:spPr>
          <a:xfrm>
            <a:off x="914400" y="3257550"/>
            <a:ext cx="7315200" cy="30861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0" name="Google Shape;510;p34:notes"/>
          <p:cNvSpPr txBox="1"/>
          <p:nvPr>
            <p:ph idx="12" type="sldNum"/>
          </p:nvPr>
        </p:nvSpPr>
        <p:spPr>
          <a:xfrm>
            <a:off x="5180013" y="6513513"/>
            <a:ext cx="3962400" cy="342900"/>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4" name="Shape 514"/>
        <p:cNvGrpSpPr/>
        <p:nvPr/>
      </p:nvGrpSpPr>
      <p:grpSpPr>
        <a:xfrm>
          <a:off x="0" y="0"/>
          <a:ext cx="0" cy="0"/>
          <a:chOff x="0" y="0"/>
          <a:chExt cx="0" cy="0"/>
        </a:xfrm>
      </p:grpSpPr>
      <p:sp>
        <p:nvSpPr>
          <p:cNvPr id="515" name="Google Shape;515;p35:notes"/>
          <p:cNvSpPr txBox="1"/>
          <p:nvPr>
            <p:ph idx="1" type="body"/>
          </p:nvPr>
        </p:nvSpPr>
        <p:spPr>
          <a:xfrm>
            <a:off x="914400" y="3257550"/>
            <a:ext cx="731520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16" name="Google Shape;516;p35:notes"/>
          <p:cNvSpPr/>
          <p:nvPr>
            <p:ph idx="2" type="sldImg"/>
          </p:nvPr>
        </p:nvSpPr>
        <p:spPr>
          <a:xfrm>
            <a:off x="2857500" y="514350"/>
            <a:ext cx="34290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3" name="Shape 523"/>
        <p:cNvGrpSpPr/>
        <p:nvPr/>
      </p:nvGrpSpPr>
      <p:grpSpPr>
        <a:xfrm>
          <a:off x="0" y="0"/>
          <a:ext cx="0" cy="0"/>
          <a:chOff x="0" y="0"/>
          <a:chExt cx="0" cy="0"/>
        </a:xfrm>
      </p:grpSpPr>
      <p:sp>
        <p:nvSpPr>
          <p:cNvPr id="524" name="Google Shape;524;p36:notes"/>
          <p:cNvSpPr txBox="1"/>
          <p:nvPr>
            <p:ph idx="1" type="body"/>
          </p:nvPr>
        </p:nvSpPr>
        <p:spPr>
          <a:xfrm>
            <a:off x="914400" y="3257550"/>
            <a:ext cx="731520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25" name="Google Shape;525;p36:notes"/>
          <p:cNvSpPr/>
          <p:nvPr>
            <p:ph idx="2" type="sldImg"/>
          </p:nvPr>
        </p:nvSpPr>
        <p:spPr>
          <a:xfrm>
            <a:off x="2857500" y="514350"/>
            <a:ext cx="34290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2" name="Shape 532"/>
        <p:cNvGrpSpPr/>
        <p:nvPr/>
      </p:nvGrpSpPr>
      <p:grpSpPr>
        <a:xfrm>
          <a:off x="0" y="0"/>
          <a:ext cx="0" cy="0"/>
          <a:chOff x="0" y="0"/>
          <a:chExt cx="0" cy="0"/>
        </a:xfrm>
      </p:grpSpPr>
      <p:sp>
        <p:nvSpPr>
          <p:cNvPr id="533" name="Google Shape;533;p37:notes"/>
          <p:cNvSpPr txBox="1"/>
          <p:nvPr>
            <p:ph idx="1" type="body"/>
          </p:nvPr>
        </p:nvSpPr>
        <p:spPr>
          <a:xfrm>
            <a:off x="914400" y="3257550"/>
            <a:ext cx="731520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34" name="Google Shape;534;p37:notes"/>
          <p:cNvSpPr/>
          <p:nvPr>
            <p:ph idx="2" type="sldImg"/>
          </p:nvPr>
        </p:nvSpPr>
        <p:spPr>
          <a:xfrm>
            <a:off x="2857500" y="514350"/>
            <a:ext cx="34290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9" name="Shape 539"/>
        <p:cNvGrpSpPr/>
        <p:nvPr/>
      </p:nvGrpSpPr>
      <p:grpSpPr>
        <a:xfrm>
          <a:off x="0" y="0"/>
          <a:ext cx="0" cy="0"/>
          <a:chOff x="0" y="0"/>
          <a:chExt cx="0" cy="0"/>
        </a:xfrm>
      </p:grpSpPr>
      <p:sp>
        <p:nvSpPr>
          <p:cNvPr id="540" name="Google Shape;540;p38:notes"/>
          <p:cNvSpPr txBox="1"/>
          <p:nvPr>
            <p:ph idx="1" type="body"/>
          </p:nvPr>
        </p:nvSpPr>
        <p:spPr>
          <a:xfrm>
            <a:off x="914400" y="3257550"/>
            <a:ext cx="731520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541" name="Google Shape;541;p38:notes"/>
          <p:cNvSpPr/>
          <p:nvPr>
            <p:ph idx="2" type="sldImg"/>
          </p:nvPr>
        </p:nvSpPr>
        <p:spPr>
          <a:xfrm>
            <a:off x="2857500" y="514350"/>
            <a:ext cx="34290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 name="Shape 70"/>
        <p:cNvGrpSpPr/>
        <p:nvPr/>
      </p:nvGrpSpPr>
      <p:grpSpPr>
        <a:xfrm>
          <a:off x="0" y="0"/>
          <a:ext cx="0" cy="0"/>
          <a:chOff x="0" y="0"/>
          <a:chExt cx="0" cy="0"/>
        </a:xfrm>
      </p:grpSpPr>
      <p:sp>
        <p:nvSpPr>
          <p:cNvPr id="71" name="Google Shape;71;p4:notes"/>
          <p:cNvSpPr txBox="1"/>
          <p:nvPr>
            <p:ph idx="1" type="body"/>
          </p:nvPr>
        </p:nvSpPr>
        <p:spPr>
          <a:xfrm>
            <a:off x="914400" y="3257550"/>
            <a:ext cx="731520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2" name="Google Shape;72;p4:notes"/>
          <p:cNvSpPr/>
          <p:nvPr>
            <p:ph idx="2" type="sldImg"/>
          </p:nvPr>
        </p:nvSpPr>
        <p:spPr>
          <a:xfrm>
            <a:off x="2857500" y="514350"/>
            <a:ext cx="34290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 name="Shape 76"/>
        <p:cNvGrpSpPr/>
        <p:nvPr/>
      </p:nvGrpSpPr>
      <p:grpSpPr>
        <a:xfrm>
          <a:off x="0" y="0"/>
          <a:ext cx="0" cy="0"/>
          <a:chOff x="0" y="0"/>
          <a:chExt cx="0" cy="0"/>
        </a:xfrm>
      </p:grpSpPr>
      <p:sp>
        <p:nvSpPr>
          <p:cNvPr id="77" name="Google Shape;77;p5:notes"/>
          <p:cNvSpPr txBox="1"/>
          <p:nvPr>
            <p:ph idx="1" type="body"/>
          </p:nvPr>
        </p:nvSpPr>
        <p:spPr>
          <a:xfrm>
            <a:off x="914400" y="3257550"/>
            <a:ext cx="731520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8" name="Google Shape;78;p5:notes"/>
          <p:cNvSpPr/>
          <p:nvPr>
            <p:ph idx="2" type="sldImg"/>
          </p:nvPr>
        </p:nvSpPr>
        <p:spPr>
          <a:xfrm>
            <a:off x="2857500" y="514350"/>
            <a:ext cx="34290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p6:notes"/>
          <p:cNvSpPr txBox="1"/>
          <p:nvPr>
            <p:ph idx="1" type="body"/>
          </p:nvPr>
        </p:nvSpPr>
        <p:spPr>
          <a:xfrm>
            <a:off x="914400" y="3257550"/>
            <a:ext cx="731520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6" name="Google Shape;86;p6:notes"/>
          <p:cNvSpPr/>
          <p:nvPr>
            <p:ph idx="2" type="sldImg"/>
          </p:nvPr>
        </p:nvSpPr>
        <p:spPr>
          <a:xfrm>
            <a:off x="2857500" y="514350"/>
            <a:ext cx="34290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p7:notes"/>
          <p:cNvSpPr txBox="1"/>
          <p:nvPr>
            <p:ph idx="1" type="body"/>
          </p:nvPr>
        </p:nvSpPr>
        <p:spPr>
          <a:xfrm>
            <a:off x="914400" y="3257550"/>
            <a:ext cx="731520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4" name="Google Shape;94;p7:notes"/>
          <p:cNvSpPr/>
          <p:nvPr>
            <p:ph idx="2" type="sldImg"/>
          </p:nvPr>
        </p:nvSpPr>
        <p:spPr>
          <a:xfrm>
            <a:off x="2857500" y="514350"/>
            <a:ext cx="34290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0" name="Shape 100"/>
        <p:cNvGrpSpPr/>
        <p:nvPr/>
      </p:nvGrpSpPr>
      <p:grpSpPr>
        <a:xfrm>
          <a:off x="0" y="0"/>
          <a:ext cx="0" cy="0"/>
          <a:chOff x="0" y="0"/>
          <a:chExt cx="0" cy="0"/>
        </a:xfrm>
      </p:grpSpPr>
      <p:sp>
        <p:nvSpPr>
          <p:cNvPr id="101" name="Google Shape;101;p8:notes"/>
          <p:cNvSpPr txBox="1"/>
          <p:nvPr>
            <p:ph idx="1" type="body"/>
          </p:nvPr>
        </p:nvSpPr>
        <p:spPr>
          <a:xfrm>
            <a:off x="914400" y="3257550"/>
            <a:ext cx="731520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 name="Google Shape;102;p8:notes"/>
          <p:cNvSpPr/>
          <p:nvPr>
            <p:ph idx="2" type="sldImg"/>
          </p:nvPr>
        </p:nvSpPr>
        <p:spPr>
          <a:xfrm>
            <a:off x="2857500" y="514350"/>
            <a:ext cx="34290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7" name="Shape 107"/>
        <p:cNvGrpSpPr/>
        <p:nvPr/>
      </p:nvGrpSpPr>
      <p:grpSpPr>
        <a:xfrm>
          <a:off x="0" y="0"/>
          <a:ext cx="0" cy="0"/>
          <a:chOff x="0" y="0"/>
          <a:chExt cx="0" cy="0"/>
        </a:xfrm>
      </p:grpSpPr>
      <p:sp>
        <p:nvSpPr>
          <p:cNvPr id="108" name="Google Shape;108;p9:notes"/>
          <p:cNvSpPr txBox="1"/>
          <p:nvPr>
            <p:ph idx="1" type="body"/>
          </p:nvPr>
        </p:nvSpPr>
        <p:spPr>
          <a:xfrm>
            <a:off x="914400" y="3257550"/>
            <a:ext cx="7315200" cy="30861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9" name="Google Shape;109;p9:notes"/>
          <p:cNvSpPr/>
          <p:nvPr>
            <p:ph idx="2" type="sldImg"/>
          </p:nvPr>
        </p:nvSpPr>
        <p:spPr>
          <a:xfrm>
            <a:off x="2857500" y="514350"/>
            <a:ext cx="3429000" cy="25717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showMasterSp="0">
  <p:cSld name="Title Slide">
    <p:spTree>
      <p:nvGrpSpPr>
        <p:cNvPr id="15" name="Shape 15"/>
        <p:cNvGrpSpPr/>
        <p:nvPr/>
      </p:nvGrpSpPr>
      <p:grpSpPr>
        <a:xfrm>
          <a:off x="0" y="0"/>
          <a:ext cx="0" cy="0"/>
          <a:chOff x="0" y="0"/>
          <a:chExt cx="0" cy="0"/>
        </a:xfrm>
      </p:grpSpPr>
      <p:sp>
        <p:nvSpPr>
          <p:cNvPr id="16" name="Google Shape;16;p2"/>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2"/>
          <p:cNvSpPr txBox="1"/>
          <p:nvPr>
            <p:ph idx="11" type="ftr"/>
          </p:nvPr>
        </p:nvSpPr>
        <p:spPr>
          <a:xfrm>
            <a:off x="457200" y="6492875"/>
            <a:ext cx="3429000" cy="28384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
          <p:cNvSpPr txBox="1"/>
          <p:nvPr/>
        </p:nvSpPr>
        <p:spPr>
          <a:xfrm>
            <a:off x="0" y="789677"/>
            <a:ext cx="9144000" cy="70915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6CB255"/>
              </a:buClr>
              <a:buSzPts val="3500"/>
              <a:buFont typeface="Arial Black"/>
              <a:buNone/>
            </a:pPr>
            <a:r>
              <a:rPr b="0" i="0" lang="en-US" sz="3500" u="none" cap="none" strike="noStrike">
                <a:solidFill>
                  <a:srgbClr val="6CB255"/>
                </a:solidFill>
                <a:latin typeface="Arial Black"/>
                <a:ea typeface="Arial Black"/>
                <a:cs typeface="Arial Black"/>
                <a:sym typeface="Arial Black"/>
              </a:rPr>
              <a:t>COLLEGE PHYSICS</a:t>
            </a:r>
            <a:endParaRPr/>
          </a:p>
          <a:p>
            <a:pPr indent="0" lvl="0" marL="0" marR="0" rtl="0" algn="ctr">
              <a:spcBef>
                <a:spcPts val="0"/>
              </a:spcBef>
              <a:spcAft>
                <a:spcPts val="0"/>
              </a:spcAft>
              <a:buClr>
                <a:srgbClr val="6CB255"/>
              </a:buClr>
              <a:buSzPts val="1800"/>
              <a:buFont typeface="Arial Black"/>
              <a:buNone/>
            </a:pPr>
            <a:r>
              <a:t/>
            </a:r>
            <a:endParaRPr b="0" i="0" sz="1800" u="none" cap="none" strike="noStrike">
              <a:solidFill>
                <a:srgbClr val="EAF1DD"/>
              </a:solidFill>
              <a:latin typeface="Arial"/>
              <a:ea typeface="Arial"/>
              <a:cs typeface="Arial"/>
              <a:sym typeface="Arial"/>
            </a:endParaRPr>
          </a:p>
          <a:p>
            <a:pPr indent="0" lvl="0" marL="0" marR="0" rtl="0" algn="ctr">
              <a:spcBef>
                <a:spcPts val="0"/>
              </a:spcBef>
              <a:spcAft>
                <a:spcPts val="0"/>
              </a:spcAft>
              <a:buClr>
                <a:srgbClr val="212F62"/>
              </a:buClr>
              <a:buSzPts val="2000"/>
              <a:buFont typeface="Arial"/>
              <a:buNone/>
            </a:pPr>
            <a:r>
              <a:rPr b="1" i="0" lang="en-US" sz="2000" u="none" cap="none" strike="noStrike">
                <a:solidFill>
                  <a:srgbClr val="212F62"/>
                </a:solidFill>
                <a:latin typeface="Arial"/>
                <a:ea typeface="Arial"/>
                <a:cs typeface="Arial"/>
                <a:sym typeface="Arial"/>
              </a:rPr>
              <a:t>Chapter # Chapter Title</a:t>
            </a:r>
            <a:endParaRPr/>
          </a:p>
          <a:p>
            <a:pPr indent="0" lvl="0" marL="0" marR="0" rtl="0" algn="ctr">
              <a:spcBef>
                <a:spcPts val="0"/>
              </a:spcBef>
              <a:spcAft>
                <a:spcPts val="0"/>
              </a:spcAft>
              <a:buClr>
                <a:schemeClr val="dk1"/>
              </a:buClr>
              <a:buSzPts val="1600"/>
              <a:buFont typeface="Arial"/>
              <a:buNone/>
            </a:pPr>
            <a:r>
              <a:rPr b="0" i="0" lang="en-US" sz="1600" u="none" cap="none" strike="noStrike">
                <a:solidFill>
                  <a:schemeClr val="dk1"/>
                </a:solidFill>
                <a:latin typeface="Arial"/>
                <a:ea typeface="Arial"/>
                <a:cs typeface="Arial"/>
                <a:sym typeface="Arial"/>
              </a:rPr>
              <a:t>PowerPoint Image Slideshow</a:t>
            </a:r>
            <a:endParaRPr/>
          </a:p>
        </p:txBody>
      </p:sp>
      <p:pic>
        <p:nvPicPr>
          <p:cNvPr descr="medium_covers_Page_2.png" id="19" name="Google Shape;19;p2"/>
          <p:cNvPicPr preferRelativeResize="0"/>
          <p:nvPr/>
        </p:nvPicPr>
        <p:blipFill rotWithShape="1">
          <a:blip r:embed="rId2">
            <a:alphaModFix/>
          </a:blip>
          <a:srcRect b="0" l="0" r="0" t="0"/>
          <a:stretch/>
        </p:blipFill>
        <p:spPr>
          <a:xfrm>
            <a:off x="3562758" y="2517424"/>
            <a:ext cx="2010682" cy="2603836"/>
          </a:xfrm>
          <a:prstGeom prst="rect">
            <a:avLst/>
          </a:prstGeom>
          <a:noFill/>
          <a:ln>
            <a:noFill/>
          </a:ln>
          <a:effectLst>
            <a:reflection blurRad="0" dir="0" dist="0" endA="300" endPos="35000" fadeDir="5400000" kx="0" rotWithShape="0" algn="bl" stA="52000" stPos="0" sy="-100000" ky="0"/>
          </a:effectLst>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showMasterSp="0">
  <p:cSld name="Title and Content">
    <p:spTree>
      <p:nvGrpSpPr>
        <p:cNvPr id="20" name="Shape 20"/>
        <p:cNvGrpSpPr/>
        <p:nvPr/>
      </p:nvGrpSpPr>
      <p:grpSpPr>
        <a:xfrm>
          <a:off x="0" y="0"/>
          <a:ext cx="0" cy="0"/>
          <a:chOff x="0" y="0"/>
          <a:chExt cx="0" cy="0"/>
        </a:xfrm>
      </p:grpSpPr>
      <p:sp>
        <p:nvSpPr>
          <p:cNvPr id="21" name="Google Shape;21;p3"/>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3"/>
          <p:cNvSpPr txBox="1"/>
          <p:nvPr>
            <p:ph idx="11" type="ftr"/>
          </p:nvPr>
        </p:nvSpPr>
        <p:spPr>
          <a:xfrm>
            <a:off x="457200" y="6492875"/>
            <a:ext cx="3429000" cy="28384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3" name="Google Shape;23;p3"/>
          <p:cNvSpPr txBox="1"/>
          <p:nvPr>
            <p:ph idx="12" type="sldNum"/>
          </p:nvPr>
        </p:nvSpPr>
        <p:spPr>
          <a:xfrm rot="-5400000">
            <a:off x="8044814" y="683895"/>
            <a:ext cx="1315721"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24" name="Google Shape;24;p3"/>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rgbClr val="6CB25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3"/>
          <p:cNvSpPr/>
          <p:nvPr>
            <p:ph idx="2" type="pic"/>
          </p:nvPr>
        </p:nvSpPr>
        <p:spPr>
          <a:xfrm>
            <a:off x="457199" y="1122386"/>
            <a:ext cx="8062913" cy="3500071"/>
          </a:xfrm>
          <a:prstGeom prst="rect">
            <a:avLst/>
          </a:prstGeom>
          <a:noFill/>
          <a:ln>
            <a:noFill/>
          </a:ln>
        </p:spPr>
        <p:txBody>
          <a:bodyPr anchorCtr="0" anchor="t" bIns="45700" lIns="91425" spcFirstLastPara="1" rIns="91425" wrap="square" tIns="45700">
            <a:noAutofit/>
          </a:bodyPr>
          <a:lstStyle>
            <a:lvl1pPr lvl="0" marR="0" rtl="0" algn="l">
              <a:spcBef>
                <a:spcPts val="400"/>
              </a:spcBef>
              <a:spcAft>
                <a:spcPts val="0"/>
              </a:spcAft>
              <a:buClr>
                <a:srgbClr val="6CB255"/>
              </a:buClr>
              <a:buSzPts val="2000"/>
              <a:buFont typeface="Arial"/>
              <a:buNone/>
              <a:defRPr b="0" i="0" sz="2000" u="none" cap="none" strike="noStrike">
                <a:solidFill>
                  <a:schemeClr val="dk1"/>
                </a:solidFill>
                <a:latin typeface="Arial"/>
                <a:ea typeface="Arial"/>
                <a:cs typeface="Arial"/>
                <a:sym typeface="Arial"/>
              </a:defRPr>
            </a:lvl1pPr>
            <a:lvl2pPr lvl="1" marR="0" rtl="0" algn="l">
              <a:spcBef>
                <a:spcPts val="600"/>
              </a:spcBef>
              <a:spcAft>
                <a:spcPts val="0"/>
              </a:spcAft>
              <a:buClr>
                <a:srgbClr val="6CB255"/>
              </a:buClr>
              <a:buSzPts val="2000"/>
              <a:buFont typeface="Arial"/>
              <a:buChar char="•"/>
              <a:defRPr b="0" i="0" sz="2000" u="none" cap="none" strike="noStrike">
                <a:solidFill>
                  <a:srgbClr val="000000"/>
                </a:solidFill>
                <a:latin typeface="Arial"/>
                <a:ea typeface="Arial"/>
                <a:cs typeface="Arial"/>
                <a:sym typeface="Arial"/>
              </a:defRPr>
            </a:lvl2pPr>
            <a:lvl3pPr lvl="2" marR="0" rtl="0" algn="l">
              <a:spcBef>
                <a:spcPts val="360"/>
              </a:spcBef>
              <a:spcAft>
                <a:spcPts val="0"/>
              </a:spcAft>
              <a:buClr>
                <a:srgbClr val="6CB255"/>
              </a:buClr>
              <a:buSzPts val="1800"/>
              <a:buFont typeface="Arial"/>
              <a:buChar char="•"/>
              <a:defRPr b="0" i="0" sz="1800" u="none" cap="none" strike="noStrike">
                <a:solidFill>
                  <a:srgbClr val="000000"/>
                </a:solidFill>
                <a:latin typeface="Arial"/>
                <a:ea typeface="Arial"/>
                <a:cs typeface="Arial"/>
                <a:sym typeface="Arial"/>
              </a:defRPr>
            </a:lvl3pPr>
            <a:lvl4pPr lvl="3" marR="0" rtl="0" algn="l">
              <a:spcBef>
                <a:spcPts val="360"/>
              </a:spcBef>
              <a:spcAft>
                <a:spcPts val="0"/>
              </a:spcAft>
              <a:buClr>
                <a:srgbClr val="6CB255"/>
              </a:buClr>
              <a:buSzPts val="1800"/>
              <a:buFont typeface="Arial"/>
              <a:buChar char="•"/>
              <a:defRPr b="0" i="0" sz="1800" u="none" cap="none" strike="noStrike">
                <a:solidFill>
                  <a:srgbClr val="000000"/>
                </a:solidFill>
                <a:latin typeface="Arial"/>
                <a:ea typeface="Arial"/>
                <a:cs typeface="Arial"/>
                <a:sym typeface="Arial"/>
              </a:defRPr>
            </a:lvl4pPr>
            <a:lvl5pPr lvl="4" marR="0" rtl="0" algn="l">
              <a:spcBef>
                <a:spcPts val="360"/>
              </a:spcBef>
              <a:spcAft>
                <a:spcPts val="0"/>
              </a:spcAft>
              <a:buClr>
                <a:srgbClr val="6CB255"/>
              </a:buClr>
              <a:buSzPts val="1800"/>
              <a:buFont typeface="Arial"/>
              <a:buChar char="•"/>
              <a:defRPr b="0" i="0" sz="1800" u="none" cap="none" strike="noStrike">
                <a:solidFill>
                  <a:srgbClr val="000000"/>
                </a:solidFill>
                <a:latin typeface="Arial"/>
                <a:ea typeface="Arial"/>
                <a:cs typeface="Arial"/>
                <a:sym typeface="Arial"/>
              </a:defRPr>
            </a:lvl5pPr>
            <a:lvl6pPr lvl="5" marR="0" rtl="0" algn="l">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6pPr>
            <a:lvl7pPr lvl="6" marR="0" rtl="0" algn="l">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7pPr>
            <a:lvl8pPr lvl="7" marR="0" rtl="0" algn="l">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8pPr>
            <a:lvl9pPr lvl="8" marR="0" rtl="0" algn="l">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26" name="Google Shape;26;p3"/>
          <p:cNvSpPr txBox="1"/>
          <p:nvPr>
            <p:ph idx="1" type="body"/>
          </p:nvPr>
        </p:nvSpPr>
        <p:spPr>
          <a:xfrm>
            <a:off x="457200" y="4843982"/>
            <a:ext cx="8062912" cy="1166382"/>
          </a:xfrm>
          <a:prstGeom prst="rect">
            <a:avLst/>
          </a:prstGeom>
          <a:noFill/>
          <a:ln>
            <a:noFill/>
          </a:ln>
        </p:spPr>
        <p:txBody>
          <a:bodyPr anchorCtr="0" anchor="t" bIns="45700" lIns="91425" spcFirstLastPara="1" rIns="91425" wrap="square" tIns="45700">
            <a:noAutofit/>
          </a:bodyPr>
          <a:lstStyle>
            <a:lvl1pPr indent="-228600" lvl="0" marL="457200" algn="l">
              <a:spcBef>
                <a:spcPts val="400"/>
              </a:spcBef>
              <a:spcAft>
                <a:spcPts val="0"/>
              </a:spcAft>
              <a:buClr>
                <a:srgbClr val="6CB255"/>
              </a:buClr>
              <a:buSzPts val="2000"/>
              <a:buNone/>
              <a:defRPr>
                <a:solidFill>
                  <a:srgbClr val="000000"/>
                </a:solidFill>
              </a:defRPr>
            </a:lvl1pPr>
            <a:lvl2pPr indent="-355600" lvl="1" marL="914400" algn="l">
              <a:spcBef>
                <a:spcPts val="600"/>
              </a:spcBef>
              <a:spcAft>
                <a:spcPts val="0"/>
              </a:spcAft>
              <a:buClr>
                <a:srgbClr val="6CB255"/>
              </a:buClr>
              <a:buSzPts val="2000"/>
              <a:buFont typeface="Arial Black"/>
              <a:buAutoNum type="alphaLcParenR"/>
              <a:defRPr>
                <a:solidFill>
                  <a:schemeClr val="dk1"/>
                </a:solidFill>
              </a:defRPr>
            </a:lvl2pPr>
            <a:lvl3pPr indent="-342900" lvl="2" marL="1371600" algn="l">
              <a:spcBef>
                <a:spcPts val="360"/>
              </a:spcBef>
              <a:spcAft>
                <a:spcPts val="0"/>
              </a:spcAft>
              <a:buClr>
                <a:srgbClr val="6CB255"/>
              </a:buClr>
              <a:buSzPts val="1800"/>
              <a:buFont typeface="Arial Black"/>
              <a:buAutoNum type="alphaLcParenR"/>
              <a:defRPr>
                <a:solidFill>
                  <a:schemeClr val="dk1"/>
                </a:solidFill>
              </a:defRPr>
            </a:lvl3pPr>
            <a:lvl4pPr indent="-342900" lvl="3" marL="1828800" algn="l">
              <a:spcBef>
                <a:spcPts val="360"/>
              </a:spcBef>
              <a:spcAft>
                <a:spcPts val="0"/>
              </a:spcAft>
              <a:buClr>
                <a:srgbClr val="6CB255"/>
              </a:buClr>
              <a:buSzPts val="1800"/>
              <a:buFont typeface="Arial Black"/>
              <a:buAutoNum type="alphaLcParenR"/>
              <a:defRPr>
                <a:solidFill>
                  <a:schemeClr val="dk1"/>
                </a:solidFill>
              </a:defRPr>
            </a:lvl4pPr>
            <a:lvl5pPr indent="-342900" lvl="4" marL="2286000" algn="l">
              <a:spcBef>
                <a:spcPts val="360"/>
              </a:spcBef>
              <a:spcAft>
                <a:spcPts val="0"/>
              </a:spcAft>
              <a:buClr>
                <a:srgbClr val="6CB255"/>
              </a:buClr>
              <a:buSzPts val="1800"/>
              <a:buFont typeface="Arial Black"/>
              <a:buAutoNum type="alphaLcParenR"/>
              <a:defRPr>
                <a:solidFill>
                  <a:schemeClr val="dk1"/>
                </a:solidFill>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showMasterSp="0">
  <p:cSld name="Two Content">
    <p:spTree>
      <p:nvGrpSpPr>
        <p:cNvPr id="27" name="Shape 27"/>
        <p:cNvGrpSpPr/>
        <p:nvPr/>
      </p:nvGrpSpPr>
      <p:grpSpPr>
        <a:xfrm>
          <a:off x="0" y="0"/>
          <a:ext cx="0" cy="0"/>
          <a:chOff x="0" y="0"/>
          <a:chExt cx="0" cy="0"/>
        </a:xfrm>
      </p:grpSpPr>
      <p:sp>
        <p:nvSpPr>
          <p:cNvPr id="28" name="Google Shape;28;p4"/>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rgbClr val="6CB25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9" name="Google Shape;29;p4"/>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
          <p:cNvSpPr txBox="1"/>
          <p:nvPr>
            <p:ph idx="11" type="ftr"/>
          </p:nvPr>
        </p:nvSpPr>
        <p:spPr>
          <a:xfrm>
            <a:off x="457200" y="6492875"/>
            <a:ext cx="3429000" cy="28384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
          <p:cNvSpPr txBox="1"/>
          <p:nvPr>
            <p:ph idx="12" type="sldNum"/>
          </p:nvPr>
        </p:nvSpPr>
        <p:spPr>
          <a:xfrm rot="-5400000">
            <a:off x="8044814" y="683895"/>
            <a:ext cx="1315721"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32" name="Google Shape;32;p4"/>
          <p:cNvSpPr/>
          <p:nvPr>
            <p:ph idx="2" type="pic"/>
          </p:nvPr>
        </p:nvSpPr>
        <p:spPr>
          <a:xfrm>
            <a:off x="457199" y="1107618"/>
            <a:ext cx="4031619" cy="4607689"/>
          </a:xfrm>
          <a:prstGeom prst="rect">
            <a:avLst/>
          </a:prstGeom>
          <a:noFill/>
          <a:ln>
            <a:noFill/>
          </a:ln>
        </p:spPr>
        <p:txBody>
          <a:bodyPr anchorCtr="0" anchor="t" bIns="45700" lIns="91425" spcFirstLastPara="1" rIns="91425" wrap="square" tIns="45700">
            <a:noAutofit/>
          </a:bodyPr>
          <a:lstStyle>
            <a:lvl1pPr lvl="0" marR="0" rtl="0" algn="l">
              <a:spcBef>
                <a:spcPts val="400"/>
              </a:spcBef>
              <a:spcAft>
                <a:spcPts val="0"/>
              </a:spcAft>
              <a:buClr>
                <a:srgbClr val="6CB255"/>
              </a:buClr>
              <a:buSzPts val="2000"/>
              <a:buFont typeface="Arial"/>
              <a:buNone/>
              <a:defRPr b="0" i="0" sz="2000" u="none" cap="none" strike="noStrike">
                <a:solidFill>
                  <a:schemeClr val="dk1"/>
                </a:solidFill>
                <a:latin typeface="Arial"/>
                <a:ea typeface="Arial"/>
                <a:cs typeface="Arial"/>
                <a:sym typeface="Arial"/>
              </a:defRPr>
            </a:lvl1pPr>
            <a:lvl2pPr lvl="1" marR="0" rtl="0" algn="l">
              <a:spcBef>
                <a:spcPts val="600"/>
              </a:spcBef>
              <a:spcAft>
                <a:spcPts val="0"/>
              </a:spcAft>
              <a:buClr>
                <a:srgbClr val="6CB255"/>
              </a:buClr>
              <a:buSzPts val="2000"/>
              <a:buFont typeface="Arial"/>
              <a:buChar char="•"/>
              <a:defRPr b="0" i="0" sz="2000" u="none" cap="none" strike="noStrike">
                <a:solidFill>
                  <a:srgbClr val="000000"/>
                </a:solidFill>
                <a:latin typeface="Arial"/>
                <a:ea typeface="Arial"/>
                <a:cs typeface="Arial"/>
                <a:sym typeface="Arial"/>
              </a:defRPr>
            </a:lvl2pPr>
            <a:lvl3pPr lvl="2" marR="0" rtl="0" algn="l">
              <a:spcBef>
                <a:spcPts val="360"/>
              </a:spcBef>
              <a:spcAft>
                <a:spcPts val="0"/>
              </a:spcAft>
              <a:buClr>
                <a:srgbClr val="6CB255"/>
              </a:buClr>
              <a:buSzPts val="1800"/>
              <a:buFont typeface="Arial"/>
              <a:buChar char="•"/>
              <a:defRPr b="0" i="0" sz="1800" u="none" cap="none" strike="noStrike">
                <a:solidFill>
                  <a:srgbClr val="000000"/>
                </a:solidFill>
                <a:latin typeface="Arial"/>
                <a:ea typeface="Arial"/>
                <a:cs typeface="Arial"/>
                <a:sym typeface="Arial"/>
              </a:defRPr>
            </a:lvl3pPr>
            <a:lvl4pPr lvl="3" marR="0" rtl="0" algn="l">
              <a:spcBef>
                <a:spcPts val="360"/>
              </a:spcBef>
              <a:spcAft>
                <a:spcPts val="0"/>
              </a:spcAft>
              <a:buClr>
                <a:srgbClr val="6CB255"/>
              </a:buClr>
              <a:buSzPts val="1800"/>
              <a:buFont typeface="Arial"/>
              <a:buChar char="•"/>
              <a:defRPr b="0" i="0" sz="1800" u="none" cap="none" strike="noStrike">
                <a:solidFill>
                  <a:srgbClr val="000000"/>
                </a:solidFill>
                <a:latin typeface="Arial"/>
                <a:ea typeface="Arial"/>
                <a:cs typeface="Arial"/>
                <a:sym typeface="Arial"/>
              </a:defRPr>
            </a:lvl4pPr>
            <a:lvl5pPr lvl="4" marR="0" rtl="0" algn="l">
              <a:spcBef>
                <a:spcPts val="360"/>
              </a:spcBef>
              <a:spcAft>
                <a:spcPts val="0"/>
              </a:spcAft>
              <a:buClr>
                <a:srgbClr val="6CB255"/>
              </a:buClr>
              <a:buSzPts val="1800"/>
              <a:buFont typeface="Arial"/>
              <a:buChar char="•"/>
              <a:defRPr b="0" i="0" sz="1800" u="none" cap="none" strike="noStrike">
                <a:solidFill>
                  <a:srgbClr val="000000"/>
                </a:solidFill>
                <a:latin typeface="Arial"/>
                <a:ea typeface="Arial"/>
                <a:cs typeface="Arial"/>
                <a:sym typeface="Arial"/>
              </a:defRPr>
            </a:lvl5pPr>
            <a:lvl6pPr lvl="5" marR="0" rtl="0" algn="l">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6pPr>
            <a:lvl7pPr lvl="6" marR="0" rtl="0" algn="l">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7pPr>
            <a:lvl8pPr lvl="7" marR="0" rtl="0" algn="l">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8pPr>
            <a:lvl9pPr lvl="8" marR="0" rtl="0" algn="l">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33" name="Google Shape;33;p4"/>
          <p:cNvSpPr txBox="1"/>
          <p:nvPr>
            <p:ph idx="1" type="body"/>
          </p:nvPr>
        </p:nvSpPr>
        <p:spPr>
          <a:xfrm>
            <a:off x="4606925" y="1107618"/>
            <a:ext cx="3913188" cy="4607382"/>
          </a:xfrm>
          <a:prstGeom prst="rect">
            <a:avLst/>
          </a:prstGeom>
          <a:noFill/>
          <a:ln>
            <a:noFill/>
          </a:ln>
        </p:spPr>
        <p:txBody>
          <a:bodyPr anchorCtr="0" anchor="t" bIns="45700" lIns="91425" spcFirstLastPara="1" rIns="91425" wrap="square" tIns="45700">
            <a:noAutofit/>
          </a:bodyPr>
          <a:lstStyle>
            <a:lvl1pPr indent="-228600" lvl="0" marL="457200" algn="l">
              <a:spcBef>
                <a:spcPts val="400"/>
              </a:spcBef>
              <a:spcAft>
                <a:spcPts val="0"/>
              </a:spcAft>
              <a:buClr>
                <a:srgbClr val="6CB255"/>
              </a:buClr>
              <a:buSzPts val="2000"/>
              <a:buNone/>
              <a:defRPr>
                <a:solidFill>
                  <a:srgbClr val="212F62"/>
                </a:solidFill>
              </a:defRPr>
            </a:lvl1pPr>
            <a:lvl2pPr indent="-355600" lvl="1" marL="914400" algn="l">
              <a:spcBef>
                <a:spcPts val="600"/>
              </a:spcBef>
              <a:spcAft>
                <a:spcPts val="0"/>
              </a:spcAft>
              <a:buClr>
                <a:srgbClr val="6CB255"/>
              </a:buClr>
              <a:buSzPts val="2000"/>
              <a:buFont typeface="Arial Black"/>
              <a:buAutoNum type="alphaLcParenR"/>
              <a:defRPr>
                <a:solidFill>
                  <a:schemeClr val="dk1"/>
                </a:solidFill>
              </a:defRPr>
            </a:lvl2pPr>
            <a:lvl3pPr indent="-342900" lvl="2" marL="1371600" algn="l">
              <a:spcBef>
                <a:spcPts val="360"/>
              </a:spcBef>
              <a:spcAft>
                <a:spcPts val="0"/>
              </a:spcAft>
              <a:buClr>
                <a:srgbClr val="6CB255"/>
              </a:buClr>
              <a:buSzPts val="1800"/>
              <a:buFont typeface="Arial Black"/>
              <a:buAutoNum type="alphaLcParenR"/>
              <a:defRPr>
                <a:solidFill>
                  <a:schemeClr val="dk1"/>
                </a:solidFill>
              </a:defRPr>
            </a:lvl3pPr>
            <a:lvl4pPr indent="-342900" lvl="3" marL="1828800" algn="l">
              <a:spcBef>
                <a:spcPts val="360"/>
              </a:spcBef>
              <a:spcAft>
                <a:spcPts val="0"/>
              </a:spcAft>
              <a:buClr>
                <a:srgbClr val="6CB255"/>
              </a:buClr>
              <a:buSzPts val="1800"/>
              <a:buFont typeface="Arial Black"/>
              <a:buAutoNum type="alphaLcParenR"/>
              <a:defRPr>
                <a:solidFill>
                  <a:schemeClr val="dk1"/>
                </a:solidFill>
              </a:defRPr>
            </a:lvl4pPr>
            <a:lvl5pPr indent="-342900" lvl="4" marL="2286000" algn="l">
              <a:spcBef>
                <a:spcPts val="360"/>
              </a:spcBef>
              <a:spcAft>
                <a:spcPts val="0"/>
              </a:spcAft>
              <a:buClr>
                <a:srgbClr val="6CB255"/>
              </a:buClr>
              <a:buSzPts val="1800"/>
              <a:buFont typeface="Arial Black"/>
              <a:buAutoNum type="alphaLcParenR"/>
              <a:defRPr>
                <a:solidFill>
                  <a:schemeClr val="dk1"/>
                </a:solidFill>
              </a:defRPr>
            </a:lvl5pPr>
            <a:lvl6pPr indent="-342900" lvl="5" marL="2743200" algn="l">
              <a:spcBef>
                <a:spcPts val="360"/>
              </a:spcBef>
              <a:spcAft>
                <a:spcPts val="0"/>
              </a:spcAft>
              <a:buSzPts val="1800"/>
              <a:buChar char="•"/>
              <a:defRPr/>
            </a:lvl6pPr>
            <a:lvl7pPr indent="-342900" lvl="6" marL="3200400" algn="l">
              <a:spcBef>
                <a:spcPts val="360"/>
              </a:spcBef>
              <a:spcAft>
                <a:spcPts val="0"/>
              </a:spcAft>
              <a:buSzPts val="1800"/>
              <a:buChar char="•"/>
              <a:defRPr/>
            </a:lvl7pPr>
            <a:lvl8pPr indent="-342900" lvl="7" marL="3657600" algn="l">
              <a:spcBef>
                <a:spcPts val="360"/>
              </a:spcBef>
              <a:spcAft>
                <a:spcPts val="0"/>
              </a:spcAft>
              <a:buSzPts val="1800"/>
              <a:buChar char="•"/>
              <a:defRPr/>
            </a:lvl8pPr>
            <a:lvl9pPr indent="-342900" lvl="8" marL="4114800" algn="l">
              <a:spcBef>
                <a:spcPts val="360"/>
              </a:spcBef>
              <a:spcAft>
                <a:spcPts val="0"/>
              </a:spcAft>
              <a:buSzPts val="18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showMasterSp="0">
  <p:cSld name="Content with Caption">
    <p:spTree>
      <p:nvGrpSpPr>
        <p:cNvPr id="34" name="Shape 34"/>
        <p:cNvGrpSpPr/>
        <p:nvPr/>
      </p:nvGrpSpPr>
      <p:grpSpPr>
        <a:xfrm>
          <a:off x="0" y="0"/>
          <a:ext cx="0" cy="0"/>
          <a:chOff x="0" y="0"/>
          <a:chExt cx="0" cy="0"/>
        </a:xfrm>
      </p:grpSpPr>
      <p:sp>
        <p:nvSpPr>
          <p:cNvPr id="35" name="Google Shape;35;p5"/>
          <p:cNvSpPr txBox="1"/>
          <p:nvPr>
            <p:ph idx="1" type="body"/>
          </p:nvPr>
        </p:nvSpPr>
        <p:spPr>
          <a:xfrm>
            <a:off x="3575050" y="1600200"/>
            <a:ext cx="5111750" cy="4480560"/>
          </a:xfrm>
          <a:prstGeom prst="rect">
            <a:avLst/>
          </a:prstGeom>
          <a:noFill/>
          <a:ln>
            <a:noFill/>
          </a:ln>
        </p:spPr>
        <p:txBody>
          <a:bodyPr anchorCtr="0" anchor="t" bIns="45700" lIns="91425" spcFirstLastPara="1" rIns="91425" wrap="square" tIns="45700">
            <a:noAutofit/>
          </a:bodyPr>
          <a:lstStyle>
            <a:lvl1pPr indent="-228600" lvl="0" marL="457200" algn="l">
              <a:spcBef>
                <a:spcPts val="640"/>
              </a:spcBef>
              <a:spcAft>
                <a:spcPts val="0"/>
              </a:spcAft>
              <a:buSzPts val="3200"/>
              <a:buNone/>
              <a:defRPr sz="3200"/>
            </a:lvl1pPr>
            <a:lvl2pPr indent="-406400" lvl="1" marL="914400" algn="l">
              <a:spcBef>
                <a:spcPts val="600"/>
              </a:spcBef>
              <a:spcAft>
                <a:spcPts val="0"/>
              </a:spcAft>
              <a:buSzPts val="2800"/>
              <a:buFont typeface="Arial Black"/>
              <a:buAutoNum type="alphaLcParenR"/>
              <a:defRPr sz="2800"/>
            </a:lvl2pPr>
            <a:lvl3pPr indent="-381000" lvl="2" marL="1371600" algn="l">
              <a:spcBef>
                <a:spcPts val="480"/>
              </a:spcBef>
              <a:spcAft>
                <a:spcPts val="0"/>
              </a:spcAft>
              <a:buSzPts val="2400"/>
              <a:buFont typeface="Arial Black"/>
              <a:buAutoNum type="alphaLcParenR"/>
              <a:defRPr sz="2400"/>
            </a:lvl3pPr>
            <a:lvl4pPr indent="-355600" lvl="3" marL="1828800" algn="l">
              <a:spcBef>
                <a:spcPts val="400"/>
              </a:spcBef>
              <a:spcAft>
                <a:spcPts val="0"/>
              </a:spcAft>
              <a:buSzPts val="2000"/>
              <a:buFont typeface="Arial Black"/>
              <a:buAutoNum type="alphaLcParenR"/>
              <a:defRPr sz="2000"/>
            </a:lvl4pPr>
            <a:lvl5pPr indent="-355600" lvl="4" marL="2286000" algn="l">
              <a:spcBef>
                <a:spcPts val="400"/>
              </a:spcBef>
              <a:spcAft>
                <a:spcPts val="0"/>
              </a:spcAft>
              <a:buSzPts val="2000"/>
              <a:buFont typeface="Arial Black"/>
              <a:buAutoNum type="alphaLcParenR"/>
              <a:defRPr sz="2000"/>
            </a:lvl5pPr>
            <a:lvl6pPr indent="-355600" lvl="5" marL="2743200" algn="l">
              <a:spcBef>
                <a:spcPts val="400"/>
              </a:spcBef>
              <a:spcAft>
                <a:spcPts val="0"/>
              </a:spcAft>
              <a:buSzPts val="2000"/>
              <a:buChar char="•"/>
              <a:defRPr sz="2000"/>
            </a:lvl6pPr>
            <a:lvl7pPr indent="-355600" lvl="6" marL="3200400" algn="l">
              <a:spcBef>
                <a:spcPts val="400"/>
              </a:spcBef>
              <a:spcAft>
                <a:spcPts val="0"/>
              </a:spcAft>
              <a:buSzPts val="2000"/>
              <a:buChar char="•"/>
              <a:defRPr sz="2000"/>
            </a:lvl7pPr>
            <a:lvl8pPr indent="-355600" lvl="7" marL="3657600" algn="l">
              <a:spcBef>
                <a:spcPts val="400"/>
              </a:spcBef>
              <a:spcAft>
                <a:spcPts val="0"/>
              </a:spcAft>
              <a:buSzPts val="2000"/>
              <a:buChar char="•"/>
              <a:defRPr sz="2000"/>
            </a:lvl8pPr>
            <a:lvl9pPr indent="-355600" lvl="8" marL="4114800" algn="l">
              <a:spcBef>
                <a:spcPts val="400"/>
              </a:spcBef>
              <a:spcAft>
                <a:spcPts val="0"/>
              </a:spcAft>
              <a:buSzPts val="2000"/>
              <a:buChar char="•"/>
              <a:defRPr sz="2000"/>
            </a:lvl9pPr>
          </a:lstStyle>
          <a:p/>
        </p:txBody>
      </p:sp>
      <p:sp>
        <p:nvSpPr>
          <p:cNvPr id="36" name="Google Shape;36;p5"/>
          <p:cNvSpPr txBox="1"/>
          <p:nvPr>
            <p:ph idx="2" type="body"/>
          </p:nvPr>
        </p:nvSpPr>
        <p:spPr>
          <a:xfrm>
            <a:off x="457200" y="1600200"/>
            <a:ext cx="3008313" cy="4480560"/>
          </a:xfrm>
          <a:prstGeom prst="rect">
            <a:avLst/>
          </a:prstGeom>
          <a:noFill/>
          <a:ln>
            <a:noFill/>
          </a:ln>
        </p:spPr>
        <p:txBody>
          <a:bodyPr anchorCtr="0" anchor="t" bIns="45700" lIns="91425" spcFirstLastPara="1" rIns="91425" wrap="square" tIns="45700">
            <a:noAutofit/>
          </a:bodyPr>
          <a:lstStyle>
            <a:lvl1pPr indent="-228600" lvl="0" marL="457200" algn="l">
              <a:spcBef>
                <a:spcPts val="320"/>
              </a:spcBef>
              <a:spcAft>
                <a:spcPts val="0"/>
              </a:spcAft>
              <a:buSzPts val="1600"/>
              <a:buNone/>
              <a:defRPr sz="1600"/>
            </a:lvl1pPr>
            <a:lvl2pPr indent="-228600" lvl="1" marL="914400" algn="l">
              <a:spcBef>
                <a:spcPts val="600"/>
              </a:spcBef>
              <a:spcAft>
                <a:spcPts val="0"/>
              </a:spcAft>
              <a:buSzPts val="1200"/>
              <a:buNone/>
              <a:defRPr sz="1200"/>
            </a:lvl2pPr>
            <a:lvl3pPr indent="-228600" lvl="2" marL="1371600" algn="l">
              <a:spcBef>
                <a:spcPts val="200"/>
              </a:spcBef>
              <a:spcAft>
                <a:spcPts val="0"/>
              </a:spcAft>
              <a:buSzPts val="1000"/>
              <a:buNone/>
              <a:defRPr sz="1000"/>
            </a:lvl3pPr>
            <a:lvl4pPr indent="-228600" lvl="3" marL="1828800" algn="l">
              <a:spcBef>
                <a:spcPts val="180"/>
              </a:spcBef>
              <a:spcAft>
                <a:spcPts val="0"/>
              </a:spcAft>
              <a:buSzPts val="900"/>
              <a:buNone/>
              <a:defRPr sz="900"/>
            </a:lvl4pPr>
            <a:lvl5pPr indent="-228600" lvl="4" marL="2286000" algn="l">
              <a:spcBef>
                <a:spcPts val="180"/>
              </a:spcBef>
              <a:spcAft>
                <a:spcPts val="0"/>
              </a:spcAft>
              <a:buSzPts val="900"/>
              <a:buNone/>
              <a:defRPr sz="900"/>
            </a:lvl5pPr>
            <a:lvl6pPr indent="-228600" lvl="5" marL="2743200" algn="l">
              <a:spcBef>
                <a:spcPts val="180"/>
              </a:spcBef>
              <a:spcAft>
                <a:spcPts val="0"/>
              </a:spcAft>
              <a:buSzPts val="900"/>
              <a:buNone/>
              <a:defRPr sz="900"/>
            </a:lvl6pPr>
            <a:lvl7pPr indent="-228600" lvl="6" marL="3200400" algn="l">
              <a:spcBef>
                <a:spcPts val="180"/>
              </a:spcBef>
              <a:spcAft>
                <a:spcPts val="0"/>
              </a:spcAft>
              <a:buSzPts val="900"/>
              <a:buNone/>
              <a:defRPr sz="900"/>
            </a:lvl7pPr>
            <a:lvl8pPr indent="-228600" lvl="7" marL="3657600" algn="l">
              <a:spcBef>
                <a:spcPts val="180"/>
              </a:spcBef>
              <a:spcAft>
                <a:spcPts val="0"/>
              </a:spcAft>
              <a:buSzPts val="900"/>
              <a:buNone/>
              <a:defRPr sz="900"/>
            </a:lvl8pPr>
            <a:lvl9pPr indent="-228600" lvl="8" marL="4114800" algn="l">
              <a:spcBef>
                <a:spcPts val="180"/>
              </a:spcBef>
              <a:spcAft>
                <a:spcPts val="0"/>
              </a:spcAft>
              <a:buSzPts val="900"/>
              <a:buNone/>
              <a:defRPr sz="900"/>
            </a:lvl9pPr>
          </a:lstStyle>
          <a:p/>
        </p:txBody>
      </p:sp>
      <p:sp>
        <p:nvSpPr>
          <p:cNvPr id="37" name="Google Shape;37;p5"/>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5"/>
          <p:cNvSpPr txBox="1"/>
          <p:nvPr>
            <p:ph idx="11" type="ftr"/>
          </p:nvPr>
        </p:nvSpPr>
        <p:spPr>
          <a:xfrm>
            <a:off x="457200" y="6492875"/>
            <a:ext cx="3429000" cy="28384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5"/>
          <p:cNvSpPr txBox="1"/>
          <p:nvPr>
            <p:ph idx="12" type="sldNum"/>
          </p:nvPr>
        </p:nvSpPr>
        <p:spPr>
          <a:xfrm rot="-5400000">
            <a:off x="8044814" y="683895"/>
            <a:ext cx="1315721"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40" name="Google Shape;40;p5"/>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Clr>
                <a:srgbClr val="6CB255"/>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457200" y="152718"/>
            <a:ext cx="5791200" cy="1371600"/>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Clr>
                <a:srgbClr val="6CB255"/>
              </a:buClr>
              <a:buSzPts val="2400"/>
              <a:buFont typeface="Arial Black"/>
              <a:buNone/>
              <a:defRPr b="0" i="0" sz="2400" u="none" cap="none" strike="noStrike">
                <a:solidFill>
                  <a:srgbClr val="6CB255"/>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457200" y="1752600"/>
            <a:ext cx="7620000" cy="4373563"/>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400"/>
              </a:spcBef>
              <a:spcAft>
                <a:spcPts val="0"/>
              </a:spcAft>
              <a:buClr>
                <a:srgbClr val="6CB255"/>
              </a:buClr>
              <a:buSzPts val="2000"/>
              <a:buFont typeface="Arial"/>
              <a:buNone/>
              <a:defRPr b="0" i="0" sz="2000" u="none" cap="none" strike="noStrike">
                <a:solidFill>
                  <a:schemeClr val="dk1"/>
                </a:solidFill>
                <a:latin typeface="Arial"/>
                <a:ea typeface="Arial"/>
                <a:cs typeface="Arial"/>
                <a:sym typeface="Arial"/>
              </a:defRPr>
            </a:lvl1pPr>
            <a:lvl2pPr indent="-355600" lvl="1" marL="914400" marR="0" rtl="0" algn="l">
              <a:spcBef>
                <a:spcPts val="600"/>
              </a:spcBef>
              <a:spcAft>
                <a:spcPts val="0"/>
              </a:spcAft>
              <a:buClr>
                <a:srgbClr val="6CB255"/>
              </a:buClr>
              <a:buSzPts val="2000"/>
              <a:buFont typeface="Arial"/>
              <a:buChar char="•"/>
              <a:defRPr b="0" i="0" sz="2000" u="none" cap="none" strike="noStrike">
                <a:solidFill>
                  <a:srgbClr val="000000"/>
                </a:solidFill>
                <a:latin typeface="Arial"/>
                <a:ea typeface="Arial"/>
                <a:cs typeface="Arial"/>
                <a:sym typeface="Arial"/>
              </a:defRPr>
            </a:lvl2pPr>
            <a:lvl3pPr indent="-342900" lvl="2" marL="1371600" marR="0" rtl="0" algn="l">
              <a:spcBef>
                <a:spcPts val="360"/>
              </a:spcBef>
              <a:spcAft>
                <a:spcPts val="0"/>
              </a:spcAft>
              <a:buClr>
                <a:srgbClr val="6CB255"/>
              </a:buClr>
              <a:buSzPts val="1800"/>
              <a:buFont typeface="Arial"/>
              <a:buChar char="•"/>
              <a:defRPr b="0" i="0" sz="1800" u="none" cap="none" strike="noStrike">
                <a:solidFill>
                  <a:srgbClr val="000000"/>
                </a:solidFill>
                <a:latin typeface="Arial"/>
                <a:ea typeface="Arial"/>
                <a:cs typeface="Arial"/>
                <a:sym typeface="Arial"/>
              </a:defRPr>
            </a:lvl3pPr>
            <a:lvl4pPr indent="-342900" lvl="3" marL="1828800" marR="0" rtl="0" algn="l">
              <a:spcBef>
                <a:spcPts val="360"/>
              </a:spcBef>
              <a:spcAft>
                <a:spcPts val="0"/>
              </a:spcAft>
              <a:buClr>
                <a:srgbClr val="6CB255"/>
              </a:buClr>
              <a:buSzPts val="1800"/>
              <a:buFont typeface="Arial"/>
              <a:buChar char="•"/>
              <a:defRPr b="0" i="0" sz="1800" u="none" cap="none" strike="noStrike">
                <a:solidFill>
                  <a:srgbClr val="000000"/>
                </a:solidFill>
                <a:latin typeface="Arial"/>
                <a:ea typeface="Arial"/>
                <a:cs typeface="Arial"/>
                <a:sym typeface="Arial"/>
              </a:defRPr>
            </a:lvl4pPr>
            <a:lvl5pPr indent="-342900" lvl="4" marL="2286000" marR="0" rtl="0" algn="l">
              <a:spcBef>
                <a:spcPts val="360"/>
              </a:spcBef>
              <a:spcAft>
                <a:spcPts val="0"/>
              </a:spcAft>
              <a:buClr>
                <a:srgbClr val="6CB255"/>
              </a:buClr>
              <a:buSzPts val="1800"/>
              <a:buFont typeface="Arial"/>
              <a:buChar char="•"/>
              <a:defRPr b="0" i="0" sz="1800" u="none" cap="none" strike="noStrike">
                <a:solidFill>
                  <a:srgbClr val="000000"/>
                </a:solidFill>
                <a:latin typeface="Arial"/>
                <a:ea typeface="Arial"/>
                <a:cs typeface="Arial"/>
                <a:sym typeface="Arial"/>
              </a:defRPr>
            </a:lvl5pPr>
            <a:lvl6pPr indent="-330200" lvl="5" marL="2743200" marR="0" rtl="0" algn="l">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6pPr>
            <a:lvl7pPr indent="-330200" lvl="6" marL="3200400" marR="0" rtl="0" algn="l">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7pPr>
            <a:lvl8pPr indent="-330200" lvl="7" marL="3657600" marR="0" rtl="0" algn="l">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8pPr>
            <a:lvl9pPr indent="-330200" lvl="8" marL="4114800" marR="0" rtl="0" algn="l">
              <a:spcBef>
                <a:spcPts val="320"/>
              </a:spcBef>
              <a:spcAft>
                <a:spcPts val="0"/>
              </a:spcAft>
              <a:buClr>
                <a:schemeClr val="dk2"/>
              </a:buClr>
              <a:buSzPts val="1600"/>
              <a:buFont typeface="Arial"/>
              <a:buChar char="•"/>
              <a:defRPr b="0" i="0" sz="1600" u="none" cap="none" strike="noStrike">
                <a:solidFill>
                  <a:schemeClr val="dk1"/>
                </a:solidFill>
                <a:latin typeface="Arial"/>
                <a:ea typeface="Arial"/>
                <a:cs typeface="Arial"/>
                <a:sym typeface="Arial"/>
              </a:defRPr>
            </a:lvl9pPr>
          </a:lstStyle>
          <a:p/>
        </p:txBody>
      </p:sp>
      <p:sp>
        <p:nvSpPr>
          <p:cNvPr id="12" name="Google Shape;12;p1"/>
          <p:cNvSpPr txBox="1"/>
          <p:nvPr>
            <p:ph idx="10" type="dt"/>
          </p:nvPr>
        </p:nvSpPr>
        <p:spPr>
          <a:xfrm>
            <a:off x="457200" y="6172201"/>
            <a:ext cx="3429000" cy="304800"/>
          </a:xfrm>
          <a:prstGeom prst="rect">
            <a:avLst/>
          </a:prstGeom>
          <a:noFill/>
          <a:ln>
            <a:noFill/>
          </a:ln>
        </p:spPr>
        <p:txBody>
          <a:bodyPr anchorCtr="0" anchor="b" bIns="0" lIns="91425" spcFirstLastPara="1" rIns="91425" wrap="square" tIns="45700">
            <a:noAutofit/>
          </a:bodyPr>
          <a:lstStyle>
            <a:lvl1pPr lvl="0" marR="0" rtl="0" algn="l">
              <a:spcBef>
                <a:spcPts val="0"/>
              </a:spcBef>
              <a:spcAft>
                <a:spcPts val="0"/>
              </a:spcAft>
              <a:buSzPts val="1400"/>
              <a:buNone/>
              <a:defRPr b="0" i="0" sz="10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1"/>
          <p:cNvSpPr txBox="1"/>
          <p:nvPr>
            <p:ph idx="11" type="ftr"/>
          </p:nvPr>
        </p:nvSpPr>
        <p:spPr>
          <a:xfrm>
            <a:off x="457200" y="6492875"/>
            <a:ext cx="3429000" cy="283845"/>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000" u="none" cap="none" strike="noStrike">
                <a:solidFill>
                  <a:schemeClr val="dk1"/>
                </a:solidFill>
                <a:latin typeface="Arial"/>
                <a:ea typeface="Arial"/>
                <a:cs typeface="Arial"/>
                <a:sym typeface="Arial"/>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1"/>
          <p:cNvSpPr txBox="1"/>
          <p:nvPr>
            <p:ph idx="12" type="sldNum"/>
          </p:nvPr>
        </p:nvSpPr>
        <p:spPr>
          <a:xfrm rot="-5400000">
            <a:off x="8044814" y="683895"/>
            <a:ext cx="1315721"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i="0" sz="2400" u="none" cap="none" strike="noStrike">
                <a:solidFill>
                  <a:srgbClr val="FFFFFF"/>
                </a:solidFill>
                <a:latin typeface="Arial"/>
                <a:ea typeface="Arial"/>
                <a:cs typeface="Arial"/>
                <a:sym typeface="Arial"/>
              </a:defRPr>
            </a:lvl1pPr>
            <a:lvl2pPr indent="0" lvl="1" marL="0" marR="0" rtl="0" algn="r">
              <a:spcBef>
                <a:spcPts val="0"/>
              </a:spcBef>
              <a:buNone/>
              <a:defRPr b="1" i="0" sz="2400" u="none" cap="none" strike="noStrike">
                <a:solidFill>
                  <a:srgbClr val="FFFFFF"/>
                </a:solidFill>
                <a:latin typeface="Arial"/>
                <a:ea typeface="Arial"/>
                <a:cs typeface="Arial"/>
                <a:sym typeface="Arial"/>
              </a:defRPr>
            </a:lvl2pPr>
            <a:lvl3pPr indent="0" lvl="2" marL="0" marR="0" rtl="0" algn="r">
              <a:spcBef>
                <a:spcPts val="0"/>
              </a:spcBef>
              <a:buNone/>
              <a:defRPr b="1" i="0" sz="2400" u="none" cap="none" strike="noStrike">
                <a:solidFill>
                  <a:srgbClr val="FFFFFF"/>
                </a:solidFill>
                <a:latin typeface="Arial"/>
                <a:ea typeface="Arial"/>
                <a:cs typeface="Arial"/>
                <a:sym typeface="Arial"/>
              </a:defRPr>
            </a:lvl3pPr>
            <a:lvl4pPr indent="0" lvl="3" marL="0" marR="0" rtl="0" algn="r">
              <a:spcBef>
                <a:spcPts val="0"/>
              </a:spcBef>
              <a:buNone/>
              <a:defRPr b="1" i="0" sz="2400" u="none" cap="none" strike="noStrike">
                <a:solidFill>
                  <a:srgbClr val="FFFFFF"/>
                </a:solidFill>
                <a:latin typeface="Arial"/>
                <a:ea typeface="Arial"/>
                <a:cs typeface="Arial"/>
                <a:sym typeface="Arial"/>
              </a:defRPr>
            </a:lvl4pPr>
            <a:lvl5pPr indent="0" lvl="4" marL="0" marR="0" rtl="0" algn="r">
              <a:spcBef>
                <a:spcPts val="0"/>
              </a:spcBef>
              <a:buNone/>
              <a:defRPr b="1" i="0" sz="2400" u="none" cap="none" strike="noStrike">
                <a:solidFill>
                  <a:srgbClr val="FFFFFF"/>
                </a:solidFill>
                <a:latin typeface="Arial"/>
                <a:ea typeface="Arial"/>
                <a:cs typeface="Arial"/>
                <a:sym typeface="Arial"/>
              </a:defRPr>
            </a:lvl5pPr>
            <a:lvl6pPr indent="0" lvl="5" marL="0" marR="0" rtl="0" algn="r">
              <a:spcBef>
                <a:spcPts val="0"/>
              </a:spcBef>
              <a:buNone/>
              <a:defRPr b="1" i="0" sz="2400" u="none" cap="none" strike="noStrike">
                <a:solidFill>
                  <a:srgbClr val="FFFFFF"/>
                </a:solidFill>
                <a:latin typeface="Arial"/>
                <a:ea typeface="Arial"/>
                <a:cs typeface="Arial"/>
                <a:sym typeface="Arial"/>
              </a:defRPr>
            </a:lvl6pPr>
            <a:lvl7pPr indent="0" lvl="6" marL="0" marR="0" rtl="0" algn="r">
              <a:spcBef>
                <a:spcPts val="0"/>
              </a:spcBef>
              <a:buNone/>
              <a:defRPr b="1" i="0" sz="2400" u="none" cap="none" strike="noStrike">
                <a:solidFill>
                  <a:srgbClr val="FFFFFF"/>
                </a:solidFill>
                <a:latin typeface="Arial"/>
                <a:ea typeface="Arial"/>
                <a:cs typeface="Arial"/>
                <a:sym typeface="Arial"/>
              </a:defRPr>
            </a:lvl7pPr>
            <a:lvl8pPr indent="0" lvl="7" marL="0" marR="0" rtl="0" algn="r">
              <a:spcBef>
                <a:spcPts val="0"/>
              </a:spcBef>
              <a:buNone/>
              <a:defRPr b="1" i="0" sz="2400" u="none" cap="none" strike="noStrike">
                <a:solidFill>
                  <a:srgbClr val="FFFFFF"/>
                </a:solidFill>
                <a:latin typeface="Arial"/>
                <a:ea typeface="Arial"/>
                <a:cs typeface="Arial"/>
                <a:sym typeface="Arial"/>
              </a:defRPr>
            </a:lvl8pPr>
            <a:lvl9pPr indent="0" lvl="8" marL="0" marR="0" rtl="0" algn="r">
              <a:spcBef>
                <a:spcPts val="0"/>
              </a:spcBef>
              <a:buNone/>
              <a:defRPr b="1" i="0" sz="2400" u="none" cap="none" strike="noStrike">
                <a:solidFill>
                  <a:srgbClr val="FFFFFF"/>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png"/><Relationship Id="rId4" Type="http://schemas.openxmlformats.org/officeDocument/2006/relationships/image" Target="../media/image3.png"/><Relationship Id="rId5" Type="http://schemas.openxmlformats.org/officeDocument/2006/relationships/hyperlink" Target="http://creativecommons.org/licenses/by-nc-sa/4.0/" TargetMode="External"/><Relationship Id="rId6" Type="http://schemas.openxmlformats.org/officeDocument/2006/relationships/image" Target="../media/image5.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5.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1.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1.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19.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2.png"/><Relationship Id="rId4" Type="http://schemas.openxmlformats.org/officeDocument/2006/relationships/image" Target="../media/image1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7.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hyperlink" Target="http://openstaxcollege.org/l/paralyzation" TargetMode="External"/><Relationship Id="rId4" Type="http://schemas.openxmlformats.org/officeDocument/2006/relationships/image" Target="../media/image8.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5.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20.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7.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9.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4.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26.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21.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0.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0.xml"/><Relationship Id="rId3" Type="http://schemas.openxmlformats.org/officeDocument/2006/relationships/image" Target="../media/image33.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2.xml"/><Relationship Id="rId3" Type="http://schemas.openxmlformats.org/officeDocument/2006/relationships/image" Target="../media/image28.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30.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5.xml"/><Relationship Id="rId3" Type="http://schemas.openxmlformats.org/officeDocument/2006/relationships/image" Target="../media/image32.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 Id="rId3" Type="http://schemas.openxmlformats.org/officeDocument/2006/relationships/image" Target="../media/image31.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Sp="0">
  <p:cSld>
    <p:spTree>
      <p:nvGrpSpPr>
        <p:cNvPr id="44" name="Shape 44"/>
        <p:cNvGrpSpPr/>
        <p:nvPr/>
      </p:nvGrpSpPr>
      <p:grpSpPr>
        <a:xfrm>
          <a:off x="0" y="0"/>
          <a:ext cx="0" cy="0"/>
          <a:chOff x="0" y="0"/>
          <a:chExt cx="0" cy="0"/>
        </a:xfrm>
      </p:grpSpPr>
      <p:sp>
        <p:nvSpPr>
          <p:cNvPr id="45" name="Google Shape;45;p6"/>
          <p:cNvSpPr txBox="1"/>
          <p:nvPr/>
        </p:nvSpPr>
        <p:spPr>
          <a:xfrm>
            <a:off x="0" y="789677"/>
            <a:ext cx="9144000" cy="709154"/>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6CB255"/>
              </a:buClr>
              <a:buSzPts val="3600"/>
              <a:buFont typeface="Arial Black"/>
              <a:buNone/>
            </a:pPr>
            <a:r>
              <a:rPr b="0" i="0" lang="en-US" sz="3600" u="none" cap="none" strike="noStrike">
                <a:solidFill>
                  <a:srgbClr val="6CB255"/>
                </a:solidFill>
                <a:latin typeface="Arial Black"/>
                <a:ea typeface="Arial Black"/>
                <a:cs typeface="Arial Black"/>
                <a:sym typeface="Arial Black"/>
              </a:rPr>
              <a:t>BIOLOGY 2E</a:t>
            </a:r>
            <a:endParaRPr/>
          </a:p>
          <a:p>
            <a:pPr indent="0" lvl="0" marL="0" marR="0" rtl="0" algn="ctr">
              <a:spcBef>
                <a:spcPts val="0"/>
              </a:spcBef>
              <a:spcAft>
                <a:spcPts val="0"/>
              </a:spcAft>
              <a:buClr>
                <a:srgbClr val="6CB255"/>
              </a:buClr>
              <a:buSzPts val="1800"/>
              <a:buFont typeface="Arial Black"/>
              <a:buNone/>
            </a:pPr>
            <a:r>
              <a:t/>
            </a:r>
            <a:endParaRPr b="0" i="0" sz="1800" u="none" cap="none" strike="noStrike">
              <a:solidFill>
                <a:srgbClr val="EAF1DD"/>
              </a:solidFill>
              <a:latin typeface="Arial"/>
              <a:ea typeface="Arial"/>
              <a:cs typeface="Arial"/>
              <a:sym typeface="Arial"/>
            </a:endParaRPr>
          </a:p>
          <a:p>
            <a:pPr indent="0" lvl="0" marL="0" marR="0" rtl="0" algn="ctr">
              <a:spcBef>
                <a:spcPts val="0"/>
              </a:spcBef>
              <a:spcAft>
                <a:spcPts val="0"/>
              </a:spcAft>
              <a:buClr>
                <a:srgbClr val="212F62"/>
              </a:buClr>
              <a:buSzPts val="2000"/>
              <a:buFont typeface="Arial"/>
              <a:buNone/>
            </a:pPr>
            <a:r>
              <a:rPr b="1" i="0" lang="en-US" sz="2000" u="none" cap="none" strike="noStrike">
                <a:solidFill>
                  <a:srgbClr val="212F62"/>
                </a:solidFill>
                <a:latin typeface="Arial"/>
                <a:ea typeface="Arial"/>
                <a:cs typeface="Arial"/>
                <a:sym typeface="Arial"/>
              </a:rPr>
              <a:t>Chapter 35 </a:t>
            </a:r>
            <a:r>
              <a:rPr b="1" i="0" lang="en-US" sz="2000" u="none" cap="none" strike="noStrike">
                <a:solidFill>
                  <a:srgbClr val="212F62"/>
                </a:solidFill>
                <a:latin typeface="Arial"/>
                <a:ea typeface="Arial"/>
                <a:cs typeface="Arial"/>
                <a:sym typeface="Arial"/>
              </a:rPr>
              <a:t>NERVES AND NERVOUS SYSTEMS</a:t>
            </a:r>
            <a:endParaRPr/>
          </a:p>
          <a:p>
            <a:pPr indent="0" lvl="0" marL="0" marR="0" rtl="0" algn="ctr">
              <a:spcBef>
                <a:spcPts val="0"/>
              </a:spcBef>
              <a:spcAft>
                <a:spcPts val="0"/>
              </a:spcAft>
              <a:buClr>
                <a:schemeClr val="dk1"/>
              </a:buClr>
              <a:buSzPts val="1600"/>
              <a:buFont typeface="Arial"/>
              <a:buNone/>
            </a:pPr>
            <a:r>
              <a:rPr b="0" i="0" lang="en-US" sz="1600" u="none" cap="none" strike="noStrike">
                <a:solidFill>
                  <a:schemeClr val="dk1"/>
                </a:solidFill>
                <a:latin typeface="Arial"/>
                <a:ea typeface="Arial"/>
                <a:cs typeface="Arial"/>
                <a:sym typeface="Arial"/>
              </a:rPr>
              <a:t>PowerPoint Image Slideshow</a:t>
            </a:r>
            <a:endParaRPr/>
          </a:p>
        </p:txBody>
      </p:sp>
      <p:pic>
        <p:nvPicPr>
          <p:cNvPr id="46" name="Google Shape;46;p6"/>
          <p:cNvPicPr preferRelativeResize="0"/>
          <p:nvPr/>
        </p:nvPicPr>
        <p:blipFill rotWithShape="1">
          <a:blip r:embed="rId3">
            <a:alphaModFix/>
          </a:blip>
          <a:srcRect b="0" l="0" r="0" t="0"/>
          <a:stretch/>
        </p:blipFill>
        <p:spPr>
          <a:xfrm>
            <a:off x="3159862" y="2502569"/>
            <a:ext cx="2824276" cy="3609474"/>
          </a:xfrm>
          <a:prstGeom prst="rect">
            <a:avLst/>
          </a:prstGeom>
          <a:noFill/>
          <a:ln>
            <a:noFill/>
          </a:ln>
        </p:spPr>
      </p:pic>
      <p:pic>
        <p:nvPicPr>
          <p:cNvPr descr="OSX-Horiz-TM-RGB-2015.eps" id="47" name="Google Shape;47;p6"/>
          <p:cNvPicPr preferRelativeResize="0"/>
          <p:nvPr/>
        </p:nvPicPr>
        <p:blipFill rotWithShape="1">
          <a:blip r:embed="rId4">
            <a:alphaModFix/>
          </a:blip>
          <a:srcRect b="0" l="0" r="0" t="0"/>
          <a:stretch/>
        </p:blipFill>
        <p:spPr>
          <a:xfrm>
            <a:off x="6705600" y="5878757"/>
            <a:ext cx="2034556" cy="466571"/>
          </a:xfrm>
          <a:prstGeom prst="rect">
            <a:avLst/>
          </a:prstGeom>
          <a:noFill/>
          <a:ln>
            <a:noFill/>
          </a:ln>
        </p:spPr>
      </p:pic>
      <p:sp>
        <p:nvSpPr>
          <p:cNvPr id="48" name="Google Shape;48;p6"/>
          <p:cNvSpPr txBox="1"/>
          <p:nvPr/>
        </p:nvSpPr>
        <p:spPr>
          <a:xfrm>
            <a:off x="257174" y="5661919"/>
            <a:ext cx="1957388" cy="90024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050" u="none" cap="none" strike="noStrike">
                <a:solidFill>
                  <a:schemeClr val="dk1"/>
                </a:solidFill>
                <a:latin typeface="Arial"/>
                <a:ea typeface="Arial"/>
                <a:cs typeface="Arial"/>
                <a:sym typeface="Arial"/>
              </a:rPr>
              <a:t>This work is licensed under a </a:t>
            </a:r>
            <a:r>
              <a:rPr b="0" i="0" lang="en-US" sz="1050" u="sng" cap="none" strike="noStrike">
                <a:solidFill>
                  <a:schemeClr val="dk1"/>
                </a:solidFill>
                <a:latin typeface="Arial"/>
                <a:ea typeface="Arial"/>
                <a:cs typeface="Arial"/>
                <a:sym typeface="Arial"/>
                <a:hlinkClick r:id="rId5"/>
              </a:rPr>
              <a:t>Creative Commons Attribution-NonCommercial-ShareAlike 4.0 International License</a:t>
            </a:r>
            <a:r>
              <a:rPr b="0" i="0" lang="en-US" sz="1050" u="none" cap="none" strike="noStrike">
                <a:solidFill>
                  <a:schemeClr val="dk1"/>
                </a:solidFill>
                <a:latin typeface="Arial"/>
                <a:ea typeface="Arial"/>
                <a:cs typeface="Arial"/>
                <a:sym typeface="Arial"/>
              </a:rPr>
              <a:t>.</a:t>
            </a:r>
            <a:endParaRPr/>
          </a:p>
        </p:txBody>
      </p:sp>
      <p:pic>
        <p:nvPicPr>
          <p:cNvPr id="49" name="Google Shape;49;p6"/>
          <p:cNvPicPr preferRelativeResize="0"/>
          <p:nvPr/>
        </p:nvPicPr>
        <p:blipFill rotWithShape="1">
          <a:blip r:embed="rId6">
            <a:alphaModFix/>
          </a:blip>
          <a:srcRect b="0" l="0" r="0" t="0"/>
          <a:stretch/>
        </p:blipFill>
        <p:spPr>
          <a:xfrm>
            <a:off x="314326" y="5089207"/>
            <a:ext cx="1257300" cy="44005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Google Shape;119;p15"/>
          <p:cNvSpPr txBox="1"/>
          <p:nvPr>
            <p:ph type="title"/>
          </p:nvPr>
        </p:nvSpPr>
        <p:spPr>
          <a:xfrm>
            <a:off x="457200" y="116607"/>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GLIAL CELLS</a:t>
            </a:r>
            <a:endParaRPr/>
          </a:p>
        </p:txBody>
      </p:sp>
      <p:sp>
        <p:nvSpPr>
          <p:cNvPr id="120" name="Google Shape;120;p15"/>
          <p:cNvSpPr txBox="1"/>
          <p:nvPr>
            <p:ph idx="1" type="body"/>
          </p:nvPr>
        </p:nvSpPr>
        <p:spPr>
          <a:xfrm>
            <a:off x="457200" y="1060495"/>
            <a:ext cx="8443919" cy="5379934"/>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6CB255"/>
              </a:buClr>
              <a:buSzPts val="2400"/>
              <a:buNone/>
            </a:pPr>
            <a:r>
              <a:rPr lang="en-US" sz="2400">
                <a:solidFill>
                  <a:srgbClr val="000000"/>
                </a:solidFill>
              </a:rPr>
              <a:t>In CNS:</a:t>
            </a:r>
            <a:endParaRPr/>
          </a:p>
          <a:p>
            <a:pPr indent="-342900" lvl="0" marL="342900" rtl="0" algn="l">
              <a:spcBef>
                <a:spcPts val="1040"/>
              </a:spcBef>
              <a:spcAft>
                <a:spcPts val="0"/>
              </a:spcAft>
              <a:buSzPts val="2200"/>
              <a:buFont typeface="Arial"/>
              <a:buChar char="•"/>
            </a:pPr>
            <a:r>
              <a:rPr b="1" lang="en-US" sz="2200">
                <a:solidFill>
                  <a:srgbClr val="000000"/>
                </a:solidFill>
              </a:rPr>
              <a:t>Oligodendrocytes</a:t>
            </a:r>
            <a:r>
              <a:rPr lang="en-US" sz="2200">
                <a:solidFill>
                  <a:srgbClr val="000000"/>
                </a:solidFill>
              </a:rPr>
              <a:t>:  form myelin sheath around axons</a:t>
            </a:r>
            <a:endParaRPr/>
          </a:p>
          <a:p>
            <a:pPr indent="-342900" lvl="0" marL="342900" rtl="0" algn="l">
              <a:spcBef>
                <a:spcPts val="1040"/>
              </a:spcBef>
              <a:spcAft>
                <a:spcPts val="0"/>
              </a:spcAft>
              <a:buSzPts val="2200"/>
              <a:buFont typeface="Arial"/>
              <a:buChar char="•"/>
            </a:pPr>
            <a:r>
              <a:rPr b="1" lang="en-US" sz="2200">
                <a:solidFill>
                  <a:srgbClr val="000000"/>
                </a:solidFill>
              </a:rPr>
              <a:t>Astrocytes</a:t>
            </a:r>
            <a:r>
              <a:rPr lang="en-US" sz="2200">
                <a:solidFill>
                  <a:srgbClr val="000000"/>
                </a:solidFill>
              </a:rPr>
              <a:t>:  provide nutrients and structural support; form the blood brain barrier </a:t>
            </a:r>
            <a:endParaRPr/>
          </a:p>
          <a:p>
            <a:pPr indent="-342900" lvl="0" marL="342900" rtl="0" algn="l">
              <a:spcBef>
                <a:spcPts val="1040"/>
              </a:spcBef>
              <a:spcAft>
                <a:spcPts val="0"/>
              </a:spcAft>
              <a:buSzPts val="2200"/>
              <a:buFont typeface="Arial"/>
              <a:buChar char="•"/>
            </a:pPr>
            <a:r>
              <a:rPr b="1" lang="en-US" sz="2200">
                <a:solidFill>
                  <a:srgbClr val="000000"/>
                </a:solidFill>
              </a:rPr>
              <a:t>Ependymal cells</a:t>
            </a:r>
            <a:r>
              <a:rPr lang="en-US" sz="2200">
                <a:solidFill>
                  <a:srgbClr val="000000"/>
                </a:solidFill>
              </a:rPr>
              <a:t>:  produce cerebrospinal fluid that cushions the neurons</a:t>
            </a:r>
            <a:endParaRPr/>
          </a:p>
          <a:p>
            <a:pPr indent="-342900" lvl="0" marL="342900" rtl="0" algn="l">
              <a:spcBef>
                <a:spcPts val="1040"/>
              </a:spcBef>
              <a:spcAft>
                <a:spcPts val="0"/>
              </a:spcAft>
              <a:buSzPts val="2200"/>
              <a:buFont typeface="Arial"/>
              <a:buChar char="•"/>
            </a:pPr>
            <a:r>
              <a:rPr b="1" lang="en-US" sz="2200">
                <a:solidFill>
                  <a:srgbClr val="000000"/>
                </a:solidFill>
              </a:rPr>
              <a:t>Microglia</a:t>
            </a:r>
            <a:r>
              <a:rPr lang="en-US" sz="2200">
                <a:solidFill>
                  <a:srgbClr val="000000"/>
                </a:solidFill>
              </a:rPr>
              <a:t>: scavenge pathogens and dead cells </a:t>
            </a:r>
            <a:endParaRPr/>
          </a:p>
          <a:p>
            <a:pPr indent="-203200" lvl="0" marL="342900" rtl="0" algn="l">
              <a:spcBef>
                <a:spcPts val="1040"/>
              </a:spcBef>
              <a:spcAft>
                <a:spcPts val="0"/>
              </a:spcAft>
              <a:buSzPts val="2200"/>
              <a:buFont typeface="Arial"/>
              <a:buNone/>
            </a:pPr>
            <a:r>
              <a:t/>
            </a:r>
            <a:endParaRPr sz="2200">
              <a:solidFill>
                <a:srgbClr val="000000"/>
              </a:solidFill>
            </a:endParaRPr>
          </a:p>
          <a:p>
            <a:pPr indent="0" lvl="0" marL="0" rtl="0" algn="l">
              <a:spcBef>
                <a:spcPts val="1080"/>
              </a:spcBef>
              <a:spcAft>
                <a:spcPts val="0"/>
              </a:spcAft>
              <a:buClr>
                <a:srgbClr val="6CB255"/>
              </a:buClr>
              <a:buSzPts val="2400"/>
              <a:buNone/>
            </a:pPr>
            <a:r>
              <a:rPr lang="en-US" sz="2400">
                <a:solidFill>
                  <a:srgbClr val="000000"/>
                </a:solidFill>
              </a:rPr>
              <a:t>In PNS:</a:t>
            </a:r>
            <a:endParaRPr/>
          </a:p>
          <a:p>
            <a:pPr indent="-342900" lvl="0" marL="342900" rtl="0" algn="l">
              <a:spcBef>
                <a:spcPts val="1040"/>
              </a:spcBef>
              <a:spcAft>
                <a:spcPts val="0"/>
              </a:spcAft>
              <a:buSzPts val="2200"/>
              <a:buFont typeface="Arial"/>
              <a:buChar char="•"/>
            </a:pPr>
            <a:r>
              <a:rPr b="1" lang="en-US" sz="2200">
                <a:solidFill>
                  <a:srgbClr val="000000"/>
                </a:solidFill>
              </a:rPr>
              <a:t>Schwann cells</a:t>
            </a:r>
            <a:r>
              <a:rPr lang="en-US" sz="2200">
                <a:solidFill>
                  <a:srgbClr val="000000"/>
                </a:solidFill>
              </a:rPr>
              <a:t>: form the myelin sheath</a:t>
            </a:r>
            <a:endParaRPr/>
          </a:p>
          <a:p>
            <a:pPr indent="-342900" lvl="0" marL="342900" rtl="0" algn="l">
              <a:spcBef>
                <a:spcPts val="1040"/>
              </a:spcBef>
              <a:spcAft>
                <a:spcPts val="0"/>
              </a:spcAft>
              <a:buSzPts val="2200"/>
              <a:buFont typeface="Arial"/>
              <a:buChar char="•"/>
            </a:pPr>
            <a:r>
              <a:rPr b="1" lang="en-US" sz="2200">
                <a:solidFill>
                  <a:srgbClr val="000000"/>
                </a:solidFill>
              </a:rPr>
              <a:t>Satellite cells</a:t>
            </a:r>
            <a:r>
              <a:rPr lang="en-US" sz="2200">
                <a:solidFill>
                  <a:srgbClr val="000000"/>
                </a:solidFill>
              </a:rPr>
              <a:t>:  provide nutrients and structural support to neurons.</a:t>
            </a:r>
            <a:endParaRPr/>
          </a:p>
        </p:txBody>
      </p:sp>
      <p:sp>
        <p:nvSpPr>
          <p:cNvPr id="121" name="Google Shape;121;p15"/>
          <p:cNvSpPr txBox="1"/>
          <p:nvPr/>
        </p:nvSpPr>
        <p:spPr>
          <a:xfrm>
            <a:off x="8390933" y="6361358"/>
            <a:ext cx="184666"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5" name="Shape 125"/>
        <p:cNvGrpSpPr/>
        <p:nvPr/>
      </p:nvGrpSpPr>
      <p:grpSpPr>
        <a:xfrm>
          <a:off x="0" y="0"/>
          <a:ext cx="0" cy="0"/>
          <a:chOff x="0" y="0"/>
          <a:chExt cx="0" cy="0"/>
        </a:xfrm>
      </p:grpSpPr>
      <p:sp>
        <p:nvSpPr>
          <p:cNvPr id="126" name="Google Shape;126;p16"/>
          <p:cNvSpPr txBox="1"/>
          <p:nvPr>
            <p:ph idx="1" type="body"/>
          </p:nvPr>
        </p:nvSpPr>
        <p:spPr>
          <a:xfrm>
            <a:off x="457200" y="4843982"/>
            <a:ext cx="8062912" cy="116638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6CB255"/>
              </a:buClr>
              <a:buSzPts val="1600"/>
              <a:buNone/>
            </a:pPr>
            <a:r>
              <a:rPr lang="en-US" sz="1600">
                <a:solidFill>
                  <a:srgbClr val="6CB255"/>
                </a:solidFill>
              </a:rPr>
              <a:t>(a)</a:t>
            </a:r>
            <a:r>
              <a:rPr lang="en-US" sz="1600"/>
              <a:t> Astrocytes and </a:t>
            </a:r>
            <a:r>
              <a:rPr lang="en-US" sz="1600">
                <a:solidFill>
                  <a:srgbClr val="6CB255"/>
                </a:solidFill>
              </a:rPr>
              <a:t>(b)</a:t>
            </a:r>
            <a:r>
              <a:rPr lang="en-US" sz="1600"/>
              <a:t> oligodendrocytes are glial cells of the central nervous system. (credit a: modification of work by Uniformed Services University; credit b: modification of work by Jurjen Broeke; scale-bar data from Matt Russell)</a:t>
            </a:r>
            <a:endParaRPr/>
          </a:p>
        </p:txBody>
      </p:sp>
      <p:pic>
        <p:nvPicPr>
          <p:cNvPr descr="Astrocytes, fluorescently labeled green, are irregularly shaped with long extensions that provide support to nerve cells. Oligodendrocytes, also labeled green, are round with long, branched extensions that form the myelin sheath of nerve cells." id="127" name="Google Shape;127;p16"/>
          <p:cNvPicPr preferRelativeResize="0"/>
          <p:nvPr>
            <p:ph idx="2" type="pic"/>
          </p:nvPr>
        </p:nvPicPr>
        <p:blipFill rotWithShape="1">
          <a:blip r:embed="rId3">
            <a:alphaModFix/>
          </a:blip>
          <a:srcRect b="0" l="-3827" r="-3826" t="0"/>
          <a:stretch/>
        </p:blipFill>
        <p:spPr>
          <a:xfrm>
            <a:off x="457199" y="1122386"/>
            <a:ext cx="8062913" cy="3500071"/>
          </a:xfrm>
          <a:prstGeom prst="rect">
            <a:avLst/>
          </a:prstGeom>
          <a:noFill/>
          <a:ln>
            <a:noFill/>
          </a:ln>
        </p:spPr>
      </p:pic>
      <p:sp>
        <p:nvSpPr>
          <p:cNvPr id="128" name="Google Shape;128;p16"/>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GLIAL CELLS: FIGURE 35.8</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Google Shape;133;p17"/>
          <p:cNvSpPr txBox="1"/>
          <p:nvPr>
            <p:ph type="title"/>
          </p:nvPr>
        </p:nvSpPr>
        <p:spPr>
          <a:xfrm>
            <a:off x="457200" y="127310"/>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NEURON COMMUNICATION</a:t>
            </a:r>
            <a:endParaRPr/>
          </a:p>
        </p:txBody>
      </p:sp>
      <p:sp>
        <p:nvSpPr>
          <p:cNvPr id="134" name="Google Shape;134;p17"/>
          <p:cNvSpPr txBox="1"/>
          <p:nvPr>
            <p:ph idx="1" type="body"/>
          </p:nvPr>
        </p:nvSpPr>
        <p:spPr>
          <a:xfrm>
            <a:off x="306199" y="966994"/>
            <a:ext cx="8487422" cy="2459135"/>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400"/>
              <a:buFont typeface="Arial"/>
              <a:buChar char="•"/>
            </a:pPr>
            <a:r>
              <a:rPr lang="en-US" sz="2400">
                <a:solidFill>
                  <a:srgbClr val="000000"/>
                </a:solidFill>
              </a:rPr>
              <a:t>Signals are possible because each neuron has a charged cellular membrane (a voltage difference between the inside and the outside).</a:t>
            </a:r>
            <a:endParaRPr/>
          </a:p>
          <a:p>
            <a:pPr indent="-342900" lvl="0" marL="342900" rtl="0" algn="l">
              <a:spcBef>
                <a:spcPts val="1080"/>
              </a:spcBef>
              <a:spcAft>
                <a:spcPts val="0"/>
              </a:spcAft>
              <a:buSzPts val="2400"/>
              <a:buFont typeface="Arial"/>
              <a:buChar char="•"/>
            </a:pPr>
            <a:r>
              <a:rPr lang="en-US" sz="2400">
                <a:solidFill>
                  <a:srgbClr val="000000"/>
                </a:solidFill>
              </a:rPr>
              <a:t>The charge of this membrane can change in response to neurotransmitter molecules released from other neurons and environmental stimuli.</a:t>
            </a:r>
            <a:endParaRPr/>
          </a:p>
        </p:txBody>
      </p:sp>
      <p:sp>
        <p:nvSpPr>
          <p:cNvPr id="135" name="Google Shape;135;p17"/>
          <p:cNvSpPr txBox="1"/>
          <p:nvPr/>
        </p:nvSpPr>
        <p:spPr>
          <a:xfrm>
            <a:off x="8390933" y="6361358"/>
            <a:ext cx="184666"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pic>
        <p:nvPicPr>
          <p:cNvPr id="136" name="Google Shape;136;p17"/>
          <p:cNvPicPr preferRelativeResize="0"/>
          <p:nvPr/>
        </p:nvPicPr>
        <p:blipFill rotWithShape="1">
          <a:blip r:embed="rId3">
            <a:alphaModFix/>
          </a:blip>
          <a:srcRect b="22275" l="0" r="69597" t="0"/>
          <a:stretch/>
        </p:blipFill>
        <p:spPr>
          <a:xfrm>
            <a:off x="3391948" y="3779689"/>
            <a:ext cx="2360103" cy="2365334"/>
          </a:xfrm>
          <a:prstGeom prst="rect">
            <a:avLst/>
          </a:prstGeom>
          <a:noFill/>
          <a:ln>
            <a:noFill/>
          </a:ln>
        </p:spPr>
      </p:pic>
      <p:sp>
        <p:nvSpPr>
          <p:cNvPr id="137" name="Google Shape;137;p17"/>
          <p:cNvSpPr txBox="1"/>
          <p:nvPr/>
        </p:nvSpPr>
        <p:spPr>
          <a:xfrm>
            <a:off x="306199" y="3876674"/>
            <a:ext cx="2969702" cy="9233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At rest the outer portion of the cell membrane has an overall positive charge</a:t>
            </a:r>
            <a:endParaRPr/>
          </a:p>
        </p:txBody>
      </p:sp>
      <p:sp>
        <p:nvSpPr>
          <p:cNvPr id="138" name="Google Shape;138;p17"/>
          <p:cNvSpPr txBox="1"/>
          <p:nvPr/>
        </p:nvSpPr>
        <p:spPr>
          <a:xfrm>
            <a:off x="5868098" y="5143844"/>
            <a:ext cx="3099733" cy="92333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dk1"/>
                </a:solidFill>
                <a:latin typeface="Arial"/>
                <a:ea typeface="Arial"/>
                <a:cs typeface="Arial"/>
                <a:sym typeface="Arial"/>
              </a:rPr>
              <a:t>At rest the inner portion of the cell membrane has an overall negative charge</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2" name="Shape 142"/>
        <p:cNvGrpSpPr/>
        <p:nvPr/>
      </p:nvGrpSpPr>
      <p:grpSpPr>
        <a:xfrm>
          <a:off x="0" y="0"/>
          <a:ext cx="0" cy="0"/>
          <a:chOff x="0" y="0"/>
          <a:chExt cx="0" cy="0"/>
        </a:xfrm>
      </p:grpSpPr>
      <p:sp>
        <p:nvSpPr>
          <p:cNvPr id="143" name="Google Shape;143;p18"/>
          <p:cNvSpPr txBox="1"/>
          <p:nvPr>
            <p:ph type="title"/>
          </p:nvPr>
        </p:nvSpPr>
        <p:spPr>
          <a:xfrm>
            <a:off x="457200" y="20017"/>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CHARGED MEMBRANES</a:t>
            </a:r>
            <a:endParaRPr/>
          </a:p>
        </p:txBody>
      </p:sp>
      <p:sp>
        <p:nvSpPr>
          <p:cNvPr id="144" name="Google Shape;144;p18"/>
          <p:cNvSpPr txBox="1"/>
          <p:nvPr>
            <p:ph idx="1" type="body"/>
          </p:nvPr>
        </p:nvSpPr>
        <p:spPr>
          <a:xfrm>
            <a:off x="515923" y="4359871"/>
            <a:ext cx="8443919" cy="1591205"/>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200"/>
              <a:buFont typeface="Arial"/>
              <a:buChar char="•"/>
            </a:pPr>
            <a:r>
              <a:rPr lang="en-US" sz="2200">
                <a:solidFill>
                  <a:srgbClr val="000000"/>
                </a:solidFill>
              </a:rPr>
              <a:t>Voltage-gated ion channels regulate the relative concentrations of different ions inside and outside the cell. </a:t>
            </a:r>
            <a:endParaRPr/>
          </a:p>
          <a:p>
            <a:pPr indent="-342900" lvl="0" marL="342900" rtl="0" algn="l">
              <a:spcBef>
                <a:spcPts val="1040"/>
              </a:spcBef>
              <a:spcAft>
                <a:spcPts val="0"/>
              </a:spcAft>
              <a:buSzPts val="2200"/>
              <a:buFont typeface="Arial"/>
              <a:buChar char="•"/>
            </a:pPr>
            <a:r>
              <a:rPr lang="en-US" sz="2200">
                <a:solidFill>
                  <a:srgbClr val="000000"/>
                </a:solidFill>
              </a:rPr>
              <a:t>The difference in total charge between the inside and outside of the cell is called the </a:t>
            </a:r>
            <a:r>
              <a:rPr b="1" lang="en-US" sz="2200">
                <a:solidFill>
                  <a:srgbClr val="000000"/>
                </a:solidFill>
              </a:rPr>
              <a:t>membrane potential</a:t>
            </a:r>
            <a:r>
              <a:rPr lang="en-US" sz="2200">
                <a:solidFill>
                  <a:srgbClr val="000000"/>
                </a:solidFill>
              </a:rPr>
              <a:t>.</a:t>
            </a:r>
            <a:endParaRPr/>
          </a:p>
        </p:txBody>
      </p:sp>
      <p:sp>
        <p:nvSpPr>
          <p:cNvPr id="145" name="Google Shape;145;p18"/>
          <p:cNvSpPr txBox="1"/>
          <p:nvPr/>
        </p:nvSpPr>
        <p:spPr>
          <a:xfrm>
            <a:off x="8390933" y="6361358"/>
            <a:ext cx="184666"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pic>
        <p:nvPicPr>
          <p:cNvPr id="146" name="Google Shape;146;p18"/>
          <p:cNvPicPr preferRelativeResize="0"/>
          <p:nvPr/>
        </p:nvPicPr>
        <p:blipFill rotWithShape="1">
          <a:blip r:embed="rId3">
            <a:alphaModFix/>
          </a:blip>
          <a:srcRect b="0" l="0" r="0" t="0"/>
          <a:stretch/>
        </p:blipFill>
        <p:spPr>
          <a:xfrm>
            <a:off x="609600" y="1139190"/>
            <a:ext cx="7762875" cy="3043238"/>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0" name="Shape 150"/>
        <p:cNvGrpSpPr/>
        <p:nvPr/>
      </p:nvGrpSpPr>
      <p:grpSpPr>
        <a:xfrm>
          <a:off x="0" y="0"/>
          <a:ext cx="0" cy="0"/>
          <a:chOff x="0" y="0"/>
          <a:chExt cx="0" cy="0"/>
        </a:xfrm>
      </p:grpSpPr>
      <p:sp>
        <p:nvSpPr>
          <p:cNvPr id="151" name="Google Shape;151;p19"/>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RESTING MEMBRANE POTENTIAL</a:t>
            </a:r>
            <a:endParaRPr/>
          </a:p>
        </p:txBody>
      </p:sp>
      <p:sp>
        <p:nvSpPr>
          <p:cNvPr id="152" name="Google Shape;152;p19"/>
          <p:cNvSpPr txBox="1"/>
          <p:nvPr>
            <p:ph idx="1" type="body"/>
          </p:nvPr>
        </p:nvSpPr>
        <p:spPr>
          <a:xfrm>
            <a:off x="350040" y="1570029"/>
            <a:ext cx="8443919" cy="3717941"/>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400"/>
              <a:buFont typeface="Arial"/>
              <a:buChar char="•"/>
            </a:pPr>
            <a:r>
              <a:rPr lang="en-US" sz="2400">
                <a:solidFill>
                  <a:srgbClr val="000000"/>
                </a:solidFill>
              </a:rPr>
              <a:t>The inside of a cell may be approximately 70 millivolts more negative than the outside (−70 mV)</a:t>
            </a:r>
            <a:endParaRPr/>
          </a:p>
          <a:p>
            <a:pPr indent="-342900" lvl="0" marL="342900" rtl="0" algn="l">
              <a:spcBef>
                <a:spcPts val="1080"/>
              </a:spcBef>
              <a:spcAft>
                <a:spcPts val="0"/>
              </a:spcAft>
              <a:buSzPts val="2400"/>
              <a:buFont typeface="Arial"/>
              <a:buChar char="•"/>
            </a:pPr>
            <a:r>
              <a:rPr lang="en-US" sz="2400">
                <a:solidFill>
                  <a:srgbClr val="000000"/>
                </a:solidFill>
              </a:rPr>
              <a:t>Resting membrane potential is created and maintained by increasing the concentration of cations outside the cell (in the extracellular fluid) relative to inside the cell (in the cytoplasm). </a:t>
            </a:r>
            <a:endParaRPr/>
          </a:p>
          <a:p>
            <a:pPr indent="-342900" lvl="0" marL="342900" rtl="0" algn="l">
              <a:spcBef>
                <a:spcPts val="1080"/>
              </a:spcBef>
              <a:spcAft>
                <a:spcPts val="0"/>
              </a:spcAft>
              <a:buSzPts val="2400"/>
              <a:buFont typeface="Arial"/>
              <a:buChar char="•"/>
            </a:pPr>
            <a:r>
              <a:rPr lang="en-US" sz="2400">
                <a:solidFill>
                  <a:srgbClr val="000000"/>
                </a:solidFill>
              </a:rPr>
              <a:t>The negative charge within the cell is created by the cell membrane being more permeable to potassium ion movement than sodium ion movement. </a:t>
            </a:r>
            <a:endParaRPr/>
          </a:p>
        </p:txBody>
      </p:sp>
      <p:sp>
        <p:nvSpPr>
          <p:cNvPr id="153" name="Google Shape;153;p19"/>
          <p:cNvSpPr txBox="1"/>
          <p:nvPr/>
        </p:nvSpPr>
        <p:spPr>
          <a:xfrm>
            <a:off x="8390933" y="6361358"/>
            <a:ext cx="184666"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7" name="Shape 157"/>
        <p:cNvGrpSpPr/>
        <p:nvPr/>
      </p:nvGrpSpPr>
      <p:grpSpPr>
        <a:xfrm>
          <a:off x="0" y="0"/>
          <a:ext cx="0" cy="0"/>
          <a:chOff x="0" y="0"/>
          <a:chExt cx="0" cy="0"/>
        </a:xfrm>
      </p:grpSpPr>
      <p:sp>
        <p:nvSpPr>
          <p:cNvPr id="158" name="Google Shape;158;p20"/>
          <p:cNvSpPr txBox="1"/>
          <p:nvPr>
            <p:ph idx="1" type="body"/>
          </p:nvPr>
        </p:nvSpPr>
        <p:spPr>
          <a:xfrm>
            <a:off x="540544" y="5283861"/>
            <a:ext cx="8062912" cy="116638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6CB255"/>
              </a:buClr>
              <a:buSzPts val="1220"/>
              <a:buNone/>
            </a:pPr>
            <a:r>
              <a:rPr lang="en-US" sz="1220"/>
              <a:t>The formation of an action potential can be divided into five steps: (1) A stimulus from a sensory cell or another neuron causes the target cell to depolarize toward the threshold potential. (2) If the threshold of excitation is reached, all Na</a:t>
            </a:r>
            <a:r>
              <a:rPr baseline="30000" lang="en-US" sz="1220"/>
              <a:t>+</a:t>
            </a:r>
            <a:r>
              <a:rPr lang="en-US" sz="1220"/>
              <a:t> channels open and the membrane depolarizes. (3) At the peak action potential, K</a:t>
            </a:r>
            <a:r>
              <a:rPr baseline="30000" lang="en-US" sz="1220"/>
              <a:t>+</a:t>
            </a:r>
            <a:r>
              <a:rPr lang="en-US" sz="1220"/>
              <a:t> channels open and K</a:t>
            </a:r>
            <a:r>
              <a:rPr baseline="30000" lang="en-US" sz="1220"/>
              <a:t>+</a:t>
            </a:r>
            <a:r>
              <a:rPr lang="en-US" sz="1220"/>
              <a:t> begins to leave the cell. At the same time, Na</a:t>
            </a:r>
            <a:r>
              <a:rPr baseline="30000" lang="en-US" sz="1220"/>
              <a:t>+</a:t>
            </a:r>
            <a:r>
              <a:rPr lang="en-US" sz="1220"/>
              <a:t> channels close. (4) The membrane becomes hyperpolarized as K</a:t>
            </a:r>
            <a:r>
              <a:rPr baseline="30000" lang="en-US" sz="1220"/>
              <a:t>+</a:t>
            </a:r>
            <a:r>
              <a:rPr lang="en-US" sz="1220"/>
              <a:t> ions continue to leave the cell. The hyperpolarized membrane is in a refractory period and cannot fire. (5) The K</a:t>
            </a:r>
            <a:r>
              <a:rPr baseline="30000" lang="en-US" sz="1220"/>
              <a:t>+</a:t>
            </a:r>
            <a:r>
              <a:rPr lang="en-US" sz="1220"/>
              <a:t> channels close and the Na</a:t>
            </a:r>
            <a:r>
              <a:rPr baseline="30000" lang="en-US" sz="1220"/>
              <a:t>+</a:t>
            </a:r>
            <a:r>
              <a:rPr lang="en-US" sz="1220"/>
              <a:t>/K</a:t>
            </a:r>
            <a:r>
              <a:rPr baseline="30000" lang="en-US" sz="1220"/>
              <a:t>+</a:t>
            </a:r>
            <a:r>
              <a:rPr lang="en-US" sz="1220"/>
              <a:t> transporter restores the resting potential.</a:t>
            </a:r>
            <a:endParaRPr/>
          </a:p>
        </p:txBody>
      </p:sp>
      <p:pic>
        <p:nvPicPr>
          <p:cNvPr descr="Graph plots membrane potential in millivolts versus time. The membrane remains at the resting potential of -70 millivolts until a nerve impulse occurs in step 1. Some sodium channels open, and the potential begins to rapidly climb past the threshold of excitation of -55 millivolts, at which point all the sodium channels open. At the peak action potential, the potential begins to rapidly drop as potassium channels open and sodium channels close. As a result, the membrane repolarizes past the resting membrane potential and becomes hyperpolarized. The membrane potential then gradually returns to normal." id="159" name="Google Shape;159;p20"/>
          <p:cNvPicPr preferRelativeResize="0"/>
          <p:nvPr>
            <p:ph idx="2" type="pic"/>
          </p:nvPr>
        </p:nvPicPr>
        <p:blipFill rotWithShape="1">
          <a:blip r:embed="rId3">
            <a:alphaModFix/>
          </a:blip>
          <a:srcRect b="0" l="-36202" r="-36202" t="0"/>
          <a:stretch/>
        </p:blipFill>
        <p:spPr>
          <a:xfrm>
            <a:off x="197141" y="1474723"/>
            <a:ext cx="8062913" cy="3500071"/>
          </a:xfrm>
          <a:prstGeom prst="rect">
            <a:avLst/>
          </a:prstGeom>
          <a:noFill/>
          <a:ln>
            <a:noFill/>
          </a:ln>
        </p:spPr>
      </p:pic>
      <p:sp>
        <p:nvSpPr>
          <p:cNvPr id="160" name="Google Shape;160;p20"/>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MEMBRANE POTENTIAL: FIGURE 35.11</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4" name="Shape 164"/>
        <p:cNvGrpSpPr/>
        <p:nvPr/>
      </p:nvGrpSpPr>
      <p:grpSpPr>
        <a:xfrm>
          <a:off x="0" y="0"/>
          <a:ext cx="0" cy="0"/>
          <a:chOff x="0" y="0"/>
          <a:chExt cx="0" cy="0"/>
        </a:xfrm>
      </p:grpSpPr>
      <p:sp>
        <p:nvSpPr>
          <p:cNvPr id="165" name="Google Shape;165;p21"/>
          <p:cNvSpPr txBox="1"/>
          <p:nvPr>
            <p:ph type="title"/>
          </p:nvPr>
        </p:nvSpPr>
        <p:spPr>
          <a:xfrm>
            <a:off x="328021" y="-3219"/>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ACTION POTENTIAL</a:t>
            </a:r>
            <a:endParaRPr/>
          </a:p>
        </p:txBody>
      </p:sp>
      <p:sp>
        <p:nvSpPr>
          <p:cNvPr id="166" name="Google Shape;166;p21"/>
          <p:cNvSpPr txBox="1"/>
          <p:nvPr>
            <p:ph idx="1" type="body"/>
          </p:nvPr>
        </p:nvSpPr>
        <p:spPr>
          <a:xfrm>
            <a:off x="457201" y="706442"/>
            <a:ext cx="8209279" cy="2609945"/>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400"/>
              <a:buFont typeface="Arial"/>
              <a:buChar char="•"/>
            </a:pPr>
            <a:r>
              <a:rPr lang="en-US" sz="2400">
                <a:solidFill>
                  <a:srgbClr val="000000"/>
                </a:solidFill>
              </a:rPr>
              <a:t>A stimulus from a sensory cell or another neuron depolarizes the target neuron to its threshold potential</a:t>
            </a:r>
            <a:endParaRPr/>
          </a:p>
          <a:p>
            <a:pPr indent="-342900" lvl="0" marL="342900" rtl="0" algn="l">
              <a:spcBef>
                <a:spcPts val="1080"/>
              </a:spcBef>
              <a:spcAft>
                <a:spcPts val="0"/>
              </a:spcAft>
              <a:buSzPts val="2400"/>
              <a:buFont typeface="Arial"/>
              <a:buChar char="•"/>
            </a:pPr>
            <a:r>
              <a:rPr lang="en-US" sz="2400">
                <a:solidFill>
                  <a:srgbClr val="000000"/>
                </a:solidFill>
              </a:rPr>
              <a:t>Na+ channels in the axon hillock open, allowing positive ions to enter the cell.</a:t>
            </a:r>
            <a:endParaRPr/>
          </a:p>
          <a:p>
            <a:pPr indent="-342900" lvl="0" marL="342900" rtl="0" algn="l">
              <a:spcBef>
                <a:spcPts val="1080"/>
              </a:spcBef>
              <a:spcAft>
                <a:spcPts val="0"/>
              </a:spcAft>
              <a:buSzPts val="2400"/>
              <a:buFont typeface="Arial"/>
              <a:buChar char="•"/>
            </a:pPr>
            <a:r>
              <a:rPr lang="en-US" sz="2400">
                <a:solidFill>
                  <a:srgbClr val="000000"/>
                </a:solidFill>
              </a:rPr>
              <a:t>Once the sodium channels open, the neuron completely depolarizes to a membrane potential of about +40 mV. </a:t>
            </a:r>
            <a:endParaRPr/>
          </a:p>
        </p:txBody>
      </p:sp>
      <p:sp>
        <p:nvSpPr>
          <p:cNvPr id="167" name="Google Shape;167;p21"/>
          <p:cNvSpPr txBox="1"/>
          <p:nvPr/>
        </p:nvSpPr>
        <p:spPr>
          <a:xfrm>
            <a:off x="8390933" y="6361358"/>
            <a:ext cx="184666"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pic>
        <p:nvPicPr>
          <p:cNvPr id="168" name="Google Shape;168;p21"/>
          <p:cNvPicPr preferRelativeResize="0"/>
          <p:nvPr/>
        </p:nvPicPr>
        <p:blipFill rotWithShape="1">
          <a:blip r:embed="rId3">
            <a:alphaModFix/>
          </a:blip>
          <a:srcRect b="37106" l="0" r="0" t="0"/>
          <a:stretch/>
        </p:blipFill>
        <p:spPr>
          <a:xfrm>
            <a:off x="747478" y="3316387"/>
            <a:ext cx="7753112" cy="339902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Google Shape;173;p22"/>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ACTION POTENTIAL</a:t>
            </a:r>
            <a:endParaRPr/>
          </a:p>
        </p:txBody>
      </p:sp>
      <p:sp>
        <p:nvSpPr>
          <p:cNvPr id="174" name="Google Shape;174;p22"/>
          <p:cNvSpPr txBox="1"/>
          <p:nvPr>
            <p:ph idx="1" type="body"/>
          </p:nvPr>
        </p:nvSpPr>
        <p:spPr>
          <a:xfrm>
            <a:off x="541280" y="1184859"/>
            <a:ext cx="8209279" cy="2459135"/>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400"/>
              <a:buFont typeface="Arial"/>
              <a:buChar char="•"/>
            </a:pPr>
            <a:r>
              <a:rPr lang="en-US" sz="2400">
                <a:solidFill>
                  <a:srgbClr val="000000"/>
                </a:solidFill>
              </a:rPr>
              <a:t>Action potentials are considered an "all-or nothing" event, in that, once the threshold potential is reached, the neuron always completely depolarizes. </a:t>
            </a:r>
            <a:endParaRPr/>
          </a:p>
          <a:p>
            <a:pPr indent="-342900" lvl="0" marL="342900" rtl="0" algn="l">
              <a:spcBef>
                <a:spcPts val="1080"/>
              </a:spcBef>
              <a:spcAft>
                <a:spcPts val="0"/>
              </a:spcAft>
              <a:buSzPts val="2400"/>
              <a:buFont typeface="Arial"/>
              <a:buChar char="•"/>
            </a:pPr>
            <a:r>
              <a:rPr lang="en-US" sz="2400">
                <a:solidFill>
                  <a:srgbClr val="000000"/>
                </a:solidFill>
              </a:rPr>
              <a:t>Once depolarization is complete, the cell must now "reset" its membrane voltage back to the resting potential.  </a:t>
            </a:r>
            <a:endParaRPr/>
          </a:p>
        </p:txBody>
      </p:sp>
      <p:sp>
        <p:nvSpPr>
          <p:cNvPr id="175" name="Google Shape;175;p22"/>
          <p:cNvSpPr txBox="1"/>
          <p:nvPr/>
        </p:nvSpPr>
        <p:spPr>
          <a:xfrm>
            <a:off x="8390933" y="6361358"/>
            <a:ext cx="184666"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pic>
        <p:nvPicPr>
          <p:cNvPr id="176" name="Google Shape;176;p22"/>
          <p:cNvPicPr preferRelativeResize="0"/>
          <p:nvPr/>
        </p:nvPicPr>
        <p:blipFill rotWithShape="1">
          <a:blip r:embed="rId3">
            <a:alphaModFix/>
          </a:blip>
          <a:srcRect b="0" l="0" r="0" t="63108"/>
          <a:stretch/>
        </p:blipFill>
        <p:spPr>
          <a:xfrm>
            <a:off x="1015497" y="4038365"/>
            <a:ext cx="7467769" cy="192024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0" name="Shape 180"/>
        <p:cNvGrpSpPr/>
        <p:nvPr/>
      </p:nvGrpSpPr>
      <p:grpSpPr>
        <a:xfrm>
          <a:off x="0" y="0"/>
          <a:ext cx="0" cy="0"/>
          <a:chOff x="0" y="0"/>
          <a:chExt cx="0" cy="0"/>
        </a:xfrm>
      </p:grpSpPr>
      <p:sp>
        <p:nvSpPr>
          <p:cNvPr id="181" name="Google Shape;181;p23"/>
          <p:cNvSpPr txBox="1"/>
          <p:nvPr>
            <p:ph type="title"/>
          </p:nvPr>
        </p:nvSpPr>
        <p:spPr>
          <a:xfrm>
            <a:off x="314033" y="24132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CHEMICAL SYNAPSE</a:t>
            </a:r>
            <a:endParaRPr/>
          </a:p>
        </p:txBody>
      </p:sp>
      <p:sp>
        <p:nvSpPr>
          <p:cNvPr id="182" name="Google Shape;182;p23"/>
          <p:cNvSpPr txBox="1"/>
          <p:nvPr>
            <p:ph idx="1" type="body"/>
          </p:nvPr>
        </p:nvSpPr>
        <p:spPr>
          <a:xfrm>
            <a:off x="110950" y="1623091"/>
            <a:ext cx="4144154" cy="3936462"/>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400"/>
              <a:buFont typeface="Arial"/>
              <a:buChar char="•"/>
            </a:pPr>
            <a:r>
              <a:rPr lang="en-US" sz="2400">
                <a:solidFill>
                  <a:schemeClr val="dk1"/>
                </a:solidFill>
              </a:rPr>
              <a:t>Depolarization causes voltage-gated Ca</a:t>
            </a:r>
            <a:r>
              <a:rPr baseline="30000" lang="en-US" sz="2400">
                <a:solidFill>
                  <a:schemeClr val="dk1"/>
                </a:solidFill>
              </a:rPr>
              <a:t>2+</a:t>
            </a:r>
            <a:r>
              <a:rPr lang="en-US" sz="2400">
                <a:solidFill>
                  <a:schemeClr val="dk1"/>
                </a:solidFill>
              </a:rPr>
              <a:t> channels to open. </a:t>
            </a:r>
            <a:endParaRPr/>
          </a:p>
          <a:p>
            <a:pPr indent="-342900" lvl="0" marL="342900" rtl="0" algn="l">
              <a:spcBef>
                <a:spcPts val="1080"/>
              </a:spcBef>
              <a:spcAft>
                <a:spcPts val="0"/>
              </a:spcAft>
              <a:buSzPts val="2400"/>
              <a:buFont typeface="Arial"/>
              <a:buChar char="•"/>
            </a:pPr>
            <a:r>
              <a:rPr lang="en-US" sz="2400">
                <a:solidFill>
                  <a:schemeClr val="dk1"/>
                </a:solidFill>
              </a:rPr>
              <a:t>Calcium ions initiate a signaling cascade that causes </a:t>
            </a:r>
            <a:r>
              <a:rPr b="1" lang="en-US" sz="2400">
                <a:solidFill>
                  <a:schemeClr val="dk1"/>
                </a:solidFill>
              </a:rPr>
              <a:t>synaptic vesicles</a:t>
            </a:r>
            <a:r>
              <a:rPr lang="en-US" sz="2400">
                <a:solidFill>
                  <a:schemeClr val="dk1"/>
                </a:solidFill>
              </a:rPr>
              <a:t>, containing neurotransmitter molecules, to fuse with the presynaptic membrane. </a:t>
            </a:r>
            <a:endParaRPr/>
          </a:p>
        </p:txBody>
      </p:sp>
      <p:sp>
        <p:nvSpPr>
          <p:cNvPr id="183" name="Google Shape;183;p23"/>
          <p:cNvSpPr txBox="1"/>
          <p:nvPr/>
        </p:nvSpPr>
        <p:spPr>
          <a:xfrm>
            <a:off x="8390933" y="6361358"/>
            <a:ext cx="184666"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pic>
        <p:nvPicPr>
          <p:cNvPr id="184" name="Google Shape;184;p23"/>
          <p:cNvPicPr preferRelativeResize="0"/>
          <p:nvPr/>
        </p:nvPicPr>
        <p:blipFill rotWithShape="1">
          <a:blip r:embed="rId3">
            <a:alphaModFix/>
          </a:blip>
          <a:srcRect b="0" l="0" r="0" t="0"/>
          <a:stretch/>
        </p:blipFill>
        <p:spPr>
          <a:xfrm>
            <a:off x="4404935" y="783518"/>
            <a:ext cx="4425032" cy="557784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8" name="Shape 188"/>
        <p:cNvGrpSpPr/>
        <p:nvPr/>
      </p:nvGrpSpPr>
      <p:grpSpPr>
        <a:xfrm>
          <a:off x="0" y="0"/>
          <a:ext cx="0" cy="0"/>
          <a:chOff x="0" y="0"/>
          <a:chExt cx="0" cy="0"/>
        </a:xfrm>
      </p:grpSpPr>
      <p:sp>
        <p:nvSpPr>
          <p:cNvPr id="189" name="Google Shape;189;p24"/>
          <p:cNvSpPr txBox="1"/>
          <p:nvPr>
            <p:ph type="title"/>
          </p:nvPr>
        </p:nvSpPr>
        <p:spPr>
          <a:xfrm>
            <a:off x="201327" y="4214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CHEMICAL SYNAPSE</a:t>
            </a:r>
            <a:endParaRPr/>
          </a:p>
        </p:txBody>
      </p:sp>
      <p:sp>
        <p:nvSpPr>
          <p:cNvPr id="190" name="Google Shape;190;p24"/>
          <p:cNvSpPr txBox="1"/>
          <p:nvPr>
            <p:ph idx="1" type="body"/>
          </p:nvPr>
        </p:nvSpPr>
        <p:spPr>
          <a:xfrm>
            <a:off x="4806892" y="964857"/>
            <a:ext cx="4135781" cy="541379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400"/>
              <a:buFont typeface="Arial"/>
              <a:buChar char="•"/>
            </a:pPr>
            <a:r>
              <a:rPr lang="en-US" sz="2400">
                <a:solidFill>
                  <a:schemeClr val="dk1"/>
                </a:solidFill>
              </a:rPr>
              <a:t>Fusion of a vesicle with the presynaptic membrane causes neurotransmitter to be released into the </a:t>
            </a:r>
            <a:r>
              <a:rPr b="1" lang="en-US" sz="2400">
                <a:solidFill>
                  <a:schemeClr val="dk1"/>
                </a:solidFill>
              </a:rPr>
              <a:t>synaptic cleft</a:t>
            </a:r>
            <a:r>
              <a:rPr lang="en-US" sz="2400">
                <a:solidFill>
                  <a:schemeClr val="dk1"/>
                </a:solidFill>
              </a:rPr>
              <a:t>.</a:t>
            </a:r>
            <a:endParaRPr/>
          </a:p>
          <a:p>
            <a:pPr indent="-342900" lvl="0" marL="342900" rtl="0" algn="l">
              <a:spcBef>
                <a:spcPts val="1080"/>
              </a:spcBef>
              <a:spcAft>
                <a:spcPts val="0"/>
              </a:spcAft>
              <a:buSzPts val="2400"/>
              <a:buFont typeface="Arial"/>
              <a:buChar char="•"/>
            </a:pPr>
            <a:r>
              <a:rPr lang="en-US" sz="2400">
                <a:solidFill>
                  <a:schemeClr val="dk1"/>
                </a:solidFill>
              </a:rPr>
              <a:t>Once neurotransmission has occurred, the neurotransmitter must be removed from the synaptic cleft so the postsynaptic membrane can “reset” and be ready to receive another signal.</a:t>
            </a:r>
            <a:endParaRPr/>
          </a:p>
        </p:txBody>
      </p:sp>
      <p:sp>
        <p:nvSpPr>
          <p:cNvPr id="191" name="Google Shape;191;p24"/>
          <p:cNvSpPr txBox="1"/>
          <p:nvPr/>
        </p:nvSpPr>
        <p:spPr>
          <a:xfrm>
            <a:off x="8390933" y="6361358"/>
            <a:ext cx="184666"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pic>
        <p:nvPicPr>
          <p:cNvPr id="192" name="Google Shape;192;p24"/>
          <p:cNvPicPr preferRelativeResize="0"/>
          <p:nvPr/>
        </p:nvPicPr>
        <p:blipFill rotWithShape="1">
          <a:blip r:embed="rId3">
            <a:alphaModFix/>
          </a:blip>
          <a:srcRect b="0" l="0" r="0" t="0"/>
          <a:stretch/>
        </p:blipFill>
        <p:spPr>
          <a:xfrm>
            <a:off x="381860" y="964857"/>
            <a:ext cx="4425032" cy="557784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Google Shape;54;p7"/>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NERVES AND NERVOUS SYSTEMS</a:t>
            </a:r>
            <a:endParaRPr/>
          </a:p>
        </p:txBody>
      </p:sp>
      <p:sp>
        <p:nvSpPr>
          <p:cNvPr id="55" name="Google Shape;55;p7"/>
          <p:cNvSpPr txBox="1"/>
          <p:nvPr/>
        </p:nvSpPr>
        <p:spPr>
          <a:xfrm>
            <a:off x="4940300" y="6474671"/>
            <a:ext cx="4124325" cy="276999"/>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lang="en-US" sz="1200">
                <a:solidFill>
                  <a:srgbClr val="000000"/>
                </a:solidFill>
                <a:latin typeface="Arial"/>
                <a:ea typeface="Arial"/>
                <a:cs typeface="Arial"/>
                <a:sym typeface="Arial"/>
              </a:rPr>
              <a:t>Tatiana Voza, PhD., tvoza@citytech.cuny.edu</a:t>
            </a:r>
            <a:endParaRPr sz="1200">
              <a:solidFill>
                <a:srgbClr val="000000"/>
              </a:solidFill>
              <a:latin typeface="Arial"/>
              <a:ea typeface="Arial"/>
              <a:cs typeface="Arial"/>
              <a:sym typeface="Arial"/>
            </a:endParaRPr>
          </a:p>
        </p:txBody>
      </p:sp>
      <p:grpSp>
        <p:nvGrpSpPr>
          <p:cNvPr id="56" name="Google Shape;56;p7"/>
          <p:cNvGrpSpPr/>
          <p:nvPr/>
        </p:nvGrpSpPr>
        <p:grpSpPr>
          <a:xfrm>
            <a:off x="521908" y="1262831"/>
            <a:ext cx="7866890" cy="4637076"/>
            <a:chOff x="603303" y="1109952"/>
            <a:chExt cx="7866890" cy="4637076"/>
          </a:xfrm>
        </p:grpSpPr>
        <p:pic>
          <p:nvPicPr>
            <p:cNvPr id="57" name="Google Shape;57;p7"/>
            <p:cNvPicPr preferRelativeResize="0"/>
            <p:nvPr/>
          </p:nvPicPr>
          <p:blipFill rotWithShape="1">
            <a:blip r:embed="rId3">
              <a:alphaModFix/>
            </a:blip>
            <a:srcRect b="0" l="0" r="0" t="0"/>
            <a:stretch/>
          </p:blipFill>
          <p:spPr>
            <a:xfrm>
              <a:off x="603303" y="1109952"/>
              <a:ext cx="4173100" cy="4637076"/>
            </a:xfrm>
            <a:prstGeom prst="rect">
              <a:avLst/>
            </a:prstGeom>
            <a:noFill/>
            <a:ln>
              <a:noFill/>
            </a:ln>
          </p:spPr>
        </p:pic>
        <p:pic>
          <p:nvPicPr>
            <p:cNvPr id="58" name="Google Shape;58;p7"/>
            <p:cNvPicPr preferRelativeResize="0"/>
            <p:nvPr/>
          </p:nvPicPr>
          <p:blipFill rotWithShape="1">
            <a:blip r:embed="rId4">
              <a:alphaModFix/>
            </a:blip>
            <a:srcRect b="0" l="0" r="0" t="0"/>
            <a:stretch/>
          </p:blipFill>
          <p:spPr>
            <a:xfrm>
              <a:off x="4888793" y="1109952"/>
              <a:ext cx="3581400" cy="2671763"/>
            </a:xfrm>
            <a:prstGeom prst="rect">
              <a:avLst/>
            </a:prstGeom>
            <a:noFill/>
            <a:ln>
              <a:noFill/>
            </a:ln>
          </p:spPr>
        </p:pic>
      </p:grpSp>
      <p:sp>
        <p:nvSpPr>
          <p:cNvPr id="59" name="Google Shape;59;p7"/>
          <p:cNvSpPr txBox="1"/>
          <p:nvPr/>
        </p:nvSpPr>
        <p:spPr>
          <a:xfrm flipH="1">
            <a:off x="4773044" y="4494146"/>
            <a:ext cx="3827561" cy="83099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a:solidFill>
                  <a:schemeClr val="dk1"/>
                </a:solidFill>
                <a:latin typeface="Arial"/>
                <a:ea typeface="Arial"/>
                <a:cs typeface="Arial"/>
                <a:sym typeface="Arial"/>
              </a:rPr>
              <a:t>A nervous system is an organism’s control center.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6" name="Shape 196"/>
        <p:cNvGrpSpPr/>
        <p:nvPr/>
      </p:nvGrpSpPr>
      <p:grpSpPr>
        <a:xfrm>
          <a:off x="0" y="0"/>
          <a:ext cx="0" cy="0"/>
          <a:chOff x="0" y="0"/>
          <a:chExt cx="0" cy="0"/>
        </a:xfrm>
      </p:grpSpPr>
      <p:sp>
        <p:nvSpPr>
          <p:cNvPr id="197" name="Google Shape;197;p25"/>
          <p:cNvSpPr txBox="1"/>
          <p:nvPr>
            <p:ph idx="1" type="body"/>
          </p:nvPr>
        </p:nvSpPr>
        <p:spPr>
          <a:xfrm>
            <a:off x="540544" y="5020151"/>
            <a:ext cx="8062912" cy="116638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6CB255"/>
              </a:buClr>
              <a:buSzPts val="1600"/>
              <a:buNone/>
            </a:pPr>
            <a:r>
              <a:rPr lang="en-US" sz="1600"/>
              <a:t>This pseudocolored image taken with a scanning electron microscope shows an axon terminal that was broken open to reveal synaptic vesicles (blue and orange) inside the neuron. (credit: modification of work by Tina Carvalho, NIH-NIGMS; scale-bar data from Matt Russell)</a:t>
            </a:r>
            <a:endParaRPr sz="1550"/>
          </a:p>
        </p:txBody>
      </p:sp>
      <p:pic>
        <p:nvPicPr>
          <p:cNvPr descr="The axon terminal is spherical. A section is sliced off, revealing small blue and orange vesicles just inside." id="198" name="Google Shape;198;p25"/>
          <p:cNvPicPr preferRelativeResize="0"/>
          <p:nvPr>
            <p:ph idx="2" type="pic"/>
          </p:nvPr>
        </p:nvPicPr>
        <p:blipFill rotWithShape="1">
          <a:blip r:embed="rId3">
            <a:alphaModFix/>
          </a:blip>
          <a:srcRect b="0" l="-41898" r="-41897" t="0"/>
          <a:stretch/>
        </p:blipFill>
        <p:spPr>
          <a:xfrm>
            <a:off x="457199" y="1122386"/>
            <a:ext cx="8062913" cy="3500071"/>
          </a:xfrm>
          <a:prstGeom prst="rect">
            <a:avLst/>
          </a:prstGeom>
          <a:noFill/>
          <a:ln>
            <a:noFill/>
          </a:ln>
        </p:spPr>
      </p:pic>
      <p:sp>
        <p:nvSpPr>
          <p:cNvPr id="199" name="Google Shape;199;p25"/>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CHEMICAL SYNAPSE: FIGURE 35.14</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3" name="Shape 203"/>
        <p:cNvGrpSpPr/>
        <p:nvPr/>
      </p:nvGrpSpPr>
      <p:grpSpPr>
        <a:xfrm>
          <a:off x="0" y="0"/>
          <a:ext cx="0" cy="0"/>
          <a:chOff x="0" y="0"/>
          <a:chExt cx="0" cy="0"/>
        </a:xfrm>
      </p:grpSpPr>
      <p:sp>
        <p:nvSpPr>
          <p:cNvPr id="204" name="Google Shape;204;p26"/>
          <p:cNvSpPr txBox="1"/>
          <p:nvPr>
            <p:ph idx="1" type="body"/>
          </p:nvPr>
        </p:nvSpPr>
        <p:spPr>
          <a:xfrm>
            <a:off x="599813" y="5213098"/>
            <a:ext cx="8062912" cy="1166382"/>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6CB255"/>
              </a:buClr>
              <a:buSzPts val="1600"/>
              <a:buNone/>
            </a:pPr>
            <a:r>
              <a:rPr lang="en-US" sz="1600"/>
              <a:t>With brain-computer interface technology, neural signals from a paralyzed patient are collected, decoded, and then fed to a tool, such as a computer, a wheelchair, or a robotic arm. </a:t>
            </a:r>
            <a:r>
              <a:rPr lang="en-US" sz="1600" u="sng">
                <a:solidFill>
                  <a:schemeClr val="hlink"/>
                </a:solidFill>
                <a:hlinkClick r:id="rId3"/>
              </a:rPr>
              <a:t>VIDEO</a:t>
            </a:r>
            <a:r>
              <a:rPr lang="en-US" sz="1600"/>
              <a:t> of woman using a brain controlled robotic arm.</a:t>
            </a:r>
            <a:endParaRPr sz="1550"/>
          </a:p>
        </p:txBody>
      </p:sp>
      <p:pic>
        <p:nvPicPr>
          <p:cNvPr descr="Illustration shows a person in a wheelchair, facing a computer screen. An arrow indicates that neural signals travel from the brain of the paralyzed person to the computer." id="205" name="Google Shape;205;p26"/>
          <p:cNvPicPr preferRelativeResize="0"/>
          <p:nvPr>
            <p:ph idx="2" type="pic"/>
          </p:nvPr>
        </p:nvPicPr>
        <p:blipFill rotWithShape="1">
          <a:blip r:embed="rId4">
            <a:alphaModFix/>
          </a:blip>
          <a:srcRect b="0" l="-20842" r="-20842" t="0"/>
          <a:stretch/>
        </p:blipFill>
        <p:spPr>
          <a:xfrm>
            <a:off x="540543" y="1306944"/>
            <a:ext cx="8062913" cy="3500071"/>
          </a:xfrm>
          <a:prstGeom prst="rect">
            <a:avLst/>
          </a:prstGeom>
          <a:noFill/>
          <a:ln>
            <a:noFill/>
          </a:ln>
        </p:spPr>
      </p:pic>
      <p:sp>
        <p:nvSpPr>
          <p:cNvPr id="206" name="Google Shape;206;p26"/>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BRAIN-COMPUTER INTERFACE: FIGURE 35.17</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0" name="Shape 210"/>
        <p:cNvGrpSpPr/>
        <p:nvPr/>
      </p:nvGrpSpPr>
      <p:grpSpPr>
        <a:xfrm>
          <a:off x="0" y="0"/>
          <a:ext cx="0" cy="0"/>
          <a:chOff x="0" y="0"/>
          <a:chExt cx="0" cy="0"/>
        </a:xfrm>
      </p:grpSpPr>
      <p:sp>
        <p:nvSpPr>
          <p:cNvPr id="211" name="Google Shape;211;p27"/>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CNS: BRAIN AND SPINAL CORD</a:t>
            </a:r>
            <a:endParaRPr/>
          </a:p>
        </p:txBody>
      </p:sp>
      <p:sp>
        <p:nvSpPr>
          <p:cNvPr id="212" name="Google Shape;212;p27"/>
          <p:cNvSpPr txBox="1"/>
          <p:nvPr>
            <p:ph idx="1" type="body"/>
          </p:nvPr>
        </p:nvSpPr>
        <p:spPr>
          <a:xfrm>
            <a:off x="194192" y="1602569"/>
            <a:ext cx="3963601" cy="4151905"/>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400"/>
              <a:buFont typeface="Arial"/>
              <a:buChar char="•"/>
            </a:pPr>
            <a:r>
              <a:rPr lang="en-US" sz="2400">
                <a:solidFill>
                  <a:srgbClr val="000000"/>
                </a:solidFill>
              </a:rPr>
              <a:t>Spinal cord and brain are wrapped in three protective membranes, </a:t>
            </a:r>
            <a:r>
              <a:rPr b="1" lang="en-US" sz="2400">
                <a:solidFill>
                  <a:srgbClr val="000000"/>
                </a:solidFill>
              </a:rPr>
              <a:t>meninges</a:t>
            </a:r>
            <a:endParaRPr/>
          </a:p>
          <a:p>
            <a:pPr indent="-422275" lvl="1" marL="715963" rtl="0" algn="l">
              <a:spcBef>
                <a:spcPts val="1040"/>
              </a:spcBef>
              <a:spcAft>
                <a:spcPts val="0"/>
              </a:spcAft>
              <a:buSzPts val="2200"/>
              <a:buFont typeface="Arial"/>
              <a:buChar char="•"/>
            </a:pPr>
            <a:r>
              <a:rPr lang="en-US" sz="2200">
                <a:solidFill>
                  <a:srgbClr val="000000"/>
                </a:solidFill>
              </a:rPr>
              <a:t>Spaces between meninges are filled with </a:t>
            </a:r>
            <a:r>
              <a:rPr b="1" lang="en-US" sz="2200">
                <a:solidFill>
                  <a:srgbClr val="000000"/>
                </a:solidFill>
              </a:rPr>
              <a:t>cerebrospinal fluid</a:t>
            </a:r>
            <a:endParaRPr/>
          </a:p>
          <a:p>
            <a:pPr indent="-422275" lvl="1" marL="715963" rtl="0" algn="l">
              <a:spcBef>
                <a:spcPts val="440"/>
              </a:spcBef>
              <a:spcAft>
                <a:spcPts val="0"/>
              </a:spcAft>
              <a:buSzPts val="2200"/>
              <a:buFont typeface="Arial"/>
              <a:buChar char="•"/>
            </a:pPr>
            <a:r>
              <a:rPr lang="en-US" sz="2200">
                <a:solidFill>
                  <a:srgbClr val="000000"/>
                </a:solidFill>
              </a:rPr>
              <a:t>Fluid is continuous with that of central canal of spinal cord and the </a:t>
            </a:r>
            <a:r>
              <a:rPr b="1" lang="en-US" sz="2200">
                <a:solidFill>
                  <a:srgbClr val="000000"/>
                </a:solidFill>
              </a:rPr>
              <a:t>ventricles</a:t>
            </a:r>
            <a:r>
              <a:rPr lang="en-US" sz="2200">
                <a:solidFill>
                  <a:srgbClr val="000000"/>
                </a:solidFill>
              </a:rPr>
              <a:t> of the brain</a:t>
            </a:r>
            <a:endParaRPr/>
          </a:p>
        </p:txBody>
      </p:sp>
      <p:pic>
        <p:nvPicPr>
          <p:cNvPr descr="Figure_B35_03_01.jpg" id="213" name="Google Shape;213;p27"/>
          <p:cNvPicPr preferRelativeResize="0"/>
          <p:nvPr/>
        </p:nvPicPr>
        <p:blipFill rotWithShape="1">
          <a:blip r:embed="rId3">
            <a:alphaModFix/>
          </a:blip>
          <a:srcRect b="0" l="294" r="354" t="0"/>
          <a:stretch/>
        </p:blipFill>
        <p:spPr>
          <a:xfrm>
            <a:off x="4352046" y="1449933"/>
            <a:ext cx="4480317" cy="4125913"/>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7" name="Shape 217"/>
        <p:cNvGrpSpPr/>
        <p:nvPr/>
      </p:nvGrpSpPr>
      <p:grpSpPr>
        <a:xfrm>
          <a:off x="0" y="0"/>
          <a:ext cx="0" cy="0"/>
          <a:chOff x="0" y="0"/>
          <a:chExt cx="0" cy="0"/>
        </a:xfrm>
      </p:grpSpPr>
      <p:sp>
        <p:nvSpPr>
          <p:cNvPr id="218" name="Google Shape;218;p28"/>
          <p:cNvSpPr txBox="1"/>
          <p:nvPr>
            <p:ph type="title"/>
          </p:nvPr>
        </p:nvSpPr>
        <p:spPr>
          <a:xfrm>
            <a:off x="188753" y="123880"/>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SPINAL CORD</a:t>
            </a:r>
            <a:endParaRPr/>
          </a:p>
        </p:txBody>
      </p:sp>
      <p:pic>
        <p:nvPicPr>
          <p:cNvPr descr="Figure_B35_03_07.jpg" id="219" name="Google Shape;219;p28"/>
          <p:cNvPicPr preferRelativeResize="0"/>
          <p:nvPr/>
        </p:nvPicPr>
        <p:blipFill rotWithShape="1">
          <a:blip r:embed="rId3">
            <a:alphaModFix/>
          </a:blip>
          <a:srcRect b="0" l="333" r="54" t="0"/>
          <a:stretch/>
        </p:blipFill>
        <p:spPr>
          <a:xfrm>
            <a:off x="4220209" y="617888"/>
            <a:ext cx="4172696" cy="2752196"/>
          </a:xfrm>
          <a:prstGeom prst="rect">
            <a:avLst/>
          </a:prstGeom>
          <a:noFill/>
          <a:ln>
            <a:noFill/>
          </a:ln>
        </p:spPr>
      </p:pic>
      <p:sp>
        <p:nvSpPr>
          <p:cNvPr id="220" name="Google Shape;220;p28"/>
          <p:cNvSpPr txBox="1"/>
          <p:nvPr>
            <p:ph idx="1" type="body"/>
          </p:nvPr>
        </p:nvSpPr>
        <p:spPr>
          <a:xfrm>
            <a:off x="431452" y="2858673"/>
            <a:ext cx="8281095" cy="3381439"/>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SzPts val="2200"/>
              <a:buFont typeface="Arial"/>
              <a:buChar char="•"/>
            </a:pPr>
            <a:r>
              <a:rPr lang="en-US" sz="2200">
                <a:solidFill>
                  <a:srgbClr val="000000"/>
                </a:solidFill>
              </a:rPr>
              <a:t>The spinal cord’s functions</a:t>
            </a:r>
            <a:endParaRPr/>
          </a:p>
          <a:p>
            <a:pPr indent="-301625" lvl="1" marL="601663" rtl="0" algn="l">
              <a:lnSpc>
                <a:spcPct val="110000"/>
              </a:lnSpc>
              <a:spcBef>
                <a:spcPts val="1000"/>
              </a:spcBef>
              <a:spcAft>
                <a:spcPts val="0"/>
              </a:spcAft>
              <a:buSzPts val="2000"/>
              <a:buFont typeface="Arial"/>
              <a:buChar char="•"/>
            </a:pPr>
            <a:r>
              <a:rPr lang="en-US">
                <a:solidFill>
                  <a:srgbClr val="000000"/>
                </a:solidFill>
              </a:rPr>
              <a:t>Center for many </a:t>
            </a:r>
            <a:r>
              <a:rPr b="1" lang="en-US">
                <a:solidFill>
                  <a:srgbClr val="000000"/>
                </a:solidFill>
              </a:rPr>
              <a:t>reflex actions</a:t>
            </a:r>
            <a:endParaRPr/>
          </a:p>
          <a:p>
            <a:pPr indent="-301625" lvl="1" marL="601663" rtl="0" algn="l">
              <a:lnSpc>
                <a:spcPct val="110000"/>
              </a:lnSpc>
              <a:spcBef>
                <a:spcPts val="400"/>
              </a:spcBef>
              <a:spcAft>
                <a:spcPts val="0"/>
              </a:spcAft>
              <a:buSzPts val="2000"/>
              <a:buFont typeface="Arial"/>
              <a:buChar char="•"/>
            </a:pPr>
            <a:r>
              <a:rPr lang="en-US">
                <a:solidFill>
                  <a:srgbClr val="000000"/>
                </a:solidFill>
              </a:rPr>
              <a:t>Means of communication between the brain and spinal nerves</a:t>
            </a:r>
            <a:br>
              <a:rPr lang="en-US">
                <a:solidFill>
                  <a:srgbClr val="000000"/>
                </a:solidFill>
              </a:rPr>
            </a:br>
            <a:endParaRPr>
              <a:solidFill>
                <a:srgbClr val="000000"/>
              </a:solidFill>
            </a:endParaRPr>
          </a:p>
          <a:p>
            <a:pPr indent="-342900" lvl="0" marL="342900" rtl="0" algn="l">
              <a:lnSpc>
                <a:spcPct val="100000"/>
              </a:lnSpc>
              <a:spcBef>
                <a:spcPts val="440"/>
              </a:spcBef>
              <a:spcAft>
                <a:spcPts val="0"/>
              </a:spcAft>
              <a:buSzPts val="2200"/>
              <a:buFont typeface="Arial"/>
              <a:buChar char="•"/>
            </a:pPr>
            <a:r>
              <a:rPr lang="en-US" sz="2200">
                <a:solidFill>
                  <a:srgbClr val="000000"/>
                </a:solidFill>
              </a:rPr>
              <a:t>The spinal cord is composed of </a:t>
            </a:r>
            <a:r>
              <a:rPr b="1" lang="en-US" sz="2200">
                <a:solidFill>
                  <a:srgbClr val="000000"/>
                </a:solidFill>
              </a:rPr>
              <a:t>gray matter and white matter</a:t>
            </a:r>
            <a:endParaRPr/>
          </a:p>
          <a:p>
            <a:pPr indent="-301625" lvl="1" marL="601663" rtl="0" algn="l">
              <a:lnSpc>
                <a:spcPct val="110000"/>
              </a:lnSpc>
              <a:spcBef>
                <a:spcPts val="1000"/>
              </a:spcBef>
              <a:spcAft>
                <a:spcPts val="0"/>
              </a:spcAft>
              <a:buSzPts val="2000"/>
              <a:buFont typeface="Arial"/>
              <a:buChar char="•"/>
            </a:pPr>
            <a:r>
              <a:rPr lang="en-US">
                <a:solidFill>
                  <a:srgbClr val="000000"/>
                </a:solidFill>
              </a:rPr>
              <a:t>Cell bodies and short </a:t>
            </a:r>
            <a:r>
              <a:rPr b="1" lang="en-US"/>
              <a:t>unmyelinated </a:t>
            </a:r>
            <a:r>
              <a:rPr lang="en-US">
                <a:solidFill>
                  <a:srgbClr val="000000"/>
                </a:solidFill>
              </a:rPr>
              <a:t>fibers give the gray matter its color</a:t>
            </a:r>
            <a:endParaRPr/>
          </a:p>
          <a:p>
            <a:pPr indent="-301625" lvl="1" marL="601663" rtl="0" algn="l">
              <a:lnSpc>
                <a:spcPct val="110000"/>
              </a:lnSpc>
              <a:spcBef>
                <a:spcPts val="400"/>
              </a:spcBef>
              <a:spcAft>
                <a:spcPts val="0"/>
              </a:spcAft>
              <a:buSzPts val="2000"/>
              <a:buFont typeface="Arial"/>
              <a:buChar char="•"/>
            </a:pPr>
            <a:r>
              <a:rPr lang="en-US">
                <a:solidFill>
                  <a:srgbClr val="000000"/>
                </a:solidFill>
              </a:rPr>
              <a:t>Myelinated long fibers of interneurons running in tracts give white matter its color</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4" name="Shape 224"/>
        <p:cNvGrpSpPr/>
        <p:nvPr/>
      </p:nvGrpSpPr>
      <p:grpSpPr>
        <a:xfrm>
          <a:off x="0" y="0"/>
          <a:ext cx="0" cy="0"/>
          <a:chOff x="0" y="0"/>
          <a:chExt cx="0" cy="0"/>
        </a:xfrm>
      </p:grpSpPr>
      <p:sp>
        <p:nvSpPr>
          <p:cNvPr id="225" name="Google Shape;225;p29"/>
          <p:cNvSpPr txBox="1"/>
          <p:nvPr>
            <p:ph type="title"/>
          </p:nvPr>
        </p:nvSpPr>
        <p:spPr>
          <a:xfrm>
            <a:off x="137420" y="79497"/>
            <a:ext cx="8411354"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A REFLEX ARC: THE PATH OF A SPINAL REFLEX</a:t>
            </a:r>
            <a:endParaRPr/>
          </a:p>
        </p:txBody>
      </p:sp>
      <p:grpSp>
        <p:nvGrpSpPr>
          <p:cNvPr id="226" name="Google Shape;226;p29"/>
          <p:cNvGrpSpPr/>
          <p:nvPr/>
        </p:nvGrpSpPr>
        <p:grpSpPr>
          <a:xfrm>
            <a:off x="535890" y="1161545"/>
            <a:ext cx="8072222" cy="5445631"/>
            <a:chOff x="1056801" y="1604963"/>
            <a:chExt cx="7024923" cy="4585930"/>
          </a:xfrm>
        </p:grpSpPr>
        <p:pic>
          <p:nvPicPr>
            <p:cNvPr descr="mad2543X_37_13" id="227" name="Google Shape;227;p29"/>
            <p:cNvPicPr preferRelativeResize="0"/>
            <p:nvPr/>
          </p:nvPicPr>
          <p:blipFill rotWithShape="1">
            <a:blip r:embed="rId3">
              <a:alphaModFix/>
            </a:blip>
            <a:srcRect b="0" l="1597" r="0" t="0"/>
            <a:stretch/>
          </p:blipFill>
          <p:spPr>
            <a:xfrm>
              <a:off x="1056801" y="1604963"/>
              <a:ext cx="6913783" cy="4585930"/>
            </a:xfrm>
            <a:prstGeom prst="rect">
              <a:avLst/>
            </a:prstGeom>
            <a:noFill/>
            <a:ln>
              <a:noFill/>
            </a:ln>
          </p:spPr>
        </p:pic>
        <p:cxnSp>
          <p:nvCxnSpPr>
            <p:cNvPr id="228" name="Google Shape;228;p29"/>
            <p:cNvCxnSpPr/>
            <p:nvPr/>
          </p:nvCxnSpPr>
          <p:spPr>
            <a:xfrm>
              <a:off x="2057400" y="2024063"/>
              <a:ext cx="231775" cy="1587"/>
            </a:xfrm>
            <a:prstGeom prst="straightConnector1">
              <a:avLst/>
            </a:prstGeom>
            <a:noFill/>
            <a:ln cap="flat" cmpd="sng" w="9525">
              <a:solidFill>
                <a:srgbClr val="000000"/>
              </a:solidFill>
              <a:prstDash val="solid"/>
              <a:round/>
              <a:headEnd len="med" w="med" type="none"/>
              <a:tailEnd len="med" w="med" type="none"/>
            </a:ln>
          </p:spPr>
        </p:cxnSp>
        <p:cxnSp>
          <p:nvCxnSpPr>
            <p:cNvPr id="229" name="Google Shape;229;p29"/>
            <p:cNvCxnSpPr/>
            <p:nvPr/>
          </p:nvCxnSpPr>
          <p:spPr>
            <a:xfrm>
              <a:off x="2220913" y="2819400"/>
              <a:ext cx="223837" cy="0"/>
            </a:xfrm>
            <a:prstGeom prst="straightConnector1">
              <a:avLst/>
            </a:prstGeom>
            <a:noFill/>
            <a:ln cap="flat" cmpd="sng" w="9525">
              <a:solidFill>
                <a:srgbClr val="000000"/>
              </a:solidFill>
              <a:prstDash val="solid"/>
              <a:round/>
              <a:headEnd len="med" w="med" type="none"/>
              <a:tailEnd len="med" w="med" type="none"/>
            </a:ln>
          </p:spPr>
        </p:cxnSp>
        <p:cxnSp>
          <p:nvCxnSpPr>
            <p:cNvPr id="230" name="Google Shape;230;p29"/>
            <p:cNvCxnSpPr/>
            <p:nvPr/>
          </p:nvCxnSpPr>
          <p:spPr>
            <a:xfrm flipH="1" rot="10800000">
              <a:off x="3089275" y="3457575"/>
              <a:ext cx="1588" cy="320675"/>
            </a:xfrm>
            <a:prstGeom prst="straightConnector1">
              <a:avLst/>
            </a:prstGeom>
            <a:noFill/>
            <a:ln cap="flat" cmpd="sng" w="9525">
              <a:solidFill>
                <a:srgbClr val="000000"/>
              </a:solidFill>
              <a:prstDash val="solid"/>
              <a:round/>
              <a:headEnd len="med" w="med" type="none"/>
              <a:tailEnd len="med" w="med" type="none"/>
            </a:ln>
          </p:spPr>
        </p:cxnSp>
        <p:cxnSp>
          <p:nvCxnSpPr>
            <p:cNvPr id="231" name="Google Shape;231;p29"/>
            <p:cNvCxnSpPr/>
            <p:nvPr/>
          </p:nvCxnSpPr>
          <p:spPr>
            <a:xfrm>
              <a:off x="4281488" y="2579688"/>
              <a:ext cx="1587" cy="254000"/>
            </a:xfrm>
            <a:prstGeom prst="straightConnector1">
              <a:avLst/>
            </a:prstGeom>
            <a:noFill/>
            <a:ln cap="flat" cmpd="sng" w="9525">
              <a:solidFill>
                <a:srgbClr val="000000"/>
              </a:solidFill>
              <a:prstDash val="solid"/>
              <a:round/>
              <a:headEnd len="med" w="med" type="none"/>
              <a:tailEnd len="med" w="med" type="none"/>
            </a:ln>
          </p:spPr>
        </p:cxnSp>
        <p:cxnSp>
          <p:nvCxnSpPr>
            <p:cNvPr id="232" name="Google Shape;232;p29"/>
            <p:cNvCxnSpPr/>
            <p:nvPr/>
          </p:nvCxnSpPr>
          <p:spPr>
            <a:xfrm flipH="1" rot="10800000">
              <a:off x="4467225" y="3014663"/>
              <a:ext cx="1588" cy="558800"/>
            </a:xfrm>
            <a:prstGeom prst="straightConnector1">
              <a:avLst/>
            </a:prstGeom>
            <a:noFill/>
            <a:ln cap="flat" cmpd="sng" w="9525">
              <a:solidFill>
                <a:srgbClr val="000000"/>
              </a:solidFill>
              <a:prstDash val="solid"/>
              <a:round/>
              <a:headEnd len="med" w="med" type="none"/>
              <a:tailEnd len="med" w="med" type="none"/>
            </a:ln>
          </p:spPr>
        </p:cxnSp>
        <p:sp>
          <p:nvSpPr>
            <p:cNvPr id="233" name="Google Shape;233;p29"/>
            <p:cNvSpPr/>
            <p:nvPr/>
          </p:nvSpPr>
          <p:spPr>
            <a:xfrm>
              <a:off x="6526213" y="2525713"/>
              <a:ext cx="830262" cy="1554162"/>
            </a:xfrm>
            <a:custGeom>
              <a:rect b="b" l="l" r="r" t="t"/>
              <a:pathLst>
                <a:path extrusionOk="0" h="1186" w="634">
                  <a:moveTo>
                    <a:pt x="634" y="0"/>
                  </a:moveTo>
                  <a:lnTo>
                    <a:pt x="294" y="0"/>
                  </a:lnTo>
                  <a:lnTo>
                    <a:pt x="0" y="1186"/>
                  </a:lnTo>
                </a:path>
              </a:pathLst>
            </a:custGeom>
            <a:noFill/>
            <a:ln cap="flat" cmpd="sng" w="9525">
              <a:solidFill>
                <a:srgbClr val="0000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34" name="Google Shape;234;p29"/>
            <p:cNvSpPr/>
            <p:nvPr/>
          </p:nvSpPr>
          <p:spPr>
            <a:xfrm>
              <a:off x="6834188" y="2682875"/>
              <a:ext cx="538162" cy="774700"/>
            </a:xfrm>
            <a:custGeom>
              <a:rect b="b" l="l" r="r" t="t"/>
              <a:pathLst>
                <a:path extrusionOk="0" h="592" w="411">
                  <a:moveTo>
                    <a:pt x="0" y="592"/>
                  </a:moveTo>
                  <a:lnTo>
                    <a:pt x="160" y="0"/>
                  </a:lnTo>
                  <a:lnTo>
                    <a:pt x="411" y="0"/>
                  </a:lnTo>
                </a:path>
              </a:pathLst>
            </a:custGeom>
            <a:noFill/>
            <a:ln cap="flat" cmpd="sng" w="9525">
              <a:solidFill>
                <a:srgbClr val="0000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35" name="Google Shape;235;p29"/>
            <p:cNvSpPr/>
            <p:nvPr/>
          </p:nvSpPr>
          <p:spPr>
            <a:xfrm>
              <a:off x="6918325" y="2843213"/>
              <a:ext cx="495300" cy="927100"/>
            </a:xfrm>
            <a:custGeom>
              <a:rect b="b" l="l" r="r" t="t"/>
              <a:pathLst>
                <a:path extrusionOk="0" h="707" w="378">
                  <a:moveTo>
                    <a:pt x="378" y="0"/>
                  </a:moveTo>
                  <a:lnTo>
                    <a:pt x="184" y="0"/>
                  </a:lnTo>
                  <a:lnTo>
                    <a:pt x="0" y="707"/>
                  </a:lnTo>
                </a:path>
              </a:pathLst>
            </a:custGeom>
            <a:noFill/>
            <a:ln cap="flat" cmpd="sng" w="9525">
              <a:solidFill>
                <a:srgbClr val="0000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36" name="Google Shape;236;p29"/>
            <p:cNvSpPr/>
            <p:nvPr/>
          </p:nvSpPr>
          <p:spPr>
            <a:xfrm>
              <a:off x="4711700" y="4449763"/>
              <a:ext cx="1136650" cy="130175"/>
            </a:xfrm>
            <a:custGeom>
              <a:rect b="b" l="l" r="r" t="t"/>
              <a:pathLst>
                <a:path extrusionOk="0" h="99" w="867">
                  <a:moveTo>
                    <a:pt x="0" y="0"/>
                  </a:moveTo>
                  <a:lnTo>
                    <a:pt x="173" y="0"/>
                  </a:lnTo>
                  <a:lnTo>
                    <a:pt x="867" y="99"/>
                  </a:lnTo>
                </a:path>
              </a:pathLst>
            </a:custGeom>
            <a:noFill/>
            <a:ln cap="flat" cmpd="sng" w="9525">
              <a:solidFill>
                <a:srgbClr val="0000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cxnSp>
          <p:nvCxnSpPr>
            <p:cNvPr id="237" name="Google Shape;237;p29"/>
            <p:cNvCxnSpPr/>
            <p:nvPr/>
          </p:nvCxnSpPr>
          <p:spPr>
            <a:xfrm flipH="1" rot="10800000">
              <a:off x="4467225" y="5099050"/>
              <a:ext cx="1588" cy="192088"/>
            </a:xfrm>
            <a:prstGeom prst="straightConnector1">
              <a:avLst/>
            </a:prstGeom>
            <a:noFill/>
            <a:ln cap="flat" cmpd="sng" w="9525">
              <a:solidFill>
                <a:srgbClr val="000000"/>
              </a:solidFill>
              <a:prstDash val="solid"/>
              <a:round/>
              <a:headEnd len="med" w="med" type="none"/>
              <a:tailEnd len="med" w="med" type="none"/>
            </a:ln>
          </p:spPr>
        </p:cxnSp>
        <p:cxnSp>
          <p:nvCxnSpPr>
            <p:cNvPr id="238" name="Google Shape;238;p29"/>
            <p:cNvCxnSpPr/>
            <p:nvPr/>
          </p:nvCxnSpPr>
          <p:spPr>
            <a:xfrm flipH="1" rot="10800000">
              <a:off x="3089275" y="4589463"/>
              <a:ext cx="1588" cy="273050"/>
            </a:xfrm>
            <a:prstGeom prst="straightConnector1">
              <a:avLst/>
            </a:prstGeom>
            <a:noFill/>
            <a:ln cap="flat" cmpd="sng" w="9525">
              <a:solidFill>
                <a:srgbClr val="000000"/>
              </a:solidFill>
              <a:prstDash val="solid"/>
              <a:round/>
              <a:headEnd len="med" w="med" type="none"/>
              <a:tailEnd len="med" w="med" type="none"/>
            </a:ln>
          </p:spPr>
        </p:cxnSp>
        <p:sp>
          <p:nvSpPr>
            <p:cNvPr id="239" name="Google Shape;239;p29"/>
            <p:cNvSpPr/>
            <p:nvPr/>
          </p:nvSpPr>
          <p:spPr>
            <a:xfrm>
              <a:off x="4752975" y="3740150"/>
              <a:ext cx="1130300" cy="211138"/>
            </a:xfrm>
            <a:custGeom>
              <a:rect b="b" l="l" r="r" t="t"/>
              <a:pathLst>
                <a:path extrusionOk="0" h="162" w="863">
                  <a:moveTo>
                    <a:pt x="863" y="0"/>
                  </a:moveTo>
                  <a:lnTo>
                    <a:pt x="137" y="162"/>
                  </a:lnTo>
                  <a:lnTo>
                    <a:pt x="0" y="162"/>
                  </a:lnTo>
                </a:path>
              </a:pathLst>
            </a:custGeom>
            <a:noFill/>
            <a:ln cap="flat" cmpd="sng" w="9525">
              <a:solidFill>
                <a:srgbClr val="0000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0" name="Google Shape;240;p29"/>
            <p:cNvSpPr/>
            <p:nvPr/>
          </p:nvSpPr>
          <p:spPr>
            <a:xfrm>
              <a:off x="4714875" y="4230688"/>
              <a:ext cx="1077913" cy="25400"/>
            </a:xfrm>
            <a:custGeom>
              <a:rect b="b" l="l" r="r" t="t"/>
              <a:pathLst>
                <a:path extrusionOk="0" h="19" w="823">
                  <a:moveTo>
                    <a:pt x="823" y="19"/>
                  </a:moveTo>
                  <a:lnTo>
                    <a:pt x="665" y="0"/>
                  </a:lnTo>
                  <a:lnTo>
                    <a:pt x="0" y="0"/>
                  </a:lnTo>
                </a:path>
              </a:pathLst>
            </a:custGeom>
            <a:noFill/>
            <a:ln cap="flat" cmpd="sng" w="9525">
              <a:solidFill>
                <a:srgbClr val="0000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cxnSp>
          <p:nvCxnSpPr>
            <p:cNvPr id="241" name="Google Shape;241;p29"/>
            <p:cNvCxnSpPr/>
            <p:nvPr/>
          </p:nvCxnSpPr>
          <p:spPr>
            <a:xfrm rot="10800000">
              <a:off x="5586413" y="4230688"/>
              <a:ext cx="95250" cy="211137"/>
            </a:xfrm>
            <a:prstGeom prst="straightConnector1">
              <a:avLst/>
            </a:prstGeom>
            <a:noFill/>
            <a:ln cap="flat" cmpd="sng" w="9525">
              <a:solidFill>
                <a:srgbClr val="000000"/>
              </a:solidFill>
              <a:prstDash val="solid"/>
              <a:round/>
              <a:headEnd len="med" w="med" type="none"/>
              <a:tailEnd len="med" w="med" type="none"/>
            </a:ln>
          </p:spPr>
        </p:cxnSp>
        <p:cxnSp>
          <p:nvCxnSpPr>
            <p:cNvPr id="242" name="Google Shape;242;p29"/>
            <p:cNvCxnSpPr/>
            <p:nvPr/>
          </p:nvCxnSpPr>
          <p:spPr>
            <a:xfrm>
              <a:off x="6045200" y="4746625"/>
              <a:ext cx="0" cy="0"/>
            </a:xfrm>
            <a:prstGeom prst="straightConnector1">
              <a:avLst/>
            </a:prstGeom>
            <a:noFill/>
            <a:ln cap="flat" cmpd="sng" w="9525">
              <a:solidFill>
                <a:srgbClr val="000000"/>
              </a:solidFill>
              <a:prstDash val="solid"/>
              <a:round/>
              <a:headEnd len="med" w="med" type="none"/>
              <a:tailEnd len="med" w="med" type="none"/>
            </a:ln>
          </p:spPr>
        </p:cxnSp>
        <p:cxnSp>
          <p:nvCxnSpPr>
            <p:cNvPr id="243" name="Google Shape;243;p29"/>
            <p:cNvCxnSpPr/>
            <p:nvPr/>
          </p:nvCxnSpPr>
          <p:spPr>
            <a:xfrm flipH="1" rot="10800000">
              <a:off x="7245350" y="4865688"/>
              <a:ext cx="1588" cy="1028700"/>
            </a:xfrm>
            <a:prstGeom prst="straightConnector1">
              <a:avLst/>
            </a:prstGeom>
            <a:noFill/>
            <a:ln cap="flat" cmpd="sng" w="9525">
              <a:solidFill>
                <a:srgbClr val="000000"/>
              </a:solidFill>
              <a:prstDash val="solid"/>
              <a:round/>
              <a:headEnd len="med" w="med" type="none"/>
              <a:tailEnd len="med" w="med" type="none"/>
            </a:ln>
          </p:spPr>
        </p:cxnSp>
        <p:sp>
          <p:nvSpPr>
            <p:cNvPr id="244" name="Google Shape;244;p29"/>
            <p:cNvSpPr/>
            <p:nvPr/>
          </p:nvSpPr>
          <p:spPr>
            <a:xfrm>
              <a:off x="7153275" y="3040063"/>
              <a:ext cx="473075" cy="547687"/>
            </a:xfrm>
            <a:custGeom>
              <a:rect b="b" l="l" r="r" t="t"/>
              <a:pathLst>
                <a:path extrusionOk="0" h="418" w="361">
                  <a:moveTo>
                    <a:pt x="0" y="418"/>
                  </a:moveTo>
                  <a:lnTo>
                    <a:pt x="98" y="0"/>
                  </a:lnTo>
                  <a:lnTo>
                    <a:pt x="361" y="0"/>
                  </a:lnTo>
                </a:path>
              </a:pathLst>
            </a:custGeom>
            <a:noFill/>
            <a:ln cap="flat" cmpd="sng" w="9525">
              <a:solidFill>
                <a:srgbClr val="0000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5" name="Google Shape;245;p29"/>
            <p:cNvSpPr/>
            <p:nvPr/>
          </p:nvSpPr>
          <p:spPr>
            <a:xfrm>
              <a:off x="1535113" y="4740275"/>
              <a:ext cx="346075" cy="114300"/>
            </a:xfrm>
            <a:custGeom>
              <a:rect b="b" l="l" r="r" t="t"/>
              <a:pathLst>
                <a:path extrusionOk="0" h="87" w="264">
                  <a:moveTo>
                    <a:pt x="0" y="87"/>
                  </a:moveTo>
                  <a:lnTo>
                    <a:pt x="177" y="0"/>
                  </a:lnTo>
                  <a:lnTo>
                    <a:pt x="264" y="0"/>
                  </a:lnTo>
                </a:path>
              </a:pathLst>
            </a:custGeom>
            <a:noFill/>
            <a:ln cap="flat" cmpd="sng" w="9525">
              <a:solidFill>
                <a:srgbClr val="0000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cxnSp>
          <p:nvCxnSpPr>
            <p:cNvPr id="246" name="Google Shape;246;p29"/>
            <p:cNvCxnSpPr/>
            <p:nvPr/>
          </p:nvCxnSpPr>
          <p:spPr>
            <a:xfrm flipH="1" rot="10800000">
              <a:off x="5805488" y="3297238"/>
              <a:ext cx="114300" cy="185737"/>
            </a:xfrm>
            <a:prstGeom prst="straightConnector1">
              <a:avLst/>
            </a:prstGeom>
            <a:noFill/>
            <a:ln cap="flat" cmpd="sng" w="9525">
              <a:solidFill>
                <a:srgbClr val="000000"/>
              </a:solidFill>
              <a:prstDash val="solid"/>
              <a:round/>
              <a:headEnd len="med" w="med" type="none"/>
              <a:tailEnd len="med" w="med" type="none"/>
            </a:ln>
          </p:spPr>
        </p:cxnSp>
        <p:sp>
          <p:nvSpPr>
            <p:cNvPr id="247" name="Google Shape;247;p29"/>
            <p:cNvSpPr/>
            <p:nvPr/>
          </p:nvSpPr>
          <p:spPr>
            <a:xfrm>
              <a:off x="5919788" y="2916238"/>
              <a:ext cx="144462" cy="549275"/>
            </a:xfrm>
            <a:custGeom>
              <a:rect b="b" l="l" r="r" t="t"/>
              <a:pathLst>
                <a:path extrusionOk="0" h="420" w="110">
                  <a:moveTo>
                    <a:pt x="0" y="0"/>
                  </a:moveTo>
                  <a:lnTo>
                    <a:pt x="0" y="291"/>
                  </a:lnTo>
                  <a:lnTo>
                    <a:pt x="110" y="420"/>
                  </a:lnTo>
                </a:path>
              </a:pathLst>
            </a:custGeom>
            <a:noFill/>
            <a:ln cap="flat" cmpd="sng" w="9525">
              <a:solidFill>
                <a:srgbClr val="0000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48" name="Google Shape;248;p29"/>
            <p:cNvSpPr/>
            <p:nvPr/>
          </p:nvSpPr>
          <p:spPr>
            <a:xfrm>
              <a:off x="7443788" y="2613025"/>
              <a:ext cx="633112" cy="133656"/>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1000">
                  <a:solidFill>
                    <a:srgbClr val="000000"/>
                  </a:solidFill>
                  <a:latin typeface="Arial"/>
                  <a:ea typeface="Arial"/>
                  <a:cs typeface="Arial"/>
                  <a:sym typeface="Arial"/>
                </a:rPr>
                <a:t>white matter</a:t>
              </a:r>
              <a:endParaRPr b="1" sz="1000">
                <a:solidFill>
                  <a:schemeClr val="dk1"/>
                </a:solidFill>
                <a:latin typeface="Arial"/>
                <a:ea typeface="Arial"/>
                <a:cs typeface="Arial"/>
                <a:sym typeface="Arial"/>
              </a:endParaRPr>
            </a:p>
          </p:txBody>
        </p:sp>
        <p:sp>
          <p:nvSpPr>
            <p:cNvPr id="249" name="Google Shape;249;p29"/>
            <p:cNvSpPr/>
            <p:nvPr/>
          </p:nvSpPr>
          <p:spPr>
            <a:xfrm>
              <a:off x="4179888" y="5314950"/>
              <a:ext cx="570722" cy="133656"/>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1000">
                  <a:solidFill>
                    <a:srgbClr val="000000"/>
                  </a:solidFill>
                  <a:latin typeface="Arial"/>
                  <a:ea typeface="Arial"/>
                  <a:cs typeface="Arial"/>
                  <a:sym typeface="Arial"/>
                </a:rPr>
                <a:t>ventral root</a:t>
              </a:r>
              <a:endParaRPr b="1" sz="1000">
                <a:solidFill>
                  <a:schemeClr val="dk1"/>
                </a:solidFill>
                <a:latin typeface="Arial"/>
                <a:ea typeface="Arial"/>
                <a:cs typeface="Arial"/>
                <a:sym typeface="Arial"/>
              </a:endParaRPr>
            </a:p>
          </p:txBody>
        </p:sp>
        <p:sp>
          <p:nvSpPr>
            <p:cNvPr id="250" name="Google Shape;250;p29"/>
            <p:cNvSpPr/>
            <p:nvPr/>
          </p:nvSpPr>
          <p:spPr>
            <a:xfrm>
              <a:off x="2605088" y="4449763"/>
              <a:ext cx="1054043" cy="133656"/>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1000">
                  <a:solidFill>
                    <a:srgbClr val="000000"/>
                  </a:solidFill>
                  <a:latin typeface="Arial"/>
                  <a:ea typeface="Arial"/>
                  <a:cs typeface="Arial"/>
                  <a:sym typeface="Arial"/>
                </a:rPr>
                <a:t>axon of motor neuron</a:t>
              </a:r>
              <a:endParaRPr b="1" sz="1000">
                <a:solidFill>
                  <a:schemeClr val="dk1"/>
                </a:solidFill>
                <a:latin typeface="Arial"/>
                <a:ea typeface="Arial"/>
                <a:cs typeface="Arial"/>
                <a:sym typeface="Arial"/>
              </a:endParaRPr>
            </a:p>
          </p:txBody>
        </p:sp>
        <p:sp>
          <p:nvSpPr>
            <p:cNvPr id="251" name="Google Shape;251;p29"/>
            <p:cNvSpPr/>
            <p:nvPr/>
          </p:nvSpPr>
          <p:spPr>
            <a:xfrm>
              <a:off x="2557463" y="3767138"/>
              <a:ext cx="1124695" cy="133656"/>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1000">
                  <a:solidFill>
                    <a:srgbClr val="000000"/>
                  </a:solidFill>
                  <a:latin typeface="Arial"/>
                  <a:ea typeface="Arial"/>
                  <a:cs typeface="Arial"/>
                  <a:sym typeface="Arial"/>
                </a:rPr>
                <a:t>axon of sensory neuron</a:t>
              </a:r>
              <a:endParaRPr b="1" sz="1000">
                <a:solidFill>
                  <a:schemeClr val="dk1"/>
                </a:solidFill>
                <a:latin typeface="Arial"/>
                <a:ea typeface="Arial"/>
                <a:cs typeface="Arial"/>
                <a:sym typeface="Arial"/>
              </a:endParaRPr>
            </a:p>
          </p:txBody>
        </p:sp>
        <p:sp>
          <p:nvSpPr>
            <p:cNvPr id="252" name="Google Shape;252;p29"/>
            <p:cNvSpPr/>
            <p:nvPr/>
          </p:nvSpPr>
          <p:spPr>
            <a:xfrm>
              <a:off x="2325688" y="1958975"/>
              <a:ext cx="151814" cy="133656"/>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1000">
                  <a:solidFill>
                    <a:srgbClr val="000000"/>
                  </a:solidFill>
                  <a:latin typeface="Arial"/>
                  <a:ea typeface="Arial"/>
                  <a:cs typeface="Arial"/>
                  <a:sym typeface="Arial"/>
                </a:rPr>
                <a:t>pin</a:t>
              </a:r>
              <a:endParaRPr b="1" sz="1000">
                <a:solidFill>
                  <a:schemeClr val="dk1"/>
                </a:solidFill>
                <a:latin typeface="Arial"/>
                <a:ea typeface="Arial"/>
                <a:cs typeface="Arial"/>
                <a:sym typeface="Arial"/>
              </a:endParaRPr>
            </a:p>
          </p:txBody>
        </p:sp>
        <p:sp>
          <p:nvSpPr>
            <p:cNvPr id="253" name="Google Shape;253;p29"/>
            <p:cNvSpPr/>
            <p:nvPr/>
          </p:nvSpPr>
          <p:spPr>
            <a:xfrm>
              <a:off x="3848100" y="2446338"/>
              <a:ext cx="960178" cy="133656"/>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1000">
                  <a:solidFill>
                    <a:srgbClr val="000000"/>
                  </a:solidFill>
                  <a:latin typeface="Arial"/>
                  <a:ea typeface="Arial"/>
                  <a:cs typeface="Arial"/>
                  <a:sym typeface="Arial"/>
                </a:rPr>
                <a:t>dorsal root ganglion</a:t>
              </a:r>
              <a:endParaRPr b="1" sz="1000">
                <a:solidFill>
                  <a:schemeClr val="dk1"/>
                </a:solidFill>
                <a:latin typeface="Arial"/>
                <a:ea typeface="Arial"/>
                <a:cs typeface="Arial"/>
                <a:sym typeface="Arial"/>
              </a:endParaRPr>
            </a:p>
          </p:txBody>
        </p:sp>
        <p:sp>
          <p:nvSpPr>
            <p:cNvPr id="254" name="Google Shape;254;p29"/>
            <p:cNvSpPr/>
            <p:nvPr/>
          </p:nvSpPr>
          <p:spPr>
            <a:xfrm>
              <a:off x="4157663" y="3887788"/>
              <a:ext cx="575556" cy="133656"/>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1000">
                  <a:solidFill>
                    <a:srgbClr val="000000"/>
                  </a:solidFill>
                  <a:latin typeface="Arial"/>
                  <a:ea typeface="Arial"/>
                  <a:cs typeface="Arial"/>
                  <a:sym typeface="Arial"/>
                </a:rPr>
                <a:t>interneuron</a:t>
              </a:r>
              <a:endParaRPr b="1" sz="1000">
                <a:solidFill>
                  <a:schemeClr val="dk1"/>
                </a:solidFill>
                <a:latin typeface="Arial"/>
                <a:ea typeface="Arial"/>
                <a:cs typeface="Arial"/>
                <a:sym typeface="Arial"/>
              </a:endParaRPr>
            </a:p>
          </p:txBody>
        </p:sp>
        <p:sp>
          <p:nvSpPr>
            <p:cNvPr id="255" name="Google Shape;255;p29"/>
            <p:cNvSpPr/>
            <p:nvPr/>
          </p:nvSpPr>
          <p:spPr>
            <a:xfrm>
              <a:off x="4205288" y="4168775"/>
              <a:ext cx="456230" cy="133656"/>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1000">
                  <a:solidFill>
                    <a:srgbClr val="000000"/>
                  </a:solidFill>
                  <a:latin typeface="Arial"/>
                  <a:ea typeface="Arial"/>
                  <a:cs typeface="Arial"/>
                  <a:sym typeface="Arial"/>
                </a:rPr>
                <a:t>dendrites</a:t>
              </a:r>
              <a:endParaRPr b="1" sz="1000">
                <a:solidFill>
                  <a:schemeClr val="dk1"/>
                </a:solidFill>
                <a:latin typeface="Arial"/>
                <a:ea typeface="Arial"/>
                <a:cs typeface="Arial"/>
                <a:sym typeface="Arial"/>
              </a:endParaRPr>
            </a:p>
          </p:txBody>
        </p:sp>
        <p:sp>
          <p:nvSpPr>
            <p:cNvPr id="256" name="Google Shape;256;p29"/>
            <p:cNvSpPr/>
            <p:nvPr/>
          </p:nvSpPr>
          <p:spPr>
            <a:xfrm>
              <a:off x="5708650" y="2773363"/>
              <a:ext cx="456230" cy="133656"/>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1000">
                  <a:solidFill>
                    <a:srgbClr val="000000"/>
                  </a:solidFill>
                  <a:latin typeface="Arial"/>
                  <a:ea typeface="Arial"/>
                  <a:cs typeface="Arial"/>
                  <a:sym typeface="Arial"/>
                </a:rPr>
                <a:t>dendrites</a:t>
              </a:r>
              <a:endParaRPr b="1" sz="1000">
                <a:solidFill>
                  <a:schemeClr val="dk1"/>
                </a:solidFill>
                <a:latin typeface="Arial"/>
                <a:ea typeface="Arial"/>
                <a:cs typeface="Arial"/>
                <a:sym typeface="Arial"/>
              </a:endParaRPr>
            </a:p>
          </p:txBody>
        </p:sp>
        <p:sp>
          <p:nvSpPr>
            <p:cNvPr id="257" name="Google Shape;257;p29"/>
            <p:cNvSpPr/>
            <p:nvPr/>
          </p:nvSpPr>
          <p:spPr>
            <a:xfrm>
              <a:off x="6351588" y="2814638"/>
              <a:ext cx="306383" cy="133656"/>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1000">
                  <a:solidFill>
                    <a:srgbClr val="000000"/>
                  </a:solidFill>
                  <a:latin typeface="Arial"/>
                  <a:ea typeface="Arial"/>
                  <a:cs typeface="Arial"/>
                  <a:sym typeface="Arial"/>
                </a:rPr>
                <a:t>Dorsal</a:t>
              </a:r>
              <a:endParaRPr b="1" sz="1000">
                <a:solidFill>
                  <a:schemeClr val="dk1"/>
                </a:solidFill>
                <a:latin typeface="Arial"/>
                <a:ea typeface="Arial"/>
                <a:cs typeface="Arial"/>
                <a:sym typeface="Arial"/>
              </a:endParaRPr>
            </a:p>
          </p:txBody>
        </p:sp>
        <p:sp>
          <p:nvSpPr>
            <p:cNvPr id="258" name="Google Shape;258;p29"/>
            <p:cNvSpPr/>
            <p:nvPr/>
          </p:nvSpPr>
          <p:spPr>
            <a:xfrm>
              <a:off x="7488238" y="2779713"/>
              <a:ext cx="564045" cy="133656"/>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1000">
                  <a:solidFill>
                    <a:srgbClr val="000000"/>
                  </a:solidFill>
                  <a:latin typeface="Arial"/>
                  <a:ea typeface="Arial"/>
                  <a:cs typeface="Arial"/>
                  <a:sym typeface="Arial"/>
                </a:rPr>
                <a:t>gray matter</a:t>
              </a:r>
              <a:endParaRPr b="1" sz="1000">
                <a:solidFill>
                  <a:schemeClr val="dk1"/>
                </a:solidFill>
                <a:latin typeface="Arial"/>
                <a:ea typeface="Arial"/>
                <a:cs typeface="Arial"/>
                <a:sym typeface="Arial"/>
              </a:endParaRPr>
            </a:p>
          </p:txBody>
        </p:sp>
        <p:sp>
          <p:nvSpPr>
            <p:cNvPr id="259" name="Google Shape;259;p29"/>
            <p:cNvSpPr/>
            <p:nvPr/>
          </p:nvSpPr>
          <p:spPr>
            <a:xfrm>
              <a:off x="7418388" y="2460625"/>
              <a:ext cx="611697" cy="133656"/>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1000">
                  <a:solidFill>
                    <a:srgbClr val="000000"/>
                  </a:solidFill>
                  <a:latin typeface="Arial"/>
                  <a:ea typeface="Arial"/>
                  <a:cs typeface="Arial"/>
                  <a:sym typeface="Arial"/>
                </a:rPr>
                <a:t>central canal</a:t>
              </a:r>
              <a:endParaRPr b="1" sz="1000">
                <a:solidFill>
                  <a:schemeClr val="dk1"/>
                </a:solidFill>
                <a:latin typeface="Arial"/>
                <a:ea typeface="Arial"/>
                <a:cs typeface="Arial"/>
                <a:sym typeface="Arial"/>
              </a:endParaRPr>
            </a:p>
          </p:txBody>
        </p:sp>
        <p:sp>
          <p:nvSpPr>
            <p:cNvPr id="260" name="Google Shape;260;p29"/>
            <p:cNvSpPr/>
            <p:nvPr/>
          </p:nvSpPr>
          <p:spPr>
            <a:xfrm>
              <a:off x="6940550" y="5911850"/>
              <a:ext cx="592475" cy="133656"/>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1000">
                  <a:solidFill>
                    <a:srgbClr val="000000"/>
                  </a:solidFill>
                  <a:latin typeface="Arial"/>
                  <a:ea typeface="Arial"/>
                  <a:cs typeface="Arial"/>
                  <a:sym typeface="Arial"/>
                </a:rPr>
                <a:t>ventral horn</a:t>
              </a:r>
              <a:endParaRPr b="1" sz="1000">
                <a:solidFill>
                  <a:schemeClr val="dk1"/>
                </a:solidFill>
                <a:latin typeface="Arial"/>
                <a:ea typeface="Arial"/>
                <a:cs typeface="Arial"/>
                <a:sym typeface="Arial"/>
              </a:endParaRPr>
            </a:p>
          </p:txBody>
        </p:sp>
        <p:sp>
          <p:nvSpPr>
            <p:cNvPr id="261" name="Google Shape;261;p29"/>
            <p:cNvSpPr txBox="1"/>
            <p:nvPr/>
          </p:nvSpPr>
          <p:spPr>
            <a:xfrm>
              <a:off x="2463471" y="2756272"/>
              <a:ext cx="497279" cy="401234"/>
            </a:xfrm>
            <a:prstGeom prst="rect">
              <a:avLst/>
            </a:prstGeom>
            <a:noFill/>
            <a:ln>
              <a:noFill/>
            </a:ln>
          </p:spPr>
          <p:txBody>
            <a:bodyPr anchorCtr="0" anchor="t" bIns="0" lIns="0" spcFirstLastPara="1" rIns="91425" wrap="square" tIns="0">
              <a:noAutofit/>
            </a:bodyPr>
            <a:lstStyle/>
            <a:p>
              <a:pPr indent="0" lvl="0" marL="0" marR="0" rtl="0" algn="l">
                <a:spcBef>
                  <a:spcPts val="0"/>
                </a:spcBef>
                <a:spcAft>
                  <a:spcPts val="0"/>
                </a:spcAft>
                <a:buNone/>
              </a:pPr>
              <a:r>
                <a:rPr b="1" lang="en-US" sz="1000">
                  <a:solidFill>
                    <a:schemeClr val="dk1"/>
                  </a:solidFill>
                  <a:latin typeface="Calibri"/>
                  <a:ea typeface="Calibri"/>
                  <a:cs typeface="Calibri"/>
                  <a:sym typeface="Calibri"/>
                </a:rPr>
                <a:t>sensory</a:t>
              </a:r>
              <a:endParaRPr/>
            </a:p>
            <a:p>
              <a:pPr indent="0" lvl="0" marL="0" marR="0" rtl="0" algn="l">
                <a:spcBef>
                  <a:spcPts val="0"/>
                </a:spcBef>
                <a:spcAft>
                  <a:spcPts val="0"/>
                </a:spcAft>
                <a:buNone/>
              </a:pPr>
              <a:r>
                <a:rPr b="1" lang="en-US" sz="1000">
                  <a:solidFill>
                    <a:schemeClr val="dk1"/>
                  </a:solidFill>
                  <a:latin typeface="Calibri"/>
                  <a:ea typeface="Calibri"/>
                  <a:cs typeface="Calibri"/>
                  <a:sym typeface="Calibri"/>
                </a:rPr>
                <a:t>receptor</a:t>
              </a:r>
              <a:endParaRPr/>
            </a:p>
            <a:p>
              <a:pPr indent="0" lvl="0" marL="0" marR="0" rtl="0" algn="l">
                <a:spcBef>
                  <a:spcPts val="0"/>
                </a:spcBef>
                <a:spcAft>
                  <a:spcPts val="0"/>
                </a:spcAft>
                <a:buNone/>
              </a:pPr>
              <a:r>
                <a:rPr b="1" lang="en-US" sz="1000">
                  <a:solidFill>
                    <a:schemeClr val="dk1"/>
                  </a:solidFill>
                  <a:latin typeface="Calibri"/>
                  <a:ea typeface="Calibri"/>
                  <a:cs typeface="Calibri"/>
                  <a:sym typeface="Calibri"/>
                </a:rPr>
                <a:t>(in skin)</a:t>
              </a:r>
              <a:endParaRPr/>
            </a:p>
          </p:txBody>
        </p:sp>
        <p:sp>
          <p:nvSpPr>
            <p:cNvPr id="262" name="Google Shape;262;p29"/>
            <p:cNvSpPr txBox="1"/>
            <p:nvPr/>
          </p:nvSpPr>
          <p:spPr>
            <a:xfrm>
              <a:off x="4123442" y="3562876"/>
              <a:ext cx="823573" cy="266111"/>
            </a:xfrm>
            <a:prstGeom prst="rect">
              <a:avLst/>
            </a:prstGeom>
            <a:noFill/>
            <a:ln>
              <a:noFill/>
            </a:ln>
          </p:spPr>
          <p:txBody>
            <a:bodyPr anchorCtr="0" anchor="t" bIns="0" lIns="0" spcFirstLastPara="1" rIns="91425" wrap="square" tIns="0">
              <a:noAutofit/>
            </a:bodyPr>
            <a:lstStyle/>
            <a:p>
              <a:pPr indent="0" lvl="0" marL="0" marR="0" rtl="0" algn="ctr">
                <a:spcBef>
                  <a:spcPts val="0"/>
                </a:spcBef>
                <a:spcAft>
                  <a:spcPts val="0"/>
                </a:spcAft>
                <a:buNone/>
              </a:pPr>
              <a:r>
                <a:rPr b="1" lang="en-US" sz="1000">
                  <a:solidFill>
                    <a:schemeClr val="dk1"/>
                  </a:solidFill>
                  <a:latin typeface="Calibri"/>
                  <a:ea typeface="Calibri"/>
                  <a:cs typeface="Calibri"/>
                  <a:sym typeface="Calibri"/>
                </a:rPr>
                <a:t>cell body of</a:t>
              </a:r>
              <a:endParaRPr/>
            </a:p>
            <a:p>
              <a:pPr indent="0" lvl="0" marL="0" marR="0" rtl="0" algn="ctr">
                <a:spcBef>
                  <a:spcPts val="0"/>
                </a:spcBef>
                <a:spcAft>
                  <a:spcPts val="0"/>
                </a:spcAft>
                <a:buNone/>
              </a:pPr>
              <a:r>
                <a:rPr b="1" lang="en-US" sz="1000">
                  <a:solidFill>
                    <a:schemeClr val="dk1"/>
                  </a:solidFill>
                  <a:latin typeface="Calibri"/>
                  <a:ea typeface="Calibri"/>
                  <a:cs typeface="Calibri"/>
                  <a:sym typeface="Calibri"/>
                </a:rPr>
                <a:t>sensory neuron</a:t>
              </a:r>
              <a:endParaRPr/>
            </a:p>
          </p:txBody>
        </p:sp>
        <p:sp>
          <p:nvSpPr>
            <p:cNvPr id="263" name="Google Shape;263;p29"/>
            <p:cNvSpPr txBox="1"/>
            <p:nvPr/>
          </p:nvSpPr>
          <p:spPr>
            <a:xfrm>
              <a:off x="4113468" y="4380512"/>
              <a:ext cx="752330" cy="266110"/>
            </a:xfrm>
            <a:prstGeom prst="rect">
              <a:avLst/>
            </a:prstGeom>
            <a:noFill/>
            <a:ln>
              <a:noFill/>
            </a:ln>
          </p:spPr>
          <p:txBody>
            <a:bodyPr anchorCtr="0" anchor="t" bIns="0" lIns="0" spcFirstLastPara="1" rIns="91425" wrap="square" tIns="0">
              <a:noAutofit/>
            </a:bodyPr>
            <a:lstStyle/>
            <a:p>
              <a:pPr indent="0" lvl="0" marL="0" marR="0" rtl="0" algn="l">
                <a:spcBef>
                  <a:spcPts val="0"/>
                </a:spcBef>
                <a:spcAft>
                  <a:spcPts val="0"/>
                </a:spcAft>
                <a:buNone/>
              </a:pPr>
              <a:r>
                <a:rPr b="1" lang="en-US" sz="1000">
                  <a:solidFill>
                    <a:schemeClr val="dk1"/>
                  </a:solidFill>
                  <a:latin typeface="Calibri"/>
                  <a:ea typeface="Calibri"/>
                  <a:cs typeface="Calibri"/>
                  <a:sym typeface="Calibri"/>
                </a:rPr>
                <a:t>cell body of</a:t>
              </a:r>
              <a:endParaRPr/>
            </a:p>
            <a:p>
              <a:pPr indent="0" lvl="0" marL="0" marR="0" rtl="0" algn="l">
                <a:spcBef>
                  <a:spcPts val="0"/>
                </a:spcBef>
                <a:spcAft>
                  <a:spcPts val="0"/>
                </a:spcAft>
                <a:buNone/>
              </a:pPr>
              <a:r>
                <a:rPr b="1" lang="en-US" sz="1000">
                  <a:solidFill>
                    <a:schemeClr val="dk1"/>
                  </a:solidFill>
                  <a:latin typeface="Calibri"/>
                  <a:ea typeface="Calibri"/>
                  <a:cs typeface="Calibri"/>
                  <a:sym typeface="Calibri"/>
                </a:rPr>
                <a:t>motor neuron</a:t>
              </a:r>
              <a:endParaRPr/>
            </a:p>
          </p:txBody>
        </p:sp>
        <p:sp>
          <p:nvSpPr>
            <p:cNvPr id="264" name="Google Shape;264;p29"/>
            <p:cNvSpPr txBox="1"/>
            <p:nvPr/>
          </p:nvSpPr>
          <p:spPr>
            <a:xfrm>
              <a:off x="1899224" y="4671441"/>
              <a:ext cx="490154" cy="267490"/>
            </a:xfrm>
            <a:prstGeom prst="rect">
              <a:avLst/>
            </a:prstGeom>
            <a:noFill/>
            <a:ln>
              <a:noFill/>
            </a:ln>
          </p:spPr>
          <p:txBody>
            <a:bodyPr anchorCtr="0" anchor="t" bIns="0" lIns="0" spcFirstLastPara="1" rIns="91425" wrap="square" tIns="0">
              <a:noAutofit/>
            </a:bodyPr>
            <a:lstStyle/>
            <a:p>
              <a:pPr indent="0" lvl="0" marL="0" marR="0" rtl="0" algn="l">
                <a:spcBef>
                  <a:spcPts val="0"/>
                </a:spcBef>
                <a:spcAft>
                  <a:spcPts val="0"/>
                </a:spcAft>
                <a:buNone/>
              </a:pPr>
              <a:r>
                <a:rPr b="1" lang="en-US" sz="1000">
                  <a:solidFill>
                    <a:schemeClr val="dk1"/>
                  </a:solidFill>
                  <a:latin typeface="Calibri"/>
                  <a:ea typeface="Calibri"/>
                  <a:cs typeface="Calibri"/>
                  <a:sym typeface="Calibri"/>
                </a:rPr>
                <a:t>effector</a:t>
              </a:r>
              <a:endParaRPr/>
            </a:p>
            <a:p>
              <a:pPr indent="0" lvl="0" marL="0" marR="0" rtl="0" algn="l">
                <a:spcBef>
                  <a:spcPts val="0"/>
                </a:spcBef>
                <a:spcAft>
                  <a:spcPts val="0"/>
                </a:spcAft>
                <a:buNone/>
              </a:pPr>
              <a:r>
                <a:rPr b="1" lang="en-US" sz="1000">
                  <a:solidFill>
                    <a:schemeClr val="dk1"/>
                  </a:solidFill>
                  <a:latin typeface="Calibri"/>
                  <a:ea typeface="Calibri"/>
                  <a:cs typeface="Calibri"/>
                  <a:sym typeface="Calibri"/>
                </a:rPr>
                <a:t>(muscle)</a:t>
              </a:r>
              <a:endParaRPr/>
            </a:p>
          </p:txBody>
        </p:sp>
        <p:sp>
          <p:nvSpPr>
            <p:cNvPr id="265" name="Google Shape;265;p29"/>
            <p:cNvSpPr txBox="1"/>
            <p:nvPr/>
          </p:nvSpPr>
          <p:spPr>
            <a:xfrm>
              <a:off x="6346235" y="6037845"/>
              <a:ext cx="437434" cy="133744"/>
            </a:xfrm>
            <a:prstGeom prst="rect">
              <a:avLst/>
            </a:prstGeom>
            <a:noFill/>
            <a:ln>
              <a:noFill/>
            </a:ln>
          </p:spPr>
          <p:txBody>
            <a:bodyPr anchorCtr="0" anchor="t" bIns="0" lIns="0" spcFirstLastPara="1" rIns="91425" wrap="square" tIns="0">
              <a:noAutofit/>
            </a:bodyPr>
            <a:lstStyle/>
            <a:p>
              <a:pPr indent="0" lvl="0" marL="0" marR="0" rtl="0" algn="l">
                <a:spcBef>
                  <a:spcPts val="0"/>
                </a:spcBef>
                <a:spcAft>
                  <a:spcPts val="0"/>
                </a:spcAft>
                <a:buNone/>
              </a:pPr>
              <a:r>
                <a:rPr b="1" lang="en-US" sz="1000">
                  <a:solidFill>
                    <a:schemeClr val="dk1"/>
                  </a:solidFill>
                  <a:latin typeface="Calibri"/>
                  <a:ea typeface="Calibri"/>
                  <a:cs typeface="Calibri"/>
                  <a:sym typeface="Calibri"/>
                </a:rPr>
                <a:t>Ventral</a:t>
              </a:r>
              <a:endParaRPr/>
            </a:p>
          </p:txBody>
        </p:sp>
        <p:sp>
          <p:nvSpPr>
            <p:cNvPr id="266" name="Google Shape;266;p29"/>
            <p:cNvSpPr txBox="1"/>
            <p:nvPr/>
          </p:nvSpPr>
          <p:spPr>
            <a:xfrm>
              <a:off x="7702709" y="2976882"/>
              <a:ext cx="379015" cy="267490"/>
            </a:xfrm>
            <a:prstGeom prst="rect">
              <a:avLst/>
            </a:prstGeom>
            <a:noFill/>
            <a:ln>
              <a:noFill/>
            </a:ln>
          </p:spPr>
          <p:txBody>
            <a:bodyPr anchorCtr="0" anchor="t" bIns="0" lIns="0" spcFirstLastPara="1" rIns="91425" wrap="square" tIns="0">
              <a:noAutofit/>
            </a:bodyPr>
            <a:lstStyle/>
            <a:p>
              <a:pPr indent="0" lvl="0" marL="0" marR="0" rtl="0" algn="l">
                <a:spcBef>
                  <a:spcPts val="0"/>
                </a:spcBef>
                <a:spcAft>
                  <a:spcPts val="0"/>
                </a:spcAft>
                <a:buNone/>
              </a:pPr>
              <a:r>
                <a:rPr b="1" lang="en-US" sz="1000">
                  <a:solidFill>
                    <a:schemeClr val="dk1"/>
                  </a:solidFill>
                  <a:latin typeface="Calibri"/>
                  <a:ea typeface="Calibri"/>
                  <a:cs typeface="Calibri"/>
                  <a:sym typeface="Calibri"/>
                </a:rPr>
                <a:t>dorsal</a:t>
              </a:r>
              <a:endParaRPr/>
            </a:p>
            <a:p>
              <a:pPr indent="0" lvl="0" marL="0" marR="0" rtl="0" algn="l">
                <a:spcBef>
                  <a:spcPts val="0"/>
                </a:spcBef>
                <a:spcAft>
                  <a:spcPts val="0"/>
                </a:spcAft>
                <a:buNone/>
              </a:pPr>
              <a:r>
                <a:rPr b="1" lang="en-US" sz="1000">
                  <a:solidFill>
                    <a:schemeClr val="dk1"/>
                  </a:solidFill>
                  <a:latin typeface="Calibri"/>
                  <a:ea typeface="Calibri"/>
                  <a:cs typeface="Calibri"/>
                  <a:sym typeface="Calibri"/>
                </a:rPr>
                <a:t>horn</a:t>
              </a:r>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0" name="Shape 270"/>
        <p:cNvGrpSpPr/>
        <p:nvPr/>
      </p:nvGrpSpPr>
      <p:grpSpPr>
        <a:xfrm>
          <a:off x="0" y="0"/>
          <a:ext cx="0" cy="0"/>
          <a:chOff x="0" y="0"/>
          <a:chExt cx="0" cy="0"/>
        </a:xfrm>
      </p:grpSpPr>
      <p:sp>
        <p:nvSpPr>
          <p:cNvPr id="271" name="Google Shape;271;p30"/>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THE HUMAN BRAIN</a:t>
            </a:r>
            <a:endParaRPr>
              <a:solidFill>
                <a:schemeClr val="dk2"/>
              </a:solidFill>
            </a:endParaRPr>
          </a:p>
        </p:txBody>
      </p:sp>
      <p:grpSp>
        <p:nvGrpSpPr>
          <p:cNvPr id="272" name="Google Shape;272;p30"/>
          <p:cNvGrpSpPr/>
          <p:nvPr/>
        </p:nvGrpSpPr>
        <p:grpSpPr>
          <a:xfrm>
            <a:off x="515145" y="1094348"/>
            <a:ext cx="8113711" cy="5484123"/>
            <a:chOff x="604573" y="1831793"/>
            <a:chExt cx="6329593" cy="4062603"/>
          </a:xfrm>
        </p:grpSpPr>
        <p:pic>
          <p:nvPicPr>
            <p:cNvPr descr="mad2543X_37_08" id="273" name="Google Shape;273;p30"/>
            <p:cNvPicPr preferRelativeResize="0"/>
            <p:nvPr/>
          </p:nvPicPr>
          <p:blipFill rotWithShape="1">
            <a:blip r:embed="rId3">
              <a:alphaModFix/>
            </a:blip>
            <a:srcRect b="3288" l="0" r="22856" t="0"/>
            <a:stretch/>
          </p:blipFill>
          <p:spPr>
            <a:xfrm>
              <a:off x="1249792" y="1831793"/>
              <a:ext cx="5684374" cy="4062603"/>
            </a:xfrm>
            <a:prstGeom prst="rect">
              <a:avLst/>
            </a:prstGeom>
            <a:noFill/>
            <a:ln>
              <a:noFill/>
            </a:ln>
          </p:spPr>
        </p:pic>
        <p:cxnSp>
          <p:nvCxnSpPr>
            <p:cNvPr id="274" name="Google Shape;274;p30"/>
            <p:cNvCxnSpPr/>
            <p:nvPr/>
          </p:nvCxnSpPr>
          <p:spPr>
            <a:xfrm>
              <a:off x="949325" y="2560638"/>
              <a:ext cx="989013" cy="1587"/>
            </a:xfrm>
            <a:prstGeom prst="straightConnector1">
              <a:avLst/>
            </a:prstGeom>
            <a:noFill/>
            <a:ln cap="flat" cmpd="sng" w="17450">
              <a:solidFill>
                <a:srgbClr val="FFFFFF"/>
              </a:solidFill>
              <a:prstDash val="solid"/>
              <a:round/>
              <a:headEnd len="med" w="med" type="none"/>
              <a:tailEnd len="med" w="med" type="none"/>
            </a:ln>
          </p:spPr>
        </p:cxnSp>
        <p:cxnSp>
          <p:nvCxnSpPr>
            <p:cNvPr id="275" name="Google Shape;275;p30"/>
            <p:cNvCxnSpPr/>
            <p:nvPr/>
          </p:nvCxnSpPr>
          <p:spPr>
            <a:xfrm>
              <a:off x="896938" y="2560638"/>
              <a:ext cx="1041400" cy="1587"/>
            </a:xfrm>
            <a:prstGeom prst="straightConnector1">
              <a:avLst/>
            </a:prstGeom>
            <a:noFill/>
            <a:ln cap="flat" cmpd="sng" w="9525">
              <a:solidFill>
                <a:srgbClr val="000000"/>
              </a:solidFill>
              <a:prstDash val="solid"/>
              <a:round/>
              <a:headEnd len="med" w="med" type="none"/>
              <a:tailEnd len="med" w="med" type="none"/>
            </a:ln>
          </p:spPr>
        </p:cxnSp>
        <p:cxnSp>
          <p:nvCxnSpPr>
            <p:cNvPr id="276" name="Google Shape;276;p30"/>
            <p:cNvCxnSpPr/>
            <p:nvPr/>
          </p:nvCxnSpPr>
          <p:spPr>
            <a:xfrm flipH="1">
              <a:off x="1068388" y="3325813"/>
              <a:ext cx="1576387" cy="1587"/>
            </a:xfrm>
            <a:prstGeom prst="straightConnector1">
              <a:avLst/>
            </a:prstGeom>
            <a:noFill/>
            <a:ln cap="flat" cmpd="sng" w="17450">
              <a:solidFill>
                <a:srgbClr val="FFFFFF"/>
              </a:solidFill>
              <a:prstDash val="solid"/>
              <a:round/>
              <a:headEnd len="med" w="med" type="none"/>
              <a:tailEnd len="med" w="med" type="none"/>
            </a:ln>
          </p:spPr>
        </p:cxnSp>
        <p:cxnSp>
          <p:nvCxnSpPr>
            <p:cNvPr id="277" name="Google Shape;277;p30"/>
            <p:cNvCxnSpPr/>
            <p:nvPr/>
          </p:nvCxnSpPr>
          <p:spPr>
            <a:xfrm flipH="1">
              <a:off x="1039813" y="3325813"/>
              <a:ext cx="1604962" cy="1587"/>
            </a:xfrm>
            <a:prstGeom prst="straightConnector1">
              <a:avLst/>
            </a:prstGeom>
            <a:noFill/>
            <a:ln cap="flat" cmpd="sng" w="9525">
              <a:solidFill>
                <a:srgbClr val="000000"/>
              </a:solidFill>
              <a:prstDash val="solid"/>
              <a:round/>
              <a:headEnd len="med" w="med" type="none"/>
              <a:tailEnd len="med" w="med" type="none"/>
            </a:ln>
          </p:spPr>
        </p:cxnSp>
        <p:sp>
          <p:nvSpPr>
            <p:cNvPr id="278" name="Google Shape;278;p30"/>
            <p:cNvSpPr/>
            <p:nvPr/>
          </p:nvSpPr>
          <p:spPr>
            <a:xfrm>
              <a:off x="1284288" y="3789363"/>
              <a:ext cx="2255837" cy="1008062"/>
            </a:xfrm>
            <a:custGeom>
              <a:rect b="b" l="l" r="r" t="t"/>
              <a:pathLst>
                <a:path extrusionOk="0" h="637" w="1426">
                  <a:moveTo>
                    <a:pt x="1426" y="0"/>
                  </a:moveTo>
                  <a:lnTo>
                    <a:pt x="658" y="637"/>
                  </a:lnTo>
                  <a:lnTo>
                    <a:pt x="0" y="637"/>
                  </a:lnTo>
                </a:path>
              </a:pathLst>
            </a:custGeom>
            <a:noFill/>
            <a:ln cap="flat" cmpd="sng" w="17450">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79" name="Google Shape;279;p30"/>
            <p:cNvSpPr/>
            <p:nvPr/>
          </p:nvSpPr>
          <p:spPr>
            <a:xfrm>
              <a:off x="1284288" y="3789363"/>
              <a:ext cx="2255837" cy="1008062"/>
            </a:xfrm>
            <a:custGeom>
              <a:rect b="b" l="l" r="r" t="t"/>
              <a:pathLst>
                <a:path extrusionOk="0" h="637" w="1426">
                  <a:moveTo>
                    <a:pt x="1426" y="0"/>
                  </a:moveTo>
                  <a:lnTo>
                    <a:pt x="658" y="637"/>
                  </a:lnTo>
                  <a:lnTo>
                    <a:pt x="0" y="637"/>
                  </a:lnTo>
                </a:path>
              </a:pathLst>
            </a:custGeom>
            <a:noFill/>
            <a:ln cap="flat" cmpd="sng" w="9525">
              <a:solidFill>
                <a:srgbClr val="0000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0" name="Google Shape;280;p30"/>
            <p:cNvSpPr/>
            <p:nvPr/>
          </p:nvSpPr>
          <p:spPr>
            <a:xfrm>
              <a:off x="1108075" y="4276725"/>
              <a:ext cx="2349500" cy="714375"/>
            </a:xfrm>
            <a:custGeom>
              <a:rect b="b" l="l" r="r" t="t"/>
              <a:pathLst>
                <a:path extrusionOk="0" h="452" w="1486">
                  <a:moveTo>
                    <a:pt x="1486" y="0"/>
                  </a:moveTo>
                  <a:lnTo>
                    <a:pt x="1008" y="452"/>
                  </a:lnTo>
                  <a:lnTo>
                    <a:pt x="0" y="452"/>
                  </a:lnTo>
                </a:path>
              </a:pathLst>
            </a:custGeom>
            <a:noFill/>
            <a:ln cap="flat" cmpd="sng" w="17450">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1" name="Google Shape;281;p30"/>
            <p:cNvSpPr/>
            <p:nvPr/>
          </p:nvSpPr>
          <p:spPr>
            <a:xfrm>
              <a:off x="1108075" y="4276725"/>
              <a:ext cx="2349500" cy="714375"/>
            </a:xfrm>
            <a:custGeom>
              <a:rect b="b" l="l" r="r" t="t"/>
              <a:pathLst>
                <a:path extrusionOk="0" h="452" w="1486">
                  <a:moveTo>
                    <a:pt x="1486" y="0"/>
                  </a:moveTo>
                  <a:lnTo>
                    <a:pt x="1008" y="452"/>
                  </a:lnTo>
                  <a:lnTo>
                    <a:pt x="0" y="452"/>
                  </a:lnTo>
                </a:path>
              </a:pathLst>
            </a:custGeom>
            <a:noFill/>
            <a:ln cap="flat" cmpd="sng" w="9525">
              <a:solidFill>
                <a:srgbClr val="0000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2" name="Google Shape;282;p30"/>
            <p:cNvSpPr/>
            <p:nvPr/>
          </p:nvSpPr>
          <p:spPr>
            <a:xfrm>
              <a:off x="1257300" y="4906963"/>
              <a:ext cx="2427288" cy="279400"/>
            </a:xfrm>
            <a:custGeom>
              <a:rect b="b" l="l" r="r" t="t"/>
              <a:pathLst>
                <a:path extrusionOk="0" h="177" w="1534">
                  <a:moveTo>
                    <a:pt x="0" y="177"/>
                  </a:moveTo>
                  <a:lnTo>
                    <a:pt x="1352" y="177"/>
                  </a:lnTo>
                  <a:lnTo>
                    <a:pt x="1534" y="0"/>
                  </a:lnTo>
                </a:path>
              </a:pathLst>
            </a:custGeom>
            <a:noFill/>
            <a:ln cap="flat" cmpd="sng" w="17450">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3" name="Google Shape;283;p30"/>
            <p:cNvSpPr/>
            <p:nvPr/>
          </p:nvSpPr>
          <p:spPr>
            <a:xfrm>
              <a:off x="1257300" y="4906963"/>
              <a:ext cx="2427288" cy="279400"/>
            </a:xfrm>
            <a:custGeom>
              <a:rect b="b" l="l" r="r" t="t"/>
              <a:pathLst>
                <a:path extrusionOk="0" h="177" w="1534">
                  <a:moveTo>
                    <a:pt x="0" y="177"/>
                  </a:moveTo>
                  <a:lnTo>
                    <a:pt x="1352" y="177"/>
                  </a:lnTo>
                  <a:lnTo>
                    <a:pt x="1534" y="0"/>
                  </a:lnTo>
                </a:path>
              </a:pathLst>
            </a:custGeom>
            <a:noFill/>
            <a:ln cap="flat" cmpd="sng" w="9525">
              <a:solidFill>
                <a:srgbClr val="0000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4" name="Google Shape;284;p30"/>
            <p:cNvSpPr/>
            <p:nvPr/>
          </p:nvSpPr>
          <p:spPr>
            <a:xfrm>
              <a:off x="2960688" y="2120900"/>
              <a:ext cx="2852737" cy="1084263"/>
            </a:xfrm>
            <a:custGeom>
              <a:rect b="b" l="l" r="r" t="t"/>
              <a:pathLst>
                <a:path extrusionOk="0" h="686" w="1803">
                  <a:moveTo>
                    <a:pt x="0" y="686"/>
                  </a:moveTo>
                  <a:lnTo>
                    <a:pt x="1242" y="0"/>
                  </a:lnTo>
                  <a:lnTo>
                    <a:pt x="1803" y="0"/>
                  </a:lnTo>
                </a:path>
              </a:pathLst>
            </a:custGeom>
            <a:noFill/>
            <a:ln cap="flat" cmpd="sng" w="17450">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5" name="Google Shape;285;p30"/>
            <p:cNvSpPr/>
            <p:nvPr/>
          </p:nvSpPr>
          <p:spPr>
            <a:xfrm>
              <a:off x="2960688" y="2120900"/>
              <a:ext cx="2852737" cy="1084263"/>
            </a:xfrm>
            <a:custGeom>
              <a:rect b="b" l="l" r="r" t="t"/>
              <a:pathLst>
                <a:path extrusionOk="0" h="686" w="1803">
                  <a:moveTo>
                    <a:pt x="0" y="686"/>
                  </a:moveTo>
                  <a:lnTo>
                    <a:pt x="1242" y="0"/>
                  </a:lnTo>
                  <a:lnTo>
                    <a:pt x="1803" y="0"/>
                  </a:lnTo>
                </a:path>
              </a:pathLst>
            </a:custGeom>
            <a:noFill/>
            <a:ln cap="flat" cmpd="sng" w="9525">
              <a:solidFill>
                <a:srgbClr val="0000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6" name="Google Shape;286;p30"/>
            <p:cNvSpPr/>
            <p:nvPr/>
          </p:nvSpPr>
          <p:spPr>
            <a:xfrm>
              <a:off x="3471863" y="2430463"/>
              <a:ext cx="2341562" cy="944562"/>
            </a:xfrm>
            <a:custGeom>
              <a:rect b="b" l="l" r="r" t="t"/>
              <a:pathLst>
                <a:path extrusionOk="0" h="597" w="1480">
                  <a:moveTo>
                    <a:pt x="0" y="597"/>
                  </a:moveTo>
                  <a:lnTo>
                    <a:pt x="1349" y="0"/>
                  </a:lnTo>
                  <a:lnTo>
                    <a:pt x="1480" y="0"/>
                  </a:lnTo>
                </a:path>
              </a:pathLst>
            </a:custGeom>
            <a:noFill/>
            <a:ln cap="flat" cmpd="sng" w="17450">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7" name="Google Shape;287;p30"/>
            <p:cNvSpPr/>
            <p:nvPr/>
          </p:nvSpPr>
          <p:spPr>
            <a:xfrm>
              <a:off x="3471863" y="2430463"/>
              <a:ext cx="2341562" cy="944562"/>
            </a:xfrm>
            <a:custGeom>
              <a:rect b="b" l="l" r="r" t="t"/>
              <a:pathLst>
                <a:path extrusionOk="0" h="597" w="1480">
                  <a:moveTo>
                    <a:pt x="0" y="597"/>
                  </a:moveTo>
                  <a:lnTo>
                    <a:pt x="1349" y="0"/>
                  </a:lnTo>
                  <a:lnTo>
                    <a:pt x="1480" y="0"/>
                  </a:lnTo>
                </a:path>
              </a:pathLst>
            </a:custGeom>
            <a:noFill/>
            <a:ln cap="flat" cmpd="sng" w="9525">
              <a:solidFill>
                <a:srgbClr val="0000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8" name="Google Shape;288;p30"/>
            <p:cNvSpPr/>
            <p:nvPr/>
          </p:nvSpPr>
          <p:spPr>
            <a:xfrm>
              <a:off x="3406775" y="2854325"/>
              <a:ext cx="2589213" cy="622300"/>
            </a:xfrm>
            <a:custGeom>
              <a:rect b="b" l="l" r="r" t="t"/>
              <a:pathLst>
                <a:path extrusionOk="0" h="393" w="1637">
                  <a:moveTo>
                    <a:pt x="0" y="393"/>
                  </a:moveTo>
                  <a:lnTo>
                    <a:pt x="1390" y="0"/>
                  </a:lnTo>
                  <a:lnTo>
                    <a:pt x="1637" y="0"/>
                  </a:lnTo>
                </a:path>
              </a:pathLst>
            </a:custGeom>
            <a:noFill/>
            <a:ln cap="flat" cmpd="sng" w="17450">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89" name="Google Shape;289;p30"/>
            <p:cNvSpPr/>
            <p:nvPr/>
          </p:nvSpPr>
          <p:spPr>
            <a:xfrm>
              <a:off x="3406775" y="2854325"/>
              <a:ext cx="2589213" cy="622300"/>
            </a:xfrm>
            <a:custGeom>
              <a:rect b="b" l="l" r="r" t="t"/>
              <a:pathLst>
                <a:path extrusionOk="0" h="393" w="1637">
                  <a:moveTo>
                    <a:pt x="0" y="393"/>
                  </a:moveTo>
                  <a:lnTo>
                    <a:pt x="1390" y="0"/>
                  </a:lnTo>
                  <a:lnTo>
                    <a:pt x="1637" y="0"/>
                  </a:lnTo>
                </a:path>
              </a:pathLst>
            </a:custGeom>
            <a:noFill/>
            <a:ln cap="flat" cmpd="sng" w="9525">
              <a:solidFill>
                <a:srgbClr val="0000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90" name="Google Shape;290;p30"/>
            <p:cNvSpPr/>
            <p:nvPr/>
          </p:nvSpPr>
          <p:spPr>
            <a:xfrm>
              <a:off x="3113088" y="3303588"/>
              <a:ext cx="2882900" cy="369887"/>
            </a:xfrm>
            <a:custGeom>
              <a:rect b="b" l="l" r="r" t="t"/>
              <a:pathLst>
                <a:path extrusionOk="0" h="234" w="1823">
                  <a:moveTo>
                    <a:pt x="0" y="234"/>
                  </a:moveTo>
                  <a:lnTo>
                    <a:pt x="919" y="0"/>
                  </a:lnTo>
                  <a:lnTo>
                    <a:pt x="1823" y="0"/>
                  </a:lnTo>
                </a:path>
              </a:pathLst>
            </a:custGeom>
            <a:noFill/>
            <a:ln cap="flat" cmpd="sng" w="17450">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91" name="Google Shape;291;p30"/>
            <p:cNvSpPr/>
            <p:nvPr/>
          </p:nvSpPr>
          <p:spPr>
            <a:xfrm>
              <a:off x="3113088" y="3303588"/>
              <a:ext cx="2882900" cy="369887"/>
            </a:xfrm>
            <a:custGeom>
              <a:rect b="b" l="l" r="r" t="t"/>
              <a:pathLst>
                <a:path extrusionOk="0" h="234" w="1823">
                  <a:moveTo>
                    <a:pt x="0" y="234"/>
                  </a:moveTo>
                  <a:lnTo>
                    <a:pt x="919" y="0"/>
                  </a:lnTo>
                  <a:lnTo>
                    <a:pt x="1823" y="0"/>
                  </a:lnTo>
                </a:path>
              </a:pathLst>
            </a:custGeom>
            <a:noFill/>
            <a:ln cap="flat" cmpd="sng" w="9525">
              <a:solidFill>
                <a:srgbClr val="0000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cxnSp>
          <p:nvCxnSpPr>
            <p:cNvPr id="292" name="Google Shape;292;p30"/>
            <p:cNvCxnSpPr/>
            <p:nvPr/>
          </p:nvCxnSpPr>
          <p:spPr>
            <a:xfrm>
              <a:off x="3802063" y="3576638"/>
              <a:ext cx="2005012" cy="1587"/>
            </a:xfrm>
            <a:prstGeom prst="straightConnector1">
              <a:avLst/>
            </a:prstGeom>
            <a:noFill/>
            <a:ln cap="flat" cmpd="sng" w="17450">
              <a:solidFill>
                <a:srgbClr val="FFFFFF"/>
              </a:solidFill>
              <a:prstDash val="solid"/>
              <a:round/>
              <a:headEnd len="med" w="med" type="none"/>
              <a:tailEnd len="med" w="med" type="none"/>
            </a:ln>
          </p:spPr>
        </p:cxnSp>
        <p:cxnSp>
          <p:nvCxnSpPr>
            <p:cNvPr id="293" name="Google Shape;293;p30"/>
            <p:cNvCxnSpPr/>
            <p:nvPr/>
          </p:nvCxnSpPr>
          <p:spPr>
            <a:xfrm>
              <a:off x="3802063" y="3576638"/>
              <a:ext cx="2005012" cy="1587"/>
            </a:xfrm>
            <a:prstGeom prst="straightConnector1">
              <a:avLst/>
            </a:prstGeom>
            <a:noFill/>
            <a:ln cap="flat" cmpd="sng" w="9525">
              <a:solidFill>
                <a:srgbClr val="000000"/>
              </a:solidFill>
              <a:prstDash val="solid"/>
              <a:round/>
              <a:headEnd len="med" w="med" type="none"/>
              <a:tailEnd len="med" w="med" type="none"/>
            </a:ln>
          </p:spPr>
        </p:cxnSp>
        <p:sp>
          <p:nvSpPr>
            <p:cNvPr id="294" name="Google Shape;294;p30"/>
            <p:cNvSpPr/>
            <p:nvPr/>
          </p:nvSpPr>
          <p:spPr>
            <a:xfrm>
              <a:off x="1431925" y="4111625"/>
              <a:ext cx="1492250" cy="161925"/>
            </a:xfrm>
            <a:custGeom>
              <a:rect b="b" l="l" r="r" t="t"/>
              <a:pathLst>
                <a:path extrusionOk="0" h="102" w="944">
                  <a:moveTo>
                    <a:pt x="944" y="0"/>
                  </a:moveTo>
                  <a:lnTo>
                    <a:pt x="565" y="102"/>
                  </a:lnTo>
                  <a:lnTo>
                    <a:pt x="0" y="102"/>
                  </a:lnTo>
                </a:path>
              </a:pathLst>
            </a:custGeom>
            <a:noFill/>
            <a:ln cap="flat" cmpd="sng" w="17450">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95" name="Google Shape;295;p30"/>
            <p:cNvSpPr/>
            <p:nvPr/>
          </p:nvSpPr>
          <p:spPr>
            <a:xfrm>
              <a:off x="1431925" y="4111625"/>
              <a:ext cx="1492250" cy="161925"/>
            </a:xfrm>
            <a:custGeom>
              <a:rect b="b" l="l" r="r" t="t"/>
              <a:pathLst>
                <a:path extrusionOk="0" h="102" w="944">
                  <a:moveTo>
                    <a:pt x="944" y="0"/>
                  </a:moveTo>
                  <a:lnTo>
                    <a:pt x="565" y="102"/>
                  </a:lnTo>
                  <a:lnTo>
                    <a:pt x="0" y="102"/>
                  </a:lnTo>
                </a:path>
              </a:pathLst>
            </a:custGeom>
            <a:noFill/>
            <a:ln cap="flat" cmpd="sng" w="9525">
              <a:solidFill>
                <a:srgbClr val="0000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cxnSp>
          <p:nvCxnSpPr>
            <p:cNvPr id="296" name="Google Shape;296;p30"/>
            <p:cNvCxnSpPr/>
            <p:nvPr/>
          </p:nvCxnSpPr>
          <p:spPr>
            <a:xfrm>
              <a:off x="3898900" y="4291013"/>
              <a:ext cx="1911350" cy="1587"/>
            </a:xfrm>
            <a:prstGeom prst="straightConnector1">
              <a:avLst/>
            </a:prstGeom>
            <a:noFill/>
            <a:ln cap="flat" cmpd="sng" w="17450">
              <a:solidFill>
                <a:srgbClr val="FFFFFF"/>
              </a:solidFill>
              <a:prstDash val="solid"/>
              <a:round/>
              <a:headEnd len="med" w="med" type="none"/>
              <a:tailEnd len="med" w="med" type="none"/>
            </a:ln>
          </p:spPr>
        </p:cxnSp>
        <p:cxnSp>
          <p:nvCxnSpPr>
            <p:cNvPr id="297" name="Google Shape;297;p30"/>
            <p:cNvCxnSpPr/>
            <p:nvPr/>
          </p:nvCxnSpPr>
          <p:spPr>
            <a:xfrm>
              <a:off x="3898900" y="4291013"/>
              <a:ext cx="1911350" cy="1587"/>
            </a:xfrm>
            <a:prstGeom prst="straightConnector1">
              <a:avLst/>
            </a:prstGeom>
            <a:noFill/>
            <a:ln cap="flat" cmpd="sng" w="9525">
              <a:solidFill>
                <a:srgbClr val="000000"/>
              </a:solidFill>
              <a:prstDash val="solid"/>
              <a:round/>
              <a:headEnd len="med" w="med" type="none"/>
              <a:tailEnd len="med" w="med" type="none"/>
            </a:ln>
          </p:spPr>
        </p:cxnSp>
        <p:sp>
          <p:nvSpPr>
            <p:cNvPr id="298" name="Google Shape;298;p30"/>
            <p:cNvSpPr/>
            <p:nvPr/>
          </p:nvSpPr>
          <p:spPr>
            <a:xfrm>
              <a:off x="4624388" y="4546600"/>
              <a:ext cx="1189037" cy="233363"/>
            </a:xfrm>
            <a:custGeom>
              <a:rect b="b" l="l" r="r" t="t"/>
              <a:pathLst>
                <a:path extrusionOk="0" h="147" w="751">
                  <a:moveTo>
                    <a:pt x="0" y="0"/>
                  </a:moveTo>
                  <a:lnTo>
                    <a:pt x="620" y="147"/>
                  </a:lnTo>
                  <a:lnTo>
                    <a:pt x="751" y="147"/>
                  </a:lnTo>
                </a:path>
              </a:pathLst>
            </a:custGeom>
            <a:noFill/>
            <a:ln cap="flat" cmpd="sng" w="17450">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299" name="Google Shape;299;p30"/>
            <p:cNvSpPr/>
            <p:nvPr/>
          </p:nvSpPr>
          <p:spPr>
            <a:xfrm>
              <a:off x="4624388" y="4546600"/>
              <a:ext cx="1189037" cy="233363"/>
            </a:xfrm>
            <a:custGeom>
              <a:rect b="b" l="l" r="r" t="t"/>
              <a:pathLst>
                <a:path extrusionOk="0" h="147" w="751">
                  <a:moveTo>
                    <a:pt x="0" y="0"/>
                  </a:moveTo>
                  <a:lnTo>
                    <a:pt x="620" y="147"/>
                  </a:lnTo>
                  <a:lnTo>
                    <a:pt x="751" y="147"/>
                  </a:lnTo>
                </a:path>
              </a:pathLst>
            </a:custGeom>
            <a:noFill/>
            <a:ln cap="flat" cmpd="sng" w="9525">
              <a:solidFill>
                <a:srgbClr val="0000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cxnSp>
          <p:nvCxnSpPr>
            <p:cNvPr id="300" name="Google Shape;300;p30"/>
            <p:cNvCxnSpPr/>
            <p:nvPr/>
          </p:nvCxnSpPr>
          <p:spPr>
            <a:xfrm flipH="1">
              <a:off x="3884613" y="5287963"/>
              <a:ext cx="1928812" cy="1587"/>
            </a:xfrm>
            <a:prstGeom prst="straightConnector1">
              <a:avLst/>
            </a:prstGeom>
            <a:noFill/>
            <a:ln cap="flat" cmpd="sng" w="17450">
              <a:solidFill>
                <a:srgbClr val="FFFFFF"/>
              </a:solidFill>
              <a:prstDash val="solid"/>
              <a:round/>
              <a:headEnd len="med" w="med" type="none"/>
              <a:tailEnd len="med" w="med" type="none"/>
            </a:ln>
          </p:spPr>
        </p:cxnSp>
        <p:cxnSp>
          <p:nvCxnSpPr>
            <p:cNvPr id="301" name="Google Shape;301;p30"/>
            <p:cNvCxnSpPr/>
            <p:nvPr/>
          </p:nvCxnSpPr>
          <p:spPr>
            <a:xfrm flipH="1">
              <a:off x="3884613" y="5287963"/>
              <a:ext cx="1928812" cy="1587"/>
            </a:xfrm>
            <a:prstGeom prst="straightConnector1">
              <a:avLst/>
            </a:prstGeom>
            <a:noFill/>
            <a:ln cap="flat" cmpd="sng" w="9525">
              <a:solidFill>
                <a:srgbClr val="000000"/>
              </a:solidFill>
              <a:prstDash val="solid"/>
              <a:round/>
              <a:headEnd len="med" w="med" type="none"/>
              <a:tailEnd len="med" w="med" type="none"/>
            </a:ln>
          </p:spPr>
        </p:cxnSp>
        <p:sp>
          <p:nvSpPr>
            <p:cNvPr id="302" name="Google Shape;302;p30"/>
            <p:cNvSpPr/>
            <p:nvPr/>
          </p:nvSpPr>
          <p:spPr>
            <a:xfrm>
              <a:off x="1273175" y="2085975"/>
              <a:ext cx="1501775" cy="390525"/>
            </a:xfrm>
            <a:custGeom>
              <a:rect b="b" l="l" r="r" t="t"/>
              <a:pathLst>
                <a:path extrusionOk="0" h="247" w="949">
                  <a:moveTo>
                    <a:pt x="0" y="0"/>
                  </a:moveTo>
                  <a:lnTo>
                    <a:pt x="540" y="0"/>
                  </a:lnTo>
                  <a:lnTo>
                    <a:pt x="949" y="247"/>
                  </a:lnTo>
                </a:path>
              </a:pathLst>
            </a:custGeom>
            <a:noFill/>
            <a:ln cap="flat" cmpd="sng" w="17450">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3" name="Google Shape;303;p30"/>
            <p:cNvSpPr/>
            <p:nvPr/>
          </p:nvSpPr>
          <p:spPr>
            <a:xfrm>
              <a:off x="1273175" y="2085975"/>
              <a:ext cx="1501775" cy="390525"/>
            </a:xfrm>
            <a:custGeom>
              <a:rect b="b" l="l" r="r" t="t"/>
              <a:pathLst>
                <a:path extrusionOk="0" h="247" w="949">
                  <a:moveTo>
                    <a:pt x="0" y="0"/>
                  </a:moveTo>
                  <a:lnTo>
                    <a:pt x="540" y="0"/>
                  </a:lnTo>
                  <a:lnTo>
                    <a:pt x="949" y="247"/>
                  </a:lnTo>
                </a:path>
              </a:pathLst>
            </a:custGeom>
            <a:noFill/>
            <a:ln cap="flat" cmpd="sng" w="9525">
              <a:solidFill>
                <a:srgbClr val="0000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4" name="Google Shape;304;p30"/>
            <p:cNvSpPr/>
            <p:nvPr/>
          </p:nvSpPr>
          <p:spPr>
            <a:xfrm>
              <a:off x="1398588" y="2851150"/>
              <a:ext cx="485775" cy="207963"/>
            </a:xfrm>
            <a:custGeom>
              <a:rect b="b" l="l" r="r" t="t"/>
              <a:pathLst>
                <a:path extrusionOk="0" h="131" w="307">
                  <a:moveTo>
                    <a:pt x="307" y="0"/>
                  </a:moveTo>
                  <a:lnTo>
                    <a:pt x="0" y="59"/>
                  </a:lnTo>
                  <a:lnTo>
                    <a:pt x="234" y="131"/>
                  </a:lnTo>
                </a:path>
              </a:pathLst>
            </a:custGeom>
            <a:noFill/>
            <a:ln cap="flat" cmpd="sng" w="17450">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05" name="Google Shape;305;p30"/>
            <p:cNvSpPr/>
            <p:nvPr/>
          </p:nvSpPr>
          <p:spPr>
            <a:xfrm>
              <a:off x="1398588" y="2851150"/>
              <a:ext cx="485775" cy="207963"/>
            </a:xfrm>
            <a:custGeom>
              <a:rect b="b" l="l" r="r" t="t"/>
              <a:pathLst>
                <a:path extrusionOk="0" h="131" w="307">
                  <a:moveTo>
                    <a:pt x="307" y="0"/>
                  </a:moveTo>
                  <a:lnTo>
                    <a:pt x="0" y="59"/>
                  </a:lnTo>
                  <a:lnTo>
                    <a:pt x="234" y="131"/>
                  </a:lnTo>
                </a:path>
              </a:pathLst>
            </a:custGeom>
            <a:noFill/>
            <a:ln cap="flat" cmpd="sng" w="9525">
              <a:solidFill>
                <a:srgbClr val="0000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cxnSp>
          <p:nvCxnSpPr>
            <p:cNvPr id="306" name="Google Shape;306;p30"/>
            <p:cNvCxnSpPr/>
            <p:nvPr/>
          </p:nvCxnSpPr>
          <p:spPr>
            <a:xfrm flipH="1">
              <a:off x="1212850" y="2944813"/>
              <a:ext cx="663575" cy="1587"/>
            </a:xfrm>
            <a:prstGeom prst="straightConnector1">
              <a:avLst/>
            </a:prstGeom>
            <a:noFill/>
            <a:ln cap="flat" cmpd="sng" w="17450">
              <a:solidFill>
                <a:srgbClr val="FFFFFF"/>
              </a:solidFill>
              <a:prstDash val="solid"/>
              <a:round/>
              <a:headEnd len="med" w="med" type="none"/>
              <a:tailEnd len="med" w="med" type="none"/>
            </a:ln>
          </p:spPr>
        </p:cxnSp>
        <p:cxnSp>
          <p:nvCxnSpPr>
            <p:cNvPr id="307" name="Google Shape;307;p30"/>
            <p:cNvCxnSpPr/>
            <p:nvPr/>
          </p:nvCxnSpPr>
          <p:spPr>
            <a:xfrm flipH="1">
              <a:off x="1212850" y="2944813"/>
              <a:ext cx="663575" cy="1587"/>
            </a:xfrm>
            <a:prstGeom prst="straightConnector1">
              <a:avLst/>
            </a:prstGeom>
            <a:noFill/>
            <a:ln cap="flat" cmpd="sng" w="9525">
              <a:solidFill>
                <a:srgbClr val="000000"/>
              </a:solidFill>
              <a:prstDash val="solid"/>
              <a:round/>
              <a:headEnd len="med" w="med" type="none"/>
              <a:tailEnd len="med" w="med" type="none"/>
            </a:ln>
          </p:spPr>
        </p:cxnSp>
        <p:sp>
          <p:nvSpPr>
            <p:cNvPr id="308" name="Google Shape;308;p30"/>
            <p:cNvSpPr/>
            <p:nvPr/>
          </p:nvSpPr>
          <p:spPr>
            <a:xfrm>
              <a:off x="604838" y="2492375"/>
              <a:ext cx="210099" cy="125399"/>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1100">
                  <a:solidFill>
                    <a:srgbClr val="000000"/>
                  </a:solidFill>
                  <a:latin typeface="Arial"/>
                  <a:ea typeface="Arial"/>
                  <a:cs typeface="Arial"/>
                  <a:sym typeface="Arial"/>
                </a:rPr>
                <a:t>skull</a:t>
              </a:r>
              <a:endParaRPr b="1" sz="1100">
                <a:solidFill>
                  <a:schemeClr val="dk1"/>
                </a:solidFill>
                <a:latin typeface="Arial"/>
                <a:ea typeface="Arial"/>
                <a:cs typeface="Arial"/>
                <a:sym typeface="Arial"/>
              </a:endParaRPr>
            </a:p>
          </p:txBody>
        </p:sp>
        <p:sp>
          <p:nvSpPr>
            <p:cNvPr id="309" name="Google Shape;309;p30"/>
            <p:cNvSpPr/>
            <p:nvPr/>
          </p:nvSpPr>
          <p:spPr>
            <a:xfrm>
              <a:off x="604838" y="2874963"/>
              <a:ext cx="441552" cy="125399"/>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1100">
                  <a:solidFill>
                    <a:srgbClr val="000000"/>
                  </a:solidFill>
                  <a:latin typeface="Arial"/>
                  <a:ea typeface="Arial"/>
                  <a:cs typeface="Arial"/>
                  <a:sym typeface="Arial"/>
                </a:rPr>
                <a:t>meninges</a:t>
              </a:r>
              <a:endParaRPr b="1" sz="1100">
                <a:solidFill>
                  <a:schemeClr val="dk1"/>
                </a:solidFill>
                <a:latin typeface="Arial"/>
                <a:ea typeface="Arial"/>
                <a:cs typeface="Arial"/>
                <a:sym typeface="Arial"/>
              </a:endParaRPr>
            </a:p>
          </p:txBody>
        </p:sp>
        <p:sp>
          <p:nvSpPr>
            <p:cNvPr id="310" name="Google Shape;310;p30"/>
            <p:cNvSpPr/>
            <p:nvPr/>
          </p:nvSpPr>
          <p:spPr>
            <a:xfrm>
              <a:off x="5880100" y="2362200"/>
              <a:ext cx="646610" cy="125399"/>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1100">
                  <a:solidFill>
                    <a:srgbClr val="000000"/>
                  </a:solidFill>
                  <a:latin typeface="Arial"/>
                  <a:ea typeface="Arial"/>
                  <a:cs typeface="Arial"/>
                  <a:sym typeface="Arial"/>
                </a:rPr>
                <a:t>third ventricle</a:t>
              </a:r>
              <a:endParaRPr b="1" sz="1100">
                <a:solidFill>
                  <a:schemeClr val="dk1"/>
                </a:solidFill>
                <a:latin typeface="Arial"/>
                <a:ea typeface="Arial"/>
                <a:cs typeface="Arial"/>
                <a:sym typeface="Arial"/>
              </a:endParaRPr>
            </a:p>
          </p:txBody>
        </p:sp>
        <p:sp>
          <p:nvSpPr>
            <p:cNvPr id="311" name="Google Shape;311;p30"/>
            <p:cNvSpPr/>
            <p:nvPr/>
          </p:nvSpPr>
          <p:spPr>
            <a:xfrm>
              <a:off x="604838" y="4197350"/>
              <a:ext cx="670577" cy="125399"/>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1100">
                  <a:solidFill>
                    <a:srgbClr val="000000"/>
                  </a:solidFill>
                  <a:latin typeface="Arial"/>
                  <a:ea typeface="Arial"/>
                  <a:cs typeface="Arial"/>
                  <a:sym typeface="Arial"/>
                </a:rPr>
                <a:t>pituitary gland</a:t>
              </a:r>
              <a:endParaRPr b="1" sz="1100">
                <a:solidFill>
                  <a:schemeClr val="dk1"/>
                </a:solidFill>
                <a:latin typeface="Arial"/>
                <a:ea typeface="Arial"/>
                <a:cs typeface="Arial"/>
                <a:sym typeface="Arial"/>
              </a:endParaRPr>
            </a:p>
          </p:txBody>
        </p:sp>
        <p:sp>
          <p:nvSpPr>
            <p:cNvPr id="312" name="Google Shape;312;p30"/>
            <p:cNvSpPr/>
            <p:nvPr/>
          </p:nvSpPr>
          <p:spPr>
            <a:xfrm>
              <a:off x="5880100" y="3497263"/>
              <a:ext cx="558429" cy="125399"/>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1100">
                  <a:solidFill>
                    <a:srgbClr val="000000"/>
                  </a:solidFill>
                  <a:latin typeface="Arial"/>
                  <a:ea typeface="Arial"/>
                  <a:cs typeface="Arial"/>
                  <a:sym typeface="Arial"/>
                </a:rPr>
                <a:t>pineal gland</a:t>
              </a:r>
              <a:endParaRPr b="1" sz="1100">
                <a:solidFill>
                  <a:schemeClr val="dk1"/>
                </a:solidFill>
                <a:latin typeface="Arial"/>
                <a:ea typeface="Arial"/>
                <a:cs typeface="Arial"/>
                <a:sym typeface="Arial"/>
              </a:endParaRPr>
            </a:p>
          </p:txBody>
        </p:sp>
        <p:sp>
          <p:nvSpPr>
            <p:cNvPr id="313" name="Google Shape;313;p30"/>
            <p:cNvSpPr/>
            <p:nvPr/>
          </p:nvSpPr>
          <p:spPr>
            <a:xfrm>
              <a:off x="5880100" y="4222750"/>
              <a:ext cx="713566" cy="125399"/>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1100">
                  <a:solidFill>
                    <a:srgbClr val="000000"/>
                  </a:solidFill>
                  <a:latin typeface="Arial"/>
                  <a:ea typeface="Arial"/>
                  <a:cs typeface="Arial"/>
                  <a:sym typeface="Arial"/>
                </a:rPr>
                <a:t>fourth ventricle</a:t>
              </a:r>
              <a:endParaRPr b="1" sz="1100">
                <a:solidFill>
                  <a:schemeClr val="dk1"/>
                </a:solidFill>
                <a:latin typeface="Arial"/>
                <a:ea typeface="Arial"/>
                <a:cs typeface="Arial"/>
                <a:sym typeface="Arial"/>
              </a:endParaRPr>
            </a:p>
          </p:txBody>
        </p:sp>
        <p:sp>
          <p:nvSpPr>
            <p:cNvPr id="314" name="Google Shape;314;p30"/>
            <p:cNvSpPr/>
            <p:nvPr/>
          </p:nvSpPr>
          <p:spPr>
            <a:xfrm>
              <a:off x="5880100" y="5214938"/>
              <a:ext cx="498674" cy="125399"/>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1100">
                  <a:solidFill>
                    <a:srgbClr val="000000"/>
                  </a:solidFill>
                  <a:latin typeface="Arial"/>
                  <a:ea typeface="Arial"/>
                  <a:cs typeface="Arial"/>
                  <a:sym typeface="Arial"/>
                </a:rPr>
                <a:t>spinal cord</a:t>
              </a:r>
              <a:endParaRPr b="1" sz="1100">
                <a:solidFill>
                  <a:schemeClr val="dk1"/>
                </a:solidFill>
                <a:latin typeface="Arial"/>
                <a:ea typeface="Arial"/>
                <a:cs typeface="Arial"/>
                <a:sym typeface="Arial"/>
              </a:endParaRPr>
            </a:p>
          </p:txBody>
        </p:sp>
        <p:sp>
          <p:nvSpPr>
            <p:cNvPr id="315" name="Google Shape;315;p30"/>
            <p:cNvSpPr/>
            <p:nvPr/>
          </p:nvSpPr>
          <p:spPr>
            <a:xfrm>
              <a:off x="5889625" y="2595563"/>
              <a:ext cx="630299" cy="125399"/>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1100">
                  <a:solidFill>
                    <a:srgbClr val="000000"/>
                  </a:solidFill>
                  <a:latin typeface="Arial"/>
                  <a:ea typeface="Arial"/>
                  <a:cs typeface="Arial"/>
                  <a:sym typeface="Arial"/>
                </a:rPr>
                <a:t>Diencephalon</a:t>
              </a:r>
              <a:endParaRPr b="1" sz="1100">
                <a:solidFill>
                  <a:schemeClr val="dk1"/>
                </a:solidFill>
                <a:latin typeface="Arial"/>
                <a:ea typeface="Arial"/>
                <a:cs typeface="Arial"/>
                <a:sym typeface="Arial"/>
              </a:endParaRPr>
            </a:p>
          </p:txBody>
        </p:sp>
        <p:sp>
          <p:nvSpPr>
            <p:cNvPr id="316" name="Google Shape;316;p30"/>
            <p:cNvSpPr/>
            <p:nvPr/>
          </p:nvSpPr>
          <p:spPr>
            <a:xfrm>
              <a:off x="5880100" y="4705350"/>
              <a:ext cx="530251" cy="125399"/>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1100">
                  <a:solidFill>
                    <a:srgbClr val="000000"/>
                  </a:solidFill>
                  <a:latin typeface="Arial"/>
                  <a:ea typeface="Arial"/>
                  <a:cs typeface="Arial"/>
                  <a:sym typeface="Arial"/>
                </a:rPr>
                <a:t>Cerebellum</a:t>
              </a:r>
              <a:endParaRPr b="1" sz="1100">
                <a:solidFill>
                  <a:schemeClr val="dk1"/>
                </a:solidFill>
                <a:latin typeface="Arial"/>
                <a:ea typeface="Arial"/>
                <a:cs typeface="Arial"/>
                <a:sym typeface="Arial"/>
              </a:endParaRPr>
            </a:p>
          </p:txBody>
        </p:sp>
        <p:sp>
          <p:nvSpPr>
            <p:cNvPr id="317" name="Google Shape;317;p30"/>
            <p:cNvSpPr/>
            <p:nvPr/>
          </p:nvSpPr>
          <p:spPr>
            <a:xfrm>
              <a:off x="6053138" y="3235325"/>
              <a:ext cx="654779" cy="125399"/>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1100">
                  <a:solidFill>
                    <a:srgbClr val="000000"/>
                  </a:solidFill>
                  <a:latin typeface="Arial"/>
                  <a:ea typeface="Arial"/>
                  <a:cs typeface="Arial"/>
                  <a:sym typeface="Arial"/>
                </a:rPr>
                <a:t>hypothalamus</a:t>
              </a:r>
              <a:endParaRPr b="1" sz="1100">
                <a:solidFill>
                  <a:schemeClr val="dk1"/>
                </a:solidFill>
                <a:latin typeface="Arial"/>
                <a:ea typeface="Arial"/>
                <a:cs typeface="Arial"/>
                <a:sym typeface="Arial"/>
              </a:endParaRPr>
            </a:p>
          </p:txBody>
        </p:sp>
        <p:sp>
          <p:nvSpPr>
            <p:cNvPr id="318" name="Google Shape;318;p30"/>
            <p:cNvSpPr/>
            <p:nvPr/>
          </p:nvSpPr>
          <p:spPr>
            <a:xfrm>
              <a:off x="769938" y="4722813"/>
              <a:ext cx="414201" cy="125399"/>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1100">
                  <a:solidFill>
                    <a:srgbClr val="000000"/>
                  </a:solidFill>
                  <a:latin typeface="Arial"/>
                  <a:ea typeface="Arial"/>
                  <a:cs typeface="Arial"/>
                  <a:sym typeface="Arial"/>
                </a:rPr>
                <a:t>midbrain</a:t>
              </a:r>
              <a:endParaRPr b="1" sz="1100">
                <a:solidFill>
                  <a:schemeClr val="dk1"/>
                </a:solidFill>
                <a:latin typeface="Arial"/>
                <a:ea typeface="Arial"/>
                <a:cs typeface="Arial"/>
                <a:sym typeface="Arial"/>
              </a:endParaRPr>
            </a:p>
          </p:txBody>
        </p:sp>
        <p:sp>
          <p:nvSpPr>
            <p:cNvPr id="319" name="Google Shape;319;p30"/>
            <p:cNvSpPr/>
            <p:nvPr/>
          </p:nvSpPr>
          <p:spPr>
            <a:xfrm>
              <a:off x="769938" y="4916488"/>
              <a:ext cx="221179" cy="125399"/>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1100">
                  <a:solidFill>
                    <a:srgbClr val="000000"/>
                  </a:solidFill>
                  <a:latin typeface="Arial"/>
                  <a:ea typeface="Arial"/>
                  <a:cs typeface="Arial"/>
                  <a:sym typeface="Arial"/>
                </a:rPr>
                <a:t>pons</a:t>
              </a:r>
              <a:endParaRPr b="1" sz="1100">
                <a:solidFill>
                  <a:schemeClr val="dk1"/>
                </a:solidFill>
                <a:latin typeface="Arial"/>
                <a:ea typeface="Arial"/>
                <a:cs typeface="Arial"/>
                <a:sym typeface="Arial"/>
              </a:endParaRPr>
            </a:p>
          </p:txBody>
        </p:sp>
        <p:sp>
          <p:nvSpPr>
            <p:cNvPr id="320" name="Google Shape;320;p30"/>
            <p:cNvSpPr/>
            <p:nvPr/>
          </p:nvSpPr>
          <p:spPr>
            <a:xfrm>
              <a:off x="630238" y="4527550"/>
              <a:ext cx="493086" cy="125399"/>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1100">
                  <a:solidFill>
                    <a:srgbClr val="000000"/>
                  </a:solidFill>
                  <a:latin typeface="Arial"/>
                  <a:ea typeface="Arial"/>
                  <a:cs typeface="Arial"/>
                  <a:sym typeface="Arial"/>
                </a:rPr>
                <a:t>Brain stem</a:t>
              </a:r>
              <a:endParaRPr b="1" sz="1100">
                <a:solidFill>
                  <a:schemeClr val="dk1"/>
                </a:solidFill>
                <a:latin typeface="Arial"/>
                <a:ea typeface="Arial"/>
                <a:cs typeface="Arial"/>
                <a:sym typeface="Arial"/>
              </a:endParaRPr>
            </a:p>
          </p:txBody>
        </p:sp>
        <p:sp>
          <p:nvSpPr>
            <p:cNvPr id="321" name="Google Shape;321;p30"/>
            <p:cNvSpPr/>
            <p:nvPr/>
          </p:nvSpPr>
          <p:spPr>
            <a:xfrm>
              <a:off x="698500" y="5487988"/>
              <a:ext cx="730347" cy="125399"/>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1100">
                  <a:solidFill>
                    <a:srgbClr val="000000"/>
                  </a:solidFill>
                  <a:latin typeface="Arial"/>
                  <a:ea typeface="Arial"/>
                  <a:cs typeface="Arial"/>
                  <a:sym typeface="Arial"/>
                </a:rPr>
                <a:t>a. Parts of brain</a:t>
              </a:r>
              <a:endParaRPr b="1" sz="1100">
                <a:solidFill>
                  <a:schemeClr val="dk1"/>
                </a:solidFill>
                <a:latin typeface="Arial"/>
                <a:ea typeface="Arial"/>
                <a:cs typeface="Arial"/>
                <a:sym typeface="Arial"/>
              </a:endParaRPr>
            </a:p>
          </p:txBody>
        </p:sp>
        <p:sp>
          <p:nvSpPr>
            <p:cNvPr id="322" name="Google Shape;322;p30"/>
            <p:cNvSpPr txBox="1"/>
            <p:nvPr/>
          </p:nvSpPr>
          <p:spPr>
            <a:xfrm>
              <a:off x="671448" y="2021131"/>
              <a:ext cx="795069" cy="250490"/>
            </a:xfrm>
            <a:prstGeom prst="rect">
              <a:avLst/>
            </a:prstGeom>
            <a:noFill/>
            <a:ln>
              <a:noFill/>
            </a:ln>
          </p:spPr>
          <p:txBody>
            <a:bodyPr anchorCtr="0" anchor="t" bIns="0" lIns="0" spcFirstLastPara="1" rIns="91425" wrap="square" tIns="0">
              <a:noAutofit/>
            </a:bodyPr>
            <a:lstStyle/>
            <a:p>
              <a:pPr indent="0" lvl="0" marL="0" marR="0" rtl="0" algn="l">
                <a:spcBef>
                  <a:spcPts val="0"/>
                </a:spcBef>
                <a:spcAft>
                  <a:spcPts val="0"/>
                </a:spcAft>
                <a:buNone/>
              </a:pPr>
              <a:r>
                <a:rPr b="1" lang="en-US" sz="1100">
                  <a:solidFill>
                    <a:schemeClr val="dk1"/>
                  </a:solidFill>
                  <a:latin typeface="Calibri"/>
                  <a:ea typeface="Calibri"/>
                  <a:cs typeface="Calibri"/>
                  <a:sym typeface="Calibri"/>
                </a:rPr>
                <a:t>Cerebrum</a:t>
              </a:r>
              <a:endParaRPr/>
            </a:p>
            <a:p>
              <a:pPr indent="0" lvl="0" marL="0" marR="0" rtl="0" algn="l">
                <a:spcBef>
                  <a:spcPts val="0"/>
                </a:spcBef>
                <a:spcAft>
                  <a:spcPts val="0"/>
                </a:spcAft>
                <a:buNone/>
              </a:pPr>
              <a:r>
                <a:rPr b="1" lang="en-US" sz="1100">
                  <a:solidFill>
                    <a:schemeClr val="dk1"/>
                  </a:solidFill>
                  <a:latin typeface="Calibri"/>
                  <a:ea typeface="Calibri"/>
                  <a:cs typeface="Calibri"/>
                  <a:sym typeface="Calibri"/>
                </a:rPr>
                <a:t>(telencephalon)</a:t>
              </a:r>
              <a:endParaRPr/>
            </a:p>
          </p:txBody>
        </p:sp>
        <p:sp>
          <p:nvSpPr>
            <p:cNvPr id="323" name="Google Shape;323;p30"/>
            <p:cNvSpPr txBox="1"/>
            <p:nvPr/>
          </p:nvSpPr>
          <p:spPr>
            <a:xfrm>
              <a:off x="604573" y="3260645"/>
              <a:ext cx="482986" cy="250490"/>
            </a:xfrm>
            <a:prstGeom prst="rect">
              <a:avLst/>
            </a:prstGeom>
            <a:noFill/>
            <a:ln>
              <a:noFill/>
            </a:ln>
          </p:spPr>
          <p:txBody>
            <a:bodyPr anchorCtr="0" anchor="t" bIns="0" lIns="0" spcFirstLastPara="1" rIns="91425" wrap="square" tIns="0">
              <a:noAutofit/>
            </a:bodyPr>
            <a:lstStyle/>
            <a:p>
              <a:pPr indent="0" lvl="0" marL="0" marR="0" rtl="0" algn="l">
                <a:spcBef>
                  <a:spcPts val="0"/>
                </a:spcBef>
                <a:spcAft>
                  <a:spcPts val="0"/>
                </a:spcAft>
                <a:buNone/>
              </a:pPr>
              <a:r>
                <a:rPr b="1" lang="en-US" sz="1100">
                  <a:solidFill>
                    <a:schemeClr val="dk1"/>
                  </a:solidFill>
                  <a:latin typeface="Calibri"/>
                  <a:ea typeface="Calibri"/>
                  <a:cs typeface="Calibri"/>
                  <a:sym typeface="Calibri"/>
                </a:rPr>
                <a:t>corpus</a:t>
              </a:r>
              <a:endParaRPr/>
            </a:p>
            <a:p>
              <a:pPr indent="0" lvl="0" marL="0" marR="0" rtl="0" algn="l">
                <a:spcBef>
                  <a:spcPts val="0"/>
                </a:spcBef>
                <a:spcAft>
                  <a:spcPts val="0"/>
                </a:spcAft>
                <a:buNone/>
              </a:pPr>
              <a:r>
                <a:rPr b="1" lang="en-US" sz="1100">
                  <a:solidFill>
                    <a:schemeClr val="dk1"/>
                  </a:solidFill>
                  <a:latin typeface="Calibri"/>
                  <a:ea typeface="Calibri"/>
                  <a:cs typeface="Calibri"/>
                  <a:sym typeface="Calibri"/>
                </a:rPr>
                <a:t>callosum</a:t>
              </a:r>
              <a:endParaRPr/>
            </a:p>
          </p:txBody>
        </p:sp>
        <p:sp>
          <p:nvSpPr>
            <p:cNvPr id="324" name="Google Shape;324;p30"/>
            <p:cNvSpPr txBox="1"/>
            <p:nvPr/>
          </p:nvSpPr>
          <p:spPr>
            <a:xfrm>
              <a:off x="770522" y="5108156"/>
              <a:ext cx="533761" cy="251666"/>
            </a:xfrm>
            <a:prstGeom prst="rect">
              <a:avLst/>
            </a:prstGeom>
            <a:noFill/>
            <a:ln>
              <a:noFill/>
            </a:ln>
          </p:spPr>
          <p:txBody>
            <a:bodyPr anchorCtr="0" anchor="t" bIns="0" lIns="0" spcFirstLastPara="1" rIns="91425" wrap="square" tIns="0">
              <a:noAutofit/>
            </a:bodyPr>
            <a:lstStyle/>
            <a:p>
              <a:pPr indent="0" lvl="0" marL="0" marR="0" rtl="0" algn="l">
                <a:spcBef>
                  <a:spcPts val="0"/>
                </a:spcBef>
                <a:spcAft>
                  <a:spcPts val="0"/>
                </a:spcAft>
                <a:buNone/>
              </a:pPr>
              <a:r>
                <a:rPr b="1" lang="en-US" sz="1100">
                  <a:solidFill>
                    <a:schemeClr val="dk1"/>
                  </a:solidFill>
                  <a:latin typeface="Calibri"/>
                  <a:ea typeface="Calibri"/>
                  <a:cs typeface="Calibri"/>
                  <a:sym typeface="Calibri"/>
                </a:rPr>
                <a:t>medulla</a:t>
              </a:r>
              <a:endParaRPr/>
            </a:p>
            <a:p>
              <a:pPr indent="0" lvl="0" marL="0" marR="0" rtl="0" algn="l">
                <a:spcBef>
                  <a:spcPts val="0"/>
                </a:spcBef>
                <a:spcAft>
                  <a:spcPts val="0"/>
                </a:spcAft>
                <a:buNone/>
              </a:pPr>
              <a:r>
                <a:rPr b="1" lang="en-US" sz="1100">
                  <a:solidFill>
                    <a:schemeClr val="dk1"/>
                  </a:solidFill>
                  <a:latin typeface="Calibri"/>
                  <a:ea typeface="Calibri"/>
                  <a:cs typeface="Calibri"/>
                  <a:sym typeface="Calibri"/>
                </a:rPr>
                <a:t>oblongata</a:t>
              </a:r>
              <a:endParaRPr/>
            </a:p>
          </p:txBody>
        </p:sp>
        <p:sp>
          <p:nvSpPr>
            <p:cNvPr id="325" name="Google Shape;325;p30"/>
            <p:cNvSpPr txBox="1"/>
            <p:nvPr/>
          </p:nvSpPr>
          <p:spPr>
            <a:xfrm>
              <a:off x="5890174" y="2044651"/>
              <a:ext cx="901574" cy="250490"/>
            </a:xfrm>
            <a:prstGeom prst="rect">
              <a:avLst/>
            </a:prstGeom>
            <a:noFill/>
            <a:ln>
              <a:noFill/>
            </a:ln>
          </p:spPr>
          <p:txBody>
            <a:bodyPr anchorCtr="0" anchor="t" bIns="0" lIns="0" spcFirstLastPara="1" rIns="91425" wrap="square" tIns="0">
              <a:noAutofit/>
            </a:bodyPr>
            <a:lstStyle/>
            <a:p>
              <a:pPr indent="0" lvl="0" marL="0" marR="0" rtl="0" algn="l">
                <a:spcBef>
                  <a:spcPts val="0"/>
                </a:spcBef>
                <a:spcAft>
                  <a:spcPts val="0"/>
                </a:spcAft>
                <a:buNone/>
              </a:pPr>
              <a:r>
                <a:rPr b="1" lang="en-US" sz="1100">
                  <a:solidFill>
                    <a:schemeClr val="dk1"/>
                  </a:solidFill>
                  <a:latin typeface="Calibri"/>
                  <a:ea typeface="Calibri"/>
                  <a:cs typeface="Calibri"/>
                  <a:sym typeface="Calibri"/>
                </a:rPr>
                <a:t>opening to lateral</a:t>
              </a:r>
              <a:endParaRPr/>
            </a:p>
            <a:p>
              <a:pPr indent="0" lvl="0" marL="0" marR="0" rtl="0" algn="l">
                <a:spcBef>
                  <a:spcPts val="0"/>
                </a:spcBef>
                <a:spcAft>
                  <a:spcPts val="0"/>
                </a:spcAft>
                <a:buNone/>
              </a:pPr>
              <a:r>
                <a:rPr b="1" lang="en-US" sz="1100">
                  <a:solidFill>
                    <a:schemeClr val="dk1"/>
                  </a:solidFill>
                  <a:latin typeface="Calibri"/>
                  <a:ea typeface="Calibri"/>
                  <a:cs typeface="Calibri"/>
                  <a:sym typeface="Calibri"/>
                </a:rPr>
                <a:t>ventricle</a:t>
              </a:r>
              <a:endParaRPr/>
            </a:p>
          </p:txBody>
        </p:sp>
        <p:sp>
          <p:nvSpPr>
            <p:cNvPr id="326" name="Google Shape;326;p30"/>
            <p:cNvSpPr txBox="1"/>
            <p:nvPr/>
          </p:nvSpPr>
          <p:spPr>
            <a:xfrm>
              <a:off x="6046216" y="2779657"/>
              <a:ext cx="752963" cy="376323"/>
            </a:xfrm>
            <a:prstGeom prst="rect">
              <a:avLst/>
            </a:prstGeom>
            <a:noFill/>
            <a:ln>
              <a:noFill/>
            </a:ln>
          </p:spPr>
          <p:txBody>
            <a:bodyPr anchorCtr="0" anchor="t" bIns="0" lIns="0" spcFirstLastPara="1" rIns="91425" wrap="square" tIns="0">
              <a:noAutofit/>
            </a:bodyPr>
            <a:lstStyle/>
            <a:p>
              <a:pPr indent="0" lvl="0" marL="0" marR="0" rtl="0" algn="l">
                <a:spcBef>
                  <a:spcPts val="0"/>
                </a:spcBef>
                <a:spcAft>
                  <a:spcPts val="0"/>
                </a:spcAft>
                <a:buNone/>
              </a:pPr>
              <a:r>
                <a:rPr b="1" lang="en-US" sz="1100">
                  <a:solidFill>
                    <a:schemeClr val="dk1"/>
                  </a:solidFill>
                  <a:latin typeface="Calibri"/>
                  <a:ea typeface="Calibri"/>
                  <a:cs typeface="Calibri"/>
                  <a:sym typeface="Calibri"/>
                </a:rPr>
                <a:t>thalamus</a:t>
              </a:r>
              <a:endParaRPr/>
            </a:p>
            <a:p>
              <a:pPr indent="0" lvl="0" marL="0" marR="0" rtl="0" algn="l">
                <a:spcBef>
                  <a:spcPts val="0"/>
                </a:spcBef>
                <a:spcAft>
                  <a:spcPts val="0"/>
                </a:spcAft>
                <a:buNone/>
              </a:pPr>
              <a:r>
                <a:rPr b="1" lang="en-US" sz="1100">
                  <a:solidFill>
                    <a:schemeClr val="dk1"/>
                  </a:solidFill>
                  <a:latin typeface="Calibri"/>
                  <a:ea typeface="Calibri"/>
                  <a:cs typeface="Calibri"/>
                  <a:sym typeface="Calibri"/>
                </a:rPr>
                <a:t>(surrounds the</a:t>
              </a:r>
              <a:endParaRPr/>
            </a:p>
            <a:p>
              <a:pPr indent="0" lvl="0" marL="0" marR="0" rtl="0" algn="l">
                <a:spcBef>
                  <a:spcPts val="0"/>
                </a:spcBef>
                <a:spcAft>
                  <a:spcPts val="0"/>
                </a:spcAft>
                <a:buNone/>
              </a:pPr>
              <a:r>
                <a:rPr b="1" lang="en-US" sz="1100">
                  <a:solidFill>
                    <a:schemeClr val="dk1"/>
                  </a:solidFill>
                  <a:latin typeface="Calibri"/>
                  <a:ea typeface="Calibri"/>
                  <a:cs typeface="Calibri"/>
                  <a:sym typeface="Calibri"/>
                </a:rPr>
                <a:t>third ventricle)</a:t>
              </a:r>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0" name="Shape 330"/>
        <p:cNvGrpSpPr/>
        <p:nvPr/>
      </p:nvGrpSpPr>
      <p:grpSpPr>
        <a:xfrm>
          <a:off x="0" y="0"/>
          <a:ext cx="0" cy="0"/>
          <a:chOff x="0" y="0"/>
          <a:chExt cx="0" cy="0"/>
        </a:xfrm>
      </p:grpSpPr>
      <p:sp>
        <p:nvSpPr>
          <p:cNvPr id="331" name="Google Shape;331;p31"/>
          <p:cNvSpPr txBox="1"/>
          <p:nvPr>
            <p:ph idx="1" type="body"/>
          </p:nvPr>
        </p:nvSpPr>
        <p:spPr>
          <a:xfrm>
            <a:off x="633369" y="5104041"/>
            <a:ext cx="8062912" cy="39913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6CB255"/>
              </a:buClr>
              <a:buSzPts val="1600"/>
              <a:buNone/>
            </a:pPr>
            <a:r>
              <a:rPr lang="en-US" sz="1600"/>
              <a:t>These illustrations show the </a:t>
            </a:r>
            <a:r>
              <a:rPr lang="en-US" sz="1600">
                <a:solidFill>
                  <a:srgbClr val="6CB255"/>
                </a:solidFill>
              </a:rPr>
              <a:t>(a) </a:t>
            </a:r>
            <a:r>
              <a:rPr lang="en-US" sz="1600"/>
              <a:t>coronal and </a:t>
            </a:r>
            <a:r>
              <a:rPr lang="en-US" sz="1600">
                <a:solidFill>
                  <a:srgbClr val="6CB255"/>
                </a:solidFill>
              </a:rPr>
              <a:t>(b)</a:t>
            </a:r>
            <a:r>
              <a:rPr lang="en-US" sz="1600"/>
              <a:t> sagittal sections of the human brain.</a:t>
            </a:r>
            <a:endParaRPr sz="1550"/>
          </a:p>
        </p:txBody>
      </p:sp>
      <p:pic>
        <p:nvPicPr>
          <p:cNvPr descr="Illustration shows coronal (front) and sagittal (side) sections of a human brain. In the coronal section, the large upper part of the brain, called the cerebral cortex, is divided into left and right hemispheres. A cavity resembling butterfly wings exists between the left and right cortex. The corpus callosum is a band that connects the two hemispheres together, just above this cavity. The surface of the cerebral cortex contains bumpy protrusions called gyri. The cerebral cortex is anchored by the brain stem, which connects with the spinal cord. On either side of the brainstem tucked beneath the cerebral cortex is the cerebellum. The surface of the cerebellum is bumpy, but not as bumpy as the cerebral cortex. The sagittal section reveals that the cerebral cortex makes up the front and top part of the brain, while the brainstem and cerebellum make up the lower back part. The oval thalamus sits in the cavity in the middle of the cerebral cortex. The corpus callosum wraps around the top part thalamus. The basal ganglia wraps around the corpus callosum, starting at the lower front part of the brain and continuing three-quarters of the way around so the back end almost meets the front end. The basal ganglia is separated into segments that are connected along the top and bottom. The amygdala is a spherical structure at the end of the basal ganglia. " id="332" name="Google Shape;332;p31"/>
          <p:cNvPicPr preferRelativeResize="0"/>
          <p:nvPr>
            <p:ph idx="2" type="pic"/>
          </p:nvPr>
        </p:nvPicPr>
        <p:blipFill rotWithShape="1">
          <a:blip r:embed="rId3">
            <a:alphaModFix/>
          </a:blip>
          <a:srcRect b="-5147" l="0" r="0" t="-5146"/>
          <a:stretch/>
        </p:blipFill>
        <p:spPr>
          <a:xfrm>
            <a:off x="457200" y="1416001"/>
            <a:ext cx="8062913" cy="3500071"/>
          </a:xfrm>
          <a:prstGeom prst="rect">
            <a:avLst/>
          </a:prstGeom>
          <a:noFill/>
          <a:ln>
            <a:noFill/>
          </a:ln>
        </p:spPr>
      </p:pic>
      <p:sp>
        <p:nvSpPr>
          <p:cNvPr id="333" name="Google Shape;333;p31"/>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THE HUMAN BRAIN: FIGURE 35.20</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7" name="Shape 337"/>
        <p:cNvGrpSpPr/>
        <p:nvPr/>
      </p:nvGrpSpPr>
      <p:grpSpPr>
        <a:xfrm>
          <a:off x="0" y="0"/>
          <a:ext cx="0" cy="0"/>
          <a:chOff x="0" y="0"/>
          <a:chExt cx="0" cy="0"/>
        </a:xfrm>
      </p:grpSpPr>
      <p:sp>
        <p:nvSpPr>
          <p:cNvPr id="338" name="Google Shape;338;p32"/>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THE BRAIN</a:t>
            </a:r>
            <a:endParaRPr/>
          </a:p>
        </p:txBody>
      </p:sp>
      <p:sp>
        <p:nvSpPr>
          <p:cNvPr id="339" name="Google Shape;339;p32"/>
          <p:cNvSpPr txBox="1"/>
          <p:nvPr>
            <p:ph idx="1" type="body"/>
          </p:nvPr>
        </p:nvSpPr>
        <p:spPr>
          <a:xfrm>
            <a:off x="212444" y="1891656"/>
            <a:ext cx="4774921" cy="3074688"/>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400"/>
              <a:buFont typeface="Arial"/>
              <a:buChar char="•"/>
            </a:pPr>
            <a:r>
              <a:rPr b="1" lang="en-US" sz="2400">
                <a:solidFill>
                  <a:srgbClr val="000000"/>
                </a:solidFill>
              </a:rPr>
              <a:t>Cerebrum</a:t>
            </a:r>
            <a:r>
              <a:rPr lang="en-US" sz="2400">
                <a:solidFill>
                  <a:srgbClr val="000000"/>
                </a:solidFill>
              </a:rPr>
              <a:t> is the largest portion of the brain in humans</a:t>
            </a:r>
            <a:endParaRPr/>
          </a:p>
          <a:p>
            <a:pPr indent="-303213" lvl="1" marL="661988" rtl="0" algn="l">
              <a:spcBef>
                <a:spcPts val="1040"/>
              </a:spcBef>
              <a:spcAft>
                <a:spcPts val="0"/>
              </a:spcAft>
              <a:buSzPts val="2200"/>
              <a:buFont typeface="Arial"/>
              <a:buChar char="•"/>
            </a:pPr>
            <a:r>
              <a:rPr lang="en-US" sz="2200">
                <a:solidFill>
                  <a:srgbClr val="000000"/>
                </a:solidFill>
              </a:rPr>
              <a:t>Communicates with, and coordinates the activities of, the other parts of the brain</a:t>
            </a:r>
            <a:endParaRPr/>
          </a:p>
          <a:p>
            <a:pPr indent="-303213" lvl="1" marL="661988" rtl="0" algn="l">
              <a:spcBef>
                <a:spcPts val="440"/>
              </a:spcBef>
              <a:spcAft>
                <a:spcPts val="0"/>
              </a:spcAft>
              <a:buSzPts val="2200"/>
              <a:buFont typeface="Arial"/>
              <a:buChar char="•"/>
            </a:pPr>
            <a:r>
              <a:rPr b="1" lang="en-US" sz="2200">
                <a:solidFill>
                  <a:srgbClr val="000000"/>
                </a:solidFill>
              </a:rPr>
              <a:t>Longitudinal fissure </a:t>
            </a:r>
            <a:r>
              <a:rPr lang="en-US" sz="2200">
                <a:solidFill>
                  <a:srgbClr val="000000"/>
                </a:solidFill>
              </a:rPr>
              <a:t>divides into left and right cerebral hemispheres</a:t>
            </a:r>
            <a:endParaRPr/>
          </a:p>
        </p:txBody>
      </p:sp>
      <p:pic>
        <p:nvPicPr>
          <p:cNvPr descr="mad2543X_37_08" id="340" name="Google Shape;340;p32"/>
          <p:cNvPicPr preferRelativeResize="0"/>
          <p:nvPr/>
        </p:nvPicPr>
        <p:blipFill rotWithShape="1">
          <a:blip r:embed="rId3">
            <a:alphaModFix/>
          </a:blip>
          <a:srcRect b="10754" l="75734" r="0" t="32437"/>
          <a:stretch/>
        </p:blipFill>
        <p:spPr>
          <a:xfrm>
            <a:off x="5188701" y="900861"/>
            <a:ext cx="3530005" cy="471106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4" name="Shape 344"/>
        <p:cNvGrpSpPr/>
        <p:nvPr/>
      </p:nvGrpSpPr>
      <p:grpSpPr>
        <a:xfrm>
          <a:off x="0" y="0"/>
          <a:ext cx="0" cy="0"/>
          <a:chOff x="0" y="0"/>
          <a:chExt cx="0" cy="0"/>
        </a:xfrm>
      </p:grpSpPr>
      <p:sp>
        <p:nvSpPr>
          <p:cNvPr id="345" name="Google Shape;345;p33"/>
          <p:cNvSpPr txBox="1"/>
          <p:nvPr>
            <p:ph type="title"/>
          </p:nvPr>
        </p:nvSpPr>
        <p:spPr>
          <a:xfrm>
            <a:off x="413780" y="20017"/>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CEREBRAL CORTEX</a:t>
            </a:r>
            <a:endParaRPr/>
          </a:p>
        </p:txBody>
      </p:sp>
      <p:sp>
        <p:nvSpPr>
          <p:cNvPr id="346" name="Google Shape;346;p33"/>
          <p:cNvSpPr txBox="1"/>
          <p:nvPr>
            <p:ph idx="1" type="body"/>
          </p:nvPr>
        </p:nvSpPr>
        <p:spPr>
          <a:xfrm>
            <a:off x="566291" y="4442588"/>
            <a:ext cx="8367934" cy="173586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200"/>
              <a:buFont typeface="Arial"/>
              <a:buChar char="•"/>
            </a:pPr>
            <a:r>
              <a:rPr lang="en-US" sz="2200">
                <a:solidFill>
                  <a:srgbClr val="000000"/>
                </a:solidFill>
              </a:rPr>
              <a:t>A thin but highly convoluted outer layer of gray matter</a:t>
            </a:r>
            <a:endParaRPr/>
          </a:p>
          <a:p>
            <a:pPr indent="-342900" lvl="0" marL="342900" rtl="0" algn="l">
              <a:spcBef>
                <a:spcPts val="1040"/>
              </a:spcBef>
              <a:spcAft>
                <a:spcPts val="0"/>
              </a:spcAft>
              <a:buSzPts val="2200"/>
              <a:buFont typeface="Arial"/>
              <a:buChar char="•"/>
            </a:pPr>
            <a:r>
              <a:rPr lang="en-US" sz="2200">
                <a:solidFill>
                  <a:srgbClr val="000000"/>
                </a:solidFill>
              </a:rPr>
              <a:t>Covers the cerebral hemispheres</a:t>
            </a:r>
            <a:endParaRPr/>
          </a:p>
          <a:p>
            <a:pPr indent="-342900" lvl="0" marL="342900" rtl="0" algn="l">
              <a:spcBef>
                <a:spcPts val="1040"/>
              </a:spcBef>
              <a:spcAft>
                <a:spcPts val="0"/>
              </a:spcAft>
              <a:buSzPts val="2200"/>
              <a:buFont typeface="Arial"/>
              <a:buChar char="•"/>
            </a:pPr>
            <a:r>
              <a:rPr lang="en-US" sz="2200">
                <a:solidFill>
                  <a:srgbClr val="000000"/>
                </a:solidFill>
              </a:rPr>
              <a:t>Contains motor areas and sensory areas as well as association areas</a:t>
            </a:r>
            <a:endParaRPr/>
          </a:p>
        </p:txBody>
      </p:sp>
      <p:pic>
        <p:nvPicPr>
          <p:cNvPr descr="Figure_B35_03_08ab.jpg" id="347" name="Google Shape;347;p33"/>
          <p:cNvPicPr preferRelativeResize="0"/>
          <p:nvPr/>
        </p:nvPicPr>
        <p:blipFill rotWithShape="1">
          <a:blip r:embed="rId3">
            <a:alphaModFix/>
          </a:blip>
          <a:srcRect b="-1693" l="0" r="0" t="-1693"/>
          <a:stretch/>
        </p:blipFill>
        <p:spPr>
          <a:xfrm>
            <a:off x="718802" y="679552"/>
            <a:ext cx="8062912" cy="3500437"/>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1" name="Shape 351"/>
        <p:cNvGrpSpPr/>
        <p:nvPr/>
      </p:nvGrpSpPr>
      <p:grpSpPr>
        <a:xfrm>
          <a:off x="0" y="0"/>
          <a:ext cx="0" cy="0"/>
          <a:chOff x="0" y="0"/>
          <a:chExt cx="0" cy="0"/>
        </a:xfrm>
      </p:grpSpPr>
      <p:sp>
        <p:nvSpPr>
          <p:cNvPr id="352" name="Google Shape;352;p34"/>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THE LOBES OF A CEREBRAL HEMISPHERE</a:t>
            </a:r>
            <a:endParaRPr>
              <a:solidFill>
                <a:schemeClr val="dk2"/>
              </a:solidFill>
            </a:endParaRPr>
          </a:p>
        </p:txBody>
      </p:sp>
      <p:grpSp>
        <p:nvGrpSpPr>
          <p:cNvPr id="353" name="Google Shape;353;p34"/>
          <p:cNvGrpSpPr/>
          <p:nvPr/>
        </p:nvGrpSpPr>
        <p:grpSpPr>
          <a:xfrm>
            <a:off x="543226" y="1133330"/>
            <a:ext cx="8057548" cy="5517990"/>
            <a:chOff x="1061470" y="1773672"/>
            <a:chExt cx="6850630" cy="4506478"/>
          </a:xfrm>
        </p:grpSpPr>
        <p:pic>
          <p:nvPicPr>
            <p:cNvPr descr="mad2543X_37_09" id="354" name="Google Shape;354;p34"/>
            <p:cNvPicPr preferRelativeResize="0"/>
            <p:nvPr/>
          </p:nvPicPr>
          <p:blipFill rotWithShape="1">
            <a:blip r:embed="rId3">
              <a:alphaModFix/>
            </a:blip>
            <a:srcRect b="5225" l="0" r="0" t="0"/>
            <a:stretch/>
          </p:blipFill>
          <p:spPr>
            <a:xfrm>
              <a:off x="2115198" y="2103905"/>
              <a:ext cx="4255440" cy="4176245"/>
            </a:xfrm>
            <a:prstGeom prst="rect">
              <a:avLst/>
            </a:prstGeom>
            <a:noFill/>
            <a:ln>
              <a:noFill/>
            </a:ln>
          </p:spPr>
        </p:pic>
        <p:sp>
          <p:nvSpPr>
            <p:cNvPr id="355" name="Google Shape;355;p34"/>
            <p:cNvSpPr/>
            <p:nvPr/>
          </p:nvSpPr>
          <p:spPr>
            <a:xfrm>
              <a:off x="2078038" y="2055813"/>
              <a:ext cx="2633662" cy="2332037"/>
            </a:xfrm>
            <a:custGeom>
              <a:rect b="b" l="l" r="r" t="t"/>
              <a:pathLst>
                <a:path extrusionOk="0" h="1833" w="2067">
                  <a:moveTo>
                    <a:pt x="2067" y="90"/>
                  </a:moveTo>
                  <a:lnTo>
                    <a:pt x="2067" y="31"/>
                  </a:lnTo>
                  <a:lnTo>
                    <a:pt x="2045" y="28"/>
                  </a:lnTo>
                  <a:lnTo>
                    <a:pt x="1979" y="19"/>
                  </a:lnTo>
                  <a:lnTo>
                    <a:pt x="1879" y="10"/>
                  </a:lnTo>
                  <a:lnTo>
                    <a:pt x="1819" y="5"/>
                  </a:lnTo>
                  <a:lnTo>
                    <a:pt x="1752" y="2"/>
                  </a:lnTo>
                  <a:lnTo>
                    <a:pt x="1681" y="0"/>
                  </a:lnTo>
                  <a:lnTo>
                    <a:pt x="1607" y="0"/>
                  </a:lnTo>
                  <a:lnTo>
                    <a:pt x="1530" y="2"/>
                  </a:lnTo>
                  <a:lnTo>
                    <a:pt x="1451" y="7"/>
                  </a:lnTo>
                  <a:lnTo>
                    <a:pt x="1370" y="14"/>
                  </a:lnTo>
                  <a:lnTo>
                    <a:pt x="1289" y="24"/>
                  </a:lnTo>
                  <a:lnTo>
                    <a:pt x="1249" y="31"/>
                  </a:lnTo>
                  <a:lnTo>
                    <a:pt x="1210" y="40"/>
                  </a:lnTo>
                  <a:lnTo>
                    <a:pt x="1172" y="48"/>
                  </a:lnTo>
                  <a:lnTo>
                    <a:pt x="1132" y="59"/>
                  </a:lnTo>
                  <a:lnTo>
                    <a:pt x="1031" y="88"/>
                  </a:lnTo>
                  <a:lnTo>
                    <a:pt x="941" y="115"/>
                  </a:lnTo>
                  <a:lnTo>
                    <a:pt x="860" y="145"/>
                  </a:lnTo>
                  <a:lnTo>
                    <a:pt x="786" y="176"/>
                  </a:lnTo>
                  <a:lnTo>
                    <a:pt x="718" y="208"/>
                  </a:lnTo>
                  <a:lnTo>
                    <a:pt x="649" y="245"/>
                  </a:lnTo>
                  <a:lnTo>
                    <a:pt x="578" y="288"/>
                  </a:lnTo>
                  <a:lnTo>
                    <a:pt x="504" y="336"/>
                  </a:lnTo>
                  <a:lnTo>
                    <a:pt x="470" y="360"/>
                  </a:lnTo>
                  <a:lnTo>
                    <a:pt x="432" y="389"/>
                  </a:lnTo>
                  <a:lnTo>
                    <a:pt x="392" y="422"/>
                  </a:lnTo>
                  <a:lnTo>
                    <a:pt x="353" y="460"/>
                  </a:lnTo>
                  <a:lnTo>
                    <a:pt x="311" y="503"/>
                  </a:lnTo>
                  <a:lnTo>
                    <a:pt x="270" y="548"/>
                  </a:lnTo>
                  <a:lnTo>
                    <a:pt x="231" y="597"/>
                  </a:lnTo>
                  <a:lnTo>
                    <a:pt x="191" y="649"/>
                  </a:lnTo>
                  <a:lnTo>
                    <a:pt x="155" y="704"/>
                  </a:lnTo>
                  <a:lnTo>
                    <a:pt x="120" y="763"/>
                  </a:lnTo>
                  <a:lnTo>
                    <a:pt x="103" y="792"/>
                  </a:lnTo>
                  <a:lnTo>
                    <a:pt x="88" y="823"/>
                  </a:lnTo>
                  <a:lnTo>
                    <a:pt x="74" y="854"/>
                  </a:lnTo>
                  <a:lnTo>
                    <a:pt x="60" y="887"/>
                  </a:lnTo>
                  <a:lnTo>
                    <a:pt x="48" y="919"/>
                  </a:lnTo>
                  <a:lnTo>
                    <a:pt x="38" y="952"/>
                  </a:lnTo>
                  <a:lnTo>
                    <a:pt x="27" y="985"/>
                  </a:lnTo>
                  <a:lnTo>
                    <a:pt x="19" y="1019"/>
                  </a:lnTo>
                  <a:lnTo>
                    <a:pt x="12" y="1054"/>
                  </a:lnTo>
                  <a:lnTo>
                    <a:pt x="7" y="1088"/>
                  </a:lnTo>
                  <a:lnTo>
                    <a:pt x="3" y="1124"/>
                  </a:lnTo>
                  <a:lnTo>
                    <a:pt x="2" y="1159"/>
                  </a:lnTo>
                  <a:lnTo>
                    <a:pt x="0" y="1219"/>
                  </a:lnTo>
                  <a:lnTo>
                    <a:pt x="0" y="1272"/>
                  </a:lnTo>
                  <a:lnTo>
                    <a:pt x="0" y="1322"/>
                  </a:lnTo>
                  <a:lnTo>
                    <a:pt x="3" y="1369"/>
                  </a:lnTo>
                  <a:lnTo>
                    <a:pt x="7" y="1410"/>
                  </a:lnTo>
                  <a:lnTo>
                    <a:pt x="10" y="1446"/>
                  </a:lnTo>
                  <a:lnTo>
                    <a:pt x="17" y="1480"/>
                  </a:lnTo>
                  <a:lnTo>
                    <a:pt x="24" y="1511"/>
                  </a:lnTo>
                  <a:lnTo>
                    <a:pt x="33" y="1541"/>
                  </a:lnTo>
                  <a:lnTo>
                    <a:pt x="43" y="1566"/>
                  </a:lnTo>
                  <a:lnTo>
                    <a:pt x="55" y="1591"/>
                  </a:lnTo>
                  <a:lnTo>
                    <a:pt x="67" y="1613"/>
                  </a:lnTo>
                  <a:lnTo>
                    <a:pt x="83" y="1634"/>
                  </a:lnTo>
                  <a:lnTo>
                    <a:pt x="98" y="1654"/>
                  </a:lnTo>
                  <a:lnTo>
                    <a:pt x="114" y="1673"/>
                  </a:lnTo>
                  <a:lnTo>
                    <a:pt x="132" y="1694"/>
                  </a:lnTo>
                  <a:lnTo>
                    <a:pt x="146" y="1706"/>
                  </a:lnTo>
                  <a:lnTo>
                    <a:pt x="163" y="1720"/>
                  </a:lnTo>
                  <a:lnTo>
                    <a:pt x="181" y="1732"/>
                  </a:lnTo>
                  <a:lnTo>
                    <a:pt x="198" y="1742"/>
                  </a:lnTo>
                  <a:lnTo>
                    <a:pt x="217" y="1751"/>
                  </a:lnTo>
                  <a:lnTo>
                    <a:pt x="237" y="1761"/>
                  </a:lnTo>
                  <a:lnTo>
                    <a:pt x="280" y="1776"/>
                  </a:lnTo>
                  <a:lnTo>
                    <a:pt x="327" y="1788"/>
                  </a:lnTo>
                  <a:lnTo>
                    <a:pt x="375" y="1799"/>
                  </a:lnTo>
                  <a:lnTo>
                    <a:pt x="425" y="1807"/>
                  </a:lnTo>
                  <a:lnTo>
                    <a:pt x="477" y="1814"/>
                  </a:lnTo>
                  <a:lnTo>
                    <a:pt x="554" y="1825"/>
                  </a:lnTo>
                  <a:lnTo>
                    <a:pt x="601" y="1832"/>
                  </a:lnTo>
                  <a:lnTo>
                    <a:pt x="618" y="1833"/>
                  </a:lnTo>
                  <a:lnTo>
                    <a:pt x="633" y="1833"/>
                  </a:lnTo>
                  <a:lnTo>
                    <a:pt x="652" y="1832"/>
                  </a:lnTo>
                  <a:lnTo>
                    <a:pt x="676" y="1828"/>
                  </a:lnTo>
                  <a:lnTo>
                    <a:pt x="730" y="1778"/>
                  </a:lnTo>
                </a:path>
              </a:pathLst>
            </a:custGeom>
            <a:noFill/>
            <a:ln cap="flat" cmpd="sng" w="19050">
              <a:solidFill>
                <a:srgbClr val="939598"/>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6" name="Google Shape;356;p34"/>
            <p:cNvSpPr/>
            <p:nvPr/>
          </p:nvSpPr>
          <p:spPr>
            <a:xfrm>
              <a:off x="4775200" y="2109788"/>
              <a:ext cx="1179513" cy="777875"/>
            </a:xfrm>
            <a:custGeom>
              <a:rect b="b" l="l" r="r" t="t"/>
              <a:pathLst>
                <a:path extrusionOk="0" h="611" w="926">
                  <a:moveTo>
                    <a:pt x="0" y="48"/>
                  </a:moveTo>
                  <a:lnTo>
                    <a:pt x="0" y="0"/>
                  </a:lnTo>
                  <a:lnTo>
                    <a:pt x="14" y="2"/>
                  </a:lnTo>
                  <a:lnTo>
                    <a:pt x="55" y="11"/>
                  </a:lnTo>
                  <a:lnTo>
                    <a:pt x="115" y="24"/>
                  </a:lnTo>
                  <a:lnTo>
                    <a:pt x="191" y="47"/>
                  </a:lnTo>
                  <a:lnTo>
                    <a:pt x="234" y="60"/>
                  </a:lnTo>
                  <a:lnTo>
                    <a:pt x="279" y="76"/>
                  </a:lnTo>
                  <a:lnTo>
                    <a:pt x="325" y="93"/>
                  </a:lnTo>
                  <a:lnTo>
                    <a:pt x="372" y="114"/>
                  </a:lnTo>
                  <a:lnTo>
                    <a:pt x="418" y="136"/>
                  </a:lnTo>
                  <a:lnTo>
                    <a:pt x="465" y="162"/>
                  </a:lnTo>
                  <a:lnTo>
                    <a:pt x="509" y="188"/>
                  </a:lnTo>
                  <a:lnTo>
                    <a:pt x="554" y="219"/>
                  </a:lnTo>
                  <a:lnTo>
                    <a:pt x="609" y="260"/>
                  </a:lnTo>
                  <a:lnTo>
                    <a:pt x="657" y="300"/>
                  </a:lnTo>
                  <a:lnTo>
                    <a:pt x="702" y="336"/>
                  </a:lnTo>
                  <a:lnTo>
                    <a:pt x="742" y="370"/>
                  </a:lnTo>
                  <a:lnTo>
                    <a:pt x="776" y="401"/>
                  </a:lnTo>
                  <a:lnTo>
                    <a:pt x="807" y="430"/>
                  </a:lnTo>
                  <a:lnTo>
                    <a:pt x="833" y="456"/>
                  </a:lnTo>
                  <a:lnTo>
                    <a:pt x="855" y="480"/>
                  </a:lnTo>
                  <a:lnTo>
                    <a:pt x="890" y="520"/>
                  </a:lnTo>
                  <a:lnTo>
                    <a:pt x="910" y="549"/>
                  </a:lnTo>
                  <a:lnTo>
                    <a:pt x="922" y="566"/>
                  </a:lnTo>
                  <a:lnTo>
                    <a:pt x="926" y="573"/>
                  </a:lnTo>
                  <a:lnTo>
                    <a:pt x="876" y="611"/>
                  </a:lnTo>
                </a:path>
              </a:pathLst>
            </a:custGeom>
            <a:noFill/>
            <a:ln cap="flat" cmpd="sng" w="19050">
              <a:solidFill>
                <a:srgbClr val="939598"/>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7" name="Google Shape;357;p34"/>
            <p:cNvSpPr/>
            <p:nvPr/>
          </p:nvSpPr>
          <p:spPr>
            <a:xfrm>
              <a:off x="5213350" y="2868613"/>
              <a:ext cx="1176338" cy="1819275"/>
            </a:xfrm>
            <a:custGeom>
              <a:rect b="b" l="l" r="r" t="t"/>
              <a:pathLst>
                <a:path extrusionOk="0" h="1430" w="924">
                  <a:moveTo>
                    <a:pt x="10" y="1215"/>
                  </a:moveTo>
                  <a:lnTo>
                    <a:pt x="0" y="1280"/>
                  </a:lnTo>
                  <a:lnTo>
                    <a:pt x="45" y="1287"/>
                  </a:lnTo>
                  <a:lnTo>
                    <a:pt x="148" y="1304"/>
                  </a:lnTo>
                  <a:lnTo>
                    <a:pt x="208" y="1316"/>
                  </a:lnTo>
                  <a:lnTo>
                    <a:pt x="263" y="1328"/>
                  </a:lnTo>
                  <a:lnTo>
                    <a:pt x="312" y="1342"/>
                  </a:lnTo>
                  <a:lnTo>
                    <a:pt x="330" y="1347"/>
                  </a:lnTo>
                  <a:lnTo>
                    <a:pt x="346" y="1354"/>
                  </a:lnTo>
                  <a:lnTo>
                    <a:pt x="406" y="1384"/>
                  </a:lnTo>
                  <a:lnTo>
                    <a:pt x="441" y="1399"/>
                  </a:lnTo>
                  <a:lnTo>
                    <a:pt x="478" y="1413"/>
                  </a:lnTo>
                  <a:lnTo>
                    <a:pt x="497" y="1420"/>
                  </a:lnTo>
                  <a:lnTo>
                    <a:pt x="518" y="1423"/>
                  </a:lnTo>
                  <a:lnTo>
                    <a:pt x="537" y="1427"/>
                  </a:lnTo>
                  <a:lnTo>
                    <a:pt x="558" y="1428"/>
                  </a:lnTo>
                  <a:lnTo>
                    <a:pt x="578" y="1430"/>
                  </a:lnTo>
                  <a:lnTo>
                    <a:pt x="597" y="1428"/>
                  </a:lnTo>
                  <a:lnTo>
                    <a:pt x="616" y="1423"/>
                  </a:lnTo>
                  <a:lnTo>
                    <a:pt x="635" y="1418"/>
                  </a:lnTo>
                  <a:lnTo>
                    <a:pt x="654" y="1409"/>
                  </a:lnTo>
                  <a:lnTo>
                    <a:pt x="675" y="1397"/>
                  </a:lnTo>
                  <a:lnTo>
                    <a:pt x="695" y="1385"/>
                  </a:lnTo>
                  <a:lnTo>
                    <a:pt x="714" y="1370"/>
                  </a:lnTo>
                  <a:lnTo>
                    <a:pt x="735" y="1353"/>
                  </a:lnTo>
                  <a:lnTo>
                    <a:pt x="756" y="1335"/>
                  </a:lnTo>
                  <a:lnTo>
                    <a:pt x="776" y="1316"/>
                  </a:lnTo>
                  <a:lnTo>
                    <a:pt x="795" y="1296"/>
                  </a:lnTo>
                  <a:lnTo>
                    <a:pt x="814" y="1275"/>
                  </a:lnTo>
                  <a:lnTo>
                    <a:pt x="831" y="1253"/>
                  </a:lnTo>
                  <a:lnTo>
                    <a:pt x="847" y="1230"/>
                  </a:lnTo>
                  <a:lnTo>
                    <a:pt x="862" y="1208"/>
                  </a:lnTo>
                  <a:lnTo>
                    <a:pt x="874" y="1186"/>
                  </a:lnTo>
                  <a:lnTo>
                    <a:pt x="886" y="1163"/>
                  </a:lnTo>
                  <a:lnTo>
                    <a:pt x="895" y="1143"/>
                  </a:lnTo>
                  <a:lnTo>
                    <a:pt x="902" y="1122"/>
                  </a:lnTo>
                  <a:lnTo>
                    <a:pt x="912" y="1079"/>
                  </a:lnTo>
                  <a:lnTo>
                    <a:pt x="919" y="1032"/>
                  </a:lnTo>
                  <a:lnTo>
                    <a:pt x="923" y="984"/>
                  </a:lnTo>
                  <a:lnTo>
                    <a:pt x="924" y="933"/>
                  </a:lnTo>
                  <a:lnTo>
                    <a:pt x="923" y="879"/>
                  </a:lnTo>
                  <a:lnTo>
                    <a:pt x="917" y="826"/>
                  </a:lnTo>
                  <a:lnTo>
                    <a:pt x="909" y="769"/>
                  </a:lnTo>
                  <a:lnTo>
                    <a:pt x="898" y="712"/>
                  </a:lnTo>
                  <a:lnTo>
                    <a:pt x="892" y="683"/>
                  </a:lnTo>
                  <a:lnTo>
                    <a:pt x="883" y="654"/>
                  </a:lnTo>
                  <a:lnTo>
                    <a:pt x="864" y="594"/>
                  </a:lnTo>
                  <a:lnTo>
                    <a:pt x="843" y="535"/>
                  </a:lnTo>
                  <a:lnTo>
                    <a:pt x="819" y="476"/>
                  </a:lnTo>
                  <a:lnTo>
                    <a:pt x="778" y="378"/>
                  </a:lnTo>
                  <a:lnTo>
                    <a:pt x="761" y="339"/>
                  </a:lnTo>
                  <a:lnTo>
                    <a:pt x="749" y="310"/>
                  </a:lnTo>
                  <a:lnTo>
                    <a:pt x="721" y="241"/>
                  </a:lnTo>
                  <a:lnTo>
                    <a:pt x="685" y="151"/>
                  </a:lnTo>
                  <a:lnTo>
                    <a:pt x="647" y="69"/>
                  </a:lnTo>
                  <a:lnTo>
                    <a:pt x="632" y="39"/>
                  </a:lnTo>
                  <a:lnTo>
                    <a:pt x="623" y="24"/>
                  </a:lnTo>
                  <a:lnTo>
                    <a:pt x="602" y="0"/>
                  </a:lnTo>
                  <a:lnTo>
                    <a:pt x="563" y="34"/>
                  </a:lnTo>
                </a:path>
              </a:pathLst>
            </a:custGeom>
            <a:noFill/>
            <a:ln cap="flat" cmpd="sng" w="19050">
              <a:solidFill>
                <a:srgbClr val="939598"/>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8" name="Google Shape;358;p34"/>
            <p:cNvSpPr/>
            <p:nvPr/>
          </p:nvSpPr>
          <p:spPr>
            <a:xfrm>
              <a:off x="3024188" y="4348163"/>
              <a:ext cx="2176462" cy="438150"/>
            </a:xfrm>
            <a:custGeom>
              <a:rect b="b" l="l" r="r" t="t"/>
              <a:pathLst>
                <a:path extrusionOk="0" h="344" w="1708">
                  <a:moveTo>
                    <a:pt x="25" y="0"/>
                  </a:moveTo>
                  <a:lnTo>
                    <a:pt x="0" y="43"/>
                  </a:lnTo>
                  <a:lnTo>
                    <a:pt x="9" y="64"/>
                  </a:lnTo>
                  <a:lnTo>
                    <a:pt x="18" y="86"/>
                  </a:lnTo>
                  <a:lnTo>
                    <a:pt x="30" y="114"/>
                  </a:lnTo>
                  <a:lnTo>
                    <a:pt x="45" y="143"/>
                  </a:lnTo>
                  <a:lnTo>
                    <a:pt x="64" y="171"/>
                  </a:lnTo>
                  <a:lnTo>
                    <a:pt x="73" y="183"/>
                  </a:lnTo>
                  <a:lnTo>
                    <a:pt x="83" y="195"/>
                  </a:lnTo>
                  <a:lnTo>
                    <a:pt x="93" y="205"/>
                  </a:lnTo>
                  <a:lnTo>
                    <a:pt x="105" y="214"/>
                  </a:lnTo>
                  <a:lnTo>
                    <a:pt x="117" y="221"/>
                  </a:lnTo>
                  <a:lnTo>
                    <a:pt x="135" y="229"/>
                  </a:lnTo>
                  <a:lnTo>
                    <a:pt x="179" y="248"/>
                  </a:lnTo>
                  <a:lnTo>
                    <a:pt x="231" y="267"/>
                  </a:lnTo>
                  <a:lnTo>
                    <a:pt x="288" y="284"/>
                  </a:lnTo>
                  <a:lnTo>
                    <a:pt x="345" y="301"/>
                  </a:lnTo>
                  <a:lnTo>
                    <a:pt x="396" y="315"/>
                  </a:lnTo>
                  <a:lnTo>
                    <a:pt x="439" y="326"/>
                  </a:lnTo>
                  <a:lnTo>
                    <a:pt x="467" y="331"/>
                  </a:lnTo>
                  <a:lnTo>
                    <a:pt x="527" y="338"/>
                  </a:lnTo>
                  <a:lnTo>
                    <a:pt x="568" y="341"/>
                  </a:lnTo>
                  <a:lnTo>
                    <a:pt x="615" y="344"/>
                  </a:lnTo>
                  <a:lnTo>
                    <a:pt x="663" y="344"/>
                  </a:lnTo>
                  <a:lnTo>
                    <a:pt x="713" y="341"/>
                  </a:lnTo>
                  <a:lnTo>
                    <a:pt x="737" y="339"/>
                  </a:lnTo>
                  <a:lnTo>
                    <a:pt x="761" y="334"/>
                  </a:lnTo>
                  <a:lnTo>
                    <a:pt x="784" y="329"/>
                  </a:lnTo>
                  <a:lnTo>
                    <a:pt x="804" y="322"/>
                  </a:lnTo>
                  <a:lnTo>
                    <a:pt x="894" y="293"/>
                  </a:lnTo>
                  <a:lnTo>
                    <a:pt x="990" y="262"/>
                  </a:lnTo>
                  <a:lnTo>
                    <a:pt x="1038" y="248"/>
                  </a:lnTo>
                  <a:lnTo>
                    <a:pt x="1083" y="236"/>
                  </a:lnTo>
                  <a:lnTo>
                    <a:pt x="1126" y="227"/>
                  </a:lnTo>
                  <a:lnTo>
                    <a:pt x="1164" y="222"/>
                  </a:lnTo>
                  <a:lnTo>
                    <a:pt x="1200" y="217"/>
                  </a:lnTo>
                  <a:lnTo>
                    <a:pt x="1236" y="209"/>
                  </a:lnTo>
                  <a:lnTo>
                    <a:pt x="1314" y="191"/>
                  </a:lnTo>
                  <a:lnTo>
                    <a:pt x="1388" y="172"/>
                  </a:lnTo>
                  <a:lnTo>
                    <a:pt x="1422" y="165"/>
                  </a:lnTo>
                  <a:lnTo>
                    <a:pt x="1453" y="160"/>
                  </a:lnTo>
                  <a:lnTo>
                    <a:pt x="1561" y="145"/>
                  </a:lnTo>
                  <a:lnTo>
                    <a:pt x="1606" y="136"/>
                  </a:lnTo>
                  <a:lnTo>
                    <a:pt x="1641" y="129"/>
                  </a:lnTo>
                  <a:lnTo>
                    <a:pt x="1666" y="121"/>
                  </a:lnTo>
                  <a:lnTo>
                    <a:pt x="1682" y="112"/>
                  </a:lnTo>
                  <a:lnTo>
                    <a:pt x="1691" y="107"/>
                  </a:lnTo>
                  <a:lnTo>
                    <a:pt x="1694" y="104"/>
                  </a:lnTo>
                  <a:lnTo>
                    <a:pt x="1708" y="50"/>
                  </a:lnTo>
                </a:path>
              </a:pathLst>
            </a:custGeom>
            <a:noFill/>
            <a:ln cap="flat" cmpd="sng" w="19050">
              <a:solidFill>
                <a:srgbClr val="939598"/>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59" name="Google Shape;359;p34"/>
            <p:cNvSpPr/>
            <p:nvPr/>
          </p:nvSpPr>
          <p:spPr>
            <a:xfrm>
              <a:off x="1865313" y="2000250"/>
              <a:ext cx="1338262" cy="228600"/>
            </a:xfrm>
            <a:custGeom>
              <a:rect b="b" l="l" r="r" t="t"/>
              <a:pathLst>
                <a:path extrusionOk="0" h="179" w="916">
                  <a:moveTo>
                    <a:pt x="0" y="0"/>
                  </a:moveTo>
                  <a:lnTo>
                    <a:pt x="720" y="0"/>
                  </a:lnTo>
                  <a:lnTo>
                    <a:pt x="916" y="179"/>
                  </a:lnTo>
                </a:path>
              </a:pathLst>
            </a:custGeom>
            <a:noFill/>
            <a:ln cap="flat" cmpd="sng" w="19050">
              <a:solidFill>
                <a:srgbClr val="939598"/>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0" name="Google Shape;360;p34"/>
            <p:cNvSpPr/>
            <p:nvPr/>
          </p:nvSpPr>
          <p:spPr>
            <a:xfrm>
              <a:off x="2005013" y="4581525"/>
              <a:ext cx="1119187" cy="146050"/>
            </a:xfrm>
            <a:custGeom>
              <a:rect b="b" l="l" r="r" t="t"/>
              <a:pathLst>
                <a:path extrusionOk="0" h="115" w="754">
                  <a:moveTo>
                    <a:pt x="0" y="115"/>
                  </a:moveTo>
                  <a:lnTo>
                    <a:pt x="623" y="115"/>
                  </a:lnTo>
                  <a:lnTo>
                    <a:pt x="754" y="0"/>
                  </a:lnTo>
                </a:path>
              </a:pathLst>
            </a:custGeom>
            <a:noFill/>
            <a:ln cap="flat" cmpd="sng" w="19050">
              <a:solidFill>
                <a:srgbClr val="939598"/>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1" name="Google Shape;361;p34"/>
            <p:cNvSpPr/>
            <p:nvPr/>
          </p:nvSpPr>
          <p:spPr>
            <a:xfrm>
              <a:off x="5114925" y="1958975"/>
              <a:ext cx="777875" cy="236538"/>
            </a:xfrm>
            <a:custGeom>
              <a:rect b="b" l="l" r="r" t="t"/>
              <a:pathLst>
                <a:path extrusionOk="0" h="186" w="611">
                  <a:moveTo>
                    <a:pt x="611" y="0"/>
                  </a:moveTo>
                  <a:lnTo>
                    <a:pt x="411" y="0"/>
                  </a:lnTo>
                  <a:lnTo>
                    <a:pt x="0" y="186"/>
                  </a:lnTo>
                </a:path>
              </a:pathLst>
            </a:custGeom>
            <a:noFill/>
            <a:ln cap="flat" cmpd="sng" w="19050">
              <a:solidFill>
                <a:srgbClr val="939598"/>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2" name="Google Shape;362;p34"/>
            <p:cNvSpPr/>
            <p:nvPr/>
          </p:nvSpPr>
          <p:spPr>
            <a:xfrm>
              <a:off x="2432050" y="2197100"/>
              <a:ext cx="1281113" cy="858838"/>
            </a:xfrm>
            <a:custGeom>
              <a:rect b="b" l="l" r="r" t="t"/>
              <a:pathLst>
                <a:path extrusionOk="0" h="675" w="1007">
                  <a:moveTo>
                    <a:pt x="0" y="0"/>
                  </a:moveTo>
                  <a:lnTo>
                    <a:pt x="341" y="0"/>
                  </a:lnTo>
                  <a:lnTo>
                    <a:pt x="1007" y="675"/>
                  </a:lnTo>
                </a:path>
              </a:pathLst>
            </a:custGeom>
            <a:noFill/>
            <a:ln cap="flat" cmpd="sng" w="222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3" name="Google Shape;363;p34"/>
            <p:cNvSpPr/>
            <p:nvPr/>
          </p:nvSpPr>
          <p:spPr>
            <a:xfrm>
              <a:off x="2173288" y="2406650"/>
              <a:ext cx="838200" cy="373063"/>
            </a:xfrm>
            <a:custGeom>
              <a:rect b="b" l="l" r="r" t="t"/>
              <a:pathLst>
                <a:path extrusionOk="0" h="294" w="659">
                  <a:moveTo>
                    <a:pt x="0" y="0"/>
                  </a:moveTo>
                  <a:lnTo>
                    <a:pt x="349" y="0"/>
                  </a:lnTo>
                  <a:lnTo>
                    <a:pt x="659" y="294"/>
                  </a:lnTo>
                </a:path>
              </a:pathLst>
            </a:custGeom>
            <a:noFill/>
            <a:ln cap="flat" cmpd="sng" w="222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4" name="Google Shape;364;p34"/>
            <p:cNvSpPr/>
            <p:nvPr/>
          </p:nvSpPr>
          <p:spPr>
            <a:xfrm>
              <a:off x="2146300" y="2600325"/>
              <a:ext cx="1014413" cy="890588"/>
            </a:xfrm>
            <a:custGeom>
              <a:rect b="b" l="l" r="r" t="t"/>
              <a:pathLst>
                <a:path extrusionOk="0" h="699" w="797">
                  <a:moveTo>
                    <a:pt x="0" y="0"/>
                  </a:moveTo>
                  <a:lnTo>
                    <a:pt x="105" y="0"/>
                  </a:lnTo>
                  <a:lnTo>
                    <a:pt x="797" y="699"/>
                  </a:lnTo>
                </a:path>
              </a:pathLst>
            </a:custGeom>
            <a:noFill/>
            <a:ln cap="flat" cmpd="sng" w="222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5" name="Google Shape;365;p34"/>
            <p:cNvSpPr/>
            <p:nvPr/>
          </p:nvSpPr>
          <p:spPr>
            <a:xfrm>
              <a:off x="1941513" y="2947988"/>
              <a:ext cx="636587" cy="423862"/>
            </a:xfrm>
            <a:custGeom>
              <a:rect b="b" l="l" r="r" t="t"/>
              <a:pathLst>
                <a:path extrusionOk="0" h="334" w="499">
                  <a:moveTo>
                    <a:pt x="0" y="0"/>
                  </a:moveTo>
                  <a:lnTo>
                    <a:pt x="167" y="0"/>
                  </a:lnTo>
                  <a:lnTo>
                    <a:pt x="499" y="334"/>
                  </a:lnTo>
                </a:path>
              </a:pathLst>
            </a:custGeom>
            <a:noFill/>
            <a:ln cap="flat" cmpd="sng" w="222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6" name="Google Shape;366;p34"/>
            <p:cNvSpPr/>
            <p:nvPr/>
          </p:nvSpPr>
          <p:spPr>
            <a:xfrm>
              <a:off x="2043113" y="4281488"/>
              <a:ext cx="1014412" cy="190500"/>
            </a:xfrm>
            <a:custGeom>
              <a:rect b="b" l="l" r="r" t="t"/>
              <a:pathLst>
                <a:path extrusionOk="0" h="150" w="797">
                  <a:moveTo>
                    <a:pt x="0" y="150"/>
                  </a:moveTo>
                  <a:lnTo>
                    <a:pt x="715" y="150"/>
                  </a:lnTo>
                  <a:lnTo>
                    <a:pt x="797" y="0"/>
                  </a:lnTo>
                </a:path>
              </a:pathLst>
            </a:custGeom>
            <a:noFill/>
            <a:ln cap="flat" cmpd="sng" w="222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7" name="Google Shape;367;p34"/>
            <p:cNvSpPr/>
            <p:nvPr/>
          </p:nvSpPr>
          <p:spPr>
            <a:xfrm>
              <a:off x="2555875" y="3773488"/>
              <a:ext cx="1427163" cy="1387475"/>
            </a:xfrm>
            <a:custGeom>
              <a:rect b="b" l="l" r="r" t="t"/>
              <a:pathLst>
                <a:path extrusionOk="0" h="1091" w="1121">
                  <a:moveTo>
                    <a:pt x="0" y="1091"/>
                  </a:moveTo>
                  <a:lnTo>
                    <a:pt x="503" y="1091"/>
                  </a:lnTo>
                  <a:lnTo>
                    <a:pt x="1121" y="0"/>
                  </a:lnTo>
                </a:path>
              </a:pathLst>
            </a:custGeom>
            <a:noFill/>
            <a:ln cap="flat" cmpd="sng" w="222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8" name="Google Shape;368;p34"/>
            <p:cNvSpPr/>
            <p:nvPr/>
          </p:nvSpPr>
          <p:spPr>
            <a:xfrm>
              <a:off x="2754313" y="4032250"/>
              <a:ext cx="884237" cy="896938"/>
            </a:xfrm>
            <a:custGeom>
              <a:rect b="b" l="l" r="r" t="t"/>
              <a:pathLst>
                <a:path extrusionOk="0" h="704" w="695">
                  <a:moveTo>
                    <a:pt x="0" y="704"/>
                  </a:moveTo>
                  <a:lnTo>
                    <a:pt x="246" y="704"/>
                  </a:lnTo>
                  <a:lnTo>
                    <a:pt x="695" y="0"/>
                  </a:lnTo>
                </a:path>
              </a:pathLst>
            </a:custGeom>
            <a:noFill/>
            <a:ln cap="flat" cmpd="sng" w="222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69" name="Google Shape;369;p34"/>
            <p:cNvSpPr/>
            <p:nvPr/>
          </p:nvSpPr>
          <p:spPr>
            <a:xfrm>
              <a:off x="3227388" y="3786188"/>
              <a:ext cx="1562100" cy="1606550"/>
            </a:xfrm>
            <a:custGeom>
              <a:rect b="b" l="l" r="r" t="t"/>
              <a:pathLst>
                <a:path extrusionOk="0" h="1263" w="1227">
                  <a:moveTo>
                    <a:pt x="0" y="1263"/>
                  </a:moveTo>
                  <a:lnTo>
                    <a:pt x="428" y="1263"/>
                  </a:lnTo>
                  <a:lnTo>
                    <a:pt x="1227" y="0"/>
                  </a:lnTo>
                </a:path>
              </a:pathLst>
            </a:custGeom>
            <a:noFill/>
            <a:ln cap="flat" cmpd="sng" w="222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0" name="Google Shape;370;p34"/>
            <p:cNvSpPr/>
            <p:nvPr/>
          </p:nvSpPr>
          <p:spPr>
            <a:xfrm>
              <a:off x="4789488" y="2157413"/>
              <a:ext cx="1268412" cy="392112"/>
            </a:xfrm>
            <a:custGeom>
              <a:rect b="b" l="l" r="r" t="t"/>
              <a:pathLst>
                <a:path extrusionOk="0" h="308" w="995">
                  <a:moveTo>
                    <a:pt x="995" y="0"/>
                  </a:moveTo>
                  <a:lnTo>
                    <a:pt x="700" y="0"/>
                  </a:lnTo>
                  <a:lnTo>
                    <a:pt x="0" y="308"/>
                  </a:lnTo>
                </a:path>
              </a:pathLst>
            </a:custGeom>
            <a:noFill/>
            <a:ln cap="flat" cmpd="sng" w="222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1" name="Google Shape;371;p34"/>
            <p:cNvSpPr/>
            <p:nvPr/>
          </p:nvSpPr>
          <p:spPr>
            <a:xfrm>
              <a:off x="5133975" y="2352675"/>
              <a:ext cx="911225" cy="312738"/>
            </a:xfrm>
            <a:custGeom>
              <a:rect b="b" l="l" r="r" t="t"/>
              <a:pathLst>
                <a:path extrusionOk="0" h="246" w="716">
                  <a:moveTo>
                    <a:pt x="716" y="0"/>
                  </a:moveTo>
                  <a:lnTo>
                    <a:pt x="537" y="0"/>
                  </a:lnTo>
                  <a:lnTo>
                    <a:pt x="0" y="246"/>
                  </a:lnTo>
                </a:path>
              </a:pathLst>
            </a:custGeom>
            <a:noFill/>
            <a:ln cap="flat" cmpd="sng" w="222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2" name="Google Shape;372;p34"/>
            <p:cNvSpPr/>
            <p:nvPr/>
          </p:nvSpPr>
          <p:spPr>
            <a:xfrm>
              <a:off x="4035425" y="2679700"/>
              <a:ext cx="2008188" cy="806450"/>
            </a:xfrm>
            <a:custGeom>
              <a:rect b="b" l="l" r="r" t="t"/>
              <a:pathLst>
                <a:path extrusionOk="0" h="633" w="1576">
                  <a:moveTo>
                    <a:pt x="1576" y="0"/>
                  </a:moveTo>
                  <a:lnTo>
                    <a:pt x="1447" y="0"/>
                  </a:lnTo>
                  <a:lnTo>
                    <a:pt x="0" y="633"/>
                  </a:lnTo>
                </a:path>
              </a:pathLst>
            </a:custGeom>
            <a:noFill/>
            <a:ln cap="flat" cmpd="sng" w="222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3" name="Google Shape;373;p34"/>
            <p:cNvSpPr/>
            <p:nvPr/>
          </p:nvSpPr>
          <p:spPr>
            <a:xfrm>
              <a:off x="4967288" y="3062288"/>
              <a:ext cx="1319212" cy="477837"/>
            </a:xfrm>
            <a:custGeom>
              <a:rect b="b" l="l" r="r" t="t"/>
              <a:pathLst>
                <a:path extrusionOk="0" h="375" w="1036">
                  <a:moveTo>
                    <a:pt x="0" y="375"/>
                  </a:moveTo>
                  <a:lnTo>
                    <a:pt x="1036" y="72"/>
                  </a:lnTo>
                  <a:lnTo>
                    <a:pt x="1036" y="0"/>
                  </a:lnTo>
                </a:path>
              </a:pathLst>
            </a:custGeom>
            <a:noFill/>
            <a:ln cap="flat" cmpd="sng" w="222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cxnSp>
          <p:nvCxnSpPr>
            <p:cNvPr id="374" name="Google Shape;374;p34"/>
            <p:cNvCxnSpPr/>
            <p:nvPr/>
          </p:nvCxnSpPr>
          <p:spPr>
            <a:xfrm rot="10800000">
              <a:off x="6267450" y="4095750"/>
              <a:ext cx="647700" cy="0"/>
            </a:xfrm>
            <a:prstGeom prst="straightConnector1">
              <a:avLst/>
            </a:prstGeom>
            <a:noFill/>
            <a:ln cap="flat" cmpd="sng" w="22225">
              <a:solidFill>
                <a:srgbClr val="FFFFFF"/>
              </a:solidFill>
              <a:prstDash val="solid"/>
              <a:round/>
              <a:headEnd len="med" w="med" type="none"/>
              <a:tailEnd len="med" w="med" type="none"/>
            </a:ln>
          </p:spPr>
        </p:cxnSp>
        <p:sp>
          <p:nvSpPr>
            <p:cNvPr id="375" name="Google Shape;375;p34"/>
            <p:cNvSpPr/>
            <p:nvPr/>
          </p:nvSpPr>
          <p:spPr>
            <a:xfrm>
              <a:off x="5751513" y="4022725"/>
              <a:ext cx="1177925" cy="455613"/>
            </a:xfrm>
            <a:custGeom>
              <a:rect b="b" l="l" r="r" t="t"/>
              <a:pathLst>
                <a:path extrusionOk="0" h="358" w="925">
                  <a:moveTo>
                    <a:pt x="925" y="358"/>
                  </a:moveTo>
                  <a:lnTo>
                    <a:pt x="629" y="358"/>
                  </a:lnTo>
                  <a:lnTo>
                    <a:pt x="0" y="0"/>
                  </a:lnTo>
                </a:path>
              </a:pathLst>
            </a:custGeom>
            <a:noFill/>
            <a:ln cap="flat" cmpd="sng" w="22225">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cxnSp>
          <p:nvCxnSpPr>
            <p:cNvPr id="376" name="Google Shape;376;p34"/>
            <p:cNvCxnSpPr/>
            <p:nvPr/>
          </p:nvCxnSpPr>
          <p:spPr>
            <a:xfrm rot="10800000">
              <a:off x="6373813" y="3825875"/>
              <a:ext cx="244475" cy="0"/>
            </a:xfrm>
            <a:prstGeom prst="straightConnector1">
              <a:avLst/>
            </a:prstGeom>
            <a:noFill/>
            <a:ln cap="flat" cmpd="sng" w="19050">
              <a:solidFill>
                <a:srgbClr val="939598"/>
              </a:solidFill>
              <a:prstDash val="solid"/>
              <a:round/>
              <a:headEnd len="med" w="med" type="none"/>
              <a:tailEnd len="med" w="med" type="none"/>
            </a:ln>
          </p:spPr>
        </p:cxnSp>
        <p:sp>
          <p:nvSpPr>
            <p:cNvPr id="377" name="Google Shape;377;p34"/>
            <p:cNvSpPr/>
            <p:nvPr/>
          </p:nvSpPr>
          <p:spPr>
            <a:xfrm>
              <a:off x="2433638" y="2197100"/>
              <a:ext cx="1282700" cy="860425"/>
            </a:xfrm>
            <a:custGeom>
              <a:rect b="b" l="l" r="r" t="t"/>
              <a:pathLst>
                <a:path extrusionOk="0" h="676" w="1007">
                  <a:moveTo>
                    <a:pt x="0" y="0"/>
                  </a:moveTo>
                  <a:lnTo>
                    <a:pt x="341" y="0"/>
                  </a:lnTo>
                  <a:lnTo>
                    <a:pt x="1007" y="676"/>
                  </a:lnTo>
                </a:path>
              </a:pathLst>
            </a:custGeom>
            <a:noFill/>
            <a:ln cap="flat" cmpd="sng" w="9525">
              <a:solidFill>
                <a:srgbClr val="0000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8" name="Google Shape;378;p34"/>
            <p:cNvSpPr/>
            <p:nvPr/>
          </p:nvSpPr>
          <p:spPr>
            <a:xfrm>
              <a:off x="2174875" y="2406650"/>
              <a:ext cx="842963" cy="373063"/>
            </a:xfrm>
            <a:custGeom>
              <a:rect b="b" l="l" r="r" t="t"/>
              <a:pathLst>
                <a:path extrusionOk="0" h="294" w="661">
                  <a:moveTo>
                    <a:pt x="0" y="0"/>
                  </a:moveTo>
                  <a:lnTo>
                    <a:pt x="351" y="0"/>
                  </a:lnTo>
                  <a:lnTo>
                    <a:pt x="661" y="294"/>
                  </a:lnTo>
                </a:path>
              </a:pathLst>
            </a:custGeom>
            <a:noFill/>
            <a:ln cap="flat" cmpd="sng" w="9525">
              <a:solidFill>
                <a:srgbClr val="0000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79" name="Google Shape;379;p34"/>
            <p:cNvSpPr/>
            <p:nvPr/>
          </p:nvSpPr>
          <p:spPr>
            <a:xfrm>
              <a:off x="2147888" y="2600325"/>
              <a:ext cx="1016000" cy="892175"/>
            </a:xfrm>
            <a:custGeom>
              <a:rect b="b" l="l" r="r" t="t"/>
              <a:pathLst>
                <a:path extrusionOk="0" h="700" w="797">
                  <a:moveTo>
                    <a:pt x="0" y="0"/>
                  </a:moveTo>
                  <a:lnTo>
                    <a:pt x="105" y="0"/>
                  </a:lnTo>
                  <a:lnTo>
                    <a:pt x="797" y="700"/>
                  </a:lnTo>
                </a:path>
              </a:pathLst>
            </a:custGeom>
            <a:noFill/>
            <a:ln cap="flat" cmpd="sng" w="9525">
              <a:solidFill>
                <a:srgbClr val="0000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0" name="Google Shape;380;p34"/>
            <p:cNvSpPr/>
            <p:nvPr/>
          </p:nvSpPr>
          <p:spPr>
            <a:xfrm>
              <a:off x="1944688" y="2947988"/>
              <a:ext cx="635000" cy="425450"/>
            </a:xfrm>
            <a:custGeom>
              <a:rect b="b" l="l" r="r" t="t"/>
              <a:pathLst>
                <a:path extrusionOk="0" h="334" w="499">
                  <a:moveTo>
                    <a:pt x="0" y="0"/>
                  </a:moveTo>
                  <a:lnTo>
                    <a:pt x="167" y="0"/>
                  </a:lnTo>
                  <a:lnTo>
                    <a:pt x="499" y="334"/>
                  </a:lnTo>
                </a:path>
              </a:pathLst>
            </a:custGeom>
            <a:noFill/>
            <a:ln cap="flat" cmpd="sng" w="9525">
              <a:solidFill>
                <a:srgbClr val="0000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cxnSp>
          <p:nvCxnSpPr>
            <p:cNvPr id="381" name="Google Shape;381;p34"/>
            <p:cNvCxnSpPr/>
            <p:nvPr/>
          </p:nvCxnSpPr>
          <p:spPr>
            <a:xfrm flipH="1" rot="10800000">
              <a:off x="4743450" y="1951038"/>
              <a:ext cx="1588" cy="277812"/>
            </a:xfrm>
            <a:prstGeom prst="straightConnector1">
              <a:avLst/>
            </a:prstGeom>
            <a:noFill/>
            <a:ln cap="flat" cmpd="sng" w="9525">
              <a:solidFill>
                <a:srgbClr val="000000"/>
              </a:solidFill>
              <a:prstDash val="solid"/>
              <a:round/>
              <a:headEnd len="med" w="med" type="none"/>
              <a:tailEnd len="med" w="med" type="none"/>
            </a:ln>
          </p:spPr>
        </p:cxnSp>
        <p:sp>
          <p:nvSpPr>
            <p:cNvPr id="382" name="Google Shape;382;p34"/>
            <p:cNvSpPr/>
            <p:nvPr/>
          </p:nvSpPr>
          <p:spPr>
            <a:xfrm>
              <a:off x="1927225" y="4275138"/>
              <a:ext cx="1135063" cy="185737"/>
            </a:xfrm>
            <a:custGeom>
              <a:rect b="b" l="l" r="r" t="t"/>
              <a:pathLst>
                <a:path extrusionOk="0" h="145" w="802">
                  <a:moveTo>
                    <a:pt x="0" y="145"/>
                  </a:moveTo>
                  <a:lnTo>
                    <a:pt x="714" y="145"/>
                  </a:lnTo>
                  <a:lnTo>
                    <a:pt x="802" y="0"/>
                  </a:lnTo>
                </a:path>
              </a:pathLst>
            </a:custGeom>
            <a:noFill/>
            <a:ln cap="flat" cmpd="sng" w="9525">
              <a:solidFill>
                <a:srgbClr val="0000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3" name="Google Shape;383;p34"/>
            <p:cNvSpPr/>
            <p:nvPr/>
          </p:nvSpPr>
          <p:spPr>
            <a:xfrm>
              <a:off x="2559050" y="3773488"/>
              <a:ext cx="1425575" cy="1390650"/>
            </a:xfrm>
            <a:custGeom>
              <a:rect b="b" l="l" r="r" t="t"/>
              <a:pathLst>
                <a:path extrusionOk="0" h="1093" w="1120">
                  <a:moveTo>
                    <a:pt x="0" y="1093"/>
                  </a:moveTo>
                  <a:lnTo>
                    <a:pt x="502" y="1093"/>
                  </a:lnTo>
                  <a:lnTo>
                    <a:pt x="1120" y="0"/>
                  </a:lnTo>
                </a:path>
              </a:pathLst>
            </a:custGeom>
            <a:noFill/>
            <a:ln cap="flat" cmpd="sng" w="9525">
              <a:solidFill>
                <a:srgbClr val="0000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4" name="Google Shape;384;p34"/>
            <p:cNvSpPr/>
            <p:nvPr/>
          </p:nvSpPr>
          <p:spPr>
            <a:xfrm>
              <a:off x="2755900" y="4035425"/>
              <a:ext cx="885825" cy="893763"/>
            </a:xfrm>
            <a:custGeom>
              <a:rect b="b" l="l" r="r" t="t"/>
              <a:pathLst>
                <a:path extrusionOk="0" h="702" w="695">
                  <a:moveTo>
                    <a:pt x="0" y="702"/>
                  </a:moveTo>
                  <a:lnTo>
                    <a:pt x="246" y="702"/>
                  </a:lnTo>
                  <a:lnTo>
                    <a:pt x="695" y="0"/>
                  </a:lnTo>
                </a:path>
              </a:pathLst>
            </a:custGeom>
            <a:noFill/>
            <a:ln cap="flat" cmpd="sng" w="9525">
              <a:solidFill>
                <a:srgbClr val="0000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5" name="Google Shape;385;p34"/>
            <p:cNvSpPr/>
            <p:nvPr/>
          </p:nvSpPr>
          <p:spPr>
            <a:xfrm>
              <a:off x="3228975" y="3787775"/>
              <a:ext cx="1560513" cy="1608138"/>
            </a:xfrm>
            <a:custGeom>
              <a:rect b="b" l="l" r="r" t="t"/>
              <a:pathLst>
                <a:path extrusionOk="0" h="1263" w="1226">
                  <a:moveTo>
                    <a:pt x="0" y="1263"/>
                  </a:moveTo>
                  <a:lnTo>
                    <a:pt x="429" y="1263"/>
                  </a:lnTo>
                  <a:lnTo>
                    <a:pt x="1226" y="0"/>
                  </a:lnTo>
                </a:path>
              </a:pathLst>
            </a:custGeom>
            <a:noFill/>
            <a:ln cap="flat" cmpd="sng" w="9525">
              <a:solidFill>
                <a:srgbClr val="0000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6" name="Google Shape;386;p34"/>
            <p:cNvSpPr/>
            <p:nvPr/>
          </p:nvSpPr>
          <p:spPr>
            <a:xfrm>
              <a:off x="4792663" y="2160588"/>
              <a:ext cx="1265237" cy="387350"/>
            </a:xfrm>
            <a:custGeom>
              <a:rect b="b" l="l" r="r" t="t"/>
              <a:pathLst>
                <a:path extrusionOk="0" h="304" w="994">
                  <a:moveTo>
                    <a:pt x="994" y="0"/>
                  </a:moveTo>
                  <a:lnTo>
                    <a:pt x="700" y="0"/>
                  </a:lnTo>
                  <a:lnTo>
                    <a:pt x="0" y="304"/>
                  </a:lnTo>
                </a:path>
              </a:pathLst>
            </a:custGeom>
            <a:noFill/>
            <a:ln cap="flat" cmpd="sng" w="9525">
              <a:solidFill>
                <a:srgbClr val="0000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7" name="Google Shape;387;p34"/>
            <p:cNvSpPr/>
            <p:nvPr/>
          </p:nvSpPr>
          <p:spPr>
            <a:xfrm>
              <a:off x="5135563" y="2352675"/>
              <a:ext cx="912812" cy="312738"/>
            </a:xfrm>
            <a:custGeom>
              <a:rect b="b" l="l" r="r" t="t"/>
              <a:pathLst>
                <a:path extrusionOk="0" h="245" w="716">
                  <a:moveTo>
                    <a:pt x="716" y="0"/>
                  </a:moveTo>
                  <a:lnTo>
                    <a:pt x="537" y="0"/>
                  </a:lnTo>
                  <a:lnTo>
                    <a:pt x="0" y="245"/>
                  </a:lnTo>
                </a:path>
              </a:pathLst>
            </a:custGeom>
            <a:noFill/>
            <a:ln cap="flat" cmpd="sng" w="9525">
              <a:solidFill>
                <a:srgbClr val="0000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8" name="Google Shape;388;p34"/>
            <p:cNvSpPr/>
            <p:nvPr/>
          </p:nvSpPr>
          <p:spPr>
            <a:xfrm>
              <a:off x="4035425" y="2681288"/>
              <a:ext cx="2012950" cy="804862"/>
            </a:xfrm>
            <a:custGeom>
              <a:rect b="b" l="l" r="r" t="t"/>
              <a:pathLst>
                <a:path extrusionOk="0" h="632" w="1580">
                  <a:moveTo>
                    <a:pt x="1580" y="0"/>
                  </a:moveTo>
                  <a:lnTo>
                    <a:pt x="1449" y="0"/>
                  </a:lnTo>
                  <a:lnTo>
                    <a:pt x="0" y="632"/>
                  </a:lnTo>
                </a:path>
              </a:pathLst>
            </a:custGeom>
            <a:noFill/>
            <a:ln cap="flat" cmpd="sng" w="9525">
              <a:solidFill>
                <a:srgbClr val="0000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89" name="Google Shape;389;p34"/>
            <p:cNvSpPr/>
            <p:nvPr/>
          </p:nvSpPr>
          <p:spPr>
            <a:xfrm>
              <a:off x="4968875" y="3065463"/>
              <a:ext cx="1322388" cy="474662"/>
            </a:xfrm>
            <a:custGeom>
              <a:rect b="b" l="l" r="r" t="t"/>
              <a:pathLst>
                <a:path extrusionOk="0" h="373" w="1038">
                  <a:moveTo>
                    <a:pt x="0" y="373"/>
                  </a:moveTo>
                  <a:lnTo>
                    <a:pt x="1038" y="72"/>
                  </a:lnTo>
                  <a:lnTo>
                    <a:pt x="1038" y="0"/>
                  </a:lnTo>
                </a:path>
              </a:pathLst>
            </a:custGeom>
            <a:noFill/>
            <a:ln cap="flat" cmpd="sng" w="9525">
              <a:solidFill>
                <a:srgbClr val="0000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cxnSp>
          <p:nvCxnSpPr>
            <p:cNvPr id="390" name="Google Shape;390;p34"/>
            <p:cNvCxnSpPr/>
            <p:nvPr/>
          </p:nvCxnSpPr>
          <p:spPr>
            <a:xfrm flipH="1">
              <a:off x="6270625" y="4095750"/>
              <a:ext cx="647700" cy="1588"/>
            </a:xfrm>
            <a:prstGeom prst="straightConnector1">
              <a:avLst/>
            </a:prstGeom>
            <a:noFill/>
            <a:ln cap="flat" cmpd="sng" w="9525">
              <a:solidFill>
                <a:srgbClr val="000000"/>
              </a:solidFill>
              <a:prstDash val="solid"/>
              <a:round/>
              <a:headEnd len="med" w="med" type="none"/>
              <a:tailEnd len="med" w="med" type="none"/>
            </a:ln>
          </p:spPr>
        </p:cxnSp>
        <p:sp>
          <p:nvSpPr>
            <p:cNvPr id="391" name="Google Shape;391;p34"/>
            <p:cNvSpPr/>
            <p:nvPr/>
          </p:nvSpPr>
          <p:spPr>
            <a:xfrm>
              <a:off x="5756275" y="4024313"/>
              <a:ext cx="1174750" cy="455612"/>
            </a:xfrm>
            <a:custGeom>
              <a:rect b="b" l="l" r="r" t="t"/>
              <a:pathLst>
                <a:path extrusionOk="0" h="358" w="922">
                  <a:moveTo>
                    <a:pt x="922" y="358"/>
                  </a:moveTo>
                  <a:lnTo>
                    <a:pt x="626" y="358"/>
                  </a:lnTo>
                  <a:lnTo>
                    <a:pt x="0" y="0"/>
                  </a:lnTo>
                </a:path>
              </a:pathLst>
            </a:custGeom>
            <a:noFill/>
            <a:ln cap="flat" cmpd="sng" w="9525">
              <a:solidFill>
                <a:srgbClr val="0000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392" name="Google Shape;392;p34"/>
            <p:cNvSpPr/>
            <p:nvPr/>
          </p:nvSpPr>
          <p:spPr>
            <a:xfrm>
              <a:off x="1062038" y="1916113"/>
              <a:ext cx="725487" cy="15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1000">
                  <a:solidFill>
                    <a:srgbClr val="000000"/>
                  </a:solidFill>
                  <a:latin typeface="Arial"/>
                  <a:ea typeface="Arial"/>
                  <a:cs typeface="Arial"/>
                  <a:sym typeface="Arial"/>
                </a:rPr>
                <a:t>Frontal lobe</a:t>
              </a:r>
              <a:endParaRPr b="1" sz="1000">
                <a:solidFill>
                  <a:schemeClr val="dk1"/>
                </a:solidFill>
                <a:latin typeface="Arial"/>
                <a:ea typeface="Arial"/>
                <a:cs typeface="Arial"/>
                <a:sym typeface="Arial"/>
              </a:endParaRPr>
            </a:p>
          </p:txBody>
        </p:sp>
        <p:sp>
          <p:nvSpPr>
            <p:cNvPr id="393" name="Google Shape;393;p34"/>
            <p:cNvSpPr/>
            <p:nvPr/>
          </p:nvSpPr>
          <p:spPr>
            <a:xfrm>
              <a:off x="6665913" y="3748088"/>
              <a:ext cx="828675" cy="15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1000">
                  <a:solidFill>
                    <a:srgbClr val="000000"/>
                  </a:solidFill>
                  <a:latin typeface="Arial"/>
                  <a:ea typeface="Arial"/>
                  <a:cs typeface="Arial"/>
                  <a:sym typeface="Arial"/>
                </a:rPr>
                <a:t>Occipital lobe</a:t>
              </a:r>
              <a:endParaRPr b="1" sz="1000">
                <a:solidFill>
                  <a:schemeClr val="dk1"/>
                </a:solidFill>
                <a:latin typeface="Arial"/>
                <a:ea typeface="Arial"/>
                <a:cs typeface="Arial"/>
                <a:sym typeface="Arial"/>
              </a:endParaRPr>
            </a:p>
          </p:txBody>
        </p:sp>
        <p:sp>
          <p:nvSpPr>
            <p:cNvPr id="394" name="Google Shape;394;p34"/>
            <p:cNvSpPr/>
            <p:nvPr/>
          </p:nvSpPr>
          <p:spPr>
            <a:xfrm>
              <a:off x="5961063" y="1884363"/>
              <a:ext cx="750887" cy="15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1000">
                  <a:solidFill>
                    <a:srgbClr val="000000"/>
                  </a:solidFill>
                  <a:latin typeface="Arial"/>
                  <a:ea typeface="Arial"/>
                  <a:cs typeface="Arial"/>
                  <a:sym typeface="Arial"/>
                </a:rPr>
                <a:t>Parietal lobe</a:t>
              </a:r>
              <a:endParaRPr b="1" sz="1000">
                <a:solidFill>
                  <a:schemeClr val="dk1"/>
                </a:solidFill>
                <a:latin typeface="Arial"/>
                <a:ea typeface="Arial"/>
                <a:cs typeface="Arial"/>
                <a:sym typeface="Arial"/>
              </a:endParaRPr>
            </a:p>
          </p:txBody>
        </p:sp>
        <p:sp>
          <p:nvSpPr>
            <p:cNvPr id="395" name="Google Shape;395;p34"/>
            <p:cNvSpPr/>
            <p:nvPr/>
          </p:nvSpPr>
          <p:spPr>
            <a:xfrm>
              <a:off x="1214438" y="2324100"/>
              <a:ext cx="850900" cy="15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1000">
                  <a:solidFill>
                    <a:srgbClr val="000000"/>
                  </a:solidFill>
                  <a:latin typeface="Arial"/>
                  <a:ea typeface="Arial"/>
                  <a:cs typeface="Arial"/>
                  <a:sym typeface="Arial"/>
                </a:rPr>
                <a:t>premotor area</a:t>
              </a:r>
              <a:endParaRPr b="1" sz="1000">
                <a:solidFill>
                  <a:schemeClr val="dk1"/>
                </a:solidFill>
                <a:latin typeface="Arial"/>
                <a:ea typeface="Arial"/>
                <a:cs typeface="Arial"/>
                <a:sym typeface="Arial"/>
              </a:endParaRPr>
            </a:p>
          </p:txBody>
        </p:sp>
        <p:sp>
          <p:nvSpPr>
            <p:cNvPr id="396" name="Google Shape;396;p34"/>
            <p:cNvSpPr/>
            <p:nvPr/>
          </p:nvSpPr>
          <p:spPr>
            <a:xfrm>
              <a:off x="4208463" y="2560638"/>
              <a:ext cx="317500" cy="15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1000">
                  <a:solidFill>
                    <a:srgbClr val="000000"/>
                  </a:solidFill>
                  <a:latin typeface="Arial"/>
                  <a:ea typeface="Arial"/>
                  <a:cs typeface="Arial"/>
                  <a:sym typeface="Arial"/>
                </a:rPr>
                <a:t>trunk</a:t>
              </a:r>
              <a:endParaRPr b="1" sz="1000">
                <a:solidFill>
                  <a:schemeClr val="dk1"/>
                </a:solidFill>
                <a:latin typeface="Arial"/>
                <a:ea typeface="Arial"/>
                <a:cs typeface="Arial"/>
                <a:sym typeface="Arial"/>
              </a:endParaRPr>
            </a:p>
          </p:txBody>
        </p:sp>
        <p:sp>
          <p:nvSpPr>
            <p:cNvPr id="397" name="Google Shape;397;p34"/>
            <p:cNvSpPr/>
            <p:nvPr/>
          </p:nvSpPr>
          <p:spPr>
            <a:xfrm>
              <a:off x="4149725" y="2751138"/>
              <a:ext cx="231775" cy="15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1000">
                  <a:solidFill>
                    <a:srgbClr val="000000"/>
                  </a:solidFill>
                  <a:latin typeface="Arial"/>
                  <a:ea typeface="Arial"/>
                  <a:cs typeface="Arial"/>
                  <a:sym typeface="Arial"/>
                </a:rPr>
                <a:t>arm</a:t>
              </a:r>
              <a:endParaRPr b="1" sz="1000">
                <a:solidFill>
                  <a:schemeClr val="dk1"/>
                </a:solidFill>
                <a:latin typeface="Arial"/>
                <a:ea typeface="Arial"/>
                <a:cs typeface="Arial"/>
                <a:sym typeface="Arial"/>
              </a:endParaRPr>
            </a:p>
          </p:txBody>
        </p:sp>
        <p:sp>
          <p:nvSpPr>
            <p:cNvPr id="398" name="Google Shape;398;p34"/>
            <p:cNvSpPr/>
            <p:nvPr/>
          </p:nvSpPr>
          <p:spPr>
            <a:xfrm>
              <a:off x="3860800" y="2927350"/>
              <a:ext cx="303213" cy="15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1000">
                  <a:solidFill>
                    <a:srgbClr val="000000"/>
                  </a:solidFill>
                  <a:latin typeface="Arial"/>
                  <a:ea typeface="Arial"/>
                  <a:cs typeface="Arial"/>
                  <a:sym typeface="Arial"/>
                </a:rPr>
                <a:t>hand</a:t>
              </a:r>
              <a:endParaRPr b="1" sz="1000">
                <a:solidFill>
                  <a:schemeClr val="dk1"/>
                </a:solidFill>
                <a:latin typeface="Arial"/>
                <a:ea typeface="Arial"/>
                <a:cs typeface="Arial"/>
                <a:sym typeface="Arial"/>
              </a:endParaRPr>
            </a:p>
          </p:txBody>
        </p:sp>
        <p:sp>
          <p:nvSpPr>
            <p:cNvPr id="399" name="Google Shape;399;p34"/>
            <p:cNvSpPr/>
            <p:nvPr/>
          </p:nvSpPr>
          <p:spPr>
            <a:xfrm>
              <a:off x="3713163" y="3124200"/>
              <a:ext cx="252412" cy="15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1000">
                  <a:solidFill>
                    <a:srgbClr val="000000"/>
                  </a:solidFill>
                  <a:latin typeface="Arial"/>
                  <a:ea typeface="Arial"/>
                  <a:cs typeface="Arial"/>
                  <a:sym typeface="Arial"/>
                </a:rPr>
                <a:t>face</a:t>
              </a:r>
              <a:endParaRPr b="1" sz="1000">
                <a:solidFill>
                  <a:schemeClr val="dk1"/>
                </a:solidFill>
                <a:latin typeface="Arial"/>
                <a:ea typeface="Arial"/>
                <a:cs typeface="Arial"/>
                <a:sym typeface="Arial"/>
              </a:endParaRPr>
            </a:p>
          </p:txBody>
        </p:sp>
        <p:sp>
          <p:nvSpPr>
            <p:cNvPr id="400" name="Google Shape;400;p34"/>
            <p:cNvSpPr/>
            <p:nvPr/>
          </p:nvSpPr>
          <p:spPr>
            <a:xfrm>
              <a:off x="3656013" y="3311525"/>
              <a:ext cx="423862" cy="15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1000">
                  <a:solidFill>
                    <a:srgbClr val="000000"/>
                  </a:solidFill>
                  <a:latin typeface="Arial"/>
                  <a:ea typeface="Arial"/>
                  <a:cs typeface="Arial"/>
                  <a:sym typeface="Arial"/>
                </a:rPr>
                <a:t>tongue</a:t>
              </a:r>
              <a:endParaRPr b="1" sz="1000">
                <a:solidFill>
                  <a:schemeClr val="dk1"/>
                </a:solidFill>
                <a:latin typeface="Arial"/>
                <a:ea typeface="Arial"/>
                <a:cs typeface="Arial"/>
                <a:sym typeface="Arial"/>
              </a:endParaRPr>
            </a:p>
          </p:txBody>
        </p:sp>
        <p:sp>
          <p:nvSpPr>
            <p:cNvPr id="401" name="Google Shape;401;p34"/>
            <p:cNvSpPr/>
            <p:nvPr/>
          </p:nvSpPr>
          <p:spPr>
            <a:xfrm>
              <a:off x="4422775" y="2370138"/>
              <a:ext cx="182563" cy="152400"/>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1000">
                  <a:solidFill>
                    <a:srgbClr val="000000"/>
                  </a:solidFill>
                  <a:latin typeface="Arial"/>
                  <a:ea typeface="Arial"/>
                  <a:cs typeface="Arial"/>
                  <a:sym typeface="Arial"/>
                </a:rPr>
                <a:t>leg</a:t>
              </a:r>
              <a:endParaRPr b="1" sz="1000">
                <a:solidFill>
                  <a:schemeClr val="dk1"/>
                </a:solidFill>
                <a:latin typeface="Arial"/>
                <a:ea typeface="Arial"/>
                <a:cs typeface="Arial"/>
                <a:sym typeface="Arial"/>
              </a:endParaRPr>
            </a:p>
          </p:txBody>
        </p:sp>
        <p:sp>
          <p:nvSpPr>
            <p:cNvPr id="402" name="Google Shape;402;p34"/>
            <p:cNvSpPr txBox="1"/>
            <p:nvPr/>
          </p:nvSpPr>
          <p:spPr>
            <a:xfrm>
              <a:off x="1213800" y="2115986"/>
              <a:ext cx="1245187" cy="153035"/>
            </a:xfrm>
            <a:prstGeom prst="rect">
              <a:avLst/>
            </a:prstGeom>
            <a:noFill/>
            <a:ln>
              <a:noFill/>
            </a:ln>
          </p:spPr>
          <p:txBody>
            <a:bodyPr anchorCtr="0" anchor="t" bIns="0" lIns="0" spcFirstLastPara="1" rIns="91425" wrap="square" tIns="0">
              <a:noAutofit/>
            </a:bodyPr>
            <a:lstStyle/>
            <a:p>
              <a:pPr indent="0" lvl="0" marL="0" marR="0" rtl="0" algn="l">
                <a:spcBef>
                  <a:spcPts val="0"/>
                </a:spcBef>
                <a:spcAft>
                  <a:spcPts val="0"/>
                </a:spcAft>
                <a:buNone/>
              </a:pPr>
              <a:r>
                <a:rPr b="1" lang="en-US" sz="1000">
                  <a:solidFill>
                    <a:schemeClr val="dk1"/>
                  </a:solidFill>
                  <a:latin typeface="Calibri"/>
                  <a:ea typeface="Calibri"/>
                  <a:cs typeface="Calibri"/>
                  <a:sym typeface="Calibri"/>
                </a:rPr>
                <a:t>primary motor area</a:t>
              </a:r>
              <a:endParaRPr b="1" sz="1000">
                <a:solidFill>
                  <a:schemeClr val="dk1"/>
                </a:solidFill>
                <a:latin typeface="Calibri"/>
                <a:ea typeface="Calibri"/>
                <a:cs typeface="Calibri"/>
                <a:sym typeface="Calibri"/>
              </a:endParaRPr>
            </a:p>
          </p:txBody>
        </p:sp>
        <p:sp>
          <p:nvSpPr>
            <p:cNvPr id="403" name="Google Shape;403;p34"/>
            <p:cNvSpPr txBox="1"/>
            <p:nvPr/>
          </p:nvSpPr>
          <p:spPr>
            <a:xfrm>
              <a:off x="1213800" y="2524080"/>
              <a:ext cx="936337" cy="304728"/>
            </a:xfrm>
            <a:prstGeom prst="rect">
              <a:avLst/>
            </a:prstGeom>
            <a:noFill/>
            <a:ln>
              <a:noFill/>
            </a:ln>
          </p:spPr>
          <p:txBody>
            <a:bodyPr anchorCtr="0" anchor="t" bIns="0" lIns="0" spcFirstLastPara="1" rIns="91425" wrap="square" tIns="0">
              <a:noAutofit/>
            </a:bodyPr>
            <a:lstStyle/>
            <a:p>
              <a:pPr indent="0" lvl="0" marL="0" marR="0" rtl="0" algn="l">
                <a:spcBef>
                  <a:spcPts val="0"/>
                </a:spcBef>
                <a:spcAft>
                  <a:spcPts val="0"/>
                </a:spcAft>
                <a:buNone/>
              </a:pPr>
              <a:r>
                <a:rPr b="1" lang="en-US" sz="1000">
                  <a:solidFill>
                    <a:schemeClr val="dk1"/>
                  </a:solidFill>
                  <a:latin typeface="Calibri"/>
                  <a:ea typeface="Calibri"/>
                  <a:cs typeface="Calibri"/>
                  <a:sym typeface="Calibri"/>
                </a:rPr>
                <a:t>motor speech</a:t>
              </a:r>
              <a:endParaRPr/>
            </a:p>
            <a:p>
              <a:pPr indent="0" lvl="0" marL="0" marR="0" rtl="0" algn="l">
                <a:spcBef>
                  <a:spcPts val="0"/>
                </a:spcBef>
                <a:spcAft>
                  <a:spcPts val="0"/>
                </a:spcAft>
                <a:buNone/>
              </a:pPr>
              <a:r>
                <a:rPr b="1" lang="en-US" sz="1000">
                  <a:solidFill>
                    <a:schemeClr val="dk1"/>
                  </a:solidFill>
                  <a:latin typeface="Calibri"/>
                  <a:ea typeface="Calibri"/>
                  <a:cs typeface="Calibri"/>
                  <a:sym typeface="Calibri"/>
                </a:rPr>
                <a:t>(Broca’s) area</a:t>
              </a:r>
              <a:endParaRPr b="1" sz="1000">
                <a:solidFill>
                  <a:schemeClr val="dk1"/>
                </a:solidFill>
                <a:latin typeface="Calibri"/>
                <a:ea typeface="Calibri"/>
                <a:cs typeface="Calibri"/>
                <a:sym typeface="Calibri"/>
              </a:endParaRPr>
            </a:p>
          </p:txBody>
        </p:sp>
        <p:sp>
          <p:nvSpPr>
            <p:cNvPr id="404" name="Google Shape;404;p34"/>
            <p:cNvSpPr txBox="1"/>
            <p:nvPr/>
          </p:nvSpPr>
          <p:spPr>
            <a:xfrm>
              <a:off x="1213800" y="2879820"/>
              <a:ext cx="684783" cy="304727"/>
            </a:xfrm>
            <a:prstGeom prst="rect">
              <a:avLst/>
            </a:prstGeom>
            <a:noFill/>
            <a:ln>
              <a:noFill/>
            </a:ln>
          </p:spPr>
          <p:txBody>
            <a:bodyPr anchorCtr="0" anchor="t" bIns="0" lIns="0" spcFirstLastPara="1" rIns="91425" wrap="square" tIns="0">
              <a:noAutofit/>
            </a:bodyPr>
            <a:lstStyle/>
            <a:p>
              <a:pPr indent="0" lvl="0" marL="0" marR="0" rtl="0" algn="l">
                <a:spcBef>
                  <a:spcPts val="0"/>
                </a:spcBef>
                <a:spcAft>
                  <a:spcPts val="0"/>
                </a:spcAft>
                <a:buNone/>
              </a:pPr>
              <a:r>
                <a:rPr b="1" lang="en-US" sz="1000">
                  <a:solidFill>
                    <a:schemeClr val="dk1"/>
                  </a:solidFill>
                  <a:latin typeface="Calibri"/>
                  <a:ea typeface="Calibri"/>
                  <a:cs typeface="Calibri"/>
                  <a:sym typeface="Calibri"/>
                </a:rPr>
                <a:t>prefrontal</a:t>
              </a:r>
              <a:endParaRPr/>
            </a:p>
            <a:p>
              <a:pPr indent="0" lvl="0" marL="0" marR="0" rtl="0" algn="l">
                <a:spcBef>
                  <a:spcPts val="0"/>
                </a:spcBef>
                <a:spcAft>
                  <a:spcPts val="0"/>
                </a:spcAft>
                <a:buNone/>
              </a:pPr>
              <a:r>
                <a:rPr b="1" lang="en-US" sz="1000">
                  <a:solidFill>
                    <a:schemeClr val="dk1"/>
                  </a:solidFill>
                  <a:latin typeface="Calibri"/>
                  <a:ea typeface="Calibri"/>
                  <a:cs typeface="Calibri"/>
                  <a:sym typeface="Calibri"/>
                </a:rPr>
                <a:t>area</a:t>
              </a:r>
              <a:endParaRPr/>
            </a:p>
          </p:txBody>
        </p:sp>
        <p:sp>
          <p:nvSpPr>
            <p:cNvPr id="405" name="Google Shape;405;p34"/>
            <p:cNvSpPr txBox="1"/>
            <p:nvPr/>
          </p:nvSpPr>
          <p:spPr>
            <a:xfrm>
              <a:off x="4295325" y="1773672"/>
              <a:ext cx="941927" cy="151692"/>
            </a:xfrm>
            <a:prstGeom prst="rect">
              <a:avLst/>
            </a:prstGeom>
            <a:noFill/>
            <a:ln>
              <a:noFill/>
            </a:ln>
          </p:spPr>
          <p:txBody>
            <a:bodyPr anchorCtr="0" anchor="t" bIns="0" lIns="0" spcFirstLastPara="1" rIns="91425" wrap="square" tIns="0">
              <a:noAutofit/>
            </a:bodyPr>
            <a:lstStyle/>
            <a:p>
              <a:pPr indent="0" lvl="0" marL="0" marR="0" rtl="0" algn="l">
                <a:spcBef>
                  <a:spcPts val="0"/>
                </a:spcBef>
                <a:spcAft>
                  <a:spcPts val="0"/>
                </a:spcAft>
                <a:buNone/>
              </a:pPr>
              <a:r>
                <a:rPr b="1" lang="en-US" sz="1000">
                  <a:solidFill>
                    <a:schemeClr val="dk1"/>
                  </a:solidFill>
                  <a:latin typeface="Calibri"/>
                  <a:ea typeface="Calibri"/>
                  <a:cs typeface="Calibri"/>
                  <a:sym typeface="Calibri"/>
                </a:rPr>
                <a:t>central sulcus</a:t>
              </a:r>
              <a:endParaRPr/>
            </a:p>
          </p:txBody>
        </p:sp>
        <p:sp>
          <p:nvSpPr>
            <p:cNvPr id="406" name="Google Shape;406;p34"/>
            <p:cNvSpPr txBox="1"/>
            <p:nvPr/>
          </p:nvSpPr>
          <p:spPr>
            <a:xfrm>
              <a:off x="6092533" y="2074372"/>
              <a:ext cx="1819567" cy="153035"/>
            </a:xfrm>
            <a:prstGeom prst="rect">
              <a:avLst/>
            </a:prstGeom>
            <a:noFill/>
            <a:ln>
              <a:noFill/>
            </a:ln>
          </p:spPr>
          <p:txBody>
            <a:bodyPr anchorCtr="0" anchor="t" bIns="0" lIns="0" spcFirstLastPara="1" rIns="91425" wrap="square" tIns="0">
              <a:noAutofit/>
            </a:bodyPr>
            <a:lstStyle/>
            <a:p>
              <a:pPr indent="0" lvl="0" marL="0" marR="0" rtl="0" algn="l">
                <a:spcBef>
                  <a:spcPts val="0"/>
                </a:spcBef>
                <a:spcAft>
                  <a:spcPts val="0"/>
                </a:spcAft>
                <a:buNone/>
              </a:pPr>
              <a:r>
                <a:rPr b="1" lang="en-US" sz="1000">
                  <a:solidFill>
                    <a:schemeClr val="dk1"/>
                  </a:solidFill>
                  <a:latin typeface="Calibri"/>
                  <a:ea typeface="Calibri"/>
                  <a:cs typeface="Calibri"/>
                  <a:sym typeface="Calibri"/>
                </a:rPr>
                <a:t>primary somatosensory area</a:t>
              </a:r>
              <a:endParaRPr b="1" sz="1000">
                <a:solidFill>
                  <a:schemeClr val="dk1"/>
                </a:solidFill>
                <a:latin typeface="Calibri"/>
                <a:ea typeface="Calibri"/>
                <a:cs typeface="Calibri"/>
                <a:sym typeface="Calibri"/>
              </a:endParaRPr>
            </a:p>
          </p:txBody>
        </p:sp>
        <p:sp>
          <p:nvSpPr>
            <p:cNvPr id="407" name="Google Shape;407;p34"/>
            <p:cNvSpPr txBox="1"/>
            <p:nvPr/>
          </p:nvSpPr>
          <p:spPr>
            <a:xfrm>
              <a:off x="6092533" y="2266337"/>
              <a:ext cx="1081678" cy="306070"/>
            </a:xfrm>
            <a:prstGeom prst="rect">
              <a:avLst/>
            </a:prstGeom>
            <a:noFill/>
            <a:ln>
              <a:noFill/>
            </a:ln>
          </p:spPr>
          <p:txBody>
            <a:bodyPr anchorCtr="0" anchor="t" bIns="0" lIns="0" spcFirstLastPara="1" rIns="91425" wrap="square" tIns="0">
              <a:noAutofit/>
            </a:bodyPr>
            <a:lstStyle/>
            <a:p>
              <a:pPr indent="0" lvl="0" marL="0" marR="0" rtl="0" algn="l">
                <a:spcBef>
                  <a:spcPts val="0"/>
                </a:spcBef>
                <a:spcAft>
                  <a:spcPts val="0"/>
                </a:spcAft>
                <a:buNone/>
              </a:pPr>
              <a:r>
                <a:rPr b="1" lang="en-US" sz="1000">
                  <a:solidFill>
                    <a:schemeClr val="dk1"/>
                  </a:solidFill>
                  <a:latin typeface="Calibri"/>
                  <a:ea typeface="Calibri"/>
                  <a:cs typeface="Calibri"/>
                  <a:sym typeface="Calibri"/>
                </a:rPr>
                <a:t>somatosensory</a:t>
              </a:r>
              <a:endParaRPr/>
            </a:p>
            <a:p>
              <a:pPr indent="0" lvl="0" marL="0" marR="0" rtl="0" algn="l">
                <a:spcBef>
                  <a:spcPts val="0"/>
                </a:spcBef>
                <a:spcAft>
                  <a:spcPts val="0"/>
                </a:spcAft>
                <a:buNone/>
              </a:pPr>
              <a:r>
                <a:rPr b="1" lang="en-US" sz="1000">
                  <a:solidFill>
                    <a:schemeClr val="dk1"/>
                  </a:solidFill>
                  <a:latin typeface="Calibri"/>
                  <a:ea typeface="Calibri"/>
                  <a:cs typeface="Calibri"/>
                  <a:sym typeface="Calibri"/>
                </a:rPr>
                <a:t>association area</a:t>
              </a:r>
              <a:endParaRPr/>
            </a:p>
          </p:txBody>
        </p:sp>
        <p:sp>
          <p:nvSpPr>
            <p:cNvPr id="408" name="Google Shape;408;p34"/>
            <p:cNvSpPr txBox="1"/>
            <p:nvPr/>
          </p:nvSpPr>
          <p:spPr>
            <a:xfrm>
              <a:off x="6092533" y="2593885"/>
              <a:ext cx="1179505" cy="153035"/>
            </a:xfrm>
            <a:prstGeom prst="rect">
              <a:avLst/>
            </a:prstGeom>
            <a:noFill/>
            <a:ln>
              <a:noFill/>
            </a:ln>
          </p:spPr>
          <p:txBody>
            <a:bodyPr anchorCtr="0" anchor="t" bIns="0" lIns="0" spcFirstLastPara="1" rIns="91425" wrap="square" tIns="0">
              <a:noAutofit/>
            </a:bodyPr>
            <a:lstStyle/>
            <a:p>
              <a:pPr indent="0" lvl="0" marL="0" marR="0" rtl="0" algn="l">
                <a:spcBef>
                  <a:spcPts val="0"/>
                </a:spcBef>
                <a:spcAft>
                  <a:spcPts val="0"/>
                </a:spcAft>
                <a:buNone/>
              </a:pPr>
              <a:r>
                <a:rPr b="1" lang="en-US" sz="1000">
                  <a:solidFill>
                    <a:schemeClr val="dk1"/>
                  </a:solidFill>
                  <a:latin typeface="Calibri"/>
                  <a:ea typeface="Calibri"/>
                  <a:cs typeface="Calibri"/>
                  <a:sym typeface="Calibri"/>
                </a:rPr>
                <a:t>primary taste area</a:t>
              </a:r>
              <a:endParaRPr b="1" sz="1000">
                <a:solidFill>
                  <a:schemeClr val="dk1"/>
                </a:solidFill>
                <a:latin typeface="Calibri"/>
                <a:ea typeface="Calibri"/>
                <a:cs typeface="Calibri"/>
                <a:sym typeface="Calibri"/>
              </a:endParaRPr>
            </a:p>
          </p:txBody>
        </p:sp>
        <p:sp>
          <p:nvSpPr>
            <p:cNvPr id="409" name="Google Shape;409;p34"/>
            <p:cNvSpPr txBox="1"/>
            <p:nvPr/>
          </p:nvSpPr>
          <p:spPr>
            <a:xfrm>
              <a:off x="6163806" y="2905325"/>
              <a:ext cx="1688201" cy="151693"/>
            </a:xfrm>
            <a:prstGeom prst="rect">
              <a:avLst/>
            </a:prstGeom>
            <a:noFill/>
            <a:ln>
              <a:noFill/>
            </a:ln>
          </p:spPr>
          <p:txBody>
            <a:bodyPr anchorCtr="0" anchor="t" bIns="0" lIns="0" spcFirstLastPara="1" rIns="91425" wrap="square" tIns="0">
              <a:noAutofit/>
            </a:bodyPr>
            <a:lstStyle/>
            <a:p>
              <a:pPr indent="0" lvl="0" marL="0" marR="0" rtl="0" algn="l">
                <a:spcBef>
                  <a:spcPts val="0"/>
                </a:spcBef>
                <a:spcAft>
                  <a:spcPts val="0"/>
                </a:spcAft>
                <a:buNone/>
              </a:pPr>
              <a:r>
                <a:rPr b="1" lang="en-US" sz="1000">
                  <a:solidFill>
                    <a:schemeClr val="dk1"/>
                  </a:solidFill>
                  <a:latin typeface="Calibri"/>
                  <a:ea typeface="Calibri"/>
                  <a:cs typeface="Calibri"/>
                  <a:sym typeface="Calibri"/>
                </a:rPr>
                <a:t>general interpretation area</a:t>
              </a:r>
              <a:endParaRPr/>
            </a:p>
          </p:txBody>
        </p:sp>
        <p:sp>
          <p:nvSpPr>
            <p:cNvPr id="410" name="Google Shape;410;p34"/>
            <p:cNvSpPr txBox="1"/>
            <p:nvPr/>
          </p:nvSpPr>
          <p:spPr>
            <a:xfrm>
              <a:off x="6975763" y="4010131"/>
              <a:ext cx="742082" cy="304727"/>
            </a:xfrm>
            <a:prstGeom prst="rect">
              <a:avLst/>
            </a:prstGeom>
            <a:noFill/>
            <a:ln>
              <a:noFill/>
            </a:ln>
          </p:spPr>
          <p:txBody>
            <a:bodyPr anchorCtr="0" anchor="t" bIns="0" lIns="0" spcFirstLastPara="1" rIns="91425" wrap="square" tIns="0">
              <a:noAutofit/>
            </a:bodyPr>
            <a:lstStyle/>
            <a:p>
              <a:pPr indent="0" lvl="0" marL="0" marR="0" rtl="0" algn="l">
                <a:spcBef>
                  <a:spcPts val="0"/>
                </a:spcBef>
                <a:spcAft>
                  <a:spcPts val="0"/>
                </a:spcAft>
                <a:buNone/>
              </a:pPr>
              <a:r>
                <a:rPr b="1" lang="en-US" sz="1000">
                  <a:solidFill>
                    <a:schemeClr val="dk1"/>
                  </a:solidFill>
                  <a:latin typeface="Calibri"/>
                  <a:ea typeface="Calibri"/>
                  <a:cs typeface="Calibri"/>
                  <a:sym typeface="Calibri"/>
                </a:rPr>
                <a:t>primary</a:t>
              </a:r>
              <a:endParaRPr/>
            </a:p>
            <a:p>
              <a:pPr indent="0" lvl="0" marL="0" marR="0" rtl="0" algn="l">
                <a:spcBef>
                  <a:spcPts val="0"/>
                </a:spcBef>
                <a:spcAft>
                  <a:spcPts val="0"/>
                </a:spcAft>
                <a:buNone/>
              </a:pPr>
              <a:r>
                <a:rPr b="1" lang="en-US" sz="1000">
                  <a:solidFill>
                    <a:schemeClr val="dk1"/>
                  </a:solidFill>
                  <a:latin typeface="Calibri"/>
                  <a:ea typeface="Calibri"/>
                  <a:cs typeface="Calibri"/>
                  <a:sym typeface="Calibri"/>
                </a:rPr>
                <a:t>visual area</a:t>
              </a:r>
              <a:endParaRPr b="1" sz="1000">
                <a:solidFill>
                  <a:schemeClr val="dk1"/>
                </a:solidFill>
                <a:latin typeface="Calibri"/>
                <a:ea typeface="Calibri"/>
                <a:cs typeface="Calibri"/>
                <a:sym typeface="Calibri"/>
              </a:endParaRPr>
            </a:p>
          </p:txBody>
        </p:sp>
        <p:sp>
          <p:nvSpPr>
            <p:cNvPr id="411" name="Google Shape;411;p34"/>
            <p:cNvSpPr txBox="1"/>
            <p:nvPr/>
          </p:nvSpPr>
          <p:spPr>
            <a:xfrm>
              <a:off x="6975763" y="4402115"/>
              <a:ext cx="786803" cy="457762"/>
            </a:xfrm>
            <a:prstGeom prst="rect">
              <a:avLst/>
            </a:prstGeom>
            <a:noFill/>
            <a:ln>
              <a:noFill/>
            </a:ln>
          </p:spPr>
          <p:txBody>
            <a:bodyPr anchorCtr="0" anchor="t" bIns="0" lIns="0" spcFirstLastPara="1" rIns="91425" wrap="square" tIns="0">
              <a:noAutofit/>
            </a:bodyPr>
            <a:lstStyle/>
            <a:p>
              <a:pPr indent="0" lvl="0" marL="0" marR="0" rtl="0" algn="l">
                <a:spcBef>
                  <a:spcPts val="0"/>
                </a:spcBef>
                <a:spcAft>
                  <a:spcPts val="0"/>
                </a:spcAft>
                <a:buNone/>
              </a:pPr>
              <a:r>
                <a:rPr b="1" lang="en-US" sz="1000">
                  <a:solidFill>
                    <a:schemeClr val="dk1"/>
                  </a:solidFill>
                  <a:latin typeface="Calibri"/>
                  <a:ea typeface="Calibri"/>
                  <a:cs typeface="Calibri"/>
                  <a:sym typeface="Calibri"/>
                </a:rPr>
                <a:t>visual</a:t>
              </a:r>
              <a:endParaRPr/>
            </a:p>
            <a:p>
              <a:pPr indent="0" lvl="0" marL="0" marR="0" rtl="0" algn="l">
                <a:spcBef>
                  <a:spcPts val="0"/>
                </a:spcBef>
                <a:spcAft>
                  <a:spcPts val="0"/>
                </a:spcAft>
                <a:buNone/>
              </a:pPr>
              <a:r>
                <a:rPr b="1" lang="en-US" sz="1000">
                  <a:solidFill>
                    <a:schemeClr val="dk1"/>
                  </a:solidFill>
                  <a:latin typeface="Calibri"/>
                  <a:ea typeface="Calibri"/>
                  <a:cs typeface="Calibri"/>
                  <a:sym typeface="Calibri"/>
                </a:rPr>
                <a:t>association</a:t>
              </a:r>
              <a:endParaRPr/>
            </a:p>
            <a:p>
              <a:pPr indent="0" lvl="0" marL="0" marR="0" rtl="0" algn="l">
                <a:spcBef>
                  <a:spcPts val="0"/>
                </a:spcBef>
                <a:spcAft>
                  <a:spcPts val="0"/>
                </a:spcAft>
                <a:buNone/>
              </a:pPr>
              <a:r>
                <a:rPr b="1" lang="en-US" sz="1000">
                  <a:solidFill>
                    <a:schemeClr val="dk1"/>
                  </a:solidFill>
                  <a:latin typeface="Calibri"/>
                  <a:ea typeface="Calibri"/>
                  <a:cs typeface="Calibri"/>
                  <a:sym typeface="Calibri"/>
                </a:rPr>
                <a:t>area</a:t>
              </a:r>
              <a:endParaRPr/>
            </a:p>
          </p:txBody>
        </p:sp>
        <p:sp>
          <p:nvSpPr>
            <p:cNvPr id="412" name="Google Shape;412;p34"/>
            <p:cNvSpPr txBox="1"/>
            <p:nvPr/>
          </p:nvSpPr>
          <p:spPr>
            <a:xfrm>
              <a:off x="1061470" y="4376609"/>
              <a:ext cx="898604" cy="153035"/>
            </a:xfrm>
            <a:prstGeom prst="rect">
              <a:avLst/>
            </a:prstGeom>
            <a:noFill/>
            <a:ln>
              <a:noFill/>
            </a:ln>
          </p:spPr>
          <p:txBody>
            <a:bodyPr anchorCtr="0" anchor="t" bIns="0" lIns="0" spcFirstLastPara="1" rIns="91425" wrap="square" tIns="0">
              <a:noAutofit/>
            </a:bodyPr>
            <a:lstStyle/>
            <a:p>
              <a:pPr indent="0" lvl="0" marL="0" marR="0" rtl="0" algn="l">
                <a:spcBef>
                  <a:spcPts val="0"/>
                </a:spcBef>
                <a:spcAft>
                  <a:spcPts val="0"/>
                </a:spcAft>
                <a:buNone/>
              </a:pPr>
              <a:r>
                <a:rPr b="1" lang="en-US" sz="1000">
                  <a:solidFill>
                    <a:schemeClr val="dk1"/>
                  </a:solidFill>
                  <a:latin typeface="Calibri"/>
                  <a:ea typeface="Calibri"/>
                  <a:cs typeface="Calibri"/>
                  <a:sym typeface="Calibri"/>
                </a:rPr>
                <a:t>lateral sulcus</a:t>
              </a:r>
              <a:endParaRPr/>
            </a:p>
          </p:txBody>
        </p:sp>
        <p:sp>
          <p:nvSpPr>
            <p:cNvPr id="413" name="Google Shape;413;p34"/>
            <p:cNvSpPr txBox="1"/>
            <p:nvPr/>
          </p:nvSpPr>
          <p:spPr>
            <a:xfrm>
              <a:off x="1061470" y="4639722"/>
              <a:ext cx="957300" cy="153035"/>
            </a:xfrm>
            <a:prstGeom prst="rect">
              <a:avLst/>
            </a:prstGeom>
            <a:noFill/>
            <a:ln>
              <a:noFill/>
            </a:ln>
          </p:spPr>
          <p:txBody>
            <a:bodyPr anchorCtr="0" anchor="t" bIns="0" lIns="0" spcFirstLastPara="1" rIns="91425" wrap="square" tIns="0">
              <a:noAutofit/>
            </a:bodyPr>
            <a:lstStyle/>
            <a:p>
              <a:pPr indent="0" lvl="0" marL="0" marR="0" rtl="0" algn="l">
                <a:spcBef>
                  <a:spcPts val="0"/>
                </a:spcBef>
                <a:spcAft>
                  <a:spcPts val="0"/>
                </a:spcAft>
                <a:buNone/>
              </a:pPr>
              <a:r>
                <a:rPr b="1" lang="en-US" sz="1000">
                  <a:solidFill>
                    <a:schemeClr val="dk1"/>
                  </a:solidFill>
                  <a:latin typeface="Calibri"/>
                  <a:ea typeface="Calibri"/>
                  <a:cs typeface="Calibri"/>
                  <a:sym typeface="Calibri"/>
                </a:rPr>
                <a:t>Temporal lobe</a:t>
              </a:r>
              <a:endParaRPr/>
            </a:p>
          </p:txBody>
        </p:sp>
        <p:sp>
          <p:nvSpPr>
            <p:cNvPr id="414" name="Google Shape;414;p34"/>
            <p:cNvSpPr txBox="1"/>
            <p:nvPr/>
          </p:nvSpPr>
          <p:spPr>
            <a:xfrm>
              <a:off x="1160695" y="4854508"/>
              <a:ext cx="1615530" cy="153035"/>
            </a:xfrm>
            <a:prstGeom prst="rect">
              <a:avLst/>
            </a:prstGeom>
            <a:noFill/>
            <a:ln>
              <a:noFill/>
            </a:ln>
          </p:spPr>
          <p:txBody>
            <a:bodyPr anchorCtr="0" anchor="t" bIns="0" lIns="0" spcFirstLastPara="1" rIns="91425" wrap="square" tIns="0">
              <a:noAutofit/>
            </a:bodyPr>
            <a:lstStyle/>
            <a:p>
              <a:pPr indent="0" lvl="0" marL="0" marR="0" rtl="0" algn="l">
                <a:spcBef>
                  <a:spcPts val="0"/>
                </a:spcBef>
                <a:spcAft>
                  <a:spcPts val="0"/>
                </a:spcAft>
                <a:buNone/>
              </a:pPr>
              <a:r>
                <a:rPr b="1" lang="en-US" sz="1000">
                  <a:solidFill>
                    <a:schemeClr val="dk1"/>
                  </a:solidFill>
                  <a:latin typeface="Calibri"/>
                  <a:ea typeface="Calibri"/>
                  <a:cs typeface="Calibri"/>
                  <a:sym typeface="Calibri"/>
                </a:rPr>
                <a:t>auditory association area</a:t>
              </a:r>
              <a:endParaRPr/>
            </a:p>
          </p:txBody>
        </p:sp>
        <p:sp>
          <p:nvSpPr>
            <p:cNvPr id="415" name="Google Shape;415;p34"/>
            <p:cNvSpPr txBox="1"/>
            <p:nvPr/>
          </p:nvSpPr>
          <p:spPr>
            <a:xfrm>
              <a:off x="1160695" y="5078691"/>
              <a:ext cx="1383542" cy="151692"/>
            </a:xfrm>
            <a:prstGeom prst="rect">
              <a:avLst/>
            </a:prstGeom>
            <a:noFill/>
            <a:ln>
              <a:noFill/>
            </a:ln>
          </p:spPr>
          <p:txBody>
            <a:bodyPr anchorCtr="0" anchor="t" bIns="0" lIns="0" spcFirstLastPara="1" rIns="91425" wrap="square" tIns="0">
              <a:noAutofit/>
            </a:bodyPr>
            <a:lstStyle/>
            <a:p>
              <a:pPr indent="0" lvl="0" marL="0" marR="0" rtl="0" algn="l">
                <a:spcBef>
                  <a:spcPts val="0"/>
                </a:spcBef>
                <a:spcAft>
                  <a:spcPts val="0"/>
                </a:spcAft>
                <a:buNone/>
              </a:pPr>
              <a:r>
                <a:rPr b="1" lang="en-US" sz="1000">
                  <a:solidFill>
                    <a:schemeClr val="dk1"/>
                  </a:solidFill>
                  <a:latin typeface="Calibri"/>
                  <a:ea typeface="Calibri"/>
                  <a:cs typeface="Calibri"/>
                  <a:sym typeface="Calibri"/>
                </a:rPr>
                <a:t>primary auditory area</a:t>
              </a:r>
              <a:endParaRPr b="1" sz="1000">
                <a:solidFill>
                  <a:schemeClr val="dk1"/>
                </a:solidFill>
                <a:latin typeface="Calibri"/>
                <a:ea typeface="Calibri"/>
                <a:cs typeface="Calibri"/>
                <a:sym typeface="Calibri"/>
              </a:endParaRPr>
            </a:p>
          </p:txBody>
        </p:sp>
        <p:sp>
          <p:nvSpPr>
            <p:cNvPr id="416" name="Google Shape;416;p34"/>
            <p:cNvSpPr txBox="1"/>
            <p:nvPr/>
          </p:nvSpPr>
          <p:spPr>
            <a:xfrm>
              <a:off x="1160695" y="5313613"/>
              <a:ext cx="2127021" cy="151693"/>
            </a:xfrm>
            <a:prstGeom prst="rect">
              <a:avLst/>
            </a:prstGeom>
            <a:noFill/>
            <a:ln>
              <a:noFill/>
            </a:ln>
          </p:spPr>
          <p:txBody>
            <a:bodyPr anchorCtr="0" anchor="t" bIns="0" lIns="0" spcFirstLastPara="1" rIns="91425" wrap="square" tIns="0">
              <a:noAutofit/>
            </a:bodyPr>
            <a:lstStyle/>
            <a:p>
              <a:pPr indent="0" lvl="0" marL="0" marR="0" rtl="0" algn="l">
                <a:spcBef>
                  <a:spcPts val="0"/>
                </a:spcBef>
                <a:spcAft>
                  <a:spcPts val="0"/>
                </a:spcAft>
                <a:buNone/>
              </a:pPr>
              <a:r>
                <a:rPr b="1" lang="en-US" sz="1000">
                  <a:solidFill>
                    <a:schemeClr val="dk1"/>
                  </a:solidFill>
                  <a:latin typeface="Calibri"/>
                  <a:ea typeface="Calibri"/>
                  <a:cs typeface="Calibri"/>
                  <a:sym typeface="Calibri"/>
                </a:rPr>
                <a:t>sensory speech (Wernicke’s) area</a:t>
              </a:r>
              <a:endParaRPr b="1" sz="1000">
                <a:solidFill>
                  <a:schemeClr val="dk1"/>
                </a:solidFill>
                <a:latin typeface="Calibri"/>
                <a:ea typeface="Calibri"/>
                <a:cs typeface="Calibri"/>
                <a:sym typeface="Calibri"/>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 name="Shape 63"/>
        <p:cNvGrpSpPr/>
        <p:nvPr/>
      </p:nvGrpSpPr>
      <p:grpSpPr>
        <a:xfrm>
          <a:off x="0" y="0"/>
          <a:ext cx="0" cy="0"/>
          <a:chOff x="0" y="0"/>
          <a:chExt cx="0" cy="0"/>
        </a:xfrm>
      </p:grpSpPr>
      <p:sp>
        <p:nvSpPr>
          <p:cNvPr id="64" name="Google Shape;64;p8"/>
          <p:cNvSpPr txBox="1"/>
          <p:nvPr>
            <p:ph type="title"/>
          </p:nvPr>
        </p:nvSpPr>
        <p:spPr>
          <a:xfrm>
            <a:off x="84582" y="0"/>
            <a:ext cx="8824526"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200"/>
              <a:buFont typeface="Arial Black"/>
              <a:buNone/>
            </a:pPr>
            <a:r>
              <a:rPr lang="en-US" sz="2200"/>
              <a:t>EVOLUTION OF THE NERVOUS SYSTEM: INVERTEBRATES</a:t>
            </a:r>
            <a:endParaRPr/>
          </a:p>
        </p:txBody>
      </p:sp>
      <p:sp>
        <p:nvSpPr>
          <p:cNvPr id="65" name="Google Shape;65;p8"/>
          <p:cNvSpPr txBox="1"/>
          <p:nvPr>
            <p:ph idx="1" type="body"/>
          </p:nvPr>
        </p:nvSpPr>
        <p:spPr>
          <a:xfrm>
            <a:off x="176168" y="799049"/>
            <a:ext cx="5300613" cy="5259901"/>
          </a:xfrm>
          <a:prstGeom prst="rect">
            <a:avLst/>
          </a:prstGeom>
          <a:noFill/>
          <a:ln>
            <a:noFill/>
          </a:ln>
        </p:spPr>
        <p:txBody>
          <a:bodyPr anchorCtr="0" anchor="t" bIns="45700" lIns="91425" spcFirstLastPara="1" rIns="91425" wrap="square" tIns="45700">
            <a:noAutofit/>
          </a:bodyPr>
          <a:lstStyle/>
          <a:p>
            <a:pPr indent="-457200" lvl="0" marL="457200" rtl="0" algn="l">
              <a:spcBef>
                <a:spcPts val="0"/>
              </a:spcBef>
              <a:spcAft>
                <a:spcPts val="0"/>
              </a:spcAft>
              <a:buSzPts val="2400"/>
              <a:buFont typeface="Arial"/>
              <a:buChar char="•"/>
            </a:pPr>
            <a:r>
              <a:rPr lang="en-US" sz="2400">
                <a:solidFill>
                  <a:srgbClr val="000000"/>
                </a:solidFill>
              </a:rPr>
              <a:t>Hydras</a:t>
            </a:r>
            <a:endParaRPr/>
          </a:p>
          <a:p>
            <a:pPr indent="-368300" lvl="1" marL="781050" rtl="0" algn="l">
              <a:spcBef>
                <a:spcPts val="1040"/>
              </a:spcBef>
              <a:spcAft>
                <a:spcPts val="0"/>
              </a:spcAft>
              <a:buSzPts val="2200"/>
              <a:buFont typeface="Arial"/>
              <a:buChar char="•"/>
            </a:pPr>
            <a:r>
              <a:rPr lang="en-US" sz="2200">
                <a:solidFill>
                  <a:srgbClr val="000000"/>
                </a:solidFill>
              </a:rPr>
              <a:t>Nerve net: neurons in contact with one another and in contact with contractile epitheliomuscular cells</a:t>
            </a:r>
            <a:endParaRPr/>
          </a:p>
          <a:p>
            <a:pPr indent="-457200" lvl="0" marL="457200" rtl="0" algn="l">
              <a:spcBef>
                <a:spcPts val="480"/>
              </a:spcBef>
              <a:spcAft>
                <a:spcPts val="0"/>
              </a:spcAft>
              <a:buSzPts val="2400"/>
              <a:buFont typeface="Arial"/>
              <a:buChar char="•"/>
            </a:pPr>
            <a:r>
              <a:rPr lang="en-US" sz="2400">
                <a:solidFill>
                  <a:srgbClr val="000000"/>
                </a:solidFill>
              </a:rPr>
              <a:t>Planarians</a:t>
            </a:r>
            <a:endParaRPr/>
          </a:p>
          <a:p>
            <a:pPr indent="-368300" lvl="1" marL="781050" rtl="0" algn="l">
              <a:spcBef>
                <a:spcPts val="1040"/>
              </a:spcBef>
              <a:spcAft>
                <a:spcPts val="0"/>
              </a:spcAft>
              <a:buSzPts val="2200"/>
              <a:buFont typeface="Arial"/>
              <a:buChar char="•"/>
            </a:pPr>
            <a:r>
              <a:rPr lang="en-US" sz="2200">
                <a:solidFill>
                  <a:srgbClr val="000000"/>
                </a:solidFill>
              </a:rPr>
              <a:t>Ladder-like nervous system</a:t>
            </a:r>
            <a:endParaRPr/>
          </a:p>
          <a:p>
            <a:pPr indent="-368300" lvl="1" marL="781050" rtl="0" algn="l">
              <a:spcBef>
                <a:spcPts val="440"/>
              </a:spcBef>
              <a:spcAft>
                <a:spcPts val="0"/>
              </a:spcAft>
              <a:buSzPts val="2200"/>
              <a:buFont typeface="Arial"/>
              <a:buChar char="•"/>
            </a:pPr>
            <a:r>
              <a:rPr lang="en-US" sz="2200">
                <a:solidFill>
                  <a:srgbClr val="000000"/>
                </a:solidFill>
              </a:rPr>
              <a:t>Cephalization - a concentration of ganglia and sensory receptors in the head</a:t>
            </a:r>
            <a:endParaRPr/>
          </a:p>
          <a:p>
            <a:pPr indent="-457200" lvl="0" marL="457200" rtl="0" algn="l">
              <a:spcBef>
                <a:spcPts val="480"/>
              </a:spcBef>
              <a:spcAft>
                <a:spcPts val="0"/>
              </a:spcAft>
              <a:buSzPts val="2400"/>
              <a:buFont typeface="Arial"/>
              <a:buChar char="•"/>
            </a:pPr>
            <a:r>
              <a:rPr lang="en-US" sz="2400">
                <a:solidFill>
                  <a:srgbClr val="000000"/>
                </a:solidFill>
              </a:rPr>
              <a:t>Annelids, Arthropods and Mollusks</a:t>
            </a:r>
            <a:endParaRPr/>
          </a:p>
          <a:p>
            <a:pPr indent="-368300" lvl="1" marL="781050" rtl="0" algn="l">
              <a:spcBef>
                <a:spcPts val="1000"/>
              </a:spcBef>
              <a:spcAft>
                <a:spcPts val="0"/>
              </a:spcAft>
              <a:buSzPts val="2000"/>
              <a:buFont typeface="Arial"/>
              <a:buChar char="•"/>
            </a:pPr>
            <a:r>
              <a:rPr lang="en-US">
                <a:solidFill>
                  <a:srgbClr val="000000"/>
                </a:solidFill>
              </a:rPr>
              <a:t>Complex animals</a:t>
            </a:r>
            <a:endParaRPr/>
          </a:p>
          <a:p>
            <a:pPr indent="-368300" lvl="1" marL="781050" rtl="0" algn="l">
              <a:spcBef>
                <a:spcPts val="400"/>
              </a:spcBef>
              <a:spcAft>
                <a:spcPts val="0"/>
              </a:spcAft>
              <a:buSzPts val="2000"/>
              <a:buFont typeface="Arial"/>
              <a:buChar char="•"/>
            </a:pPr>
            <a:r>
              <a:rPr lang="en-US">
                <a:solidFill>
                  <a:srgbClr val="000000"/>
                </a:solidFill>
              </a:rPr>
              <a:t>True nervous systems</a:t>
            </a:r>
            <a:endParaRPr/>
          </a:p>
        </p:txBody>
      </p:sp>
      <p:grpSp>
        <p:nvGrpSpPr>
          <p:cNvPr id="66" name="Google Shape;66;p8"/>
          <p:cNvGrpSpPr/>
          <p:nvPr/>
        </p:nvGrpSpPr>
        <p:grpSpPr>
          <a:xfrm>
            <a:off x="5017361" y="811004"/>
            <a:ext cx="3616164" cy="5639076"/>
            <a:chOff x="4841192" y="811004"/>
            <a:chExt cx="3616164" cy="5639076"/>
          </a:xfrm>
        </p:grpSpPr>
        <p:pic>
          <p:nvPicPr>
            <p:cNvPr id="67" name="Google Shape;67;p8"/>
            <p:cNvPicPr preferRelativeResize="0"/>
            <p:nvPr/>
          </p:nvPicPr>
          <p:blipFill rotWithShape="1">
            <a:blip r:embed="rId3">
              <a:alphaModFix/>
            </a:blip>
            <a:srcRect b="56946" l="3016" r="72350" t="4259"/>
            <a:stretch/>
          </p:blipFill>
          <p:spPr>
            <a:xfrm>
              <a:off x="5724192" y="811004"/>
              <a:ext cx="1296913" cy="1920240"/>
            </a:xfrm>
            <a:prstGeom prst="rect">
              <a:avLst/>
            </a:prstGeom>
            <a:noFill/>
            <a:ln>
              <a:noFill/>
            </a:ln>
          </p:spPr>
        </p:pic>
        <p:pic>
          <p:nvPicPr>
            <p:cNvPr id="68" name="Google Shape;68;p8"/>
            <p:cNvPicPr preferRelativeResize="0"/>
            <p:nvPr/>
          </p:nvPicPr>
          <p:blipFill rotWithShape="1">
            <a:blip r:embed="rId3">
              <a:alphaModFix/>
            </a:blip>
            <a:srcRect b="57750" l="75366" r="0" t="0"/>
            <a:stretch/>
          </p:blipFill>
          <p:spPr>
            <a:xfrm>
              <a:off x="7209792" y="2213888"/>
              <a:ext cx="1247564" cy="2011680"/>
            </a:xfrm>
            <a:prstGeom prst="rect">
              <a:avLst/>
            </a:prstGeom>
            <a:noFill/>
            <a:ln>
              <a:noFill/>
            </a:ln>
          </p:spPr>
        </p:pic>
        <p:pic>
          <p:nvPicPr>
            <p:cNvPr id="69" name="Google Shape;69;p8"/>
            <p:cNvPicPr preferRelativeResize="0"/>
            <p:nvPr/>
          </p:nvPicPr>
          <p:blipFill rotWithShape="1">
            <a:blip r:embed="rId3">
              <a:alphaModFix/>
            </a:blip>
            <a:srcRect b="0" l="0" r="33819" t="59168"/>
            <a:stretch/>
          </p:blipFill>
          <p:spPr>
            <a:xfrm>
              <a:off x="4841192" y="4438400"/>
              <a:ext cx="3468038" cy="2011680"/>
            </a:xfrm>
            <a:prstGeom prst="rect">
              <a:avLst/>
            </a:prstGeom>
            <a:noFill/>
            <a:ln>
              <a:noFill/>
            </a:ln>
          </p:spPr>
        </p:pic>
      </p:gr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0" name="Shape 420"/>
        <p:cNvGrpSpPr/>
        <p:nvPr/>
      </p:nvGrpSpPr>
      <p:grpSpPr>
        <a:xfrm>
          <a:off x="0" y="0"/>
          <a:ext cx="0" cy="0"/>
          <a:chOff x="0" y="0"/>
          <a:chExt cx="0" cy="0"/>
        </a:xfrm>
      </p:grpSpPr>
      <p:pic>
        <p:nvPicPr>
          <p:cNvPr descr="Illustration shows parts of the limbic system. The thalamus and hypothalamus are located in the cavity in the center of the cerebral cortex. The cingulate gyrus is part of the cerebral cortex that wraps around the upper part of the basal ganglia. The hippocampus is part of the cerebral cortex located beneath the thalamus. The amygdala is located at the end of the basal ganglia." id="421" name="Google Shape;421;p35"/>
          <p:cNvPicPr preferRelativeResize="0"/>
          <p:nvPr>
            <p:ph idx="2" type="pic"/>
          </p:nvPr>
        </p:nvPicPr>
        <p:blipFill rotWithShape="1">
          <a:blip r:embed="rId3">
            <a:alphaModFix/>
          </a:blip>
          <a:srcRect b="0" l="86" r="265" t="0"/>
          <a:stretch/>
        </p:blipFill>
        <p:spPr>
          <a:xfrm>
            <a:off x="4384054" y="3839062"/>
            <a:ext cx="3985056" cy="2651760"/>
          </a:xfrm>
          <a:prstGeom prst="rect">
            <a:avLst/>
          </a:prstGeom>
          <a:noFill/>
          <a:ln>
            <a:noFill/>
          </a:ln>
        </p:spPr>
      </p:pic>
      <p:sp>
        <p:nvSpPr>
          <p:cNvPr id="422" name="Google Shape;422;p35"/>
          <p:cNvSpPr txBox="1"/>
          <p:nvPr>
            <p:ph type="title"/>
          </p:nvPr>
        </p:nvSpPr>
        <p:spPr>
          <a:xfrm>
            <a:off x="457200" y="7354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DIENCEPHALON</a:t>
            </a:r>
            <a:endParaRPr/>
          </a:p>
        </p:txBody>
      </p:sp>
      <p:sp>
        <p:nvSpPr>
          <p:cNvPr id="423" name="Google Shape;423;p35"/>
          <p:cNvSpPr txBox="1"/>
          <p:nvPr>
            <p:ph idx="1" type="body"/>
          </p:nvPr>
        </p:nvSpPr>
        <p:spPr>
          <a:xfrm>
            <a:off x="262777" y="884083"/>
            <a:ext cx="8106333" cy="3360920"/>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400"/>
              <a:buFont typeface="Arial"/>
              <a:buChar char="•"/>
            </a:pPr>
            <a:r>
              <a:rPr lang="en-US" sz="2400">
                <a:solidFill>
                  <a:srgbClr val="000000"/>
                </a:solidFill>
              </a:rPr>
              <a:t>Consists of hypothalamus and thalamus </a:t>
            </a:r>
            <a:endParaRPr/>
          </a:p>
          <a:p>
            <a:pPr indent="-357188" lvl="1" marL="715963" rtl="0" algn="l">
              <a:spcBef>
                <a:spcPts val="1040"/>
              </a:spcBef>
              <a:spcAft>
                <a:spcPts val="0"/>
              </a:spcAft>
              <a:buSzPts val="2200"/>
              <a:buFont typeface="Arial"/>
              <a:buChar char="•"/>
            </a:pPr>
            <a:r>
              <a:rPr lang="en-US" sz="2200">
                <a:solidFill>
                  <a:srgbClr val="000000"/>
                </a:solidFill>
              </a:rPr>
              <a:t>Hypothalamus controls the endocrine system via the pituitary; thermostat</a:t>
            </a:r>
            <a:endParaRPr/>
          </a:p>
          <a:p>
            <a:pPr indent="-357188" lvl="1" marL="715963" rtl="0" algn="l">
              <a:spcBef>
                <a:spcPts val="440"/>
              </a:spcBef>
              <a:spcAft>
                <a:spcPts val="0"/>
              </a:spcAft>
              <a:buSzPts val="2200"/>
              <a:buFont typeface="Arial"/>
              <a:buChar char="•"/>
            </a:pPr>
            <a:r>
              <a:rPr lang="en-US" sz="2200">
                <a:solidFill>
                  <a:srgbClr val="000000"/>
                </a:solidFill>
              </a:rPr>
              <a:t>Thalamus is the gateway to and from the cortex</a:t>
            </a:r>
            <a:endParaRPr/>
          </a:p>
          <a:p>
            <a:pPr indent="-342900" lvl="0" marL="342900" rtl="0" algn="l">
              <a:spcBef>
                <a:spcPts val="480"/>
              </a:spcBef>
              <a:spcAft>
                <a:spcPts val="0"/>
              </a:spcAft>
              <a:buSzPts val="2400"/>
              <a:buFont typeface="Arial"/>
              <a:buChar char="•"/>
            </a:pPr>
            <a:r>
              <a:rPr lang="en-US" sz="2400">
                <a:solidFill>
                  <a:srgbClr val="000000"/>
                </a:solidFill>
              </a:rPr>
              <a:t>Pineal gland</a:t>
            </a:r>
            <a:endParaRPr/>
          </a:p>
          <a:p>
            <a:pPr indent="-357188" lvl="1" marL="715963" rtl="0" algn="l">
              <a:spcBef>
                <a:spcPts val="1040"/>
              </a:spcBef>
              <a:spcAft>
                <a:spcPts val="0"/>
              </a:spcAft>
              <a:buSzPts val="2200"/>
              <a:buFont typeface="Arial"/>
              <a:buChar char="•"/>
            </a:pPr>
            <a:r>
              <a:rPr lang="en-US" sz="2200">
                <a:solidFill>
                  <a:srgbClr val="000000"/>
                </a:solidFill>
              </a:rPr>
              <a:t>Also located in the diencephalon</a:t>
            </a:r>
            <a:endParaRPr/>
          </a:p>
          <a:p>
            <a:pPr indent="-357188" lvl="1" marL="715963" rtl="0" algn="l">
              <a:spcBef>
                <a:spcPts val="440"/>
              </a:spcBef>
              <a:spcAft>
                <a:spcPts val="0"/>
              </a:spcAft>
              <a:buSzPts val="2200"/>
              <a:buFont typeface="Arial"/>
              <a:buChar char="•"/>
            </a:pPr>
            <a:r>
              <a:rPr lang="en-US" sz="2200">
                <a:solidFill>
                  <a:srgbClr val="000000"/>
                </a:solidFill>
              </a:rPr>
              <a:t>Secretes melatonin which helps to maintain circadian rhythm</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7" name="Shape 427"/>
        <p:cNvGrpSpPr/>
        <p:nvPr/>
      </p:nvGrpSpPr>
      <p:grpSpPr>
        <a:xfrm>
          <a:off x="0" y="0"/>
          <a:ext cx="0" cy="0"/>
          <a:chOff x="0" y="0"/>
          <a:chExt cx="0" cy="0"/>
        </a:xfrm>
      </p:grpSpPr>
      <p:sp>
        <p:nvSpPr>
          <p:cNvPr id="428" name="Google Shape;428;p36"/>
          <p:cNvSpPr txBox="1"/>
          <p:nvPr>
            <p:ph type="title"/>
          </p:nvPr>
        </p:nvSpPr>
        <p:spPr>
          <a:xfrm>
            <a:off x="339754" y="107102"/>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CEREBELLUM &amp; BRAIN STEM</a:t>
            </a:r>
            <a:endParaRPr/>
          </a:p>
        </p:txBody>
      </p:sp>
      <p:sp>
        <p:nvSpPr>
          <p:cNvPr id="429" name="Google Shape;429;p36"/>
          <p:cNvSpPr txBox="1"/>
          <p:nvPr>
            <p:ph idx="1" type="body"/>
          </p:nvPr>
        </p:nvSpPr>
        <p:spPr>
          <a:xfrm>
            <a:off x="413779" y="973440"/>
            <a:ext cx="8106333" cy="5189113"/>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SzPts val="2400"/>
              <a:buFont typeface="Arial"/>
              <a:buChar char="•"/>
            </a:pPr>
            <a:r>
              <a:rPr b="1" lang="en-US" sz="2400">
                <a:solidFill>
                  <a:srgbClr val="000000"/>
                </a:solidFill>
              </a:rPr>
              <a:t>Cerebellum</a:t>
            </a:r>
            <a:endParaRPr/>
          </a:p>
          <a:p>
            <a:pPr indent="-249237" lvl="1" marL="661988" rtl="0" algn="l">
              <a:lnSpc>
                <a:spcPct val="120000"/>
              </a:lnSpc>
              <a:spcBef>
                <a:spcPts val="1000"/>
              </a:spcBef>
              <a:spcAft>
                <a:spcPts val="0"/>
              </a:spcAft>
              <a:buSzPts val="2000"/>
              <a:buFont typeface="Arial"/>
              <a:buChar char="•"/>
            </a:pPr>
            <a:r>
              <a:rPr lang="en-US">
                <a:solidFill>
                  <a:srgbClr val="000000"/>
                </a:solidFill>
              </a:rPr>
              <a:t>Receives sensory input from the eyes, ears, joints, and muscles; sends motor impulses out the brain stem to the skeletal muscles. Balance and coordination</a:t>
            </a:r>
            <a:endParaRPr sz="2400">
              <a:solidFill>
                <a:srgbClr val="000000"/>
              </a:solidFill>
            </a:endParaRPr>
          </a:p>
          <a:p>
            <a:pPr indent="-342900" lvl="0" marL="342900" rtl="0" algn="l">
              <a:lnSpc>
                <a:spcPct val="100000"/>
              </a:lnSpc>
              <a:spcBef>
                <a:spcPts val="480"/>
              </a:spcBef>
              <a:spcAft>
                <a:spcPts val="0"/>
              </a:spcAft>
              <a:buSzPts val="2400"/>
              <a:buFont typeface="Arial"/>
              <a:buChar char="•"/>
            </a:pPr>
            <a:r>
              <a:rPr b="1" lang="en-US" sz="2400">
                <a:solidFill>
                  <a:srgbClr val="000000"/>
                </a:solidFill>
              </a:rPr>
              <a:t>Brain stem </a:t>
            </a:r>
            <a:r>
              <a:rPr lang="en-US">
                <a:solidFill>
                  <a:srgbClr val="000000"/>
                </a:solidFill>
              </a:rPr>
              <a:t>= midbrain, the pons &amp; medulla oblongata</a:t>
            </a:r>
            <a:endParaRPr/>
          </a:p>
          <a:p>
            <a:pPr indent="-303213" lvl="1" marL="661988" rtl="0" algn="l">
              <a:lnSpc>
                <a:spcPct val="109090"/>
              </a:lnSpc>
              <a:spcBef>
                <a:spcPts val="1040"/>
              </a:spcBef>
              <a:spcAft>
                <a:spcPts val="0"/>
              </a:spcAft>
              <a:buSzPts val="2200"/>
              <a:buFont typeface="Arial"/>
              <a:buChar char="•"/>
            </a:pPr>
            <a:r>
              <a:rPr lang="en-US" sz="2200">
                <a:solidFill>
                  <a:srgbClr val="000000"/>
                </a:solidFill>
              </a:rPr>
              <a:t>Midbrain</a:t>
            </a:r>
            <a:endParaRPr/>
          </a:p>
          <a:p>
            <a:pPr indent="-304800" lvl="2" marL="901700" rtl="0" algn="l">
              <a:lnSpc>
                <a:spcPct val="120000"/>
              </a:lnSpc>
              <a:spcBef>
                <a:spcPts val="400"/>
              </a:spcBef>
              <a:spcAft>
                <a:spcPts val="0"/>
              </a:spcAft>
              <a:buSzPts val="2000"/>
              <a:buFont typeface="Arial"/>
              <a:buChar char="•"/>
            </a:pPr>
            <a:r>
              <a:rPr lang="en-US" sz="2000">
                <a:solidFill>
                  <a:srgbClr val="000000"/>
                </a:solidFill>
              </a:rPr>
              <a:t>Acts as a relay station for tracts passing between</a:t>
            </a:r>
            <a:endParaRPr/>
          </a:p>
          <a:p>
            <a:pPr indent="-304800" lvl="3" marL="1139825" rtl="0" algn="l">
              <a:lnSpc>
                <a:spcPct val="133333"/>
              </a:lnSpc>
              <a:spcBef>
                <a:spcPts val="360"/>
              </a:spcBef>
              <a:spcAft>
                <a:spcPts val="0"/>
              </a:spcAft>
              <a:buSzPts val="1800"/>
              <a:buFont typeface="Arial"/>
              <a:buChar char="•"/>
            </a:pPr>
            <a:r>
              <a:rPr lang="en-US">
                <a:solidFill>
                  <a:srgbClr val="000000"/>
                </a:solidFill>
              </a:rPr>
              <a:t>The cerebrum, and</a:t>
            </a:r>
            <a:endParaRPr/>
          </a:p>
          <a:p>
            <a:pPr indent="-304800" lvl="3" marL="1139825" rtl="0" algn="l">
              <a:lnSpc>
                <a:spcPct val="133333"/>
              </a:lnSpc>
              <a:spcBef>
                <a:spcPts val="360"/>
              </a:spcBef>
              <a:spcAft>
                <a:spcPts val="0"/>
              </a:spcAft>
              <a:buSzPts val="1800"/>
              <a:buFont typeface="Arial"/>
              <a:buChar char="•"/>
            </a:pPr>
            <a:r>
              <a:rPr lang="en-US">
                <a:solidFill>
                  <a:srgbClr val="000000"/>
                </a:solidFill>
              </a:rPr>
              <a:t>The spinal cord or cerebellum</a:t>
            </a:r>
            <a:endParaRPr/>
          </a:p>
          <a:p>
            <a:pPr indent="-303213" lvl="1" marL="661988" rtl="0" algn="l">
              <a:lnSpc>
                <a:spcPct val="109090"/>
              </a:lnSpc>
              <a:spcBef>
                <a:spcPts val="440"/>
              </a:spcBef>
              <a:spcAft>
                <a:spcPts val="0"/>
              </a:spcAft>
              <a:buSzPts val="2200"/>
              <a:buFont typeface="Arial"/>
              <a:buChar char="•"/>
            </a:pPr>
            <a:r>
              <a:rPr lang="en-US" sz="2200">
                <a:solidFill>
                  <a:srgbClr val="000000"/>
                </a:solidFill>
              </a:rPr>
              <a:t>Pons</a:t>
            </a:r>
            <a:endParaRPr/>
          </a:p>
          <a:p>
            <a:pPr indent="-304800" lvl="2" marL="1139825" rtl="0" algn="l">
              <a:lnSpc>
                <a:spcPct val="120000"/>
              </a:lnSpc>
              <a:spcBef>
                <a:spcPts val="400"/>
              </a:spcBef>
              <a:spcAft>
                <a:spcPts val="0"/>
              </a:spcAft>
              <a:buSzPts val="2000"/>
              <a:buFont typeface="Arial"/>
              <a:buChar char="•"/>
            </a:pPr>
            <a:r>
              <a:rPr lang="en-US" sz="2000">
                <a:solidFill>
                  <a:srgbClr val="000000"/>
                </a:solidFill>
              </a:rPr>
              <a:t>Helps regulate breathing and head movements</a:t>
            </a:r>
            <a:endParaRPr/>
          </a:p>
          <a:p>
            <a:pPr indent="-249237" lvl="1" marL="661988" rtl="0" algn="l">
              <a:lnSpc>
                <a:spcPct val="109090"/>
              </a:lnSpc>
              <a:spcBef>
                <a:spcPts val="440"/>
              </a:spcBef>
              <a:spcAft>
                <a:spcPts val="0"/>
              </a:spcAft>
              <a:buSzPts val="2200"/>
              <a:buFont typeface="Arial"/>
              <a:buChar char="•"/>
            </a:pPr>
            <a:r>
              <a:rPr lang="en-US" sz="2200">
                <a:solidFill>
                  <a:srgbClr val="000000"/>
                </a:solidFill>
              </a:rPr>
              <a:t>Medulla oblongata</a:t>
            </a:r>
            <a:endParaRPr/>
          </a:p>
          <a:p>
            <a:pPr indent="-304800" lvl="2" marL="1139825" rtl="0" algn="l">
              <a:lnSpc>
                <a:spcPct val="120000"/>
              </a:lnSpc>
              <a:spcBef>
                <a:spcPts val="400"/>
              </a:spcBef>
              <a:spcAft>
                <a:spcPts val="0"/>
              </a:spcAft>
              <a:buSzPts val="2000"/>
              <a:buFont typeface="Arial"/>
              <a:buChar char="•"/>
            </a:pPr>
            <a:r>
              <a:rPr lang="en-US" sz="2000">
                <a:solidFill>
                  <a:srgbClr val="000000"/>
                </a:solidFill>
              </a:rPr>
              <a:t>Contains reflex centers for vomiting, coughing, sneezing, hiccupping, and swallowing</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3" name="Shape 433"/>
        <p:cNvGrpSpPr/>
        <p:nvPr/>
      </p:nvGrpSpPr>
      <p:grpSpPr>
        <a:xfrm>
          <a:off x="0" y="0"/>
          <a:ext cx="0" cy="0"/>
          <a:chOff x="0" y="0"/>
          <a:chExt cx="0" cy="0"/>
        </a:xfrm>
      </p:grpSpPr>
      <p:sp>
        <p:nvSpPr>
          <p:cNvPr id="434" name="Google Shape;434;p37"/>
          <p:cNvSpPr txBox="1"/>
          <p:nvPr>
            <p:ph type="title"/>
          </p:nvPr>
        </p:nvSpPr>
        <p:spPr>
          <a:xfrm>
            <a:off x="130030" y="-87844"/>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PERIPHERAL NERVOUS SYSTEM</a:t>
            </a:r>
            <a:endParaRPr/>
          </a:p>
        </p:txBody>
      </p:sp>
      <p:sp>
        <p:nvSpPr>
          <p:cNvPr id="435" name="Google Shape;435;p37"/>
          <p:cNvSpPr txBox="1"/>
          <p:nvPr>
            <p:ph idx="1" type="body"/>
          </p:nvPr>
        </p:nvSpPr>
        <p:spPr>
          <a:xfrm>
            <a:off x="208011" y="679584"/>
            <a:ext cx="8106333" cy="2126736"/>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400"/>
              <a:buFont typeface="Arial"/>
              <a:buChar char="•"/>
            </a:pPr>
            <a:r>
              <a:rPr b="1" lang="en-US" sz="2400">
                <a:solidFill>
                  <a:srgbClr val="000000"/>
                </a:solidFill>
              </a:rPr>
              <a:t>Somatic system</a:t>
            </a:r>
            <a:endParaRPr/>
          </a:p>
          <a:p>
            <a:pPr indent="-368300" lvl="1" marL="661988" rtl="0" algn="l">
              <a:spcBef>
                <a:spcPts val="1040"/>
              </a:spcBef>
              <a:spcAft>
                <a:spcPts val="0"/>
              </a:spcAft>
              <a:buSzPts val="2200"/>
              <a:buFont typeface="Arial"/>
              <a:buChar char="•"/>
            </a:pPr>
            <a:r>
              <a:rPr lang="en-US" sz="2200">
                <a:solidFill>
                  <a:srgbClr val="000000"/>
                </a:solidFill>
              </a:rPr>
              <a:t>Contains cranial nerves and spinal nerves</a:t>
            </a:r>
            <a:endParaRPr/>
          </a:p>
          <a:p>
            <a:pPr indent="-304800" lvl="2" marL="901700" rtl="0" algn="l">
              <a:spcBef>
                <a:spcPts val="400"/>
              </a:spcBef>
              <a:spcAft>
                <a:spcPts val="0"/>
              </a:spcAft>
              <a:buSzPts val="2000"/>
              <a:buFont typeface="Arial"/>
              <a:buChar char="•"/>
            </a:pPr>
            <a:r>
              <a:rPr lang="en-US" sz="2000">
                <a:solidFill>
                  <a:srgbClr val="000000"/>
                </a:solidFill>
              </a:rPr>
              <a:t>Gather info from sensors and conduct decisions to effectors</a:t>
            </a:r>
            <a:endParaRPr/>
          </a:p>
          <a:p>
            <a:pPr indent="-304800" lvl="2" marL="901700" rtl="0" algn="l">
              <a:spcBef>
                <a:spcPts val="400"/>
              </a:spcBef>
              <a:spcAft>
                <a:spcPts val="0"/>
              </a:spcAft>
              <a:buSzPts val="2000"/>
              <a:buFont typeface="Arial"/>
              <a:buChar char="•"/>
            </a:pPr>
            <a:r>
              <a:rPr lang="en-US" sz="2000">
                <a:solidFill>
                  <a:srgbClr val="000000"/>
                </a:solidFill>
              </a:rPr>
              <a:t>Controls the skeletal muscles</a:t>
            </a:r>
            <a:endParaRPr/>
          </a:p>
          <a:p>
            <a:pPr indent="-368300" lvl="1" marL="661988" rtl="0" algn="l">
              <a:spcBef>
                <a:spcPts val="480"/>
              </a:spcBef>
              <a:spcAft>
                <a:spcPts val="0"/>
              </a:spcAft>
              <a:buSzPts val="2400"/>
              <a:buFont typeface="Arial"/>
              <a:buChar char="•"/>
            </a:pPr>
            <a:r>
              <a:rPr lang="en-US" sz="2400">
                <a:solidFill>
                  <a:srgbClr val="000000"/>
                </a:solidFill>
              </a:rPr>
              <a:t>Conscious of its activity</a:t>
            </a:r>
            <a:endParaRPr/>
          </a:p>
        </p:txBody>
      </p:sp>
      <p:grpSp>
        <p:nvGrpSpPr>
          <p:cNvPr id="436" name="Google Shape;436;p37"/>
          <p:cNvGrpSpPr/>
          <p:nvPr/>
        </p:nvGrpSpPr>
        <p:grpSpPr>
          <a:xfrm>
            <a:off x="2755813" y="2806320"/>
            <a:ext cx="6003420" cy="3749040"/>
            <a:chOff x="911225" y="1636713"/>
            <a:chExt cx="7267575" cy="4608061"/>
          </a:xfrm>
        </p:grpSpPr>
        <p:pic>
          <p:nvPicPr>
            <p:cNvPr descr="mad2543X_37_12" id="437" name="Google Shape;437;p37"/>
            <p:cNvPicPr preferRelativeResize="0"/>
            <p:nvPr/>
          </p:nvPicPr>
          <p:blipFill rotWithShape="1">
            <a:blip r:embed="rId3">
              <a:alphaModFix/>
            </a:blip>
            <a:srcRect b="0" l="0" r="0" t="0"/>
            <a:stretch/>
          </p:blipFill>
          <p:spPr>
            <a:xfrm>
              <a:off x="1638172" y="1803732"/>
              <a:ext cx="6540628" cy="4441042"/>
            </a:xfrm>
            <a:prstGeom prst="rect">
              <a:avLst/>
            </a:prstGeom>
            <a:noFill/>
            <a:ln>
              <a:noFill/>
            </a:ln>
          </p:spPr>
        </p:pic>
        <p:sp>
          <p:nvSpPr>
            <p:cNvPr id="438" name="Google Shape;438;p37"/>
            <p:cNvSpPr/>
            <p:nvPr/>
          </p:nvSpPr>
          <p:spPr>
            <a:xfrm>
              <a:off x="1538288" y="2089150"/>
              <a:ext cx="720725" cy="257175"/>
            </a:xfrm>
            <a:custGeom>
              <a:rect b="b" l="l" r="r" t="t"/>
              <a:pathLst>
                <a:path extrusionOk="0" h="177" w="498">
                  <a:moveTo>
                    <a:pt x="0" y="0"/>
                  </a:moveTo>
                  <a:lnTo>
                    <a:pt x="192" y="0"/>
                  </a:lnTo>
                  <a:lnTo>
                    <a:pt x="498" y="177"/>
                  </a:lnTo>
                </a:path>
              </a:pathLst>
            </a:custGeom>
            <a:noFill/>
            <a:ln cap="flat" cmpd="sng" w="19050">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cxnSp>
          <p:nvCxnSpPr>
            <p:cNvPr id="439" name="Google Shape;439;p37"/>
            <p:cNvCxnSpPr/>
            <p:nvPr/>
          </p:nvCxnSpPr>
          <p:spPr>
            <a:xfrm>
              <a:off x="1636713" y="2525713"/>
              <a:ext cx="1290637" cy="1587"/>
            </a:xfrm>
            <a:prstGeom prst="straightConnector1">
              <a:avLst/>
            </a:prstGeom>
            <a:noFill/>
            <a:ln cap="flat" cmpd="sng" w="19050">
              <a:solidFill>
                <a:srgbClr val="FFFFFF"/>
              </a:solidFill>
              <a:prstDash val="solid"/>
              <a:round/>
              <a:headEnd len="med" w="med" type="none"/>
              <a:tailEnd len="med" w="med" type="none"/>
            </a:ln>
          </p:spPr>
        </p:cxnSp>
        <p:cxnSp>
          <p:nvCxnSpPr>
            <p:cNvPr id="440" name="Google Shape;440;p37"/>
            <p:cNvCxnSpPr/>
            <p:nvPr/>
          </p:nvCxnSpPr>
          <p:spPr>
            <a:xfrm>
              <a:off x="1643063" y="2757488"/>
              <a:ext cx="1273175" cy="1587"/>
            </a:xfrm>
            <a:prstGeom prst="straightConnector1">
              <a:avLst/>
            </a:prstGeom>
            <a:noFill/>
            <a:ln cap="flat" cmpd="sng" w="19050">
              <a:solidFill>
                <a:srgbClr val="FFFFFF"/>
              </a:solidFill>
              <a:prstDash val="solid"/>
              <a:round/>
              <a:headEnd len="med" w="med" type="none"/>
              <a:tailEnd len="med" w="med" type="none"/>
            </a:ln>
          </p:spPr>
        </p:cxnSp>
        <p:sp>
          <p:nvSpPr>
            <p:cNvPr id="441" name="Google Shape;441;p37"/>
            <p:cNvSpPr/>
            <p:nvPr/>
          </p:nvSpPr>
          <p:spPr>
            <a:xfrm>
              <a:off x="1654175" y="3117850"/>
              <a:ext cx="1420813" cy="125413"/>
            </a:xfrm>
            <a:custGeom>
              <a:rect b="b" l="l" r="r" t="t"/>
              <a:pathLst>
                <a:path extrusionOk="0" h="87" w="982">
                  <a:moveTo>
                    <a:pt x="0" y="0"/>
                  </a:moveTo>
                  <a:lnTo>
                    <a:pt x="578" y="0"/>
                  </a:lnTo>
                  <a:lnTo>
                    <a:pt x="982" y="87"/>
                  </a:lnTo>
                </a:path>
              </a:pathLst>
            </a:custGeom>
            <a:noFill/>
            <a:ln cap="flat" cmpd="sng" w="19050">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cxnSp>
          <p:nvCxnSpPr>
            <p:cNvPr id="442" name="Google Shape;442;p37"/>
            <p:cNvCxnSpPr/>
            <p:nvPr/>
          </p:nvCxnSpPr>
          <p:spPr>
            <a:xfrm flipH="1">
              <a:off x="1514475" y="2941638"/>
              <a:ext cx="1303338" cy="1587"/>
            </a:xfrm>
            <a:prstGeom prst="straightConnector1">
              <a:avLst/>
            </a:prstGeom>
            <a:noFill/>
            <a:ln cap="flat" cmpd="sng" w="19050">
              <a:solidFill>
                <a:srgbClr val="FFFFFF"/>
              </a:solidFill>
              <a:prstDash val="solid"/>
              <a:round/>
              <a:headEnd len="med" w="med" type="none"/>
              <a:tailEnd len="med" w="med" type="none"/>
            </a:ln>
          </p:spPr>
        </p:cxnSp>
        <p:sp>
          <p:nvSpPr>
            <p:cNvPr id="443" name="Google Shape;443;p37"/>
            <p:cNvSpPr/>
            <p:nvPr/>
          </p:nvSpPr>
          <p:spPr>
            <a:xfrm>
              <a:off x="1647825" y="3654425"/>
              <a:ext cx="431800" cy="666750"/>
            </a:xfrm>
            <a:custGeom>
              <a:rect b="b" l="l" r="r" t="t"/>
              <a:pathLst>
                <a:path extrusionOk="0" h="461" w="298">
                  <a:moveTo>
                    <a:pt x="0" y="461"/>
                  </a:moveTo>
                  <a:lnTo>
                    <a:pt x="44" y="461"/>
                  </a:lnTo>
                  <a:lnTo>
                    <a:pt x="298" y="0"/>
                  </a:lnTo>
                </a:path>
              </a:pathLst>
            </a:custGeom>
            <a:noFill/>
            <a:ln cap="flat" cmpd="sng" w="19050">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cxnSp>
          <p:nvCxnSpPr>
            <p:cNvPr id="444" name="Google Shape;444;p37"/>
            <p:cNvCxnSpPr/>
            <p:nvPr/>
          </p:nvCxnSpPr>
          <p:spPr>
            <a:xfrm>
              <a:off x="1509713" y="4697413"/>
              <a:ext cx="790575" cy="1587"/>
            </a:xfrm>
            <a:prstGeom prst="straightConnector1">
              <a:avLst/>
            </a:prstGeom>
            <a:noFill/>
            <a:ln cap="flat" cmpd="sng" w="19050">
              <a:solidFill>
                <a:srgbClr val="FFFFFF"/>
              </a:solidFill>
              <a:prstDash val="solid"/>
              <a:round/>
              <a:headEnd len="med" w="med" type="none"/>
              <a:tailEnd len="med" w="med" type="none"/>
            </a:ln>
          </p:spPr>
        </p:cxnSp>
        <p:cxnSp>
          <p:nvCxnSpPr>
            <p:cNvPr id="445" name="Google Shape;445;p37"/>
            <p:cNvCxnSpPr/>
            <p:nvPr/>
          </p:nvCxnSpPr>
          <p:spPr>
            <a:xfrm>
              <a:off x="1377950" y="5057775"/>
              <a:ext cx="1735138" cy="1588"/>
            </a:xfrm>
            <a:prstGeom prst="straightConnector1">
              <a:avLst/>
            </a:prstGeom>
            <a:noFill/>
            <a:ln cap="flat" cmpd="sng" w="19050">
              <a:solidFill>
                <a:srgbClr val="FFFFFF"/>
              </a:solidFill>
              <a:prstDash val="solid"/>
              <a:round/>
              <a:headEnd len="med" w="med" type="none"/>
              <a:tailEnd len="med" w="med" type="none"/>
            </a:ln>
          </p:spPr>
        </p:cxnSp>
        <p:sp>
          <p:nvSpPr>
            <p:cNvPr id="446" name="Google Shape;446;p37"/>
            <p:cNvSpPr/>
            <p:nvPr/>
          </p:nvSpPr>
          <p:spPr>
            <a:xfrm>
              <a:off x="5214938" y="1712913"/>
              <a:ext cx="1158875" cy="1165225"/>
            </a:xfrm>
            <a:custGeom>
              <a:rect b="b" l="l" r="r" t="t"/>
              <a:pathLst>
                <a:path extrusionOk="0" h="805" w="801">
                  <a:moveTo>
                    <a:pt x="0" y="0"/>
                  </a:moveTo>
                  <a:lnTo>
                    <a:pt x="236" y="0"/>
                  </a:lnTo>
                  <a:lnTo>
                    <a:pt x="801" y="805"/>
                  </a:lnTo>
                </a:path>
              </a:pathLst>
            </a:custGeom>
            <a:noFill/>
            <a:ln cap="flat" cmpd="sng" w="19050">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47" name="Google Shape;447;p37"/>
            <p:cNvSpPr/>
            <p:nvPr/>
          </p:nvSpPr>
          <p:spPr>
            <a:xfrm>
              <a:off x="5086350" y="1900238"/>
              <a:ext cx="644525" cy="374650"/>
            </a:xfrm>
            <a:custGeom>
              <a:rect b="b" l="l" r="r" t="t"/>
              <a:pathLst>
                <a:path extrusionOk="0" h="259" w="446">
                  <a:moveTo>
                    <a:pt x="0" y="0"/>
                  </a:moveTo>
                  <a:lnTo>
                    <a:pt x="261" y="0"/>
                  </a:lnTo>
                  <a:lnTo>
                    <a:pt x="446" y="259"/>
                  </a:lnTo>
                </a:path>
              </a:pathLst>
            </a:custGeom>
            <a:noFill/>
            <a:ln cap="flat" cmpd="sng" w="19050">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48" name="Google Shape;448;p37"/>
            <p:cNvSpPr/>
            <p:nvPr/>
          </p:nvSpPr>
          <p:spPr>
            <a:xfrm>
              <a:off x="5222875" y="2616200"/>
              <a:ext cx="1023938" cy="261938"/>
            </a:xfrm>
            <a:custGeom>
              <a:rect b="b" l="l" r="r" t="t"/>
              <a:pathLst>
                <a:path extrusionOk="0" h="181" w="708">
                  <a:moveTo>
                    <a:pt x="0" y="0"/>
                  </a:moveTo>
                  <a:lnTo>
                    <a:pt x="97" y="0"/>
                  </a:lnTo>
                  <a:lnTo>
                    <a:pt x="708" y="181"/>
                  </a:lnTo>
                </a:path>
              </a:pathLst>
            </a:custGeom>
            <a:noFill/>
            <a:ln cap="flat" cmpd="sng" w="19050">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49" name="Google Shape;449;p37"/>
            <p:cNvSpPr/>
            <p:nvPr/>
          </p:nvSpPr>
          <p:spPr>
            <a:xfrm>
              <a:off x="5207000" y="2805113"/>
              <a:ext cx="769938" cy="153987"/>
            </a:xfrm>
            <a:custGeom>
              <a:rect b="b" l="l" r="r" t="t"/>
              <a:pathLst>
                <a:path extrusionOk="0" h="107" w="532">
                  <a:moveTo>
                    <a:pt x="0" y="0"/>
                  </a:moveTo>
                  <a:lnTo>
                    <a:pt x="200" y="0"/>
                  </a:lnTo>
                  <a:lnTo>
                    <a:pt x="532" y="107"/>
                  </a:lnTo>
                </a:path>
              </a:pathLst>
            </a:custGeom>
            <a:noFill/>
            <a:ln cap="flat" cmpd="sng" w="19050">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50" name="Google Shape;450;p37"/>
            <p:cNvSpPr/>
            <p:nvPr/>
          </p:nvSpPr>
          <p:spPr>
            <a:xfrm>
              <a:off x="4987925" y="3054350"/>
              <a:ext cx="434975" cy="231775"/>
            </a:xfrm>
            <a:custGeom>
              <a:rect b="b" l="l" r="r" t="t"/>
              <a:pathLst>
                <a:path extrusionOk="0" h="161" w="301">
                  <a:moveTo>
                    <a:pt x="0" y="161"/>
                  </a:moveTo>
                  <a:lnTo>
                    <a:pt x="140" y="161"/>
                  </a:lnTo>
                  <a:lnTo>
                    <a:pt x="301" y="0"/>
                  </a:lnTo>
                </a:path>
              </a:pathLst>
            </a:custGeom>
            <a:noFill/>
            <a:ln cap="flat" cmpd="sng" w="19050">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51" name="Google Shape;451;p37"/>
            <p:cNvSpPr/>
            <p:nvPr/>
          </p:nvSpPr>
          <p:spPr>
            <a:xfrm>
              <a:off x="5254625" y="3065463"/>
              <a:ext cx="912813" cy="560387"/>
            </a:xfrm>
            <a:custGeom>
              <a:rect b="b" l="l" r="r" t="t"/>
              <a:pathLst>
                <a:path extrusionOk="0" h="388" w="631">
                  <a:moveTo>
                    <a:pt x="0" y="388"/>
                  </a:moveTo>
                  <a:lnTo>
                    <a:pt x="303" y="388"/>
                  </a:lnTo>
                  <a:lnTo>
                    <a:pt x="631" y="0"/>
                  </a:lnTo>
                </a:path>
              </a:pathLst>
            </a:custGeom>
            <a:noFill/>
            <a:ln cap="flat" cmpd="sng" w="19050">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cxnSp>
          <p:nvCxnSpPr>
            <p:cNvPr id="452" name="Google Shape;452;p37"/>
            <p:cNvCxnSpPr/>
            <p:nvPr/>
          </p:nvCxnSpPr>
          <p:spPr>
            <a:xfrm>
              <a:off x="5100638" y="3829050"/>
              <a:ext cx="911225" cy="1588"/>
            </a:xfrm>
            <a:prstGeom prst="straightConnector1">
              <a:avLst/>
            </a:prstGeom>
            <a:noFill/>
            <a:ln cap="flat" cmpd="sng" w="19050">
              <a:solidFill>
                <a:srgbClr val="FFFFFF"/>
              </a:solidFill>
              <a:prstDash val="solid"/>
              <a:round/>
              <a:headEnd len="med" w="med" type="none"/>
              <a:tailEnd len="med" w="med" type="none"/>
            </a:ln>
          </p:spPr>
        </p:cxnSp>
        <p:sp>
          <p:nvSpPr>
            <p:cNvPr id="453" name="Google Shape;453;p37"/>
            <p:cNvSpPr/>
            <p:nvPr/>
          </p:nvSpPr>
          <p:spPr>
            <a:xfrm>
              <a:off x="6608763" y="1693863"/>
              <a:ext cx="911225" cy="1270000"/>
            </a:xfrm>
            <a:custGeom>
              <a:rect b="b" l="l" r="r" t="t"/>
              <a:pathLst>
                <a:path extrusionOk="0" h="878" w="630">
                  <a:moveTo>
                    <a:pt x="630" y="0"/>
                  </a:moveTo>
                  <a:lnTo>
                    <a:pt x="366" y="0"/>
                  </a:lnTo>
                  <a:lnTo>
                    <a:pt x="0" y="878"/>
                  </a:lnTo>
                </a:path>
              </a:pathLst>
            </a:custGeom>
            <a:noFill/>
            <a:ln cap="flat" cmpd="sng" w="19050">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54" name="Google Shape;454;p37"/>
            <p:cNvSpPr/>
            <p:nvPr/>
          </p:nvSpPr>
          <p:spPr>
            <a:xfrm>
              <a:off x="6769100" y="1873250"/>
              <a:ext cx="730250" cy="1079500"/>
            </a:xfrm>
            <a:custGeom>
              <a:rect b="b" l="l" r="r" t="t"/>
              <a:pathLst>
                <a:path extrusionOk="0" h="746" w="505">
                  <a:moveTo>
                    <a:pt x="505" y="0"/>
                  </a:moveTo>
                  <a:lnTo>
                    <a:pt x="320" y="0"/>
                  </a:lnTo>
                  <a:lnTo>
                    <a:pt x="0" y="746"/>
                  </a:lnTo>
                </a:path>
              </a:pathLst>
            </a:custGeom>
            <a:noFill/>
            <a:ln cap="flat" cmpd="sng" w="19050">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55" name="Google Shape;455;p37"/>
            <p:cNvSpPr/>
            <p:nvPr/>
          </p:nvSpPr>
          <p:spPr>
            <a:xfrm>
              <a:off x="5340350" y="4471988"/>
              <a:ext cx="1273175" cy="663575"/>
            </a:xfrm>
            <a:custGeom>
              <a:rect b="b" l="l" r="r" t="t"/>
              <a:pathLst>
                <a:path extrusionOk="0" h="459" w="879">
                  <a:moveTo>
                    <a:pt x="0" y="0"/>
                  </a:moveTo>
                  <a:lnTo>
                    <a:pt x="633" y="0"/>
                  </a:lnTo>
                  <a:lnTo>
                    <a:pt x="879" y="459"/>
                  </a:lnTo>
                </a:path>
              </a:pathLst>
            </a:custGeom>
            <a:noFill/>
            <a:ln cap="flat" cmpd="sng" w="19050">
              <a:solidFill>
                <a:srgbClr val="FFFFFF"/>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cxnSp>
          <p:nvCxnSpPr>
            <p:cNvPr id="456" name="Google Shape;456;p37"/>
            <p:cNvCxnSpPr/>
            <p:nvPr/>
          </p:nvCxnSpPr>
          <p:spPr>
            <a:xfrm>
              <a:off x="5286375" y="4872038"/>
              <a:ext cx="933450" cy="1587"/>
            </a:xfrm>
            <a:prstGeom prst="straightConnector1">
              <a:avLst/>
            </a:prstGeom>
            <a:noFill/>
            <a:ln cap="flat" cmpd="sng" w="19050">
              <a:solidFill>
                <a:srgbClr val="FFFFFF"/>
              </a:solidFill>
              <a:prstDash val="solid"/>
              <a:round/>
              <a:headEnd len="med" w="med" type="none"/>
              <a:tailEnd len="med" w="med" type="none"/>
            </a:ln>
          </p:spPr>
        </p:cxnSp>
        <p:cxnSp>
          <p:nvCxnSpPr>
            <p:cNvPr id="457" name="Google Shape;457;p37"/>
            <p:cNvCxnSpPr/>
            <p:nvPr/>
          </p:nvCxnSpPr>
          <p:spPr>
            <a:xfrm>
              <a:off x="5305425" y="5246688"/>
              <a:ext cx="376238" cy="1587"/>
            </a:xfrm>
            <a:prstGeom prst="straightConnector1">
              <a:avLst/>
            </a:prstGeom>
            <a:noFill/>
            <a:ln cap="flat" cmpd="sng" w="19050">
              <a:solidFill>
                <a:srgbClr val="FFFFFF"/>
              </a:solidFill>
              <a:prstDash val="solid"/>
              <a:round/>
              <a:headEnd len="med" w="med" type="none"/>
              <a:tailEnd len="med" w="med" type="none"/>
            </a:ln>
          </p:spPr>
        </p:cxnSp>
        <p:sp>
          <p:nvSpPr>
            <p:cNvPr id="458" name="Google Shape;458;p37"/>
            <p:cNvSpPr/>
            <p:nvPr/>
          </p:nvSpPr>
          <p:spPr>
            <a:xfrm>
              <a:off x="1531938" y="2089150"/>
              <a:ext cx="727075" cy="257175"/>
            </a:xfrm>
            <a:custGeom>
              <a:rect b="b" l="l" r="r" t="t"/>
              <a:pathLst>
                <a:path extrusionOk="0" h="177" w="502">
                  <a:moveTo>
                    <a:pt x="0" y="0"/>
                  </a:moveTo>
                  <a:lnTo>
                    <a:pt x="193" y="0"/>
                  </a:lnTo>
                  <a:lnTo>
                    <a:pt x="502" y="177"/>
                  </a:lnTo>
                </a:path>
              </a:pathLst>
            </a:custGeom>
            <a:noFill/>
            <a:ln cap="flat" cmpd="sng" w="9525">
              <a:solidFill>
                <a:srgbClr val="0000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cxnSp>
          <p:nvCxnSpPr>
            <p:cNvPr id="459" name="Google Shape;459;p37"/>
            <p:cNvCxnSpPr/>
            <p:nvPr/>
          </p:nvCxnSpPr>
          <p:spPr>
            <a:xfrm>
              <a:off x="1630363" y="2525713"/>
              <a:ext cx="1290637" cy="1587"/>
            </a:xfrm>
            <a:prstGeom prst="straightConnector1">
              <a:avLst/>
            </a:prstGeom>
            <a:noFill/>
            <a:ln cap="flat" cmpd="sng" w="9525">
              <a:solidFill>
                <a:srgbClr val="000000"/>
              </a:solidFill>
              <a:prstDash val="solid"/>
              <a:round/>
              <a:headEnd len="med" w="med" type="none"/>
              <a:tailEnd len="med" w="med" type="none"/>
            </a:ln>
          </p:spPr>
        </p:cxnSp>
        <p:cxnSp>
          <p:nvCxnSpPr>
            <p:cNvPr id="460" name="Google Shape;460;p37"/>
            <p:cNvCxnSpPr/>
            <p:nvPr/>
          </p:nvCxnSpPr>
          <p:spPr>
            <a:xfrm>
              <a:off x="1638300" y="2757488"/>
              <a:ext cx="1276350" cy="1587"/>
            </a:xfrm>
            <a:prstGeom prst="straightConnector1">
              <a:avLst/>
            </a:prstGeom>
            <a:noFill/>
            <a:ln cap="flat" cmpd="sng" w="9525">
              <a:solidFill>
                <a:srgbClr val="000000"/>
              </a:solidFill>
              <a:prstDash val="solid"/>
              <a:round/>
              <a:headEnd len="med" w="med" type="none"/>
              <a:tailEnd len="med" w="med" type="none"/>
            </a:ln>
          </p:spPr>
        </p:cxnSp>
        <p:sp>
          <p:nvSpPr>
            <p:cNvPr id="461" name="Google Shape;461;p37"/>
            <p:cNvSpPr/>
            <p:nvPr/>
          </p:nvSpPr>
          <p:spPr>
            <a:xfrm>
              <a:off x="1647825" y="3117850"/>
              <a:ext cx="1427163" cy="127000"/>
            </a:xfrm>
            <a:custGeom>
              <a:rect b="b" l="l" r="r" t="t"/>
              <a:pathLst>
                <a:path extrusionOk="0" h="88" w="986">
                  <a:moveTo>
                    <a:pt x="0" y="0"/>
                  </a:moveTo>
                  <a:lnTo>
                    <a:pt x="579" y="0"/>
                  </a:lnTo>
                  <a:lnTo>
                    <a:pt x="986" y="88"/>
                  </a:lnTo>
                </a:path>
              </a:pathLst>
            </a:custGeom>
            <a:noFill/>
            <a:ln cap="flat" cmpd="sng" w="9525">
              <a:solidFill>
                <a:srgbClr val="0000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cxnSp>
          <p:nvCxnSpPr>
            <p:cNvPr id="462" name="Google Shape;462;p37"/>
            <p:cNvCxnSpPr/>
            <p:nvPr/>
          </p:nvCxnSpPr>
          <p:spPr>
            <a:xfrm flipH="1">
              <a:off x="1509713" y="2941638"/>
              <a:ext cx="1303337" cy="1587"/>
            </a:xfrm>
            <a:prstGeom prst="straightConnector1">
              <a:avLst/>
            </a:prstGeom>
            <a:noFill/>
            <a:ln cap="flat" cmpd="sng" w="9525">
              <a:solidFill>
                <a:srgbClr val="000000"/>
              </a:solidFill>
              <a:prstDash val="solid"/>
              <a:round/>
              <a:headEnd len="med" w="med" type="none"/>
              <a:tailEnd len="med" w="med" type="none"/>
            </a:ln>
          </p:spPr>
        </p:cxnSp>
        <p:sp>
          <p:nvSpPr>
            <p:cNvPr id="463" name="Google Shape;463;p37"/>
            <p:cNvSpPr/>
            <p:nvPr/>
          </p:nvSpPr>
          <p:spPr>
            <a:xfrm>
              <a:off x="1643063" y="3654425"/>
              <a:ext cx="436562" cy="666750"/>
            </a:xfrm>
            <a:custGeom>
              <a:rect b="b" l="l" r="r" t="t"/>
              <a:pathLst>
                <a:path extrusionOk="0" h="461" w="301">
                  <a:moveTo>
                    <a:pt x="0" y="461"/>
                  </a:moveTo>
                  <a:lnTo>
                    <a:pt x="47" y="461"/>
                  </a:lnTo>
                  <a:lnTo>
                    <a:pt x="301" y="0"/>
                  </a:lnTo>
                </a:path>
              </a:pathLst>
            </a:custGeom>
            <a:noFill/>
            <a:ln cap="flat" cmpd="sng" w="9525">
              <a:solidFill>
                <a:srgbClr val="0000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cxnSp>
          <p:nvCxnSpPr>
            <p:cNvPr id="464" name="Google Shape;464;p37"/>
            <p:cNvCxnSpPr/>
            <p:nvPr/>
          </p:nvCxnSpPr>
          <p:spPr>
            <a:xfrm>
              <a:off x="1506538" y="4697413"/>
              <a:ext cx="792162" cy="1587"/>
            </a:xfrm>
            <a:prstGeom prst="straightConnector1">
              <a:avLst/>
            </a:prstGeom>
            <a:noFill/>
            <a:ln cap="flat" cmpd="sng" w="9525">
              <a:solidFill>
                <a:srgbClr val="000000"/>
              </a:solidFill>
              <a:prstDash val="solid"/>
              <a:round/>
              <a:headEnd len="med" w="med" type="none"/>
              <a:tailEnd len="med" w="med" type="none"/>
            </a:ln>
          </p:spPr>
        </p:cxnSp>
        <p:cxnSp>
          <p:nvCxnSpPr>
            <p:cNvPr id="465" name="Google Shape;465;p37"/>
            <p:cNvCxnSpPr/>
            <p:nvPr/>
          </p:nvCxnSpPr>
          <p:spPr>
            <a:xfrm>
              <a:off x="1374775" y="5057775"/>
              <a:ext cx="1735138" cy="1588"/>
            </a:xfrm>
            <a:prstGeom prst="straightConnector1">
              <a:avLst/>
            </a:prstGeom>
            <a:noFill/>
            <a:ln cap="flat" cmpd="sng" w="9525">
              <a:solidFill>
                <a:srgbClr val="000000"/>
              </a:solidFill>
              <a:prstDash val="solid"/>
              <a:round/>
              <a:headEnd len="med" w="med" type="none"/>
              <a:tailEnd len="med" w="med" type="none"/>
            </a:ln>
          </p:spPr>
        </p:cxnSp>
        <p:sp>
          <p:nvSpPr>
            <p:cNvPr id="466" name="Google Shape;466;p37"/>
            <p:cNvSpPr/>
            <p:nvPr/>
          </p:nvSpPr>
          <p:spPr>
            <a:xfrm>
              <a:off x="5208588" y="1712913"/>
              <a:ext cx="1165225" cy="1165225"/>
            </a:xfrm>
            <a:custGeom>
              <a:rect b="b" l="l" r="r" t="t"/>
              <a:pathLst>
                <a:path extrusionOk="0" h="805" w="805">
                  <a:moveTo>
                    <a:pt x="0" y="0"/>
                  </a:moveTo>
                  <a:lnTo>
                    <a:pt x="237" y="0"/>
                  </a:lnTo>
                  <a:lnTo>
                    <a:pt x="805" y="805"/>
                  </a:lnTo>
                </a:path>
              </a:pathLst>
            </a:custGeom>
            <a:noFill/>
            <a:ln cap="flat" cmpd="sng" w="9525">
              <a:solidFill>
                <a:srgbClr val="0000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67" name="Google Shape;467;p37"/>
            <p:cNvSpPr/>
            <p:nvPr/>
          </p:nvSpPr>
          <p:spPr>
            <a:xfrm>
              <a:off x="5084763" y="1900238"/>
              <a:ext cx="644525" cy="374650"/>
            </a:xfrm>
            <a:custGeom>
              <a:rect b="b" l="l" r="r" t="t"/>
              <a:pathLst>
                <a:path extrusionOk="0" h="259" w="445">
                  <a:moveTo>
                    <a:pt x="0" y="0"/>
                  </a:moveTo>
                  <a:lnTo>
                    <a:pt x="262" y="0"/>
                  </a:lnTo>
                  <a:lnTo>
                    <a:pt x="445" y="259"/>
                  </a:lnTo>
                </a:path>
              </a:pathLst>
            </a:custGeom>
            <a:noFill/>
            <a:ln cap="flat" cmpd="sng" w="9525">
              <a:solidFill>
                <a:srgbClr val="0000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68" name="Google Shape;468;p37"/>
            <p:cNvSpPr/>
            <p:nvPr/>
          </p:nvSpPr>
          <p:spPr>
            <a:xfrm>
              <a:off x="5216525" y="2616200"/>
              <a:ext cx="1027113" cy="261938"/>
            </a:xfrm>
            <a:custGeom>
              <a:rect b="b" l="l" r="r" t="t"/>
              <a:pathLst>
                <a:path extrusionOk="0" h="181" w="710">
                  <a:moveTo>
                    <a:pt x="0" y="0"/>
                  </a:moveTo>
                  <a:lnTo>
                    <a:pt x="99" y="0"/>
                  </a:lnTo>
                  <a:lnTo>
                    <a:pt x="710" y="181"/>
                  </a:lnTo>
                </a:path>
              </a:pathLst>
            </a:custGeom>
            <a:noFill/>
            <a:ln cap="flat" cmpd="sng" w="9525">
              <a:solidFill>
                <a:srgbClr val="0000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69" name="Google Shape;469;p37"/>
            <p:cNvSpPr/>
            <p:nvPr/>
          </p:nvSpPr>
          <p:spPr>
            <a:xfrm>
              <a:off x="5202238" y="2805113"/>
              <a:ext cx="777875" cy="153987"/>
            </a:xfrm>
            <a:custGeom>
              <a:rect b="b" l="l" r="r" t="t"/>
              <a:pathLst>
                <a:path extrusionOk="0" h="107" w="538">
                  <a:moveTo>
                    <a:pt x="0" y="0"/>
                  </a:moveTo>
                  <a:lnTo>
                    <a:pt x="201" y="0"/>
                  </a:lnTo>
                  <a:lnTo>
                    <a:pt x="538" y="107"/>
                  </a:lnTo>
                </a:path>
              </a:pathLst>
            </a:custGeom>
            <a:noFill/>
            <a:ln cap="flat" cmpd="sng" w="9525">
              <a:solidFill>
                <a:srgbClr val="0000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70" name="Google Shape;470;p37"/>
            <p:cNvSpPr/>
            <p:nvPr/>
          </p:nvSpPr>
          <p:spPr>
            <a:xfrm>
              <a:off x="4983163" y="3054350"/>
              <a:ext cx="439737" cy="231775"/>
            </a:xfrm>
            <a:custGeom>
              <a:rect b="b" l="l" r="r" t="t"/>
              <a:pathLst>
                <a:path extrusionOk="0" h="161" w="304">
                  <a:moveTo>
                    <a:pt x="0" y="161"/>
                  </a:moveTo>
                  <a:lnTo>
                    <a:pt x="139" y="161"/>
                  </a:lnTo>
                  <a:lnTo>
                    <a:pt x="304" y="0"/>
                  </a:lnTo>
                </a:path>
              </a:pathLst>
            </a:custGeom>
            <a:noFill/>
            <a:ln cap="flat" cmpd="sng" w="9525">
              <a:solidFill>
                <a:srgbClr val="0000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71" name="Google Shape;471;p37"/>
            <p:cNvSpPr/>
            <p:nvPr/>
          </p:nvSpPr>
          <p:spPr>
            <a:xfrm>
              <a:off x="5249863" y="3065463"/>
              <a:ext cx="917575" cy="560387"/>
            </a:xfrm>
            <a:custGeom>
              <a:rect b="b" l="l" r="r" t="t"/>
              <a:pathLst>
                <a:path extrusionOk="0" h="388" w="634">
                  <a:moveTo>
                    <a:pt x="0" y="388"/>
                  </a:moveTo>
                  <a:lnTo>
                    <a:pt x="301" y="388"/>
                  </a:lnTo>
                  <a:lnTo>
                    <a:pt x="634" y="0"/>
                  </a:lnTo>
                </a:path>
              </a:pathLst>
            </a:custGeom>
            <a:noFill/>
            <a:ln cap="flat" cmpd="sng" w="9525">
              <a:solidFill>
                <a:srgbClr val="0000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cxnSp>
          <p:nvCxnSpPr>
            <p:cNvPr id="472" name="Google Shape;472;p37"/>
            <p:cNvCxnSpPr/>
            <p:nvPr/>
          </p:nvCxnSpPr>
          <p:spPr>
            <a:xfrm>
              <a:off x="5095875" y="3829050"/>
              <a:ext cx="912813" cy="1588"/>
            </a:xfrm>
            <a:prstGeom prst="straightConnector1">
              <a:avLst/>
            </a:prstGeom>
            <a:noFill/>
            <a:ln cap="flat" cmpd="sng" w="9525">
              <a:solidFill>
                <a:srgbClr val="000000"/>
              </a:solidFill>
              <a:prstDash val="solid"/>
              <a:round/>
              <a:headEnd len="med" w="med" type="none"/>
              <a:tailEnd len="med" w="med" type="none"/>
            </a:ln>
          </p:spPr>
        </p:cxnSp>
        <p:sp>
          <p:nvSpPr>
            <p:cNvPr id="473" name="Google Shape;473;p37"/>
            <p:cNvSpPr/>
            <p:nvPr/>
          </p:nvSpPr>
          <p:spPr>
            <a:xfrm>
              <a:off x="6608763" y="1693863"/>
              <a:ext cx="906462" cy="1270000"/>
            </a:xfrm>
            <a:custGeom>
              <a:rect b="b" l="l" r="r" t="t"/>
              <a:pathLst>
                <a:path extrusionOk="0" h="878" w="626">
                  <a:moveTo>
                    <a:pt x="626" y="0"/>
                  </a:moveTo>
                  <a:lnTo>
                    <a:pt x="363" y="0"/>
                  </a:lnTo>
                  <a:lnTo>
                    <a:pt x="0" y="878"/>
                  </a:lnTo>
                </a:path>
              </a:pathLst>
            </a:custGeom>
            <a:noFill/>
            <a:ln cap="flat" cmpd="sng" w="9525">
              <a:solidFill>
                <a:srgbClr val="0000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74" name="Google Shape;474;p37"/>
            <p:cNvSpPr/>
            <p:nvPr/>
          </p:nvSpPr>
          <p:spPr>
            <a:xfrm>
              <a:off x="6769100" y="1873250"/>
              <a:ext cx="727075" cy="1079500"/>
            </a:xfrm>
            <a:custGeom>
              <a:rect b="b" l="l" r="r" t="t"/>
              <a:pathLst>
                <a:path extrusionOk="0" h="746" w="502">
                  <a:moveTo>
                    <a:pt x="502" y="0"/>
                  </a:moveTo>
                  <a:lnTo>
                    <a:pt x="316" y="0"/>
                  </a:lnTo>
                  <a:lnTo>
                    <a:pt x="0" y="746"/>
                  </a:lnTo>
                </a:path>
              </a:pathLst>
            </a:custGeom>
            <a:noFill/>
            <a:ln cap="flat" cmpd="sng" w="9525">
              <a:solidFill>
                <a:srgbClr val="0000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475" name="Google Shape;475;p37"/>
            <p:cNvSpPr/>
            <p:nvPr/>
          </p:nvSpPr>
          <p:spPr>
            <a:xfrm>
              <a:off x="5335588" y="4471988"/>
              <a:ext cx="1277937" cy="663575"/>
            </a:xfrm>
            <a:custGeom>
              <a:rect b="b" l="l" r="r" t="t"/>
              <a:pathLst>
                <a:path extrusionOk="0" h="459" w="883">
                  <a:moveTo>
                    <a:pt x="0" y="0"/>
                  </a:moveTo>
                  <a:lnTo>
                    <a:pt x="637" y="0"/>
                  </a:lnTo>
                  <a:lnTo>
                    <a:pt x="883" y="459"/>
                  </a:lnTo>
                </a:path>
              </a:pathLst>
            </a:custGeom>
            <a:noFill/>
            <a:ln cap="flat" cmpd="sng" w="9525">
              <a:solidFill>
                <a:srgbClr val="000000"/>
              </a:solidFill>
              <a:prstDash val="solid"/>
              <a:round/>
              <a:headEnd len="med" w="med" type="none"/>
              <a:tailEnd len="med" w="med"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cxnSp>
          <p:nvCxnSpPr>
            <p:cNvPr id="476" name="Google Shape;476;p37"/>
            <p:cNvCxnSpPr/>
            <p:nvPr/>
          </p:nvCxnSpPr>
          <p:spPr>
            <a:xfrm>
              <a:off x="5281613" y="4872038"/>
              <a:ext cx="935037" cy="1587"/>
            </a:xfrm>
            <a:prstGeom prst="straightConnector1">
              <a:avLst/>
            </a:prstGeom>
            <a:noFill/>
            <a:ln cap="flat" cmpd="sng" w="9525">
              <a:solidFill>
                <a:srgbClr val="000000"/>
              </a:solidFill>
              <a:prstDash val="solid"/>
              <a:round/>
              <a:headEnd len="med" w="med" type="none"/>
              <a:tailEnd len="med" w="med" type="none"/>
            </a:ln>
          </p:spPr>
        </p:cxnSp>
        <p:cxnSp>
          <p:nvCxnSpPr>
            <p:cNvPr id="477" name="Google Shape;477;p37"/>
            <p:cNvCxnSpPr/>
            <p:nvPr/>
          </p:nvCxnSpPr>
          <p:spPr>
            <a:xfrm>
              <a:off x="5300663" y="5246688"/>
              <a:ext cx="379412" cy="1587"/>
            </a:xfrm>
            <a:prstGeom prst="straightConnector1">
              <a:avLst/>
            </a:prstGeom>
            <a:noFill/>
            <a:ln cap="flat" cmpd="sng" w="9525">
              <a:solidFill>
                <a:srgbClr val="000000"/>
              </a:solidFill>
              <a:prstDash val="solid"/>
              <a:round/>
              <a:headEnd len="med" w="med" type="none"/>
              <a:tailEnd len="med" w="med" type="none"/>
            </a:ln>
          </p:spPr>
        </p:cxnSp>
        <p:sp>
          <p:nvSpPr>
            <p:cNvPr id="478" name="Google Shape;478;p37"/>
            <p:cNvSpPr/>
            <p:nvPr/>
          </p:nvSpPr>
          <p:spPr>
            <a:xfrm>
              <a:off x="4627563" y="2557463"/>
              <a:ext cx="501021" cy="133531"/>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1000">
                  <a:solidFill>
                    <a:srgbClr val="000000"/>
                  </a:solidFill>
                  <a:latin typeface="Arial"/>
                  <a:ea typeface="Arial"/>
                  <a:cs typeface="Arial"/>
                  <a:sym typeface="Arial"/>
                </a:rPr>
                <a:t>dorsal root</a:t>
              </a:r>
              <a:endParaRPr b="1" sz="1000">
                <a:solidFill>
                  <a:schemeClr val="dk1"/>
                </a:solidFill>
                <a:latin typeface="Arial"/>
                <a:ea typeface="Arial"/>
                <a:cs typeface="Arial"/>
                <a:sym typeface="Arial"/>
              </a:endParaRPr>
            </a:p>
          </p:txBody>
        </p:sp>
        <p:sp>
          <p:nvSpPr>
            <p:cNvPr id="479" name="Google Shape;479;p37"/>
            <p:cNvSpPr/>
            <p:nvPr/>
          </p:nvSpPr>
          <p:spPr>
            <a:xfrm>
              <a:off x="4635500" y="3557588"/>
              <a:ext cx="543406" cy="133531"/>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1000">
                  <a:solidFill>
                    <a:srgbClr val="000000"/>
                  </a:solidFill>
                  <a:latin typeface="Arial"/>
                  <a:ea typeface="Arial"/>
                  <a:cs typeface="Arial"/>
                  <a:sym typeface="Arial"/>
                </a:rPr>
                <a:t>ventral root</a:t>
              </a:r>
              <a:endParaRPr b="1" sz="1000">
                <a:solidFill>
                  <a:schemeClr val="dk1"/>
                </a:solidFill>
                <a:latin typeface="Arial"/>
                <a:ea typeface="Arial"/>
                <a:cs typeface="Arial"/>
                <a:sym typeface="Arial"/>
              </a:endParaRPr>
            </a:p>
          </p:txBody>
        </p:sp>
        <p:sp>
          <p:nvSpPr>
            <p:cNvPr id="480" name="Google Shape;480;p37"/>
            <p:cNvSpPr/>
            <p:nvPr/>
          </p:nvSpPr>
          <p:spPr>
            <a:xfrm>
              <a:off x="4635500" y="1841500"/>
              <a:ext cx="391045" cy="133531"/>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1000">
                  <a:solidFill>
                    <a:srgbClr val="000000"/>
                  </a:solidFill>
                  <a:latin typeface="Arial"/>
                  <a:ea typeface="Arial"/>
                  <a:cs typeface="Arial"/>
                  <a:sym typeface="Arial"/>
                </a:rPr>
                <a:t>vertebra</a:t>
              </a:r>
              <a:endParaRPr b="1" sz="1000">
                <a:solidFill>
                  <a:schemeClr val="dk1"/>
                </a:solidFill>
                <a:latin typeface="Arial"/>
                <a:ea typeface="Arial"/>
                <a:cs typeface="Arial"/>
                <a:sym typeface="Arial"/>
              </a:endParaRPr>
            </a:p>
          </p:txBody>
        </p:sp>
        <p:sp>
          <p:nvSpPr>
            <p:cNvPr id="481" name="Google Shape;481;p37"/>
            <p:cNvSpPr/>
            <p:nvPr/>
          </p:nvSpPr>
          <p:spPr>
            <a:xfrm>
              <a:off x="4635500" y="1651000"/>
              <a:ext cx="496633" cy="133531"/>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1000">
                  <a:solidFill>
                    <a:srgbClr val="000000"/>
                  </a:solidFill>
                  <a:latin typeface="Arial"/>
                  <a:ea typeface="Arial"/>
                  <a:cs typeface="Arial"/>
                  <a:sym typeface="Arial"/>
                </a:rPr>
                <a:t>spinal cord</a:t>
              </a:r>
              <a:endParaRPr b="1" sz="1000">
                <a:solidFill>
                  <a:schemeClr val="dk1"/>
                </a:solidFill>
                <a:latin typeface="Arial"/>
                <a:ea typeface="Arial"/>
                <a:cs typeface="Arial"/>
                <a:sym typeface="Arial"/>
              </a:endParaRPr>
            </a:p>
          </p:txBody>
        </p:sp>
        <p:sp>
          <p:nvSpPr>
            <p:cNvPr id="482" name="Google Shape;482;p37"/>
            <p:cNvSpPr/>
            <p:nvPr/>
          </p:nvSpPr>
          <p:spPr>
            <a:xfrm>
              <a:off x="4638675" y="5180013"/>
              <a:ext cx="602809" cy="133531"/>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1000">
                  <a:solidFill>
                    <a:srgbClr val="000000"/>
                  </a:solidFill>
                  <a:latin typeface="Arial"/>
                  <a:ea typeface="Arial"/>
                  <a:cs typeface="Arial"/>
                  <a:sym typeface="Arial"/>
                </a:rPr>
                <a:t>white matter</a:t>
              </a:r>
              <a:endParaRPr b="1" sz="1000">
                <a:solidFill>
                  <a:schemeClr val="dk1"/>
                </a:solidFill>
                <a:latin typeface="Arial"/>
                <a:ea typeface="Arial"/>
                <a:cs typeface="Arial"/>
                <a:sym typeface="Arial"/>
              </a:endParaRPr>
            </a:p>
          </p:txBody>
        </p:sp>
        <p:sp>
          <p:nvSpPr>
            <p:cNvPr id="483" name="Google Shape;483;p37"/>
            <p:cNvSpPr/>
            <p:nvPr/>
          </p:nvSpPr>
          <p:spPr>
            <a:xfrm>
              <a:off x="4638675" y="4418013"/>
              <a:ext cx="582419" cy="133531"/>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1000">
                  <a:solidFill>
                    <a:srgbClr val="000000"/>
                  </a:solidFill>
                  <a:latin typeface="Arial"/>
                  <a:ea typeface="Arial"/>
                  <a:cs typeface="Arial"/>
                  <a:sym typeface="Arial"/>
                </a:rPr>
                <a:t>central canal</a:t>
              </a:r>
              <a:endParaRPr b="1" sz="1000">
                <a:solidFill>
                  <a:schemeClr val="dk1"/>
                </a:solidFill>
                <a:latin typeface="Arial"/>
                <a:ea typeface="Arial"/>
                <a:cs typeface="Arial"/>
                <a:sym typeface="Arial"/>
              </a:endParaRPr>
            </a:p>
          </p:txBody>
        </p:sp>
        <p:sp>
          <p:nvSpPr>
            <p:cNvPr id="484" name="Google Shape;484;p37"/>
            <p:cNvSpPr/>
            <p:nvPr/>
          </p:nvSpPr>
          <p:spPr>
            <a:xfrm>
              <a:off x="4638675" y="4800600"/>
              <a:ext cx="537048" cy="133531"/>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1000">
                  <a:solidFill>
                    <a:srgbClr val="000000"/>
                  </a:solidFill>
                  <a:latin typeface="Arial"/>
                  <a:ea typeface="Arial"/>
                  <a:cs typeface="Arial"/>
                  <a:sym typeface="Arial"/>
                </a:rPr>
                <a:t>gray matter</a:t>
              </a:r>
              <a:endParaRPr b="1" sz="1000">
                <a:solidFill>
                  <a:schemeClr val="dk1"/>
                </a:solidFill>
                <a:latin typeface="Arial"/>
                <a:ea typeface="Arial"/>
                <a:cs typeface="Arial"/>
                <a:sym typeface="Arial"/>
              </a:endParaRPr>
            </a:p>
          </p:txBody>
        </p:sp>
        <p:sp>
          <p:nvSpPr>
            <p:cNvPr id="485" name="Google Shape;485;p37"/>
            <p:cNvSpPr/>
            <p:nvPr/>
          </p:nvSpPr>
          <p:spPr>
            <a:xfrm>
              <a:off x="911225" y="2025650"/>
              <a:ext cx="535004" cy="133531"/>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1000">
                  <a:solidFill>
                    <a:srgbClr val="000000"/>
                  </a:solidFill>
                  <a:latin typeface="Arial"/>
                  <a:ea typeface="Arial"/>
                  <a:cs typeface="Arial"/>
                  <a:sym typeface="Arial"/>
                </a:rPr>
                <a:t>frontal lobe</a:t>
              </a:r>
              <a:endParaRPr b="1" sz="1000">
                <a:solidFill>
                  <a:schemeClr val="dk1"/>
                </a:solidFill>
                <a:latin typeface="Arial"/>
                <a:ea typeface="Arial"/>
                <a:cs typeface="Arial"/>
                <a:sym typeface="Arial"/>
              </a:endParaRPr>
            </a:p>
          </p:txBody>
        </p:sp>
        <p:sp>
          <p:nvSpPr>
            <p:cNvPr id="486" name="Google Shape;486;p37"/>
            <p:cNvSpPr/>
            <p:nvPr/>
          </p:nvSpPr>
          <p:spPr>
            <a:xfrm>
              <a:off x="911225" y="2457450"/>
              <a:ext cx="636418" cy="133531"/>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1000">
                  <a:solidFill>
                    <a:srgbClr val="000000"/>
                  </a:solidFill>
                  <a:latin typeface="Arial"/>
                  <a:ea typeface="Arial"/>
                  <a:cs typeface="Arial"/>
                  <a:sym typeface="Arial"/>
                </a:rPr>
                <a:t>olfactory bulb</a:t>
              </a:r>
              <a:endParaRPr b="1" sz="1000">
                <a:solidFill>
                  <a:schemeClr val="dk1"/>
                </a:solidFill>
                <a:latin typeface="Arial"/>
                <a:ea typeface="Arial"/>
                <a:cs typeface="Arial"/>
                <a:sym typeface="Arial"/>
              </a:endParaRPr>
            </a:p>
          </p:txBody>
        </p:sp>
        <p:sp>
          <p:nvSpPr>
            <p:cNvPr id="487" name="Google Shape;487;p37"/>
            <p:cNvSpPr/>
            <p:nvPr/>
          </p:nvSpPr>
          <p:spPr>
            <a:xfrm>
              <a:off x="911225" y="2689225"/>
              <a:ext cx="647977" cy="133531"/>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1000">
                  <a:solidFill>
                    <a:srgbClr val="000000"/>
                  </a:solidFill>
                  <a:latin typeface="Arial"/>
                  <a:ea typeface="Arial"/>
                  <a:cs typeface="Arial"/>
                  <a:sym typeface="Arial"/>
                </a:rPr>
                <a:t>olfactory tract</a:t>
              </a:r>
              <a:endParaRPr b="1" sz="1000">
                <a:solidFill>
                  <a:schemeClr val="dk1"/>
                </a:solidFill>
                <a:latin typeface="Arial"/>
                <a:ea typeface="Arial"/>
                <a:cs typeface="Arial"/>
                <a:sym typeface="Arial"/>
              </a:endParaRPr>
            </a:p>
          </p:txBody>
        </p:sp>
        <p:sp>
          <p:nvSpPr>
            <p:cNvPr id="488" name="Google Shape;488;p37"/>
            <p:cNvSpPr/>
            <p:nvPr/>
          </p:nvSpPr>
          <p:spPr>
            <a:xfrm>
              <a:off x="911225" y="3054350"/>
              <a:ext cx="625233" cy="133531"/>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1000">
                  <a:solidFill>
                    <a:srgbClr val="000000"/>
                  </a:solidFill>
                  <a:latin typeface="Arial"/>
                  <a:ea typeface="Arial"/>
                  <a:cs typeface="Arial"/>
                  <a:sym typeface="Arial"/>
                </a:rPr>
                <a:t>optic chiasma</a:t>
              </a:r>
              <a:endParaRPr b="1" sz="1000">
                <a:solidFill>
                  <a:schemeClr val="dk1"/>
                </a:solidFill>
                <a:latin typeface="Arial"/>
                <a:ea typeface="Arial"/>
                <a:cs typeface="Arial"/>
                <a:sym typeface="Arial"/>
              </a:endParaRPr>
            </a:p>
          </p:txBody>
        </p:sp>
        <p:sp>
          <p:nvSpPr>
            <p:cNvPr id="489" name="Google Shape;489;p37"/>
            <p:cNvSpPr/>
            <p:nvPr/>
          </p:nvSpPr>
          <p:spPr>
            <a:xfrm>
              <a:off x="911225" y="4257675"/>
              <a:ext cx="644659" cy="133531"/>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1000">
                  <a:solidFill>
                    <a:srgbClr val="000000"/>
                  </a:solidFill>
                  <a:latin typeface="Arial"/>
                  <a:ea typeface="Arial"/>
                  <a:cs typeface="Arial"/>
                  <a:sym typeface="Arial"/>
                </a:rPr>
                <a:t>temporal lobe</a:t>
              </a:r>
              <a:endParaRPr b="1" sz="1000">
                <a:solidFill>
                  <a:schemeClr val="dk1"/>
                </a:solidFill>
                <a:latin typeface="Arial"/>
                <a:ea typeface="Arial"/>
                <a:cs typeface="Arial"/>
                <a:sym typeface="Arial"/>
              </a:endParaRPr>
            </a:p>
          </p:txBody>
        </p:sp>
        <p:sp>
          <p:nvSpPr>
            <p:cNvPr id="490" name="Google Shape;490;p37"/>
            <p:cNvSpPr/>
            <p:nvPr/>
          </p:nvSpPr>
          <p:spPr>
            <a:xfrm>
              <a:off x="911225" y="2889250"/>
              <a:ext cx="512527" cy="133531"/>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1000">
                  <a:solidFill>
                    <a:srgbClr val="000000"/>
                  </a:solidFill>
                  <a:latin typeface="Arial"/>
                  <a:ea typeface="Arial"/>
                  <a:cs typeface="Arial"/>
                  <a:sym typeface="Arial"/>
                </a:rPr>
                <a:t>optic nerve</a:t>
              </a:r>
              <a:endParaRPr b="1" sz="1000">
                <a:solidFill>
                  <a:schemeClr val="dk1"/>
                </a:solidFill>
                <a:latin typeface="Arial"/>
                <a:ea typeface="Arial"/>
                <a:cs typeface="Arial"/>
                <a:sym typeface="Arial"/>
              </a:endParaRPr>
            </a:p>
          </p:txBody>
        </p:sp>
        <p:sp>
          <p:nvSpPr>
            <p:cNvPr id="491" name="Google Shape;491;p37"/>
            <p:cNvSpPr/>
            <p:nvPr/>
          </p:nvSpPr>
          <p:spPr>
            <a:xfrm>
              <a:off x="911225" y="4640263"/>
              <a:ext cx="510975" cy="133531"/>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1000">
                  <a:solidFill>
                    <a:srgbClr val="000000"/>
                  </a:solidFill>
                  <a:latin typeface="Arial"/>
                  <a:ea typeface="Arial"/>
                  <a:cs typeface="Arial"/>
                  <a:sym typeface="Arial"/>
                </a:rPr>
                <a:t>cerebellum</a:t>
              </a:r>
              <a:endParaRPr b="1" sz="1000">
                <a:solidFill>
                  <a:schemeClr val="dk1"/>
                </a:solidFill>
                <a:latin typeface="Arial"/>
                <a:ea typeface="Arial"/>
                <a:cs typeface="Arial"/>
                <a:sym typeface="Arial"/>
              </a:endParaRPr>
            </a:p>
          </p:txBody>
        </p:sp>
        <p:sp>
          <p:nvSpPr>
            <p:cNvPr id="492" name="Google Shape;492;p37"/>
            <p:cNvSpPr/>
            <p:nvPr/>
          </p:nvSpPr>
          <p:spPr>
            <a:xfrm>
              <a:off x="911225" y="4994275"/>
              <a:ext cx="369906" cy="133531"/>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1000">
                  <a:solidFill>
                    <a:srgbClr val="000000"/>
                  </a:solidFill>
                  <a:latin typeface="Arial"/>
                  <a:ea typeface="Arial"/>
                  <a:cs typeface="Arial"/>
                  <a:sym typeface="Arial"/>
                </a:rPr>
                <a:t>medulla</a:t>
              </a:r>
              <a:endParaRPr b="1" sz="1000">
                <a:solidFill>
                  <a:schemeClr val="dk1"/>
                </a:solidFill>
                <a:latin typeface="Arial"/>
                <a:ea typeface="Arial"/>
                <a:cs typeface="Arial"/>
                <a:sym typeface="Arial"/>
              </a:endParaRPr>
            </a:p>
          </p:txBody>
        </p:sp>
        <p:sp>
          <p:nvSpPr>
            <p:cNvPr id="493" name="Google Shape;493;p37"/>
            <p:cNvSpPr/>
            <p:nvPr/>
          </p:nvSpPr>
          <p:spPr>
            <a:xfrm>
              <a:off x="7537450" y="1636713"/>
              <a:ext cx="537048" cy="133531"/>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1000">
                  <a:solidFill>
                    <a:srgbClr val="000000"/>
                  </a:solidFill>
                  <a:latin typeface="Arial"/>
                  <a:ea typeface="Arial"/>
                  <a:cs typeface="Arial"/>
                  <a:sym typeface="Arial"/>
                </a:rPr>
                <a:t>gray matter</a:t>
              </a:r>
              <a:endParaRPr b="1" sz="1000">
                <a:solidFill>
                  <a:schemeClr val="dk1"/>
                </a:solidFill>
                <a:latin typeface="Arial"/>
                <a:ea typeface="Arial"/>
                <a:cs typeface="Arial"/>
                <a:sym typeface="Arial"/>
              </a:endParaRPr>
            </a:p>
          </p:txBody>
        </p:sp>
        <p:sp>
          <p:nvSpPr>
            <p:cNvPr id="494" name="Google Shape;494;p37"/>
            <p:cNvSpPr/>
            <p:nvPr/>
          </p:nvSpPr>
          <p:spPr>
            <a:xfrm>
              <a:off x="7537450" y="1816100"/>
              <a:ext cx="602809" cy="133531"/>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1000">
                  <a:solidFill>
                    <a:srgbClr val="000000"/>
                  </a:solidFill>
                  <a:latin typeface="Arial"/>
                  <a:ea typeface="Arial"/>
                  <a:cs typeface="Arial"/>
                  <a:sym typeface="Arial"/>
                </a:rPr>
                <a:t>white matter</a:t>
              </a:r>
              <a:endParaRPr b="1" sz="1000">
                <a:solidFill>
                  <a:schemeClr val="dk1"/>
                </a:solidFill>
                <a:latin typeface="Arial"/>
                <a:ea typeface="Arial"/>
                <a:cs typeface="Arial"/>
                <a:sym typeface="Arial"/>
              </a:endParaRPr>
            </a:p>
          </p:txBody>
        </p:sp>
        <p:sp>
          <p:nvSpPr>
            <p:cNvPr id="495" name="Google Shape;495;p37"/>
            <p:cNvSpPr/>
            <p:nvPr/>
          </p:nvSpPr>
          <p:spPr>
            <a:xfrm>
              <a:off x="4635500" y="3763963"/>
              <a:ext cx="391045" cy="133531"/>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1000">
                  <a:solidFill>
                    <a:srgbClr val="000000"/>
                  </a:solidFill>
                  <a:latin typeface="Arial"/>
                  <a:ea typeface="Arial"/>
                  <a:cs typeface="Arial"/>
                  <a:sym typeface="Arial"/>
                </a:rPr>
                <a:t>vertebra</a:t>
              </a:r>
              <a:endParaRPr b="1" sz="1000">
                <a:solidFill>
                  <a:schemeClr val="dk1"/>
                </a:solidFill>
                <a:latin typeface="Arial"/>
                <a:ea typeface="Arial"/>
                <a:cs typeface="Arial"/>
                <a:sym typeface="Arial"/>
              </a:endParaRPr>
            </a:p>
          </p:txBody>
        </p:sp>
        <p:sp>
          <p:nvSpPr>
            <p:cNvPr id="496" name="Google Shape;496;p37"/>
            <p:cNvSpPr/>
            <p:nvPr/>
          </p:nvSpPr>
          <p:spPr>
            <a:xfrm>
              <a:off x="5853113" y="3911600"/>
              <a:ext cx="88088" cy="133531"/>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1000">
                  <a:solidFill>
                    <a:srgbClr val="000000"/>
                  </a:solidFill>
                  <a:latin typeface="Arial"/>
                  <a:ea typeface="Arial"/>
                  <a:cs typeface="Arial"/>
                  <a:sym typeface="Arial"/>
                </a:rPr>
                <a:t>b.</a:t>
              </a:r>
              <a:endParaRPr b="1" sz="1000">
                <a:solidFill>
                  <a:schemeClr val="dk1"/>
                </a:solidFill>
                <a:latin typeface="Arial"/>
                <a:ea typeface="Arial"/>
                <a:cs typeface="Arial"/>
                <a:sym typeface="Arial"/>
              </a:endParaRPr>
            </a:p>
          </p:txBody>
        </p:sp>
        <p:sp>
          <p:nvSpPr>
            <p:cNvPr id="497" name="Google Shape;497;p37"/>
            <p:cNvSpPr/>
            <p:nvPr/>
          </p:nvSpPr>
          <p:spPr>
            <a:xfrm>
              <a:off x="5581650" y="6034088"/>
              <a:ext cx="75137" cy="133531"/>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1000">
                  <a:solidFill>
                    <a:srgbClr val="000000"/>
                  </a:solidFill>
                  <a:latin typeface="Arial"/>
                  <a:ea typeface="Arial"/>
                  <a:cs typeface="Arial"/>
                  <a:sym typeface="Arial"/>
                </a:rPr>
                <a:t>c.</a:t>
              </a:r>
              <a:endParaRPr b="1" sz="1000">
                <a:solidFill>
                  <a:schemeClr val="dk1"/>
                </a:solidFill>
                <a:latin typeface="Arial"/>
                <a:ea typeface="Arial"/>
                <a:cs typeface="Arial"/>
                <a:sym typeface="Arial"/>
              </a:endParaRPr>
            </a:p>
          </p:txBody>
        </p:sp>
        <p:sp>
          <p:nvSpPr>
            <p:cNvPr id="498" name="Google Shape;498;p37"/>
            <p:cNvSpPr/>
            <p:nvPr/>
          </p:nvSpPr>
          <p:spPr>
            <a:xfrm>
              <a:off x="2187575" y="5318125"/>
              <a:ext cx="83379" cy="133531"/>
            </a:xfrm>
            <a:prstGeom prst="rect">
              <a:avLst/>
            </a:prstGeom>
            <a:noFill/>
            <a:ln>
              <a:noFill/>
            </a:ln>
          </p:spPr>
          <p:txBody>
            <a:bodyPr anchorCtr="0" anchor="t" bIns="0" lIns="0" spcFirstLastPara="1" rIns="0" wrap="square" tIns="0">
              <a:noAutofit/>
            </a:bodyPr>
            <a:lstStyle/>
            <a:p>
              <a:pPr indent="0" lvl="0" marL="0" marR="0" rtl="0" algn="l">
                <a:spcBef>
                  <a:spcPts val="0"/>
                </a:spcBef>
                <a:spcAft>
                  <a:spcPts val="0"/>
                </a:spcAft>
                <a:buNone/>
              </a:pPr>
              <a:r>
                <a:rPr b="1" lang="en-US" sz="1000">
                  <a:solidFill>
                    <a:srgbClr val="000000"/>
                  </a:solidFill>
                  <a:latin typeface="Arial"/>
                  <a:ea typeface="Arial"/>
                  <a:cs typeface="Arial"/>
                  <a:sym typeface="Arial"/>
                </a:rPr>
                <a:t>a.</a:t>
              </a:r>
              <a:endParaRPr b="1" sz="1000">
                <a:solidFill>
                  <a:schemeClr val="dk1"/>
                </a:solidFill>
                <a:latin typeface="Arial"/>
                <a:ea typeface="Arial"/>
                <a:cs typeface="Arial"/>
                <a:sym typeface="Arial"/>
              </a:endParaRPr>
            </a:p>
          </p:txBody>
        </p:sp>
        <p:sp>
          <p:nvSpPr>
            <p:cNvPr id="499" name="Google Shape;499;p37"/>
            <p:cNvSpPr txBox="1"/>
            <p:nvPr/>
          </p:nvSpPr>
          <p:spPr>
            <a:xfrm>
              <a:off x="4635112" y="2739051"/>
              <a:ext cx="580666" cy="265857"/>
            </a:xfrm>
            <a:prstGeom prst="rect">
              <a:avLst/>
            </a:prstGeom>
            <a:noFill/>
            <a:ln>
              <a:noFill/>
            </a:ln>
          </p:spPr>
          <p:txBody>
            <a:bodyPr anchorCtr="0" anchor="t" bIns="0" lIns="0" spcFirstLastPara="1" rIns="91425" wrap="square" tIns="0">
              <a:noAutofit/>
            </a:bodyPr>
            <a:lstStyle/>
            <a:p>
              <a:pPr indent="0" lvl="0" marL="0" marR="0" rtl="0" algn="l">
                <a:spcBef>
                  <a:spcPts val="0"/>
                </a:spcBef>
                <a:spcAft>
                  <a:spcPts val="0"/>
                </a:spcAft>
                <a:buNone/>
              </a:pPr>
              <a:r>
                <a:rPr b="1" lang="en-US" sz="1000">
                  <a:solidFill>
                    <a:schemeClr val="dk1"/>
                  </a:solidFill>
                  <a:latin typeface="Calibri"/>
                  <a:ea typeface="Calibri"/>
                  <a:cs typeface="Calibri"/>
                  <a:sym typeface="Calibri"/>
                </a:rPr>
                <a:t>dorsal root</a:t>
              </a:r>
              <a:endParaRPr/>
            </a:p>
            <a:p>
              <a:pPr indent="0" lvl="0" marL="0" marR="0" rtl="0" algn="l">
                <a:spcBef>
                  <a:spcPts val="0"/>
                </a:spcBef>
                <a:spcAft>
                  <a:spcPts val="0"/>
                </a:spcAft>
                <a:buNone/>
              </a:pPr>
              <a:r>
                <a:rPr b="1" lang="en-US" sz="1000">
                  <a:solidFill>
                    <a:schemeClr val="dk1"/>
                  </a:solidFill>
                  <a:latin typeface="Calibri"/>
                  <a:ea typeface="Calibri"/>
                  <a:cs typeface="Calibri"/>
                  <a:sym typeface="Calibri"/>
                </a:rPr>
                <a:t>ganglion</a:t>
              </a:r>
              <a:endParaRPr/>
            </a:p>
          </p:txBody>
        </p:sp>
        <p:sp>
          <p:nvSpPr>
            <p:cNvPr id="500" name="Google Shape;500;p37"/>
            <p:cNvSpPr txBox="1"/>
            <p:nvPr/>
          </p:nvSpPr>
          <p:spPr>
            <a:xfrm>
              <a:off x="4635112" y="3223929"/>
              <a:ext cx="348671" cy="267234"/>
            </a:xfrm>
            <a:prstGeom prst="rect">
              <a:avLst/>
            </a:prstGeom>
            <a:noFill/>
            <a:ln>
              <a:noFill/>
            </a:ln>
          </p:spPr>
          <p:txBody>
            <a:bodyPr anchorCtr="0" anchor="t" bIns="0" lIns="0" spcFirstLastPara="1" rIns="91425" wrap="square" tIns="0">
              <a:noAutofit/>
            </a:bodyPr>
            <a:lstStyle/>
            <a:p>
              <a:pPr indent="0" lvl="0" marL="0" marR="0" rtl="0" algn="l">
                <a:spcBef>
                  <a:spcPts val="0"/>
                </a:spcBef>
                <a:spcAft>
                  <a:spcPts val="0"/>
                </a:spcAft>
                <a:buNone/>
              </a:pPr>
              <a:r>
                <a:rPr b="1" lang="en-US" sz="1000">
                  <a:solidFill>
                    <a:schemeClr val="dk1"/>
                  </a:solidFill>
                  <a:latin typeface="Calibri"/>
                  <a:ea typeface="Calibri"/>
                  <a:cs typeface="Calibri"/>
                  <a:sym typeface="Calibri"/>
                </a:rPr>
                <a:t>spinal</a:t>
              </a:r>
              <a:endParaRPr/>
            </a:p>
            <a:p>
              <a:pPr indent="0" lvl="0" marL="0" marR="0" rtl="0" algn="l">
                <a:spcBef>
                  <a:spcPts val="0"/>
                </a:spcBef>
                <a:spcAft>
                  <a:spcPts val="0"/>
                </a:spcAft>
                <a:buNone/>
              </a:pPr>
              <a:r>
                <a:rPr b="1" lang="en-US" sz="1000">
                  <a:solidFill>
                    <a:schemeClr val="dk1"/>
                  </a:solidFill>
                  <a:latin typeface="Calibri"/>
                  <a:ea typeface="Calibri"/>
                  <a:cs typeface="Calibri"/>
                  <a:sym typeface="Calibri"/>
                </a:rPr>
                <a:t>nerve</a:t>
              </a:r>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4" name="Shape 504"/>
        <p:cNvGrpSpPr/>
        <p:nvPr/>
      </p:nvGrpSpPr>
      <p:grpSpPr>
        <a:xfrm>
          <a:off x="0" y="0"/>
          <a:ext cx="0" cy="0"/>
          <a:chOff x="0" y="0"/>
          <a:chExt cx="0" cy="0"/>
        </a:xfrm>
      </p:grpSpPr>
      <p:sp>
        <p:nvSpPr>
          <p:cNvPr id="505" name="Google Shape;505;p38"/>
          <p:cNvSpPr txBox="1"/>
          <p:nvPr>
            <p:ph type="title"/>
          </p:nvPr>
        </p:nvSpPr>
        <p:spPr>
          <a:xfrm>
            <a:off x="239086" y="0"/>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PERIPHERAL NERVOUS SYSTEM</a:t>
            </a:r>
            <a:endParaRPr/>
          </a:p>
        </p:txBody>
      </p:sp>
      <p:sp>
        <p:nvSpPr>
          <p:cNvPr id="506" name="Google Shape;506;p38"/>
          <p:cNvSpPr txBox="1"/>
          <p:nvPr>
            <p:ph idx="1" type="body"/>
          </p:nvPr>
        </p:nvSpPr>
        <p:spPr>
          <a:xfrm>
            <a:off x="395414" y="859672"/>
            <a:ext cx="8353171" cy="5514330"/>
          </a:xfrm>
          <a:prstGeom prst="rect">
            <a:avLst/>
          </a:prstGeom>
          <a:noFill/>
          <a:ln>
            <a:noFill/>
          </a:ln>
        </p:spPr>
        <p:txBody>
          <a:bodyPr anchorCtr="0" anchor="t" bIns="45700" lIns="91425" spcFirstLastPara="1" rIns="91425" wrap="square" tIns="45700">
            <a:noAutofit/>
          </a:bodyPr>
          <a:lstStyle/>
          <a:p>
            <a:pPr indent="0" lvl="0" marL="0" rtl="0" algn="l">
              <a:lnSpc>
                <a:spcPct val="95833"/>
              </a:lnSpc>
              <a:spcBef>
                <a:spcPts val="0"/>
              </a:spcBef>
              <a:spcAft>
                <a:spcPts val="0"/>
              </a:spcAft>
              <a:buSzPts val="2400"/>
              <a:buNone/>
            </a:pPr>
            <a:r>
              <a:rPr b="1" lang="en-US" sz="2400">
                <a:solidFill>
                  <a:srgbClr val="000000"/>
                </a:solidFill>
              </a:rPr>
              <a:t>Autonomic system</a:t>
            </a:r>
            <a:endParaRPr/>
          </a:p>
          <a:p>
            <a:pPr indent="-342900" lvl="0" marL="342900" rtl="0" algn="l">
              <a:lnSpc>
                <a:spcPct val="104545"/>
              </a:lnSpc>
              <a:spcBef>
                <a:spcPts val="1040"/>
              </a:spcBef>
              <a:spcAft>
                <a:spcPts val="0"/>
              </a:spcAft>
              <a:buSzPts val="2200"/>
              <a:buFont typeface="Arial"/>
              <a:buChar char="•"/>
            </a:pPr>
            <a:r>
              <a:rPr lang="en-US" sz="2200">
                <a:solidFill>
                  <a:srgbClr val="000000"/>
                </a:solidFill>
              </a:rPr>
              <a:t>Regulates activity of cardiac and smooth muscle, and glands</a:t>
            </a:r>
            <a:endParaRPr/>
          </a:p>
          <a:p>
            <a:pPr indent="-342900" lvl="0" marL="342900" rtl="0" algn="l">
              <a:lnSpc>
                <a:spcPct val="104545"/>
              </a:lnSpc>
              <a:spcBef>
                <a:spcPts val="1040"/>
              </a:spcBef>
              <a:spcAft>
                <a:spcPts val="0"/>
              </a:spcAft>
              <a:buSzPts val="2200"/>
              <a:buFont typeface="Arial"/>
              <a:buChar char="•"/>
            </a:pPr>
            <a:r>
              <a:rPr lang="en-US" sz="2200">
                <a:solidFill>
                  <a:srgbClr val="000000"/>
                </a:solidFill>
              </a:rPr>
              <a:t>Unaware of its actions</a:t>
            </a:r>
            <a:endParaRPr/>
          </a:p>
          <a:p>
            <a:pPr indent="-342900" lvl="0" marL="342900" rtl="0" algn="l">
              <a:lnSpc>
                <a:spcPct val="104545"/>
              </a:lnSpc>
              <a:spcBef>
                <a:spcPts val="1040"/>
              </a:spcBef>
              <a:spcAft>
                <a:spcPts val="0"/>
              </a:spcAft>
              <a:buSzPts val="2200"/>
              <a:buFont typeface="Arial"/>
              <a:buChar char="•"/>
            </a:pPr>
            <a:r>
              <a:rPr lang="en-US" sz="2200">
                <a:solidFill>
                  <a:srgbClr val="000000"/>
                </a:solidFill>
              </a:rPr>
              <a:t>Divided into sympathetic and parasympathetic </a:t>
            </a:r>
            <a:endParaRPr/>
          </a:p>
          <a:p>
            <a:pPr indent="-303213" lvl="1" marL="596900" rtl="0" algn="l">
              <a:lnSpc>
                <a:spcPct val="115000"/>
              </a:lnSpc>
              <a:spcBef>
                <a:spcPts val="1000"/>
              </a:spcBef>
              <a:spcAft>
                <a:spcPts val="0"/>
              </a:spcAft>
              <a:buSzPts val="2000"/>
              <a:buFont typeface="Arial"/>
              <a:buChar char="•"/>
            </a:pPr>
            <a:r>
              <a:rPr lang="en-US">
                <a:solidFill>
                  <a:srgbClr val="000000"/>
                </a:solidFill>
              </a:rPr>
              <a:t>Function automatically and usually in an involuntary manner</a:t>
            </a:r>
            <a:endParaRPr/>
          </a:p>
          <a:p>
            <a:pPr indent="-303213" lvl="1" marL="596900" rtl="0" algn="l">
              <a:lnSpc>
                <a:spcPct val="115000"/>
              </a:lnSpc>
              <a:spcBef>
                <a:spcPts val="400"/>
              </a:spcBef>
              <a:spcAft>
                <a:spcPts val="0"/>
              </a:spcAft>
              <a:buSzPts val="2000"/>
              <a:buFont typeface="Arial"/>
              <a:buChar char="•"/>
            </a:pPr>
            <a:r>
              <a:rPr lang="en-US">
                <a:solidFill>
                  <a:srgbClr val="000000"/>
                </a:solidFill>
              </a:rPr>
              <a:t>Innervate all internal organs</a:t>
            </a:r>
            <a:endParaRPr/>
          </a:p>
          <a:p>
            <a:pPr indent="-303213" lvl="1" marL="596900" rtl="0" algn="l">
              <a:lnSpc>
                <a:spcPct val="115000"/>
              </a:lnSpc>
              <a:spcBef>
                <a:spcPts val="400"/>
              </a:spcBef>
              <a:spcAft>
                <a:spcPts val="0"/>
              </a:spcAft>
              <a:buSzPts val="2000"/>
              <a:buFont typeface="Arial"/>
              <a:buChar char="•"/>
            </a:pPr>
            <a:r>
              <a:rPr lang="en-US">
                <a:solidFill>
                  <a:srgbClr val="000000"/>
                </a:solidFill>
              </a:rPr>
              <a:t>Utilize two neurons and one ganglion for each impulse</a:t>
            </a:r>
            <a:endParaRPr sz="2200">
              <a:solidFill>
                <a:srgbClr val="000000"/>
              </a:solidFill>
            </a:endParaRPr>
          </a:p>
          <a:p>
            <a:pPr indent="-342900" lvl="0" marL="342900" rtl="0" algn="l">
              <a:lnSpc>
                <a:spcPct val="104545"/>
              </a:lnSpc>
              <a:spcBef>
                <a:spcPts val="440"/>
              </a:spcBef>
              <a:spcAft>
                <a:spcPts val="0"/>
              </a:spcAft>
              <a:buSzPts val="2200"/>
              <a:buFont typeface="Arial"/>
              <a:buChar char="•"/>
            </a:pPr>
            <a:r>
              <a:rPr b="1" lang="en-US" sz="2200">
                <a:solidFill>
                  <a:srgbClr val="000000"/>
                </a:solidFill>
              </a:rPr>
              <a:t>Sympathetic division</a:t>
            </a:r>
            <a:endParaRPr/>
          </a:p>
          <a:p>
            <a:pPr indent="-303213" lvl="1" marL="596900" rtl="0" algn="l">
              <a:lnSpc>
                <a:spcPct val="115000"/>
              </a:lnSpc>
              <a:spcBef>
                <a:spcPts val="1000"/>
              </a:spcBef>
              <a:spcAft>
                <a:spcPts val="0"/>
              </a:spcAft>
              <a:buSzPts val="2000"/>
              <a:buFont typeface="Arial"/>
              <a:buChar char="•"/>
            </a:pPr>
            <a:r>
              <a:rPr lang="en-US">
                <a:solidFill>
                  <a:srgbClr val="000000"/>
                </a:solidFill>
              </a:rPr>
              <a:t>Especially important during </a:t>
            </a:r>
            <a:r>
              <a:rPr b="1" lang="en-US">
                <a:solidFill>
                  <a:srgbClr val="000000"/>
                </a:solidFill>
              </a:rPr>
              <a:t>fight or flight </a:t>
            </a:r>
            <a:r>
              <a:rPr lang="en-US">
                <a:solidFill>
                  <a:srgbClr val="000000"/>
                </a:solidFill>
              </a:rPr>
              <a:t>responses</a:t>
            </a:r>
            <a:endParaRPr/>
          </a:p>
          <a:p>
            <a:pPr indent="-303213" lvl="1" marL="596900" rtl="0" algn="l">
              <a:lnSpc>
                <a:spcPct val="115000"/>
              </a:lnSpc>
              <a:spcBef>
                <a:spcPts val="400"/>
              </a:spcBef>
              <a:spcAft>
                <a:spcPts val="0"/>
              </a:spcAft>
              <a:buSzPts val="2000"/>
              <a:buFont typeface="Arial"/>
              <a:buChar char="•"/>
            </a:pPr>
            <a:r>
              <a:rPr lang="en-US">
                <a:solidFill>
                  <a:srgbClr val="000000"/>
                </a:solidFill>
              </a:rPr>
              <a:t>Accelerates heartbeat and dilates bronchi</a:t>
            </a:r>
            <a:endParaRPr/>
          </a:p>
          <a:p>
            <a:pPr indent="-342900" lvl="0" marL="342900" rtl="0" algn="l">
              <a:lnSpc>
                <a:spcPct val="104545"/>
              </a:lnSpc>
              <a:spcBef>
                <a:spcPts val="440"/>
              </a:spcBef>
              <a:spcAft>
                <a:spcPts val="0"/>
              </a:spcAft>
              <a:buSzPts val="2200"/>
              <a:buFont typeface="Arial"/>
              <a:buChar char="•"/>
            </a:pPr>
            <a:r>
              <a:rPr b="1" lang="en-US" sz="2200">
                <a:solidFill>
                  <a:srgbClr val="000000"/>
                </a:solidFill>
              </a:rPr>
              <a:t>Parasympathetic division</a:t>
            </a:r>
            <a:endParaRPr/>
          </a:p>
          <a:p>
            <a:pPr indent="-303213" lvl="1" marL="596900" rtl="0" algn="l">
              <a:lnSpc>
                <a:spcPct val="115000"/>
              </a:lnSpc>
              <a:spcBef>
                <a:spcPts val="1000"/>
              </a:spcBef>
              <a:spcAft>
                <a:spcPts val="0"/>
              </a:spcAft>
              <a:buSzPts val="2000"/>
              <a:buFont typeface="Arial"/>
              <a:buChar char="•"/>
            </a:pPr>
            <a:r>
              <a:rPr lang="en-US">
                <a:solidFill>
                  <a:srgbClr val="000000"/>
                </a:solidFill>
              </a:rPr>
              <a:t>Promotes all internal responses associated with a relaxed state</a:t>
            </a:r>
            <a:endParaRPr/>
          </a:p>
          <a:p>
            <a:pPr indent="-303213" lvl="1" marL="596900" rtl="0" algn="l">
              <a:lnSpc>
                <a:spcPct val="115000"/>
              </a:lnSpc>
              <a:spcBef>
                <a:spcPts val="400"/>
              </a:spcBef>
              <a:spcAft>
                <a:spcPts val="0"/>
              </a:spcAft>
              <a:buSzPts val="2000"/>
              <a:buFont typeface="Arial"/>
              <a:buChar char="•"/>
            </a:pPr>
            <a:r>
              <a:rPr b="1" lang="en-US">
                <a:solidFill>
                  <a:srgbClr val="000000"/>
                </a:solidFill>
              </a:rPr>
              <a:t>Rest and digest</a:t>
            </a:r>
            <a:endParaRPr/>
          </a:p>
          <a:p>
            <a:pPr indent="-303213" lvl="1" marL="596900" rtl="0" algn="l">
              <a:lnSpc>
                <a:spcPct val="115000"/>
              </a:lnSpc>
              <a:spcBef>
                <a:spcPts val="400"/>
              </a:spcBef>
              <a:spcAft>
                <a:spcPts val="0"/>
              </a:spcAft>
              <a:buSzPts val="2000"/>
              <a:buFont typeface="Arial"/>
              <a:buChar char="•"/>
            </a:pPr>
            <a:r>
              <a:rPr lang="en-US">
                <a:solidFill>
                  <a:srgbClr val="000000"/>
                </a:solidFill>
              </a:rPr>
              <a:t>Promotes digestion and retards heartbeat</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1" name="Shape 511"/>
        <p:cNvGrpSpPr/>
        <p:nvPr/>
      </p:nvGrpSpPr>
      <p:grpSpPr>
        <a:xfrm>
          <a:off x="0" y="0"/>
          <a:ext cx="0" cy="0"/>
          <a:chOff x="0" y="0"/>
          <a:chExt cx="0" cy="0"/>
        </a:xfrm>
      </p:grpSpPr>
      <p:sp>
        <p:nvSpPr>
          <p:cNvPr id="512" name="Google Shape;512;p39"/>
          <p:cNvSpPr txBox="1"/>
          <p:nvPr>
            <p:ph type="title"/>
          </p:nvPr>
        </p:nvSpPr>
        <p:spPr>
          <a:xfrm>
            <a:off x="339754" y="7354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AUTONOMIC SYSTEM</a:t>
            </a:r>
            <a:endParaRPr/>
          </a:p>
        </p:txBody>
      </p:sp>
      <p:pic>
        <p:nvPicPr>
          <p:cNvPr id="513" name="Google Shape;513;p39"/>
          <p:cNvPicPr preferRelativeResize="0"/>
          <p:nvPr/>
        </p:nvPicPr>
        <p:blipFill rotWithShape="1">
          <a:blip r:embed="rId3">
            <a:alphaModFix/>
          </a:blip>
          <a:srcRect b="0" l="0" r="0" t="0"/>
          <a:stretch/>
        </p:blipFill>
        <p:spPr>
          <a:xfrm>
            <a:off x="2383647" y="1225072"/>
            <a:ext cx="4376705" cy="475488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7" name="Shape 517"/>
        <p:cNvGrpSpPr/>
        <p:nvPr/>
      </p:nvGrpSpPr>
      <p:grpSpPr>
        <a:xfrm>
          <a:off x="0" y="0"/>
          <a:ext cx="0" cy="0"/>
          <a:chOff x="0" y="0"/>
          <a:chExt cx="0" cy="0"/>
        </a:xfrm>
      </p:grpSpPr>
      <p:sp>
        <p:nvSpPr>
          <p:cNvPr id="518" name="Google Shape;518;p40"/>
          <p:cNvSpPr txBox="1"/>
          <p:nvPr>
            <p:ph type="title"/>
          </p:nvPr>
        </p:nvSpPr>
        <p:spPr>
          <a:xfrm>
            <a:off x="420354" y="-13539"/>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NERVOUS SYSTEM DISORDERS</a:t>
            </a:r>
            <a:endParaRPr/>
          </a:p>
        </p:txBody>
      </p:sp>
      <p:sp>
        <p:nvSpPr>
          <p:cNvPr id="519" name="Google Shape;519;p40"/>
          <p:cNvSpPr txBox="1"/>
          <p:nvPr>
            <p:ph idx="1" type="body"/>
          </p:nvPr>
        </p:nvSpPr>
        <p:spPr>
          <a:xfrm>
            <a:off x="229850" y="742921"/>
            <a:ext cx="8443919" cy="2760756"/>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400"/>
              <a:buFont typeface="Arial"/>
              <a:buChar char="•"/>
            </a:pPr>
            <a:r>
              <a:rPr lang="en-US" sz="2400">
                <a:solidFill>
                  <a:srgbClr val="000000"/>
                </a:solidFill>
              </a:rPr>
              <a:t>Millions of patients in the United States</a:t>
            </a:r>
            <a:endParaRPr/>
          </a:p>
          <a:p>
            <a:pPr indent="-342900" lvl="0" marL="342900" rtl="0" algn="l">
              <a:spcBef>
                <a:spcPts val="1080"/>
              </a:spcBef>
              <a:spcAft>
                <a:spcPts val="0"/>
              </a:spcAft>
              <a:buSzPts val="2400"/>
              <a:buFont typeface="Arial"/>
              <a:buChar char="•"/>
            </a:pPr>
            <a:r>
              <a:rPr lang="en-US" sz="2400">
                <a:solidFill>
                  <a:srgbClr val="000000"/>
                </a:solidFill>
              </a:rPr>
              <a:t>Neurodegenerative disorders include Alzheimer’s disease, Huntington’s disease, amyotrophic lateral sclerosis, and Parkinson’s disease.</a:t>
            </a:r>
            <a:endParaRPr/>
          </a:p>
          <a:p>
            <a:pPr indent="-342900" lvl="0" marL="342900" rtl="0" algn="l">
              <a:spcBef>
                <a:spcPts val="1080"/>
              </a:spcBef>
              <a:spcAft>
                <a:spcPts val="0"/>
              </a:spcAft>
              <a:buSzPts val="2400"/>
              <a:buFont typeface="Arial"/>
              <a:buChar char="•"/>
            </a:pPr>
            <a:r>
              <a:rPr lang="en-US" sz="2400">
                <a:solidFill>
                  <a:srgbClr val="000000"/>
                </a:solidFill>
              </a:rPr>
              <a:t>Alzheimer’s is the most common form of dementia</a:t>
            </a:r>
            <a:endParaRPr/>
          </a:p>
          <a:p>
            <a:pPr indent="-190500" lvl="0" marL="342900" rtl="0" algn="l">
              <a:spcBef>
                <a:spcPts val="1080"/>
              </a:spcBef>
              <a:spcAft>
                <a:spcPts val="0"/>
              </a:spcAft>
              <a:buSzPts val="2400"/>
              <a:buFont typeface="Arial"/>
              <a:buNone/>
            </a:pPr>
            <a:r>
              <a:t/>
            </a:r>
            <a:endParaRPr sz="2400">
              <a:solidFill>
                <a:srgbClr val="000000"/>
              </a:solidFill>
            </a:endParaRPr>
          </a:p>
        </p:txBody>
      </p:sp>
      <p:sp>
        <p:nvSpPr>
          <p:cNvPr id="520" name="Google Shape;520;p40"/>
          <p:cNvSpPr txBox="1"/>
          <p:nvPr/>
        </p:nvSpPr>
        <p:spPr>
          <a:xfrm>
            <a:off x="8390933" y="6361358"/>
            <a:ext cx="184666"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pic>
        <p:nvPicPr>
          <p:cNvPr descr="A cross section of a normal brain and the brain of an Alzheimer’s patient are compared. In the Alzheimer’s brain, the cerebral cortex is greatly shrunken in size as is the hippocampus. Ventricles, holes in the center and bottom right and left parts of the brain, are also enlarged." id="521" name="Google Shape;521;p40"/>
          <p:cNvPicPr preferRelativeResize="0"/>
          <p:nvPr>
            <p:ph idx="2" type="pic"/>
          </p:nvPr>
        </p:nvPicPr>
        <p:blipFill rotWithShape="1">
          <a:blip r:embed="rId3">
            <a:alphaModFix/>
          </a:blip>
          <a:srcRect b="0" l="-1456" r="-1455" t="0"/>
          <a:stretch/>
        </p:blipFill>
        <p:spPr>
          <a:xfrm>
            <a:off x="1507360" y="3128739"/>
            <a:ext cx="5687418" cy="2468880"/>
          </a:xfrm>
          <a:prstGeom prst="rect">
            <a:avLst/>
          </a:prstGeom>
          <a:noFill/>
          <a:ln>
            <a:noFill/>
          </a:ln>
        </p:spPr>
      </p:pic>
      <p:sp>
        <p:nvSpPr>
          <p:cNvPr id="522" name="Google Shape;522;p40"/>
          <p:cNvSpPr txBox="1"/>
          <p:nvPr/>
        </p:nvSpPr>
        <p:spPr>
          <a:xfrm>
            <a:off x="540544" y="5678599"/>
            <a:ext cx="8062912" cy="87295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rgbClr val="6CB255"/>
              </a:buClr>
              <a:buSzPts val="1200"/>
              <a:buFont typeface="Arial"/>
              <a:buNone/>
            </a:pPr>
            <a:r>
              <a:rPr b="0" lang="en-US" sz="1200">
                <a:solidFill>
                  <a:srgbClr val="212F62"/>
                </a:solidFill>
                <a:latin typeface="Arial"/>
                <a:ea typeface="Arial"/>
                <a:cs typeface="Arial"/>
                <a:sym typeface="Arial"/>
              </a:rPr>
              <a:t>Compared to a normal brain (left), the brain from a patient with Alzheimer’s disease (right) shows a dramatic neurodegeneration, particularly within the ventricles and hippocampus. (credit: modification of work by “Garrando”/Wikimedia Commons based on original images by ADEAR: “Alzheimer's Disease Education and Referral Center, a service of the National Institute on Aging”)</a:t>
            </a:r>
            <a:endParaRPr b="0" sz="1200">
              <a:solidFill>
                <a:srgbClr val="212F62"/>
              </a:solidFill>
              <a:latin typeface="Arial"/>
              <a:ea typeface="Arial"/>
              <a:cs typeface="Arial"/>
              <a:sym typeface="Arial"/>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6" name="Shape 526"/>
        <p:cNvGrpSpPr/>
        <p:nvPr/>
      </p:nvGrpSpPr>
      <p:grpSpPr>
        <a:xfrm>
          <a:off x="0" y="0"/>
          <a:ext cx="0" cy="0"/>
          <a:chOff x="0" y="0"/>
          <a:chExt cx="0" cy="0"/>
        </a:xfrm>
      </p:grpSpPr>
      <p:sp>
        <p:nvSpPr>
          <p:cNvPr id="527" name="Google Shape;527;p41"/>
          <p:cNvSpPr txBox="1"/>
          <p:nvPr>
            <p:ph type="title"/>
          </p:nvPr>
        </p:nvSpPr>
        <p:spPr>
          <a:xfrm>
            <a:off x="420354" y="-13539"/>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NERVOUS SYSTEM DISORDERS</a:t>
            </a:r>
            <a:endParaRPr/>
          </a:p>
        </p:txBody>
      </p:sp>
      <p:sp>
        <p:nvSpPr>
          <p:cNvPr id="528" name="Google Shape;528;p41"/>
          <p:cNvSpPr txBox="1"/>
          <p:nvPr>
            <p:ph idx="1" type="body"/>
          </p:nvPr>
        </p:nvSpPr>
        <p:spPr>
          <a:xfrm>
            <a:off x="112405" y="1445380"/>
            <a:ext cx="5306884" cy="4127284"/>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400"/>
              <a:buFont typeface="Arial"/>
              <a:buChar char="•"/>
            </a:pPr>
            <a:r>
              <a:rPr lang="en-US" sz="2400">
                <a:solidFill>
                  <a:srgbClr val="000000"/>
                </a:solidFill>
              </a:rPr>
              <a:t>Parkinson’s disease</a:t>
            </a:r>
            <a:endParaRPr/>
          </a:p>
          <a:p>
            <a:pPr indent="-342900" lvl="1" marL="1074420" rtl="0" algn="l">
              <a:spcBef>
                <a:spcPts val="1040"/>
              </a:spcBef>
              <a:spcAft>
                <a:spcPts val="0"/>
              </a:spcAft>
              <a:buSzPts val="2200"/>
              <a:buFont typeface="Arial"/>
              <a:buChar char="•"/>
            </a:pPr>
            <a:r>
              <a:rPr lang="en-US" sz="2200">
                <a:solidFill>
                  <a:srgbClr val="000000"/>
                </a:solidFill>
              </a:rPr>
              <a:t>Loss of dopamine neurons in the substantia nigra that regulates movement</a:t>
            </a:r>
            <a:endParaRPr/>
          </a:p>
          <a:p>
            <a:pPr indent="-342900" lvl="1" marL="1074420" rtl="0" algn="l">
              <a:spcBef>
                <a:spcPts val="440"/>
              </a:spcBef>
              <a:spcAft>
                <a:spcPts val="0"/>
              </a:spcAft>
              <a:buSzPts val="2200"/>
              <a:buFont typeface="Arial"/>
              <a:buChar char="•"/>
            </a:pPr>
            <a:r>
              <a:rPr lang="en-US" sz="2200">
                <a:solidFill>
                  <a:srgbClr val="000000"/>
                </a:solidFill>
              </a:rPr>
              <a:t>Symptoms include tremor, slowed movement, speech changes, balance and posture problems</a:t>
            </a:r>
            <a:endParaRPr/>
          </a:p>
          <a:p>
            <a:pPr indent="-342900" lvl="1" marL="1074420" rtl="0" algn="l">
              <a:spcBef>
                <a:spcPts val="440"/>
              </a:spcBef>
              <a:spcAft>
                <a:spcPts val="0"/>
              </a:spcAft>
              <a:buSzPts val="2200"/>
              <a:buFont typeface="Arial"/>
              <a:buChar char="•"/>
            </a:pPr>
            <a:r>
              <a:rPr lang="en-US" sz="2200">
                <a:solidFill>
                  <a:srgbClr val="000000"/>
                </a:solidFill>
              </a:rPr>
              <a:t>Lewy bodies, which are abnormal protein clumps, are found in the brain</a:t>
            </a:r>
            <a:endParaRPr sz="2400">
              <a:solidFill>
                <a:srgbClr val="000000"/>
              </a:solidFill>
            </a:endParaRPr>
          </a:p>
        </p:txBody>
      </p:sp>
      <p:sp>
        <p:nvSpPr>
          <p:cNvPr id="529" name="Google Shape;529;p41"/>
          <p:cNvSpPr txBox="1"/>
          <p:nvPr/>
        </p:nvSpPr>
        <p:spPr>
          <a:xfrm>
            <a:off x="8390933" y="6361358"/>
            <a:ext cx="184666"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pic>
        <p:nvPicPr>
          <p:cNvPr descr="Illustration shows a hunched man with stiff arms and a shuffling walk." id="530" name="Google Shape;530;p41"/>
          <p:cNvPicPr preferRelativeResize="0"/>
          <p:nvPr>
            <p:ph idx="2" type="pic"/>
          </p:nvPr>
        </p:nvPicPr>
        <p:blipFill rotWithShape="1">
          <a:blip r:embed="rId3">
            <a:alphaModFix/>
          </a:blip>
          <a:srcRect b="17165" l="59705" r="10784" t="19196"/>
          <a:stretch/>
        </p:blipFill>
        <p:spPr>
          <a:xfrm>
            <a:off x="5784810" y="1141399"/>
            <a:ext cx="3028426" cy="3672994"/>
          </a:xfrm>
          <a:prstGeom prst="rect">
            <a:avLst/>
          </a:prstGeom>
          <a:noFill/>
          <a:ln>
            <a:noFill/>
          </a:ln>
        </p:spPr>
      </p:pic>
      <p:sp>
        <p:nvSpPr>
          <p:cNvPr id="531" name="Google Shape;531;p41"/>
          <p:cNvSpPr txBox="1"/>
          <p:nvPr/>
        </p:nvSpPr>
        <p:spPr>
          <a:xfrm>
            <a:off x="6005021" y="4953846"/>
            <a:ext cx="2749492" cy="457860"/>
          </a:xfrm>
          <a:prstGeom prst="rect">
            <a:avLst/>
          </a:prstGeom>
          <a:noFill/>
          <a:ln>
            <a:noFill/>
          </a:ln>
        </p:spPr>
        <p:txBody>
          <a:bodyPr anchorCtr="0" anchor="t" bIns="45700" lIns="91425" spcFirstLastPara="1" rIns="91425" wrap="square" tIns="45700">
            <a:noAutofit/>
          </a:bodyPr>
          <a:lstStyle/>
          <a:p>
            <a:pPr indent="0" lvl="0" marL="0" marR="0" rtl="0" algn="l">
              <a:lnSpc>
                <a:spcPct val="80000"/>
              </a:lnSpc>
              <a:spcBef>
                <a:spcPts val="0"/>
              </a:spcBef>
              <a:spcAft>
                <a:spcPts val="0"/>
              </a:spcAft>
              <a:buClr>
                <a:srgbClr val="6CB255"/>
              </a:buClr>
              <a:buSzPts val="1360"/>
              <a:buFont typeface="Arial"/>
              <a:buNone/>
            </a:pPr>
            <a:r>
              <a:rPr b="0" lang="en-US" sz="1360">
                <a:solidFill>
                  <a:srgbClr val="212F62"/>
                </a:solidFill>
                <a:latin typeface="Arial"/>
                <a:ea typeface="Arial"/>
                <a:cs typeface="Arial"/>
                <a:sym typeface="Arial"/>
              </a:rPr>
              <a:t>Parkinson’s patients often have a characteristic hunched walk.</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5" name="Shape 535"/>
        <p:cNvGrpSpPr/>
        <p:nvPr/>
      </p:nvGrpSpPr>
      <p:grpSpPr>
        <a:xfrm>
          <a:off x="0" y="0"/>
          <a:ext cx="0" cy="0"/>
          <a:chOff x="0" y="0"/>
          <a:chExt cx="0" cy="0"/>
        </a:xfrm>
      </p:grpSpPr>
      <p:sp>
        <p:nvSpPr>
          <p:cNvPr id="536" name="Google Shape;536;p42"/>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NERVOUS SYSTEM DISORDERS</a:t>
            </a:r>
            <a:endParaRPr/>
          </a:p>
        </p:txBody>
      </p:sp>
      <p:sp>
        <p:nvSpPr>
          <p:cNvPr id="537" name="Google Shape;537;p42"/>
          <p:cNvSpPr txBox="1"/>
          <p:nvPr>
            <p:ph idx="1" type="body"/>
          </p:nvPr>
        </p:nvSpPr>
        <p:spPr>
          <a:xfrm>
            <a:off x="266696" y="1399213"/>
            <a:ext cx="8443919" cy="4059573"/>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400"/>
              <a:buFont typeface="Arial"/>
              <a:buChar char="•"/>
            </a:pPr>
            <a:r>
              <a:rPr lang="en-US" sz="2400">
                <a:solidFill>
                  <a:srgbClr val="000000"/>
                </a:solidFill>
              </a:rPr>
              <a:t>Neurodevelopmental</a:t>
            </a:r>
            <a:endParaRPr/>
          </a:p>
          <a:p>
            <a:pPr indent="-342900" lvl="1" marL="1074420" rtl="0" algn="l">
              <a:spcBef>
                <a:spcPts val="1040"/>
              </a:spcBef>
              <a:spcAft>
                <a:spcPts val="0"/>
              </a:spcAft>
              <a:buSzPts val="2200"/>
              <a:buFont typeface="Arial"/>
              <a:buChar char="•"/>
            </a:pPr>
            <a:r>
              <a:rPr lang="en-US" sz="2200">
                <a:solidFill>
                  <a:srgbClr val="000000"/>
                </a:solidFill>
              </a:rPr>
              <a:t>Autism has characteristic of impaired social skills</a:t>
            </a:r>
            <a:endParaRPr/>
          </a:p>
          <a:p>
            <a:pPr indent="-342900" lvl="2" marL="1600200" rtl="0" algn="l">
              <a:spcBef>
                <a:spcPts val="400"/>
              </a:spcBef>
              <a:spcAft>
                <a:spcPts val="0"/>
              </a:spcAft>
              <a:buSzPts val="2000"/>
              <a:buFont typeface="Arial"/>
              <a:buChar char="•"/>
            </a:pPr>
            <a:r>
              <a:rPr lang="en-US" sz="2000">
                <a:solidFill>
                  <a:srgbClr val="000000"/>
                </a:solidFill>
              </a:rPr>
              <a:t>One of five mental disorders that the National Institute of Mental Health has determine to have a genetic etiology.</a:t>
            </a:r>
            <a:endParaRPr/>
          </a:p>
          <a:p>
            <a:pPr indent="-342900" lvl="2" marL="1600200" rtl="0" algn="l">
              <a:spcBef>
                <a:spcPts val="400"/>
              </a:spcBef>
              <a:spcAft>
                <a:spcPts val="0"/>
              </a:spcAft>
              <a:buSzPts val="2000"/>
              <a:buFont typeface="Arial"/>
              <a:buChar char="•"/>
            </a:pPr>
            <a:r>
              <a:rPr lang="en-US" sz="2000">
                <a:solidFill>
                  <a:srgbClr val="000000"/>
                </a:solidFill>
              </a:rPr>
              <a:t>No link to vaccines – 1998 report by Andrew Wakefield was retracted when he admitted that he falsified the data. He was stripped of his medical license for lying.</a:t>
            </a:r>
            <a:endParaRPr/>
          </a:p>
          <a:p>
            <a:pPr indent="-342900" lvl="1" marL="1074420" rtl="0" algn="l">
              <a:spcBef>
                <a:spcPts val="440"/>
              </a:spcBef>
              <a:spcAft>
                <a:spcPts val="0"/>
              </a:spcAft>
              <a:buSzPts val="2200"/>
              <a:buFont typeface="Arial"/>
              <a:buChar char="•"/>
            </a:pPr>
            <a:r>
              <a:rPr lang="en-US" sz="2200">
                <a:solidFill>
                  <a:srgbClr val="000000"/>
                </a:solidFill>
              </a:rPr>
              <a:t>Attention deficit hyperactivity disorder </a:t>
            </a:r>
            <a:endParaRPr/>
          </a:p>
          <a:p>
            <a:pPr indent="-342900" lvl="2" marL="1600200" rtl="0" algn="l">
              <a:spcBef>
                <a:spcPts val="400"/>
              </a:spcBef>
              <a:spcAft>
                <a:spcPts val="0"/>
              </a:spcAft>
              <a:buSzPts val="2000"/>
              <a:buFont typeface="Arial"/>
              <a:buChar char="•"/>
            </a:pPr>
            <a:r>
              <a:rPr lang="en-US" sz="2000">
                <a:solidFill>
                  <a:srgbClr val="000000"/>
                </a:solidFill>
              </a:rPr>
              <a:t>One of five mental disorders that the National Institute of Mental Health has determine to have a genetic etiology.</a:t>
            </a:r>
            <a:endParaRPr/>
          </a:p>
          <a:p>
            <a:pPr indent="-215900" lvl="2" marL="1600200" rtl="0" algn="l">
              <a:spcBef>
                <a:spcPts val="400"/>
              </a:spcBef>
              <a:spcAft>
                <a:spcPts val="0"/>
              </a:spcAft>
              <a:buSzPts val="2000"/>
              <a:buFont typeface="Arial"/>
              <a:buNone/>
            </a:pPr>
            <a:r>
              <a:t/>
            </a:r>
            <a:endParaRPr sz="2000">
              <a:solidFill>
                <a:srgbClr val="000000"/>
              </a:solidFill>
            </a:endParaRPr>
          </a:p>
        </p:txBody>
      </p:sp>
      <p:sp>
        <p:nvSpPr>
          <p:cNvPr id="538" name="Google Shape;538;p42"/>
          <p:cNvSpPr txBox="1"/>
          <p:nvPr/>
        </p:nvSpPr>
        <p:spPr>
          <a:xfrm>
            <a:off x="8390933" y="6361358"/>
            <a:ext cx="184666"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2" name="Shape 542"/>
        <p:cNvGrpSpPr/>
        <p:nvPr/>
      </p:nvGrpSpPr>
      <p:grpSpPr>
        <a:xfrm>
          <a:off x="0" y="0"/>
          <a:ext cx="0" cy="0"/>
          <a:chOff x="0" y="0"/>
          <a:chExt cx="0" cy="0"/>
        </a:xfrm>
      </p:grpSpPr>
      <p:sp>
        <p:nvSpPr>
          <p:cNvPr id="543" name="Google Shape;543;p43"/>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NERVOUS SYSTEM DISORDERS</a:t>
            </a:r>
            <a:endParaRPr/>
          </a:p>
        </p:txBody>
      </p:sp>
      <p:sp>
        <p:nvSpPr>
          <p:cNvPr id="544" name="Google Shape;544;p43"/>
          <p:cNvSpPr txBox="1"/>
          <p:nvPr>
            <p:ph idx="1" type="body"/>
          </p:nvPr>
        </p:nvSpPr>
        <p:spPr>
          <a:xfrm>
            <a:off x="350040" y="1158969"/>
            <a:ext cx="8443919" cy="2736134"/>
          </a:xfrm>
          <a:prstGeom prst="rect">
            <a:avLst/>
          </a:prstGeom>
          <a:noFill/>
          <a:ln>
            <a:noFill/>
          </a:ln>
        </p:spPr>
        <p:txBody>
          <a:bodyPr anchorCtr="0" anchor="t" bIns="45700" lIns="91425" spcFirstLastPara="1" rIns="91425" wrap="square" tIns="45700">
            <a:noAutofit/>
          </a:bodyPr>
          <a:lstStyle/>
          <a:p>
            <a:pPr indent="-342900" lvl="0" marL="342900" rtl="0" algn="l">
              <a:spcBef>
                <a:spcPts val="0"/>
              </a:spcBef>
              <a:spcAft>
                <a:spcPts val="0"/>
              </a:spcAft>
              <a:buSzPts val="2400"/>
              <a:buFont typeface="Arial"/>
              <a:buChar char="•"/>
            </a:pPr>
            <a:r>
              <a:rPr lang="en-US" sz="2400">
                <a:solidFill>
                  <a:srgbClr val="000000"/>
                </a:solidFill>
              </a:rPr>
              <a:t>Mental illness</a:t>
            </a:r>
            <a:endParaRPr/>
          </a:p>
          <a:p>
            <a:pPr indent="-342900" lvl="1" marL="1074420" rtl="0" algn="l">
              <a:spcBef>
                <a:spcPts val="1040"/>
              </a:spcBef>
              <a:spcAft>
                <a:spcPts val="0"/>
              </a:spcAft>
              <a:buSzPts val="2200"/>
              <a:buFont typeface="Arial"/>
              <a:buChar char="•"/>
            </a:pPr>
            <a:r>
              <a:rPr lang="en-US" sz="2200">
                <a:solidFill>
                  <a:srgbClr val="000000"/>
                </a:solidFill>
              </a:rPr>
              <a:t>1 in 17 people which is about 12.5 million Americans</a:t>
            </a:r>
            <a:endParaRPr/>
          </a:p>
          <a:p>
            <a:pPr indent="-342900" lvl="1" marL="1074420" rtl="0" algn="l">
              <a:spcBef>
                <a:spcPts val="440"/>
              </a:spcBef>
              <a:spcAft>
                <a:spcPts val="0"/>
              </a:spcAft>
              <a:buSzPts val="2200"/>
              <a:buFont typeface="Arial"/>
              <a:buChar char="•"/>
            </a:pPr>
            <a:r>
              <a:rPr lang="en-US" sz="2200">
                <a:solidFill>
                  <a:srgbClr val="000000"/>
                </a:solidFill>
              </a:rPr>
              <a:t>Described in the Diagnostic and Statistical Manual of Mental Disorders</a:t>
            </a:r>
            <a:endParaRPr/>
          </a:p>
          <a:p>
            <a:pPr indent="-342900" lvl="2" marL="1600200" rtl="0" algn="l">
              <a:spcBef>
                <a:spcPts val="400"/>
              </a:spcBef>
              <a:spcAft>
                <a:spcPts val="0"/>
              </a:spcAft>
              <a:buSzPts val="2000"/>
              <a:buFont typeface="Arial"/>
              <a:buChar char="•"/>
            </a:pPr>
            <a:r>
              <a:rPr lang="en-US" sz="2000">
                <a:solidFill>
                  <a:srgbClr val="000000"/>
                </a:solidFill>
              </a:rPr>
              <a:t>Schizophrenia is the inability to differentiate between reality and imagination. Hallucinations are common.</a:t>
            </a:r>
            <a:endParaRPr/>
          </a:p>
          <a:p>
            <a:pPr indent="-342900" lvl="2" marL="1600200" rtl="0" algn="l">
              <a:spcBef>
                <a:spcPts val="400"/>
              </a:spcBef>
              <a:spcAft>
                <a:spcPts val="0"/>
              </a:spcAft>
              <a:buSzPts val="2000"/>
              <a:buFont typeface="Arial"/>
              <a:buChar char="•"/>
            </a:pPr>
            <a:r>
              <a:rPr lang="en-US" sz="2000">
                <a:solidFill>
                  <a:srgbClr val="000000"/>
                </a:solidFill>
              </a:rPr>
              <a:t>Depression affects about 6.7% of adult Americans annually</a:t>
            </a:r>
            <a:endParaRPr/>
          </a:p>
        </p:txBody>
      </p:sp>
      <p:sp>
        <p:nvSpPr>
          <p:cNvPr id="545" name="Google Shape;545;p43"/>
          <p:cNvSpPr txBox="1"/>
          <p:nvPr/>
        </p:nvSpPr>
        <p:spPr>
          <a:xfrm>
            <a:off x="8390933" y="6361358"/>
            <a:ext cx="184666"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
        <p:nvSpPr>
          <p:cNvPr id="546" name="Google Shape;546;p43"/>
          <p:cNvSpPr txBox="1"/>
          <p:nvPr/>
        </p:nvSpPr>
        <p:spPr>
          <a:xfrm>
            <a:off x="350040" y="3895103"/>
            <a:ext cx="8443919" cy="1689693"/>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rgbClr val="6CB255"/>
              </a:buClr>
              <a:buSzPts val="2400"/>
              <a:buFont typeface="Arial"/>
              <a:buChar char="•"/>
            </a:pPr>
            <a:r>
              <a:rPr b="0" lang="en-US" sz="2400">
                <a:solidFill>
                  <a:srgbClr val="000000"/>
                </a:solidFill>
                <a:latin typeface="Arial"/>
                <a:ea typeface="Arial"/>
                <a:cs typeface="Arial"/>
                <a:sym typeface="Arial"/>
              </a:rPr>
              <a:t>Other neurological disorders</a:t>
            </a:r>
            <a:endParaRPr/>
          </a:p>
          <a:p>
            <a:pPr indent="-342900" lvl="1" marL="1074420" marR="0" rtl="0" algn="l">
              <a:spcBef>
                <a:spcPts val="1040"/>
              </a:spcBef>
              <a:spcAft>
                <a:spcPts val="0"/>
              </a:spcAft>
              <a:buClr>
                <a:srgbClr val="6CB255"/>
              </a:buClr>
              <a:buSzPts val="2200"/>
              <a:buFont typeface="Arial"/>
              <a:buChar char="•"/>
            </a:pPr>
            <a:r>
              <a:rPr b="0" i="0" lang="en-US" sz="2200" u="none" cap="none" strike="noStrike">
                <a:solidFill>
                  <a:srgbClr val="000000"/>
                </a:solidFill>
                <a:latin typeface="Arial"/>
                <a:ea typeface="Arial"/>
                <a:cs typeface="Arial"/>
                <a:sym typeface="Arial"/>
              </a:rPr>
              <a:t>Epilepsy which is characterized by seizures.</a:t>
            </a:r>
            <a:endParaRPr/>
          </a:p>
          <a:p>
            <a:pPr indent="-342900" lvl="1" marL="1074420" marR="0" rtl="0" algn="l">
              <a:spcBef>
                <a:spcPts val="440"/>
              </a:spcBef>
              <a:spcAft>
                <a:spcPts val="0"/>
              </a:spcAft>
              <a:buClr>
                <a:srgbClr val="6CB255"/>
              </a:buClr>
              <a:buSzPts val="2200"/>
              <a:buFont typeface="Arial"/>
              <a:buChar char="•"/>
            </a:pPr>
            <a:r>
              <a:rPr b="0" i="0" lang="en-US" sz="2200" u="none" cap="none" strike="noStrike">
                <a:solidFill>
                  <a:srgbClr val="000000"/>
                </a:solidFill>
                <a:latin typeface="Arial"/>
                <a:ea typeface="Arial"/>
                <a:cs typeface="Arial"/>
                <a:sym typeface="Arial"/>
              </a:rPr>
              <a:t>Stroke occurs when blood fails to reach a part of the brain.</a:t>
            </a:r>
            <a:endParaRPr b="0" i="0" sz="2000" u="none" cap="none" strike="noStrik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 name="Shape 73"/>
        <p:cNvGrpSpPr/>
        <p:nvPr/>
      </p:nvGrpSpPr>
      <p:grpSpPr>
        <a:xfrm>
          <a:off x="0" y="0"/>
          <a:ext cx="0" cy="0"/>
          <a:chOff x="0" y="0"/>
          <a:chExt cx="0" cy="0"/>
        </a:xfrm>
      </p:grpSpPr>
      <p:sp>
        <p:nvSpPr>
          <p:cNvPr id="74" name="Google Shape;74;p9"/>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HUMAN NERVOUS SYSTEM</a:t>
            </a:r>
            <a:endParaRPr/>
          </a:p>
        </p:txBody>
      </p:sp>
      <p:sp>
        <p:nvSpPr>
          <p:cNvPr id="75" name="Google Shape;75;p9"/>
          <p:cNvSpPr txBox="1"/>
          <p:nvPr>
            <p:ph idx="1" type="body"/>
          </p:nvPr>
        </p:nvSpPr>
        <p:spPr>
          <a:xfrm>
            <a:off x="457200" y="1140186"/>
            <a:ext cx="8443919" cy="5010602"/>
          </a:xfrm>
          <a:prstGeom prst="rect">
            <a:avLst/>
          </a:prstGeom>
          <a:noFill/>
          <a:ln>
            <a:noFill/>
          </a:ln>
        </p:spPr>
        <p:txBody>
          <a:bodyPr anchorCtr="0" anchor="t" bIns="45700" lIns="91425" spcFirstLastPara="1" rIns="91425" wrap="square" tIns="45700">
            <a:noAutofit/>
          </a:bodyPr>
          <a:lstStyle/>
          <a:p>
            <a:pPr indent="-457200" lvl="0" marL="457200" rtl="0" algn="l">
              <a:spcBef>
                <a:spcPts val="0"/>
              </a:spcBef>
              <a:spcAft>
                <a:spcPts val="0"/>
              </a:spcAft>
              <a:buSzPts val="2400"/>
              <a:buFont typeface="Arial"/>
              <a:buChar char="•"/>
            </a:pPr>
            <a:r>
              <a:rPr lang="en-US" sz="2400">
                <a:solidFill>
                  <a:srgbClr val="000000"/>
                </a:solidFill>
              </a:rPr>
              <a:t>Division of Nervous System:</a:t>
            </a:r>
            <a:endParaRPr/>
          </a:p>
          <a:p>
            <a:pPr indent="-368300" lvl="1" marL="781050" rtl="0" algn="l">
              <a:spcBef>
                <a:spcPts val="1080"/>
              </a:spcBef>
              <a:spcAft>
                <a:spcPts val="0"/>
              </a:spcAft>
              <a:buSzPts val="2200"/>
              <a:buFont typeface="Arial"/>
              <a:buChar char="•"/>
            </a:pPr>
            <a:r>
              <a:rPr b="1" lang="en-US" sz="2200">
                <a:solidFill>
                  <a:srgbClr val="000000"/>
                </a:solidFill>
              </a:rPr>
              <a:t>Central nervous system</a:t>
            </a:r>
            <a:r>
              <a:rPr lang="en-US" sz="2200">
                <a:solidFill>
                  <a:srgbClr val="000000"/>
                </a:solidFill>
              </a:rPr>
              <a:t> (CNS)</a:t>
            </a:r>
            <a:r>
              <a:rPr lang="en-US" sz="2400">
                <a:solidFill>
                  <a:srgbClr val="000000"/>
                </a:solidFill>
              </a:rPr>
              <a:t> </a:t>
            </a:r>
            <a:endParaRPr/>
          </a:p>
          <a:p>
            <a:pPr indent="-358775" lvl="2" marL="1139825" rtl="0" algn="l">
              <a:spcBef>
                <a:spcPts val="400"/>
              </a:spcBef>
              <a:spcAft>
                <a:spcPts val="0"/>
              </a:spcAft>
              <a:buSzPts val="2000"/>
              <a:buFont typeface="Arial"/>
              <a:buChar char="•"/>
            </a:pPr>
            <a:r>
              <a:rPr lang="en-US" sz="2000">
                <a:solidFill>
                  <a:srgbClr val="000000"/>
                </a:solidFill>
              </a:rPr>
              <a:t>Includes the brain and spinal cord</a:t>
            </a:r>
            <a:endParaRPr/>
          </a:p>
          <a:p>
            <a:pPr indent="-358775" lvl="2" marL="1139825" rtl="0" algn="l">
              <a:spcBef>
                <a:spcPts val="400"/>
              </a:spcBef>
              <a:spcAft>
                <a:spcPts val="0"/>
              </a:spcAft>
              <a:buSzPts val="2000"/>
              <a:buFont typeface="Arial"/>
              <a:buChar char="•"/>
            </a:pPr>
            <a:r>
              <a:rPr lang="en-US" sz="2000">
                <a:solidFill>
                  <a:srgbClr val="000000"/>
                </a:solidFill>
              </a:rPr>
              <a:t>Lies in the midline of the body</a:t>
            </a:r>
            <a:endParaRPr/>
          </a:p>
          <a:p>
            <a:pPr indent="-303213" lvl="1" marL="781050" rtl="0" algn="l">
              <a:spcBef>
                <a:spcPts val="440"/>
              </a:spcBef>
              <a:spcAft>
                <a:spcPts val="0"/>
              </a:spcAft>
              <a:buSzPts val="2200"/>
              <a:buFont typeface="Arial"/>
              <a:buChar char="•"/>
            </a:pPr>
            <a:r>
              <a:rPr b="1" lang="en-US" sz="2200">
                <a:solidFill>
                  <a:srgbClr val="000000"/>
                </a:solidFill>
              </a:rPr>
              <a:t>The peripheral nervous system</a:t>
            </a:r>
            <a:r>
              <a:rPr lang="en-US" sz="2200">
                <a:solidFill>
                  <a:srgbClr val="000000"/>
                </a:solidFill>
              </a:rPr>
              <a:t> (PNS)</a:t>
            </a:r>
            <a:endParaRPr/>
          </a:p>
          <a:p>
            <a:pPr indent="-423863" lvl="2" marL="1139825" rtl="0" algn="l">
              <a:spcBef>
                <a:spcPts val="440"/>
              </a:spcBef>
              <a:spcAft>
                <a:spcPts val="0"/>
              </a:spcAft>
              <a:buSzPts val="2200"/>
              <a:buFont typeface="Arial"/>
              <a:buChar char="•"/>
            </a:pPr>
            <a:r>
              <a:rPr lang="en-US" sz="2200">
                <a:solidFill>
                  <a:srgbClr val="000000"/>
                </a:solidFill>
              </a:rPr>
              <a:t>Contains cranial nerves and spinal nerves that: </a:t>
            </a:r>
            <a:endParaRPr/>
          </a:p>
          <a:p>
            <a:pPr indent="-358775" lvl="3" marL="1498600" rtl="0" algn="l">
              <a:spcBef>
                <a:spcPts val="400"/>
              </a:spcBef>
              <a:spcAft>
                <a:spcPts val="0"/>
              </a:spcAft>
              <a:buSzPts val="2000"/>
              <a:buFont typeface="Arial"/>
              <a:buChar char="•"/>
            </a:pPr>
            <a:r>
              <a:rPr lang="en-US" sz="2000">
                <a:solidFill>
                  <a:srgbClr val="000000"/>
                </a:solidFill>
              </a:rPr>
              <a:t>Gather info from sensors and conduct decisions to effectors</a:t>
            </a:r>
            <a:endParaRPr/>
          </a:p>
          <a:p>
            <a:pPr indent="-358775" lvl="3" marL="1498600" rtl="0" algn="l">
              <a:spcBef>
                <a:spcPts val="400"/>
              </a:spcBef>
              <a:spcAft>
                <a:spcPts val="0"/>
              </a:spcAft>
              <a:buSzPts val="2000"/>
              <a:buFont typeface="Arial"/>
              <a:buChar char="•"/>
            </a:pPr>
            <a:r>
              <a:rPr lang="en-US" sz="2000">
                <a:solidFill>
                  <a:srgbClr val="000000"/>
                </a:solidFill>
              </a:rPr>
              <a:t>Lies outside the CNS</a:t>
            </a:r>
            <a:endParaRPr/>
          </a:p>
          <a:p>
            <a:pPr indent="-457200" lvl="0" marL="457200" rtl="0" algn="l">
              <a:spcBef>
                <a:spcPts val="480"/>
              </a:spcBef>
              <a:spcAft>
                <a:spcPts val="0"/>
              </a:spcAft>
              <a:buSzPts val="2400"/>
              <a:buFont typeface="Arial"/>
              <a:buChar char="•"/>
            </a:pPr>
            <a:r>
              <a:rPr lang="en-US" sz="2400">
                <a:solidFill>
                  <a:srgbClr val="000000"/>
                </a:solidFill>
              </a:rPr>
              <a:t>Nervous system has three specific functions</a:t>
            </a:r>
            <a:endParaRPr/>
          </a:p>
          <a:p>
            <a:pPr indent="-368300" lvl="1" marL="781050" rtl="0" algn="l">
              <a:spcBef>
                <a:spcPts val="1040"/>
              </a:spcBef>
              <a:spcAft>
                <a:spcPts val="0"/>
              </a:spcAft>
              <a:buSzPts val="2200"/>
              <a:buFont typeface="Arial"/>
              <a:buChar char="•"/>
            </a:pPr>
            <a:r>
              <a:rPr lang="en-US" sz="2200">
                <a:solidFill>
                  <a:srgbClr val="000000"/>
                </a:solidFill>
              </a:rPr>
              <a:t>Receiving sensory input</a:t>
            </a:r>
            <a:endParaRPr/>
          </a:p>
          <a:p>
            <a:pPr indent="-368300" lvl="1" marL="781050" rtl="0" algn="l">
              <a:spcBef>
                <a:spcPts val="440"/>
              </a:spcBef>
              <a:spcAft>
                <a:spcPts val="0"/>
              </a:spcAft>
              <a:buSzPts val="2200"/>
              <a:buFont typeface="Arial"/>
              <a:buChar char="•"/>
            </a:pPr>
            <a:r>
              <a:rPr lang="en-US" sz="2200">
                <a:solidFill>
                  <a:srgbClr val="000000"/>
                </a:solidFill>
              </a:rPr>
              <a:t>Performing integration</a:t>
            </a:r>
            <a:endParaRPr/>
          </a:p>
          <a:p>
            <a:pPr indent="-368300" lvl="1" marL="781050" rtl="0" algn="l">
              <a:spcBef>
                <a:spcPts val="440"/>
              </a:spcBef>
              <a:spcAft>
                <a:spcPts val="0"/>
              </a:spcAft>
              <a:buSzPts val="2200"/>
              <a:buFont typeface="Arial"/>
              <a:buChar char="•"/>
            </a:pPr>
            <a:r>
              <a:rPr lang="en-US" sz="2200">
                <a:solidFill>
                  <a:srgbClr val="000000"/>
                </a:solidFill>
              </a:rPr>
              <a:t>Generating motor output</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 name="Shape 79"/>
        <p:cNvGrpSpPr/>
        <p:nvPr/>
      </p:nvGrpSpPr>
      <p:grpSpPr>
        <a:xfrm>
          <a:off x="0" y="0"/>
          <a:ext cx="0" cy="0"/>
          <a:chOff x="0" y="0"/>
          <a:chExt cx="0" cy="0"/>
        </a:xfrm>
      </p:grpSpPr>
      <p:sp>
        <p:nvSpPr>
          <p:cNvPr id="80" name="Google Shape;80;p10"/>
          <p:cNvSpPr txBox="1"/>
          <p:nvPr/>
        </p:nvSpPr>
        <p:spPr>
          <a:xfrm>
            <a:off x="8390933" y="6361358"/>
            <a:ext cx="184666"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pic>
        <p:nvPicPr>
          <p:cNvPr descr="Figure_B35_01_01.png" id="81" name="Google Shape;81;p10"/>
          <p:cNvPicPr preferRelativeResize="0"/>
          <p:nvPr/>
        </p:nvPicPr>
        <p:blipFill rotWithShape="1">
          <a:blip r:embed="rId3">
            <a:alphaModFix/>
          </a:blip>
          <a:srcRect b="0" l="-3925" r="-626" t="0"/>
          <a:stretch/>
        </p:blipFill>
        <p:spPr>
          <a:xfrm>
            <a:off x="2736503" y="570495"/>
            <a:ext cx="6254802" cy="4016260"/>
          </a:xfrm>
          <a:prstGeom prst="rect">
            <a:avLst/>
          </a:prstGeom>
          <a:solidFill>
            <a:srgbClr val="FFFFFF"/>
          </a:solidFill>
          <a:ln>
            <a:noFill/>
          </a:ln>
        </p:spPr>
      </p:pic>
      <p:sp>
        <p:nvSpPr>
          <p:cNvPr id="82" name="Google Shape;82;p10"/>
          <p:cNvSpPr txBox="1"/>
          <p:nvPr>
            <p:ph idx="1" type="body"/>
          </p:nvPr>
        </p:nvSpPr>
        <p:spPr>
          <a:xfrm>
            <a:off x="152695" y="2067942"/>
            <a:ext cx="6176049" cy="4127284"/>
          </a:xfrm>
          <a:prstGeom prst="rect">
            <a:avLst/>
          </a:prstGeom>
          <a:noFill/>
          <a:ln>
            <a:noFill/>
          </a:ln>
        </p:spPr>
        <p:txBody>
          <a:bodyPr anchorCtr="0" anchor="t" bIns="45700" lIns="91425" spcFirstLastPara="1" rIns="91425" wrap="square" tIns="45700">
            <a:noAutofit/>
          </a:bodyPr>
          <a:lstStyle/>
          <a:p>
            <a:pPr indent="-457200" lvl="0" marL="457200" rtl="0" algn="l">
              <a:spcBef>
                <a:spcPts val="0"/>
              </a:spcBef>
              <a:spcAft>
                <a:spcPts val="0"/>
              </a:spcAft>
              <a:buSzPts val="2400"/>
              <a:buFont typeface="Arial"/>
              <a:buChar char="•"/>
            </a:pPr>
            <a:r>
              <a:rPr lang="en-US" sz="2400">
                <a:solidFill>
                  <a:srgbClr val="000000"/>
                </a:solidFill>
              </a:rPr>
              <a:t>Neurons</a:t>
            </a:r>
            <a:endParaRPr/>
          </a:p>
          <a:p>
            <a:pPr indent="-368300" lvl="1" marL="781050" rtl="0" algn="l">
              <a:spcBef>
                <a:spcPts val="1040"/>
              </a:spcBef>
              <a:spcAft>
                <a:spcPts val="0"/>
              </a:spcAft>
              <a:buSzPts val="2200"/>
              <a:buFont typeface="Arial"/>
              <a:buChar char="•"/>
            </a:pPr>
            <a:r>
              <a:rPr lang="en-US" sz="2200">
                <a:solidFill>
                  <a:srgbClr val="000000"/>
                </a:solidFill>
              </a:rPr>
              <a:t>Cell body contains nucleus</a:t>
            </a:r>
            <a:endParaRPr/>
          </a:p>
          <a:p>
            <a:pPr indent="-368300" lvl="1" marL="781050" rtl="0" algn="l">
              <a:spcBef>
                <a:spcPts val="440"/>
              </a:spcBef>
              <a:spcAft>
                <a:spcPts val="0"/>
              </a:spcAft>
              <a:buSzPts val="2200"/>
              <a:buFont typeface="Arial"/>
              <a:buChar char="•"/>
            </a:pPr>
            <a:r>
              <a:rPr lang="en-US" sz="2200">
                <a:solidFill>
                  <a:srgbClr val="000000"/>
                </a:solidFill>
              </a:rPr>
              <a:t>Dendrites receive signals from sensory receptors and conduct toward the cell body.</a:t>
            </a:r>
            <a:endParaRPr/>
          </a:p>
          <a:p>
            <a:pPr indent="-368300" lvl="1" marL="781050" rtl="0" algn="l">
              <a:spcBef>
                <a:spcPts val="440"/>
              </a:spcBef>
              <a:spcAft>
                <a:spcPts val="0"/>
              </a:spcAft>
              <a:buSzPts val="2200"/>
              <a:buFont typeface="Arial"/>
              <a:buChar char="•"/>
            </a:pPr>
            <a:r>
              <a:rPr lang="en-US" sz="2200">
                <a:solidFill>
                  <a:srgbClr val="000000"/>
                </a:solidFill>
              </a:rPr>
              <a:t>Axon conducts nerve impulses away from the cell body</a:t>
            </a:r>
            <a:endParaRPr/>
          </a:p>
          <a:p>
            <a:pPr indent="-293688" lvl="2" marL="1074738" rtl="0" algn="l">
              <a:spcBef>
                <a:spcPts val="400"/>
              </a:spcBef>
              <a:spcAft>
                <a:spcPts val="0"/>
              </a:spcAft>
              <a:buSzPts val="2000"/>
              <a:buFont typeface="Arial"/>
              <a:buChar char="•"/>
            </a:pPr>
            <a:r>
              <a:rPr lang="en-US" sz="2000">
                <a:solidFill>
                  <a:srgbClr val="000000"/>
                </a:solidFill>
              </a:rPr>
              <a:t>Covered by myelin sheath which increases speed of conduction. Demyelination (multiple sclerosis) will slow this rate.</a:t>
            </a:r>
            <a:endParaRPr/>
          </a:p>
          <a:p>
            <a:pPr indent="-293688" lvl="2" marL="1074738" rtl="0" algn="l">
              <a:spcBef>
                <a:spcPts val="400"/>
              </a:spcBef>
              <a:spcAft>
                <a:spcPts val="0"/>
              </a:spcAft>
              <a:buSzPts val="2000"/>
              <a:buFont typeface="Arial"/>
              <a:buChar char="•"/>
            </a:pPr>
            <a:r>
              <a:rPr lang="en-US" sz="2000">
                <a:solidFill>
                  <a:srgbClr val="000000"/>
                </a:solidFill>
              </a:rPr>
              <a:t>Any long axon is also called a nerve fiber</a:t>
            </a:r>
            <a:endParaRPr/>
          </a:p>
        </p:txBody>
      </p:sp>
      <p:sp>
        <p:nvSpPr>
          <p:cNvPr id="83" name="Google Shape;83;p10"/>
          <p:cNvSpPr txBox="1"/>
          <p:nvPr>
            <p:ph type="title"/>
          </p:nvPr>
        </p:nvSpPr>
        <p:spPr>
          <a:xfrm>
            <a:off x="152695" y="3239"/>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NERVOUS TISSUE</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7" name="Shape 87"/>
        <p:cNvGrpSpPr/>
        <p:nvPr/>
      </p:nvGrpSpPr>
      <p:grpSpPr>
        <a:xfrm>
          <a:off x="0" y="0"/>
          <a:ext cx="0" cy="0"/>
          <a:chOff x="0" y="0"/>
          <a:chExt cx="0" cy="0"/>
        </a:xfrm>
      </p:grpSpPr>
      <p:sp>
        <p:nvSpPr>
          <p:cNvPr id="88" name="Google Shape;88;p11"/>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TYPES OF NEURONS</a:t>
            </a:r>
            <a:endParaRPr/>
          </a:p>
        </p:txBody>
      </p:sp>
      <p:sp>
        <p:nvSpPr>
          <p:cNvPr id="89" name="Google Shape;89;p11"/>
          <p:cNvSpPr txBox="1"/>
          <p:nvPr>
            <p:ph idx="1" type="body"/>
          </p:nvPr>
        </p:nvSpPr>
        <p:spPr>
          <a:xfrm>
            <a:off x="457200" y="5452831"/>
            <a:ext cx="8443919" cy="769441"/>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6CB255"/>
              </a:buClr>
              <a:buSzPts val="2200"/>
              <a:buNone/>
            </a:pPr>
            <a:r>
              <a:rPr lang="en-US" sz="2200">
                <a:solidFill>
                  <a:srgbClr val="000000"/>
                </a:solidFill>
              </a:rPr>
              <a:t>Four main types according to number &amp; placement of axons and dendrites</a:t>
            </a:r>
            <a:endParaRPr/>
          </a:p>
        </p:txBody>
      </p:sp>
      <p:sp>
        <p:nvSpPr>
          <p:cNvPr id="90" name="Google Shape;90;p11"/>
          <p:cNvSpPr txBox="1"/>
          <p:nvPr/>
        </p:nvSpPr>
        <p:spPr>
          <a:xfrm>
            <a:off x="8390933" y="6361358"/>
            <a:ext cx="184666"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pic>
        <p:nvPicPr>
          <p:cNvPr id="91" name="Google Shape;91;p11"/>
          <p:cNvPicPr preferRelativeResize="0"/>
          <p:nvPr/>
        </p:nvPicPr>
        <p:blipFill rotWithShape="1">
          <a:blip r:embed="rId3">
            <a:alphaModFix/>
          </a:blip>
          <a:srcRect b="0" l="0" r="0" t="0"/>
          <a:stretch/>
        </p:blipFill>
        <p:spPr>
          <a:xfrm>
            <a:off x="636588" y="814684"/>
            <a:ext cx="7886700" cy="441166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Google Shape;96;p12"/>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TYPES OF NEURONS</a:t>
            </a:r>
            <a:endParaRPr/>
          </a:p>
        </p:txBody>
      </p:sp>
      <p:sp>
        <p:nvSpPr>
          <p:cNvPr id="97" name="Google Shape;97;p12"/>
          <p:cNvSpPr txBox="1"/>
          <p:nvPr>
            <p:ph idx="1" type="body"/>
          </p:nvPr>
        </p:nvSpPr>
        <p:spPr>
          <a:xfrm>
            <a:off x="457200" y="5452831"/>
            <a:ext cx="8443919" cy="430887"/>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Clr>
                <a:srgbClr val="6CB255"/>
              </a:buClr>
              <a:buSzPts val="2200"/>
              <a:buNone/>
            </a:pPr>
            <a:r>
              <a:rPr b="1" lang="en-US" sz="2200">
                <a:solidFill>
                  <a:srgbClr val="000000"/>
                </a:solidFill>
              </a:rPr>
              <a:t>Diversity in size and shape: </a:t>
            </a:r>
            <a:r>
              <a:rPr lang="en-US" sz="2200">
                <a:solidFill>
                  <a:srgbClr val="000000"/>
                </a:solidFill>
              </a:rPr>
              <a:t>structure and function are linked </a:t>
            </a:r>
            <a:endParaRPr/>
          </a:p>
        </p:txBody>
      </p:sp>
      <p:sp>
        <p:nvSpPr>
          <p:cNvPr id="98" name="Google Shape;98;p12"/>
          <p:cNvSpPr txBox="1"/>
          <p:nvPr/>
        </p:nvSpPr>
        <p:spPr>
          <a:xfrm>
            <a:off x="8390933" y="6361358"/>
            <a:ext cx="184666"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pic>
        <p:nvPicPr>
          <p:cNvPr id="99" name="Google Shape;99;p12"/>
          <p:cNvPicPr preferRelativeResize="0"/>
          <p:nvPr/>
        </p:nvPicPr>
        <p:blipFill rotWithShape="1">
          <a:blip r:embed="rId3">
            <a:alphaModFix/>
          </a:blip>
          <a:srcRect b="0" l="0" r="0" t="0"/>
          <a:stretch/>
        </p:blipFill>
        <p:spPr>
          <a:xfrm>
            <a:off x="457200" y="1037991"/>
            <a:ext cx="8229600" cy="398138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3" name="Shape 103"/>
        <p:cNvGrpSpPr/>
        <p:nvPr/>
      </p:nvGrpSpPr>
      <p:grpSpPr>
        <a:xfrm>
          <a:off x="0" y="0"/>
          <a:ext cx="0" cy="0"/>
          <a:chOff x="0" y="0"/>
          <a:chExt cx="0" cy="0"/>
        </a:xfrm>
      </p:grpSpPr>
      <p:sp>
        <p:nvSpPr>
          <p:cNvPr id="104" name="Google Shape;104;p13"/>
          <p:cNvSpPr txBox="1"/>
          <p:nvPr>
            <p:ph type="title"/>
          </p:nvPr>
        </p:nvSpPr>
        <p:spPr>
          <a:xfrm>
            <a:off x="457200" y="241326"/>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TYPES OF NEURONS</a:t>
            </a:r>
            <a:endParaRPr/>
          </a:p>
        </p:txBody>
      </p:sp>
      <p:sp>
        <p:nvSpPr>
          <p:cNvPr id="105" name="Google Shape;105;p13"/>
          <p:cNvSpPr txBox="1"/>
          <p:nvPr>
            <p:ph idx="1" type="body"/>
          </p:nvPr>
        </p:nvSpPr>
        <p:spPr>
          <a:xfrm>
            <a:off x="457200" y="1249243"/>
            <a:ext cx="8443919" cy="3610219"/>
          </a:xfrm>
          <a:prstGeom prst="rect">
            <a:avLst/>
          </a:prstGeom>
          <a:noFill/>
          <a:ln>
            <a:noFill/>
          </a:ln>
        </p:spPr>
        <p:txBody>
          <a:bodyPr anchorCtr="0" anchor="t" bIns="45700" lIns="91425" spcFirstLastPara="1" rIns="91425" wrap="square" tIns="45700">
            <a:noAutofit/>
          </a:bodyPr>
          <a:lstStyle/>
          <a:p>
            <a:pPr indent="-457200" lvl="0" marL="457200" rtl="0" algn="l">
              <a:spcBef>
                <a:spcPts val="0"/>
              </a:spcBef>
              <a:spcAft>
                <a:spcPts val="0"/>
              </a:spcAft>
              <a:buSzPts val="2400"/>
              <a:buFont typeface="Arial"/>
              <a:buChar char="•"/>
            </a:pPr>
            <a:r>
              <a:rPr lang="en-US" sz="2400">
                <a:solidFill>
                  <a:srgbClr val="000000"/>
                </a:solidFill>
              </a:rPr>
              <a:t>Sensory Neurons </a:t>
            </a:r>
            <a:endParaRPr/>
          </a:p>
          <a:p>
            <a:pPr indent="-303213" lvl="1" marL="715963" rtl="0" algn="l">
              <a:spcBef>
                <a:spcPts val="1040"/>
              </a:spcBef>
              <a:spcAft>
                <a:spcPts val="0"/>
              </a:spcAft>
              <a:buSzPts val="2200"/>
              <a:buFont typeface="Arial"/>
              <a:buChar char="•"/>
            </a:pPr>
            <a:r>
              <a:rPr lang="en-US" sz="2200">
                <a:solidFill>
                  <a:srgbClr val="000000"/>
                </a:solidFill>
              </a:rPr>
              <a:t>Accept impulses from sensory receptors</a:t>
            </a:r>
            <a:endParaRPr/>
          </a:p>
          <a:p>
            <a:pPr indent="-303213" lvl="1" marL="715963" rtl="0" algn="l">
              <a:spcBef>
                <a:spcPts val="440"/>
              </a:spcBef>
              <a:spcAft>
                <a:spcPts val="0"/>
              </a:spcAft>
              <a:buSzPts val="2200"/>
              <a:buFont typeface="Arial"/>
              <a:buChar char="•"/>
            </a:pPr>
            <a:r>
              <a:rPr lang="en-US" sz="2200">
                <a:solidFill>
                  <a:srgbClr val="000000"/>
                </a:solidFill>
              </a:rPr>
              <a:t>Transmit them to the CNS</a:t>
            </a:r>
            <a:endParaRPr/>
          </a:p>
          <a:p>
            <a:pPr indent="-457200" lvl="0" marL="457200" rtl="0" algn="l">
              <a:spcBef>
                <a:spcPts val="480"/>
              </a:spcBef>
              <a:spcAft>
                <a:spcPts val="0"/>
              </a:spcAft>
              <a:buSzPts val="2400"/>
              <a:buFont typeface="Arial"/>
              <a:buChar char="•"/>
            </a:pPr>
            <a:r>
              <a:rPr lang="en-US" sz="2400">
                <a:solidFill>
                  <a:srgbClr val="000000"/>
                </a:solidFill>
              </a:rPr>
              <a:t>Motor Neurons</a:t>
            </a:r>
            <a:endParaRPr/>
          </a:p>
          <a:p>
            <a:pPr indent="-303213" lvl="1" marL="715963" rtl="0" algn="l">
              <a:spcBef>
                <a:spcPts val="1040"/>
              </a:spcBef>
              <a:spcAft>
                <a:spcPts val="0"/>
              </a:spcAft>
              <a:buSzPts val="2200"/>
              <a:buFont typeface="Arial"/>
              <a:buChar char="•"/>
            </a:pPr>
            <a:r>
              <a:rPr lang="en-US" sz="2200">
                <a:solidFill>
                  <a:srgbClr val="000000"/>
                </a:solidFill>
              </a:rPr>
              <a:t>Accept nerve impulses from the CNS</a:t>
            </a:r>
            <a:endParaRPr/>
          </a:p>
          <a:p>
            <a:pPr indent="-303213" lvl="1" marL="715963" rtl="0" algn="l">
              <a:spcBef>
                <a:spcPts val="440"/>
              </a:spcBef>
              <a:spcAft>
                <a:spcPts val="0"/>
              </a:spcAft>
              <a:buSzPts val="2200"/>
              <a:buFont typeface="Arial"/>
              <a:buChar char="•"/>
            </a:pPr>
            <a:r>
              <a:rPr lang="en-US" sz="2200">
                <a:solidFill>
                  <a:srgbClr val="000000"/>
                </a:solidFill>
              </a:rPr>
              <a:t>Transmit them to muscles or glands</a:t>
            </a:r>
            <a:endParaRPr/>
          </a:p>
          <a:p>
            <a:pPr indent="-457200" lvl="0" marL="457200" rtl="0" algn="l">
              <a:spcBef>
                <a:spcPts val="480"/>
              </a:spcBef>
              <a:spcAft>
                <a:spcPts val="0"/>
              </a:spcAft>
              <a:buSzPts val="2400"/>
              <a:buFont typeface="Arial"/>
              <a:buChar char="•"/>
            </a:pPr>
            <a:r>
              <a:rPr lang="en-US" sz="2400">
                <a:solidFill>
                  <a:srgbClr val="000000"/>
                </a:solidFill>
              </a:rPr>
              <a:t>Interneurons</a:t>
            </a:r>
            <a:endParaRPr/>
          </a:p>
          <a:p>
            <a:pPr indent="-303213" lvl="1" marL="715963" rtl="0" algn="l">
              <a:spcBef>
                <a:spcPts val="1040"/>
              </a:spcBef>
              <a:spcAft>
                <a:spcPts val="0"/>
              </a:spcAft>
              <a:buSzPts val="2200"/>
              <a:buFont typeface="Arial"/>
              <a:buChar char="•"/>
            </a:pPr>
            <a:r>
              <a:rPr lang="en-US" sz="2200">
                <a:solidFill>
                  <a:srgbClr val="000000"/>
                </a:solidFill>
              </a:rPr>
              <a:t>Convey nerve impulses between various parts of the CNS</a:t>
            </a:r>
            <a:endParaRPr/>
          </a:p>
        </p:txBody>
      </p:sp>
      <p:sp>
        <p:nvSpPr>
          <p:cNvPr id="106" name="Google Shape;106;p13"/>
          <p:cNvSpPr txBox="1"/>
          <p:nvPr/>
        </p:nvSpPr>
        <p:spPr>
          <a:xfrm>
            <a:off x="8390933" y="6361358"/>
            <a:ext cx="184666"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0" name="Shape 110"/>
        <p:cNvGrpSpPr/>
        <p:nvPr/>
      </p:nvGrpSpPr>
      <p:grpSpPr>
        <a:xfrm>
          <a:off x="0" y="0"/>
          <a:ext cx="0" cy="0"/>
          <a:chOff x="0" y="0"/>
          <a:chExt cx="0" cy="0"/>
        </a:xfrm>
      </p:grpSpPr>
      <p:sp>
        <p:nvSpPr>
          <p:cNvPr id="111" name="Google Shape;111;p14"/>
          <p:cNvSpPr txBox="1"/>
          <p:nvPr>
            <p:ph type="title"/>
          </p:nvPr>
        </p:nvSpPr>
        <p:spPr>
          <a:xfrm>
            <a:off x="420354" y="136787"/>
            <a:ext cx="8062912" cy="659535"/>
          </a:xfrm>
          <a:prstGeom prst="rect">
            <a:avLst/>
          </a:prstGeom>
          <a:noFill/>
          <a:ln>
            <a:noFill/>
          </a:ln>
        </p:spPr>
        <p:txBody>
          <a:bodyPr anchorCtr="0" anchor="b" bIns="45700" lIns="91425" spcFirstLastPara="1" rIns="91425" wrap="square" tIns="45700">
            <a:noAutofit/>
          </a:bodyPr>
          <a:lstStyle/>
          <a:p>
            <a:pPr indent="0" lvl="0" marL="0" rtl="0" algn="l">
              <a:spcBef>
                <a:spcPts val="0"/>
              </a:spcBef>
              <a:spcAft>
                <a:spcPts val="0"/>
              </a:spcAft>
              <a:buClr>
                <a:srgbClr val="6CB255"/>
              </a:buClr>
              <a:buSzPts val="2400"/>
              <a:buFont typeface="Arial Black"/>
              <a:buNone/>
            </a:pPr>
            <a:r>
              <a:rPr lang="en-US"/>
              <a:t>GLIAL CELLS</a:t>
            </a:r>
            <a:endParaRPr/>
          </a:p>
        </p:txBody>
      </p:sp>
      <p:sp>
        <p:nvSpPr>
          <p:cNvPr id="112" name="Google Shape;112;p14"/>
          <p:cNvSpPr txBox="1"/>
          <p:nvPr>
            <p:ph idx="1" type="body"/>
          </p:nvPr>
        </p:nvSpPr>
        <p:spPr>
          <a:xfrm>
            <a:off x="568401" y="4969172"/>
            <a:ext cx="8124827" cy="1664216"/>
          </a:xfrm>
          <a:prstGeom prst="rect">
            <a:avLst/>
          </a:prstGeom>
          <a:noFill/>
          <a:ln>
            <a:noFill/>
          </a:ln>
        </p:spPr>
        <p:txBody>
          <a:bodyPr anchorCtr="0" anchor="t" bIns="45700" lIns="91425" spcFirstLastPara="1" rIns="91425" wrap="square" tIns="45700">
            <a:noAutofit/>
          </a:bodyPr>
          <a:lstStyle/>
          <a:p>
            <a:pPr indent="-342900" lvl="0" marL="342900" rtl="0" algn="l">
              <a:lnSpc>
                <a:spcPct val="100000"/>
              </a:lnSpc>
              <a:spcBef>
                <a:spcPts val="0"/>
              </a:spcBef>
              <a:spcAft>
                <a:spcPts val="0"/>
              </a:spcAft>
              <a:buSzPts val="2200"/>
              <a:buFont typeface="Arial"/>
              <a:buChar char="•"/>
            </a:pPr>
            <a:r>
              <a:rPr lang="en-US" sz="2200">
                <a:solidFill>
                  <a:srgbClr val="000000"/>
                </a:solidFill>
              </a:rPr>
              <a:t>Support, protect and nourish neurons (electrical wires)</a:t>
            </a:r>
            <a:endParaRPr/>
          </a:p>
          <a:p>
            <a:pPr indent="-342900" lvl="0" marL="342900" rtl="0" algn="l">
              <a:lnSpc>
                <a:spcPct val="100000"/>
              </a:lnSpc>
              <a:spcBef>
                <a:spcPts val="1040"/>
              </a:spcBef>
              <a:spcAft>
                <a:spcPts val="0"/>
              </a:spcAft>
              <a:buSzPts val="2200"/>
              <a:buFont typeface="Arial"/>
              <a:buChar char="•"/>
            </a:pPr>
            <a:r>
              <a:rPr lang="en-US" sz="2200">
                <a:solidFill>
                  <a:srgbClr val="000000"/>
                </a:solidFill>
              </a:rPr>
              <a:t>Outnumber neurons (10 to 1) in the brain</a:t>
            </a:r>
            <a:endParaRPr/>
          </a:p>
          <a:p>
            <a:pPr indent="-342900" lvl="0" marL="342900" rtl="0" algn="l">
              <a:lnSpc>
                <a:spcPct val="100000"/>
              </a:lnSpc>
              <a:spcBef>
                <a:spcPts val="1040"/>
              </a:spcBef>
              <a:spcAft>
                <a:spcPts val="0"/>
              </a:spcAft>
              <a:buSzPts val="2200"/>
              <a:buFont typeface="Arial"/>
              <a:buChar char="•"/>
            </a:pPr>
            <a:r>
              <a:rPr lang="en-US" sz="2200">
                <a:solidFill>
                  <a:srgbClr val="000000"/>
                </a:solidFill>
              </a:rPr>
              <a:t>Fulfill many vital functions (workers at the electric company)</a:t>
            </a:r>
            <a:endParaRPr/>
          </a:p>
          <a:p>
            <a:pPr indent="-342900" lvl="0" marL="342900" rtl="0" algn="l">
              <a:lnSpc>
                <a:spcPct val="100000"/>
              </a:lnSpc>
              <a:spcBef>
                <a:spcPts val="1040"/>
              </a:spcBef>
              <a:spcAft>
                <a:spcPts val="0"/>
              </a:spcAft>
              <a:buSzPts val="2200"/>
              <a:buFont typeface="Arial"/>
              <a:buChar char="•"/>
            </a:pPr>
            <a:r>
              <a:rPr lang="en-US" sz="2200">
                <a:solidFill>
                  <a:srgbClr val="000000"/>
                </a:solidFill>
              </a:rPr>
              <a:t>Most brain tumors caused by mutations in glia</a:t>
            </a:r>
            <a:endParaRPr/>
          </a:p>
        </p:txBody>
      </p:sp>
      <p:sp>
        <p:nvSpPr>
          <p:cNvPr id="113" name="Google Shape;113;p14"/>
          <p:cNvSpPr txBox="1"/>
          <p:nvPr/>
        </p:nvSpPr>
        <p:spPr>
          <a:xfrm>
            <a:off x="8390933" y="6361358"/>
            <a:ext cx="184666" cy="36933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Arial"/>
              <a:ea typeface="Arial"/>
              <a:cs typeface="Arial"/>
              <a:sym typeface="Arial"/>
            </a:endParaRPr>
          </a:p>
        </p:txBody>
      </p:sp>
      <p:pic>
        <p:nvPicPr>
          <p:cNvPr descr="Figure_B35_01_04.jpg" id="114" name="Google Shape;114;p14"/>
          <p:cNvPicPr preferRelativeResize="0"/>
          <p:nvPr/>
        </p:nvPicPr>
        <p:blipFill rotWithShape="1">
          <a:blip r:embed="rId3">
            <a:alphaModFix/>
          </a:blip>
          <a:srcRect b="0" l="-420" r="-420" t="0"/>
          <a:stretch/>
        </p:blipFill>
        <p:spPr>
          <a:xfrm>
            <a:off x="760141" y="971758"/>
            <a:ext cx="7383338" cy="356616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Essential">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