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hita Gup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31T04:08:38.316" idx="1">
    <p:pos x="6000" y="0"/>
    <p:text>It would be beneficial to indicate here which of the reactions is anabolic and which is catabolic or ask a question.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db101.rcsb.org/learn/videos/how-enzymes-work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6 METABOLISM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852737" y="557463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610" y="2436626"/>
            <a:ext cx="3150779" cy="313800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Creative Commons Attribution-NonCommercial-ShareAlike 4.0 International License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 descr="OSX-Horiz-TM-RGB-2015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 descr="OSC-Stacked-TM-RGB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POTENTIAL ENERGY</a:t>
            </a:r>
            <a:endParaRPr/>
          </a:p>
        </p:txBody>
      </p:sp>
      <p:pic>
        <p:nvPicPr>
          <p:cNvPr id="117" name="Google Shape;117;p15" descr="/Volumes/ARTWORK/for Conversion/CNX-Biology(Majors)/Chapter 06/Figure_06_03_01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51" r="-1250"/>
          <a:stretch/>
        </p:blipFill>
        <p:spPr>
          <a:xfrm>
            <a:off x="1838960" y="900861"/>
            <a:ext cx="5624513" cy="2441829"/>
          </a:xfrm>
          <a:prstGeom prst="rect">
            <a:avLst/>
          </a:prstGeom>
          <a:noFill/>
          <a:ln w="9525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457200" y="3434864"/>
            <a:ext cx="8686800" cy="327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Potential energy</a:t>
            </a:r>
            <a:r>
              <a:rPr lang="en-US" sz="2400"/>
              <a:t>- is stored energy that has the ability to do work</a:t>
            </a:r>
            <a:endParaRPr/>
          </a:p>
          <a:p>
            <a:pPr marL="1188720" lvl="1" indent="-4572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Compressed spring</a:t>
            </a:r>
            <a:endParaRPr/>
          </a:p>
          <a:p>
            <a:pPr marL="1188720" lvl="1" indent="-457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Tautly pulled rubber band</a:t>
            </a:r>
            <a:endParaRPr/>
          </a:p>
          <a:p>
            <a:pPr marL="1188720" lvl="1" indent="-457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Concentration gradients</a:t>
            </a:r>
            <a:endParaRPr/>
          </a:p>
          <a:p>
            <a:pPr marL="1657350" lvl="2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Chemical</a:t>
            </a:r>
            <a:endParaRPr/>
          </a:p>
          <a:p>
            <a:pPr marL="1657350" lvl="2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Electrochemical</a:t>
            </a:r>
            <a:endParaRPr/>
          </a:p>
          <a:p>
            <a:pPr marL="1188720" lvl="1" indent="-4572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Chemical energy- chemical bonds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7199" y="968305"/>
            <a:ext cx="8062912" cy="351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Concentration gradient </a:t>
            </a:r>
            <a:r>
              <a:rPr lang="en-US" sz="2400"/>
              <a:t>- Energy associated with chemical/ electrochemical gradients across the plasma membrane.</a:t>
            </a:r>
            <a:endParaRPr/>
          </a:p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Chemical energy </a:t>
            </a:r>
            <a:r>
              <a:rPr lang="en-US" sz="2400"/>
              <a:t>– Energy stored in chemical bonds.</a:t>
            </a:r>
            <a:endParaRPr/>
          </a:p>
        </p:txBody>
      </p:sp>
      <p:pic>
        <p:nvPicPr>
          <p:cNvPr id="124" name="Google Shape;124;p16" descr="Figure_03_01_01.jpg"/>
          <p:cNvPicPr preferRelativeResize="0"/>
          <p:nvPr/>
        </p:nvPicPr>
        <p:blipFill rotWithShape="1">
          <a:blip r:embed="rId3">
            <a:alphaModFix/>
          </a:blip>
          <a:srcRect t="-45933" b="-45933"/>
          <a:stretch/>
        </p:blipFill>
        <p:spPr>
          <a:xfrm>
            <a:off x="457199" y="4674173"/>
            <a:ext cx="3810595" cy="165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Figure_03_01_02.jpg"/>
          <p:cNvPicPr preferRelativeResize="0"/>
          <p:nvPr/>
        </p:nvPicPr>
        <p:blipFill rotWithShape="1">
          <a:blip r:embed="rId4">
            <a:alphaModFix/>
          </a:blip>
          <a:srcRect t="-44368" b="-44369"/>
          <a:stretch/>
        </p:blipFill>
        <p:spPr>
          <a:xfrm>
            <a:off x="4792861" y="4677955"/>
            <a:ext cx="4058189" cy="17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Figure_05_02_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-104" r="-103"/>
          <a:stretch/>
        </p:blipFill>
        <p:spPr>
          <a:xfrm>
            <a:off x="1986358" y="2173520"/>
            <a:ext cx="5310053" cy="2305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POTENTIAL ENERGY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7201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POTENTIAL AND KINETIC ENERGY</a:t>
            </a:r>
            <a:endParaRPr/>
          </a:p>
        </p:txBody>
      </p:sp>
      <p:pic>
        <p:nvPicPr>
          <p:cNvPr id="133" name="Google Shape;133;p17" descr="/Volumes/ARTWORK/for Conversion/CNX-Biology(Majors)/Chapter 06/Figure_06_03_02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6977" b="-6976"/>
          <a:stretch/>
        </p:blipFill>
        <p:spPr>
          <a:xfrm>
            <a:off x="4487863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706128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potential energy </a:t>
            </a:r>
            <a:r>
              <a:rPr lang="en-US" sz="2800">
                <a:solidFill>
                  <a:srgbClr val="000000"/>
                </a:solidFill>
              </a:rPr>
              <a:t>stored in the chemical bonds of gasoline can be transformed into </a:t>
            </a:r>
            <a:r>
              <a:rPr lang="en-US" sz="2800" b="1">
                <a:solidFill>
                  <a:srgbClr val="000000"/>
                </a:solidFill>
              </a:rPr>
              <a:t>kinetic energy </a:t>
            </a:r>
            <a:r>
              <a:rPr lang="en-US" sz="2800">
                <a:solidFill>
                  <a:srgbClr val="000000"/>
                </a:solidFill>
              </a:rPr>
              <a:t>that allows a car to move on a racetrack. </a:t>
            </a:r>
            <a:endParaRPr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(credit “car”: modification of work by Russell Trow)</a:t>
            </a:r>
            <a:endParaRPr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57200" y="897472"/>
            <a:ext cx="8365067" cy="546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To explore the bioenergetics of a system, we study the amount of energy exchanged in a metabolic reaction 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/>
              <a:t>Gibb’s Free Energy </a:t>
            </a:r>
            <a:r>
              <a:rPr lang="en-US" sz="2400"/>
              <a:t>(G) = amount of energy </a:t>
            </a:r>
            <a:r>
              <a:rPr lang="en-US" sz="2400" i="1"/>
              <a:t>available</a:t>
            </a:r>
            <a:r>
              <a:rPr lang="en-US" sz="2400"/>
              <a:t> to do work (aka usable energy)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All chemical reactions affect G; change in G after a reaction is abbreviated as </a:t>
            </a:r>
            <a:r>
              <a:rPr lang="en-US" sz="2400" b="1"/>
              <a:t>∆G</a:t>
            </a:r>
            <a:r>
              <a:rPr lang="en-US" sz="2400"/>
              <a:t>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			</a:t>
            </a:r>
            <a:r>
              <a:rPr lang="en-US" sz="2400" b="1"/>
              <a:t>ΔG = ΔH − TΔS</a:t>
            </a:r>
            <a:endParaRPr sz="24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Where: 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ΔH = change in total energy of the system (enthalpy)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 = Temperature in Kelvin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ΔS = change in entropy (energy lost to disorder)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FREE ENERGY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ENERGY- EXERGONIC REACTIONS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199" y="993036"/>
            <a:ext cx="8062912" cy="219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/>
              <a:t>If energy is released in a chemical reaction, then ΔG&lt;0 (negative).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Products of these reactions will have less energy than the reactants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These reactions are classified as </a:t>
            </a:r>
            <a:r>
              <a:rPr lang="en-US" sz="2400" b="1"/>
              <a:t>exergonic.</a:t>
            </a:r>
            <a:endParaRPr/>
          </a:p>
          <a:p>
            <a:pPr marL="731520" lvl="1" indent="0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285750" lvl="0" indent="-13335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1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pic>
        <p:nvPicPr>
          <p:cNvPr id="147" name="Google Shape;147;p19" descr="/Volumes/ARTWORK/for Conversion/CNX-Biology(Majors)/Chapter 06/Figure_06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8994" b="-8994"/>
          <a:stretch/>
        </p:blipFill>
        <p:spPr>
          <a:xfrm>
            <a:off x="457200" y="3183468"/>
            <a:ext cx="8062913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4521200" y="3183468"/>
            <a:ext cx="3998913" cy="33019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Exergonic reactions are spontaneous reactions because they can occur </a:t>
            </a:r>
            <a:r>
              <a:rPr lang="en-US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addition of energy.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</a:t>
            </a:r>
            <a:endParaRPr/>
          </a:p>
        </p:txBody>
      </p:sp>
      <p:pic>
        <p:nvPicPr>
          <p:cNvPr id="154" name="Google Shape;154;p20" descr="/Volumes/ARTWORK/for Conversion/CNX-Biology(Majors)/Chapter 06/Figure_06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8994" r="50100" b="-8994"/>
          <a:stretch/>
        </p:blipFill>
        <p:spPr>
          <a:xfrm>
            <a:off x="1076960" y="549302"/>
            <a:ext cx="7051039" cy="613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57200" y="85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ENERGY-ENDERGONIC REACTIONS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235642" y="690120"/>
            <a:ext cx="8062912" cy="509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/>
              <a:t>If a chemical reaction requires an input of energy, then ΔG&gt;0 (positive).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Products of these reactions will have more energy than the reactants.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These reactions are classified as </a:t>
            </a:r>
            <a:r>
              <a:rPr lang="en-US" sz="2400" b="1"/>
              <a:t>endergonic</a:t>
            </a:r>
            <a:endParaRPr/>
          </a:p>
        </p:txBody>
      </p:sp>
      <p:pic>
        <p:nvPicPr>
          <p:cNvPr id="161" name="Google Shape;161;p21" descr="/Volumes/ARTWORK/for Conversion/CNX-Biology(Majors)/Chapter 06/Figure_06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0132" t="-8994" b="-8994"/>
          <a:stretch/>
        </p:blipFill>
        <p:spPr>
          <a:xfrm>
            <a:off x="576347" y="2697458"/>
            <a:ext cx="4605251" cy="400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5283200" y="3830935"/>
            <a:ext cx="2824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Endergonic reactions require a net input of energy to occur.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457200" y="8572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FREE ENERGY</a:t>
            </a:r>
            <a:endParaRPr/>
          </a:p>
        </p:txBody>
      </p:sp>
      <p:pic>
        <p:nvPicPr>
          <p:cNvPr id="168" name="Google Shape;168;p22" descr="/Volumes/ARTWORK/for Conversion/CNX-Biology(Majors)/Chapter 06/Figure_06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0132" t="-8994" b="-8994"/>
          <a:stretch/>
        </p:blipFill>
        <p:spPr>
          <a:xfrm>
            <a:off x="921787" y="428862"/>
            <a:ext cx="7094453" cy="617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DISCUSSION QUESTION</a:t>
            </a:r>
            <a:br>
              <a:rPr lang="en-US" sz="2160"/>
            </a:br>
            <a:endParaRPr sz="2160"/>
          </a:p>
        </p:txBody>
      </p:sp>
      <p:pic>
        <p:nvPicPr>
          <p:cNvPr id="174" name="Google Shape;174;p23" descr="Figure_03_01_01.jpg"/>
          <p:cNvPicPr preferRelativeResize="0"/>
          <p:nvPr/>
        </p:nvPicPr>
        <p:blipFill rotWithShape="1">
          <a:blip r:embed="rId3">
            <a:alphaModFix/>
          </a:blip>
          <a:srcRect t="-45933" b="-45933"/>
          <a:stretch/>
        </p:blipFill>
        <p:spPr>
          <a:xfrm>
            <a:off x="1488943" y="1133563"/>
            <a:ext cx="5995590" cy="260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 descr="Figure_03_01_02.jpg"/>
          <p:cNvPicPr preferRelativeResize="0"/>
          <p:nvPr/>
        </p:nvPicPr>
        <p:blipFill rotWithShape="1">
          <a:blip r:embed="rId4">
            <a:alphaModFix/>
          </a:blip>
          <a:srcRect t="-44368" b="-44369"/>
          <a:stretch/>
        </p:blipFill>
        <p:spPr>
          <a:xfrm>
            <a:off x="1507797" y="3736220"/>
            <a:ext cx="5841272" cy="25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508000" y="792480"/>
            <a:ext cx="58592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chemical reaction is exergonic?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ACTIVATION ENERGY</a:t>
            </a:r>
            <a:endParaRPr/>
          </a:p>
        </p:txBody>
      </p:sp>
      <p:pic>
        <p:nvPicPr>
          <p:cNvPr id="182" name="Google Shape;182;p24" descr="/Volumes/ARTWORK/for Conversion/CNX-Biology(Majors)/Chapter 06/Figure_06_03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244" r="-47244"/>
          <a:stretch/>
        </p:blipFill>
        <p:spPr>
          <a:xfrm>
            <a:off x="4295767" y="1444098"/>
            <a:ext cx="5917679" cy="256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0" y="993035"/>
            <a:ext cx="5486398" cy="47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Activation energy is the energy required for a reaction to proceed.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It causes reactant(s) to become contorted and unstable, which allows the bond(s) to be broken or formed.</a:t>
            </a:r>
            <a:endParaRPr/>
          </a:p>
          <a:p>
            <a:pPr marL="731520" lvl="1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</a:t>
            </a:r>
            <a:endParaRPr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This unstable state is called the transition state.</a:t>
            </a:r>
            <a:endParaRPr/>
          </a:p>
          <a:p>
            <a:pPr marL="731520" lvl="1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1074420" lvl="1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Once in the transition state, the reaction occurs very quickly.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6.1 ENERGY AND METABOLISM</a:t>
            </a: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457200" y="1270000"/>
            <a:ext cx="4555067" cy="474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/>
              <a:t>The energy that sustains most of the earth’s life forms comes from the sun.</a:t>
            </a:r>
            <a:endParaRPr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 b="1"/>
              <a:t>Bioenergetics</a:t>
            </a:r>
            <a:r>
              <a:rPr lang="en-US" sz="2800"/>
              <a:t> is the study of energy flow through a living system</a:t>
            </a:r>
            <a:endParaRPr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/>
          </a:p>
        </p:txBody>
      </p:sp>
      <p:sp>
        <p:nvSpPr>
          <p:cNvPr id="59" name="Google Shape;59;p7"/>
          <p:cNvSpPr txBox="1"/>
          <p:nvPr/>
        </p:nvSpPr>
        <p:spPr>
          <a:xfrm>
            <a:off x="6468533" y="6357711"/>
            <a:ext cx="12239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</a:t>
            </a:r>
            <a:endParaRPr/>
          </a:p>
        </p:txBody>
      </p:sp>
      <p:pic>
        <p:nvPicPr>
          <p:cNvPr id="60" name="Google Shape;60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45767" y="1455390"/>
            <a:ext cx="4017264" cy="483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 </a:t>
            </a:r>
            <a:endParaRPr/>
          </a:p>
        </p:txBody>
      </p:sp>
      <p:pic>
        <p:nvPicPr>
          <p:cNvPr id="189" name="Google Shape;189;p25" descr="/Volumes/ARTWORK/for Conversion/CNX-Biology(Majors)/Chapter 06/Figure_06_03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244" r="-47244"/>
          <a:stretch/>
        </p:blipFill>
        <p:spPr>
          <a:xfrm>
            <a:off x="-772160" y="1444098"/>
            <a:ext cx="11170332" cy="484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944880" y="993035"/>
            <a:ext cx="7101840" cy="47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Heat energy is the main source for activation energy in a cell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Heat helps reactants reach their transition state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Activation energy is why, for example, the rusting of iron happens slowly despite being a spontaneous, exergonic reaction.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ENERGY- CATALYSTS </a:t>
            </a:r>
            <a:endParaRPr/>
          </a:p>
        </p:txBody>
      </p:sp>
      <p:pic>
        <p:nvPicPr>
          <p:cNvPr id="201" name="Google Shape;201;p27" descr="/Volumes/ARTWORK/for Conversion/CNX-Biology(Majors)/Chapter 06/Figure_06_03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7244" r="-47244"/>
          <a:stretch/>
        </p:blipFill>
        <p:spPr>
          <a:xfrm>
            <a:off x="3734714" y="1444098"/>
            <a:ext cx="6744738" cy="292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201773" y="1304023"/>
            <a:ext cx="5164667" cy="47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 catalyst decreases the activation energy, thus speeding up the rate of a reaction.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Enzymes function as catalysts in living organisms.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/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457199" y="822415"/>
            <a:ext cx="4353455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</a:rPr>
              <a:t>The breakdown of gasoline is an example of an exergonic reaction. A spark is required to provide sufficient heat (activation energy) to exceed the activation energy. Once the reaction begins, enough heat is released to drive additional reactions. </a:t>
            </a:r>
            <a:endParaRPr/>
          </a:p>
        </p:txBody>
      </p:sp>
      <p:pic>
        <p:nvPicPr>
          <p:cNvPr id="208" name="Google Shape;208;p28" descr="/Volumes/ARTWORK/for Conversion/CNX-Biology(Majors)/Chapter 06/Figure_06_03_03.jpg"/>
          <p:cNvPicPr preferRelativeResize="0"/>
          <p:nvPr/>
        </p:nvPicPr>
        <p:blipFill rotWithShape="1">
          <a:blip r:embed="rId3">
            <a:alphaModFix/>
          </a:blip>
          <a:srcRect t="-8994" b="-8994"/>
          <a:stretch/>
        </p:blipFill>
        <p:spPr>
          <a:xfrm>
            <a:off x="457200" y="3183468"/>
            <a:ext cx="8062913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4538131" y="3381906"/>
            <a:ext cx="4185178" cy="33019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8" descr="/Volumes/ARTWORK/for Conversion/CNX-Biology(Majors)/Chapter 06/Figure_06_03_02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6977" b="-6976"/>
          <a:stretch/>
        </p:blipFill>
        <p:spPr>
          <a:xfrm>
            <a:off x="4810654" y="1249628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57200" y="11069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ACTIVATION ENERGY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6.3 THE LAWS OF THERMODYNAMICS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457200" y="1236133"/>
            <a:ext cx="8062912" cy="477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Thermodynamics is the study of energy and energy transfer involving physical matter.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First law of thermodynamics - </a:t>
            </a:r>
            <a:r>
              <a:rPr lang="en-US" sz="2400"/>
              <a:t>states that the total amount of energy in the universe if constant: energy cannot be created or destroyed.</a:t>
            </a:r>
            <a:endParaRPr/>
          </a:p>
          <a:p>
            <a:pPr marL="1074420" lvl="1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Second law of thermodynamics - </a:t>
            </a:r>
            <a:r>
              <a:rPr lang="en-US" sz="2400"/>
              <a:t>states that the transfer/conversion of energy is not completely efficient.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With each chemical reaction, some energy is lost in a form that is unusable, such as heat energy. The result is increased entropy (disorder).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LAWS OF THERMODYNAMICS- SECOND LAW</a:t>
            </a:r>
            <a:endParaRPr/>
          </a:p>
        </p:txBody>
      </p:sp>
      <p:pic>
        <p:nvPicPr>
          <p:cNvPr id="224" name="Google Shape;224;p30" descr="/Volumes/ARTWORK/for Conversion/CNX-Biology(Majors)/Chapter 06/Figure_06_02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895" r="-1894"/>
          <a:stretch/>
        </p:blipFill>
        <p:spPr>
          <a:xfrm>
            <a:off x="457200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4489450" y="1107617"/>
            <a:ext cx="4334971" cy="5256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Energy Transfer- energy is lost as heat in both examples of energy transformation.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Chemical energy (potential energy) from the molecules in the ice cream cone are converted to kinetic energy used to ride a bike.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Kinetic energy in sunlight is converted to chemical energy in molecules of glucose through photosynthesis.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342900" lvl="0" indent="-24130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40"/>
              </a:spcBef>
              <a:spcAft>
                <a:spcPts val="0"/>
              </a:spcAft>
              <a:buClr>
                <a:srgbClr val="6CB255"/>
              </a:buClr>
              <a:buSzPts val="1200"/>
              <a:buNone/>
            </a:pPr>
            <a:r>
              <a:rPr lang="en-US" sz="1200">
                <a:solidFill>
                  <a:schemeClr val="dk1"/>
                </a:solidFill>
              </a:rPr>
              <a:t>(credit “ice cream”: modification of work by D. Sharon Pruitt; credit “kids on bikes”: modification of work by Michelle Riggen-Ransom)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6.4 ADENOSINE TRIPHOSPHATE (ATP)</a:t>
            </a:r>
            <a:endParaRPr/>
          </a:p>
        </p:txBody>
      </p:sp>
      <p:pic>
        <p:nvPicPr>
          <p:cNvPr id="231" name="Google Shape;231;p31" descr="/Volumes/ARTWORK/for Conversion/CNX-Biology(Majors)/Chapter 06/Figure_06_03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953" t="-8994" b="-8994"/>
          <a:stretch/>
        </p:blipFill>
        <p:spPr>
          <a:xfrm>
            <a:off x="2131407" y="1702052"/>
            <a:ext cx="4257196" cy="369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457200" y="5395036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is the cell’s primary energy currency, providing energy for most endergonic reactions in a cell.</a:t>
            </a: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224446" y="1022390"/>
            <a:ext cx="9052560" cy="193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 b="1"/>
              <a:t>What provides the energy for a cell’s endergonic reactions?  </a:t>
            </a:r>
            <a:endParaRPr sz="2400" b="1"/>
          </a:p>
        </p:txBody>
      </p:sp>
      <p:sp>
        <p:nvSpPr>
          <p:cNvPr id="234" name="Google Shape;234;p31"/>
          <p:cNvSpPr/>
          <p:nvPr/>
        </p:nvSpPr>
        <p:spPr>
          <a:xfrm>
            <a:off x="2693325" y="3059082"/>
            <a:ext cx="1609490" cy="835389"/>
          </a:xfrm>
          <a:prstGeom prst="ellipse">
            <a:avLst/>
          </a:prstGeom>
          <a:noFill/>
          <a:ln w="28575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102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b="1"/>
              <a:t>ATP STRUCTURE</a:t>
            </a:r>
            <a:br>
              <a:rPr lang="en-US" b="1"/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240" name="Google Shape;240;p32" descr="/Volumes/ARTWORK/for Conversion/CNX-Biology(Majors)/Chapter 06/Figure_06_04_01.jpg"/>
          <p:cNvPicPr preferRelativeResize="0"/>
          <p:nvPr/>
        </p:nvPicPr>
        <p:blipFill rotWithShape="1">
          <a:blip r:embed="rId3">
            <a:alphaModFix/>
          </a:blip>
          <a:srcRect l="-18029" r="-18028"/>
          <a:stretch/>
        </p:blipFill>
        <p:spPr>
          <a:xfrm>
            <a:off x="3842020" y="754035"/>
            <a:ext cx="5502009" cy="23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706582" y="1578452"/>
            <a:ext cx="363266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composed of an adenosine backbone with three phosphate groups attached.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457200" y="3490598"/>
            <a:ext cx="8062912" cy="251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Adenosine is a nucleoside consisting of the nitrogenous base adenine and a five-carbon sugar, ribose.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The three phosphate groups, in order of closest to furthest from the ribose sugar, are alpha, beta, and gamma.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The bonds that link the phosphate groups are high-energy bonds: When the bonds are broken, the products have lower free energy than the reactants. 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102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b="1"/>
              <a:t>ATP HYDROLYSIS</a:t>
            </a:r>
            <a:br>
              <a:rPr lang="en-US" b="1"/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296422" y="3655139"/>
            <a:ext cx="8681323" cy="263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ΔG = -7.3 kcal/mol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ATP is an unstable molecule and will hydrolyze quickly.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If it is not coupled with an endergonic reaction this energy is lost as heat.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If it is coupled with an endergonic reaction, much of the energy can be transferred to drive that reaction.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ATP Hydrolysis is reversible</a:t>
            </a:r>
            <a:endParaRPr/>
          </a:p>
        </p:txBody>
      </p:sp>
      <p:pic>
        <p:nvPicPr>
          <p:cNvPr id="249" name="Google Shape;249;p33" descr="/Volumes/ARTWORK/for Conversion/CNX-Biology(Majors)/Chapter 06/Figure_06_04_01.jpg"/>
          <p:cNvPicPr preferRelativeResize="0"/>
          <p:nvPr/>
        </p:nvPicPr>
        <p:blipFill rotWithShape="1">
          <a:blip r:embed="rId3">
            <a:alphaModFix/>
          </a:blip>
          <a:srcRect l="-18029" r="-18028"/>
          <a:stretch/>
        </p:blipFill>
        <p:spPr>
          <a:xfrm>
            <a:off x="3925147" y="1522145"/>
            <a:ext cx="5502009" cy="23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591742" y="1100437"/>
            <a:ext cx="567605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+ H</a:t>
            </a:r>
            <a:r>
              <a:rPr lang="en-US" sz="20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🡪 ADP + P</a:t>
            </a:r>
            <a:r>
              <a:rPr lang="en-US" sz="20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free energy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ATP HYDROLYSIS</a:t>
            </a:r>
            <a:endParaRPr/>
          </a:p>
        </p:txBody>
      </p:sp>
      <p:pic>
        <p:nvPicPr>
          <p:cNvPr id="256" name="Google Shape;256;p34" descr="/Volumes/ARTWORK/for Conversion/CNX-Biology(Majors)/Chapter 06/Figure_06_04_0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-81739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5012267" y="1122385"/>
            <a:ext cx="3948112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sodium-potassium pump is an example of energy coupling. The energy derived from exergonic ATP hydrolysis is used by the integral protein to pump 3 sodium ions out of the cell and 2 potassium ions into the cell.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457199" y="928695"/>
            <a:ext cx="8686801" cy="577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35"/>
              <a:buNone/>
            </a:pPr>
            <a:r>
              <a:rPr lang="en-US" sz="2035" b="1"/>
              <a:t>Metabolism</a:t>
            </a:r>
            <a:r>
              <a:rPr lang="en-US" sz="2035"/>
              <a:t> refers to all chemical reactions of a cell or organism.   </a:t>
            </a:r>
            <a:endParaRPr/>
          </a:p>
          <a:p>
            <a:pPr marL="342900" lvl="0" indent="-342900" algn="l" rtl="0">
              <a:spcBef>
                <a:spcPts val="10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A </a:t>
            </a:r>
            <a:r>
              <a:rPr lang="en-US" sz="2035" b="1"/>
              <a:t>metabolic pathway </a:t>
            </a:r>
            <a:r>
              <a:rPr lang="en-US" sz="2035"/>
              <a:t>is series of biochemical reactions that converts one or more substrates into a final product.</a:t>
            </a:r>
            <a:endParaRPr/>
          </a:p>
          <a:p>
            <a:pPr marL="1074420" lvl="1" indent="-342899" algn="l" rtl="0">
              <a:spcBef>
                <a:spcPts val="10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For example, energy from the sun is captured during photosynthesis to convert CO</a:t>
            </a:r>
            <a:r>
              <a:rPr lang="en-US" sz="2035" baseline="-25000"/>
              <a:t>2</a:t>
            </a:r>
            <a:r>
              <a:rPr lang="en-US" sz="2035"/>
              <a:t> and H</a:t>
            </a:r>
            <a:r>
              <a:rPr lang="en-US" sz="2035" baseline="-25000"/>
              <a:t>2</a:t>
            </a:r>
            <a:r>
              <a:rPr lang="en-US" sz="2035"/>
              <a:t>O into glucose (C</a:t>
            </a:r>
            <a:r>
              <a:rPr lang="en-US" sz="2035" baseline="-25000"/>
              <a:t>6</a:t>
            </a:r>
            <a:r>
              <a:rPr lang="en-US" sz="2035"/>
              <a:t>H</a:t>
            </a:r>
            <a:r>
              <a:rPr lang="en-US" sz="2035" baseline="-25000"/>
              <a:t>12</a:t>
            </a:r>
            <a:r>
              <a:rPr lang="en-US" sz="2035"/>
              <a:t>O</a:t>
            </a:r>
            <a:r>
              <a:rPr lang="en-US" sz="2035" baseline="-25000"/>
              <a:t>6</a:t>
            </a:r>
            <a:r>
              <a:rPr lang="en-US" sz="2035"/>
              <a:t>).  </a:t>
            </a:r>
            <a:endParaRPr/>
          </a:p>
          <a:p>
            <a:pPr marL="1074420" lvl="1" indent="-342899" algn="l" rtl="0">
              <a:spcBef>
                <a:spcPts val="407"/>
              </a:spcBef>
              <a:spcAft>
                <a:spcPts val="0"/>
              </a:spcAft>
              <a:buSzPts val="2035"/>
              <a:buFont typeface="Arial"/>
              <a:buChar char="•"/>
            </a:pPr>
            <a:r>
              <a:rPr lang="en-US" sz="2035"/>
              <a:t>The energy stored in glucose is released during cellular respiration, regenerating CO</a:t>
            </a:r>
            <a:r>
              <a:rPr lang="en-US" sz="2035" baseline="-25000"/>
              <a:t>2</a:t>
            </a:r>
            <a:r>
              <a:rPr lang="en-US" sz="2035"/>
              <a:t> and H</a:t>
            </a:r>
            <a:r>
              <a:rPr lang="en-US" sz="2035" baseline="-25000"/>
              <a:t>2</a:t>
            </a:r>
            <a:r>
              <a:rPr lang="en-US" sz="2035"/>
              <a:t>O.</a:t>
            </a:r>
            <a:endParaRPr sz="1387"/>
          </a:p>
          <a:p>
            <a:pPr marL="0" lvl="0" indent="0" algn="l" rtl="0">
              <a:spcBef>
                <a:spcPts val="1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endParaRPr sz="740"/>
          </a:p>
          <a:p>
            <a:pPr marL="0" lvl="0" indent="0" algn="l" rtl="0">
              <a:spcBef>
                <a:spcPts val="748"/>
              </a:spcBef>
              <a:spcAft>
                <a:spcPts val="0"/>
              </a:spcAft>
              <a:buClr>
                <a:srgbClr val="6CB255"/>
              </a:buClr>
              <a:buSzPts val="740"/>
              <a:buNone/>
            </a:pPr>
            <a:r>
              <a:rPr lang="en-US" sz="740"/>
              <a:t>(credit “acorn”: modification of work by Noel Reynolds; credit “squirrel”: modification of work by Dawn Huczek)</a:t>
            </a:r>
            <a:endParaRPr sz="74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35642" y="8570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METABOLISM</a:t>
            </a:r>
            <a:endParaRPr/>
          </a:p>
        </p:txBody>
      </p:sp>
      <p:pic>
        <p:nvPicPr>
          <p:cNvPr id="68" name="Google Shape;68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19342" y="3814376"/>
            <a:ext cx="4842933" cy="243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6.5 ENZYMES</a:t>
            </a:r>
            <a:endParaRPr/>
          </a:p>
        </p:txBody>
      </p:sp>
      <p:pic>
        <p:nvPicPr>
          <p:cNvPr id="263" name="Google Shape;263;p35" descr="/Volumes/ARTWORK/for Conversion/CNX-Biology(Majors)/Chapter 06/Figure_06_05_0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98180" r="-1"/>
          <a:stretch/>
        </p:blipFill>
        <p:spPr>
          <a:xfrm>
            <a:off x="801144" y="1355141"/>
            <a:ext cx="8023278" cy="348286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174281" y="1222139"/>
            <a:ext cx="4638502" cy="52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are protein* catalysts that speed up reactions by lowering the required activation energy.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bind with reactant molecules promoting bond-breaking and bond-forming processes.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Enzymes are very specific, catalyzing a single reaction.</a:t>
            </a:r>
            <a:endParaRPr/>
          </a:p>
          <a:p>
            <a:pPr marL="342900" lvl="0" indent="-1905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sp>
        <p:nvSpPr>
          <p:cNvPr id="265" name="Google Shape;265;p35"/>
          <p:cNvSpPr txBox="1"/>
          <p:nvPr/>
        </p:nvSpPr>
        <p:spPr>
          <a:xfrm>
            <a:off x="457200" y="5951913"/>
            <a:ext cx="7705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While the overwhelming majority of biological enzymes are proteins, some non-protein enzymes exist, including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ribozymes.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457200" y="2519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FUNCTION</a:t>
            </a:r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457199" y="799263"/>
            <a:ext cx="8466667" cy="294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Substrate specificity - The shape of the enzyme and reactants  (</a:t>
            </a:r>
            <a:r>
              <a:rPr lang="en-US" sz="2400" b="1"/>
              <a:t>substrates</a:t>
            </a:r>
            <a:r>
              <a:rPr lang="en-US" sz="2400"/>
              <a:t>) determines this specificity.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Substrate molecules interact at the enzyme’s </a:t>
            </a:r>
            <a:r>
              <a:rPr lang="en-US" sz="2400" b="1"/>
              <a:t>active site</a:t>
            </a:r>
            <a:r>
              <a:rPr lang="en-US" sz="2400"/>
              <a:t>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Forming the </a:t>
            </a:r>
            <a:r>
              <a:rPr lang="en-US" sz="2400" b="1"/>
              <a:t>enzyme/substrate complex </a:t>
            </a:r>
            <a:r>
              <a:rPr lang="en-US" sz="2400"/>
              <a:t>(bonds are broken or formed)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Products</a:t>
            </a:r>
            <a:r>
              <a:rPr lang="en-US" sz="2400"/>
              <a:t> are released and the enzyme is unchanged.</a:t>
            </a:r>
            <a:endParaRPr/>
          </a:p>
        </p:txBody>
      </p:sp>
      <p:pic>
        <p:nvPicPr>
          <p:cNvPr id="272" name="Google Shape;272;p36" descr="/Volumes/ARTWORK/for Conversion/CNX-Biology(Majors)/Chapter 06/Figure_06_05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3925" b="-3925"/>
          <a:stretch/>
        </p:blipFill>
        <p:spPr>
          <a:xfrm>
            <a:off x="891592" y="3491632"/>
            <a:ext cx="7762661" cy="336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 - ACTIVE SITE</a:t>
            </a:r>
            <a:endParaRPr/>
          </a:p>
        </p:txBody>
      </p:sp>
      <p:pic>
        <p:nvPicPr>
          <p:cNvPr id="278" name="Google Shape;278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2587" y="1206793"/>
            <a:ext cx="65024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457199" y="5752406"/>
            <a:ext cx="8062912" cy="82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Credit: Thomas Shafee [CC BY 4.0 (https://creativecommons.org/licenses/by/4.0)], from Wikimedia Commons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-4860225" y="-1719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457200" y="2519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ENZYMES- INDUCED FIT</a:t>
            </a:r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1"/>
          </p:nvPr>
        </p:nvSpPr>
        <p:spPr>
          <a:xfrm>
            <a:off x="457200" y="948891"/>
            <a:ext cx="8466667" cy="443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At the active site, there is a mild shift in shape that optimizes reactions. This is called </a:t>
            </a:r>
            <a:r>
              <a:rPr lang="en-US" sz="2400" b="1"/>
              <a:t>induced fit.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The slight changes at the active site maximizes the catalysis.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/>
              <a:t>Induced fit is a relatively recent discovery.  It is viewed as an expansion of the previously held “lock-and-key” model.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</p:txBody>
      </p:sp>
      <p:pic>
        <p:nvPicPr>
          <p:cNvPr id="287" name="Google Shape;287;p38" descr="/Volumes/ARTWORK/for Conversion/CNX-Biology(Majors)/Chapter 06/Figure_06_05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3925" b="-3925"/>
          <a:stretch/>
        </p:blipFill>
        <p:spPr>
          <a:xfrm>
            <a:off x="617272" y="3369712"/>
            <a:ext cx="7762661" cy="336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457199" y="326037"/>
            <a:ext cx="4321629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 - INDUCED FIT</a:t>
            </a:r>
            <a:endParaRPr/>
          </a:p>
        </p:txBody>
      </p:sp>
      <p:pic>
        <p:nvPicPr>
          <p:cNvPr id="293" name="Google Shape;293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3131" y="900861"/>
            <a:ext cx="4556981" cy="50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457200" y="5399772"/>
            <a:ext cx="3133898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By Thomas Shafee [CC BY 4.0 (https://creativecommons.org/licenses/by/4.0)], from Wikimedia Commons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457200" y="43727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>
                <a:solidFill>
                  <a:srgbClr val="6CB255"/>
                </a:solidFill>
              </a:rPr>
              <a:t>ENZYME STRUCTURE</a:t>
            </a:r>
            <a:br>
              <a:rPr lang="en-US" sz="2160">
                <a:solidFill>
                  <a:srgbClr val="6CB255"/>
                </a:solidFill>
              </a:rPr>
            </a:br>
            <a:r>
              <a:rPr lang="en-US" sz="2160">
                <a:solidFill>
                  <a:srgbClr val="6CB255"/>
                </a:solidFill>
              </a:rPr>
              <a:t>REVIEW: PROTEIN STRUCTURE REVISITED</a:t>
            </a:r>
            <a:endParaRPr/>
          </a:p>
        </p:txBody>
      </p:sp>
      <p:pic>
        <p:nvPicPr>
          <p:cNvPr id="300" name="Google Shape;300;p40" descr="Figure_03_04_0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20372" b="-20371"/>
          <a:stretch/>
        </p:blipFill>
        <p:spPr>
          <a:xfrm>
            <a:off x="152890" y="736440"/>
            <a:ext cx="4256079" cy="554798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4505498" y="1395975"/>
            <a:ext cx="4505497" cy="58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Reminder, the 3-D shape of a protein is determined by the amino acid sequence of the polypeptide. </a:t>
            </a:r>
            <a:endParaRPr/>
          </a:p>
          <a:p>
            <a:pPr marL="457200" lvl="0" indent="-45720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The AAs of the active site are particularly important for the enzyme’s function – allow binding with unique substrate(s)</a:t>
            </a:r>
            <a:endParaRPr/>
          </a:p>
          <a:p>
            <a:pPr marL="457200" lvl="0" indent="-45720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The cellular environment is also important for enzyme function:</a:t>
            </a:r>
            <a:endParaRPr/>
          </a:p>
          <a:p>
            <a:pPr marL="1188720" lvl="1" indent="-45720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Suboptimal temperatures can denature the enzyme (loss of shape)</a:t>
            </a:r>
            <a:endParaRPr/>
          </a:p>
          <a:p>
            <a:pPr marL="1188720" lvl="1" indent="-4572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</a:rPr>
              <a:t>Suboptimal pHs can reduce substrate-enzyme binding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457200" y="5985164"/>
            <a:ext cx="4891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3.23.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back to Chapter 3 for more information.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ENZYMES- ACTIVATION ENERGY</a:t>
            </a:r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270933" y="1358374"/>
            <a:ext cx="8754533" cy="546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The enzyme can help the substrate reach its transition state, lowering activation energy, in one of the following ways: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/>
          </a:p>
          <a:p>
            <a:pPr marL="1074420" lvl="1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b="1"/>
              <a:t>position two substrates </a:t>
            </a:r>
            <a:r>
              <a:rPr lang="en-US"/>
              <a:t>so they align perfectly for the reaction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b="1"/>
              <a:t>provide an optimal environment</a:t>
            </a:r>
            <a:r>
              <a:rPr lang="en-US"/>
              <a:t>, i.e. acidic or polar, within the active site for the reaction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b="1"/>
              <a:t>contort/stress </a:t>
            </a:r>
            <a:r>
              <a:rPr lang="en-US"/>
              <a:t>the substrate so it is less stable and more likely to react</a:t>
            </a:r>
            <a:endParaRPr/>
          </a:p>
          <a:p>
            <a:pPr marL="107442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b="1"/>
              <a:t>temporarily react with the substrate </a:t>
            </a:r>
            <a:r>
              <a:rPr lang="en-US"/>
              <a:t>(chemically change it) making the substrate less stable and more likely to react.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FUNCTION - OVERVIEW</a:t>
            </a:r>
            <a:endParaRPr/>
          </a:p>
        </p:txBody>
      </p:sp>
      <p:pic>
        <p:nvPicPr>
          <p:cNvPr id="314" name="Google Shape;314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791" b="10792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https://pdb101.rcsb.org/learn/videos/how-enzymes-work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</a:t>
            </a: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339158" y="1034538"/>
            <a:ext cx="858686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 of enzyme activity helps cells control their environment to meet their specific needs.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digestive cells in your stomach work harder after a meal than when you sleep.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can be regulated by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Modifications to temperature and/or pH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molecules that inhibit or promote enzyme function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Availability of coenzymes or cofactors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 - INHIBITION </a:t>
            </a:r>
            <a:endParaRPr/>
          </a:p>
        </p:txBody>
      </p:sp>
      <p:sp>
        <p:nvSpPr>
          <p:cNvPr id="329" name="Google Shape;329;p44"/>
          <p:cNvSpPr txBox="1"/>
          <p:nvPr/>
        </p:nvSpPr>
        <p:spPr>
          <a:xfrm>
            <a:off x="339159" y="1716182"/>
            <a:ext cx="385045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inhibitors have a similar shape to the substrate, competing with the substrate for the active site.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inhibitors bind to the enzyme at a different location, causing a slower reaction rate</a:t>
            </a:r>
            <a:endParaRPr/>
          </a:p>
        </p:txBody>
      </p:sp>
      <p:pic>
        <p:nvPicPr>
          <p:cNvPr id="330" name="Google Shape;33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8655" y="1318062"/>
            <a:ext cx="3873949" cy="43339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>
            <a:off x="4572000" y="6240609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https://en.wikipedia.org/wiki/Non-competitive_inhibition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METABOLIC PATHWAYS</a:t>
            </a:r>
            <a:endParaRPr/>
          </a:p>
        </p:txBody>
      </p:sp>
      <p:pic>
        <p:nvPicPr>
          <p:cNvPr id="75" name="Google Shape;75;p9" descr="/Volumes/ARTWORK/for Conversion/CNX-Biology(Majors)/Chapter 06/Figure_06_01_0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963" b="-17179"/>
          <a:stretch/>
        </p:blipFill>
        <p:spPr>
          <a:xfrm>
            <a:off x="457200" y="1246909"/>
            <a:ext cx="8062913" cy="27407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287867" y="3691466"/>
            <a:ext cx="8669866" cy="286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Two types of chemical reactions/metabolic pathways are required to maintain the cell’s energy balance.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Those that require energy and synthesize larger molecules are called </a:t>
            </a:r>
            <a:r>
              <a:rPr lang="en-US" b="1"/>
              <a:t>anabolic</a:t>
            </a:r>
            <a:r>
              <a:rPr lang="en-US"/>
              <a:t>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Those that release energy and break down large molecules into smaller molecules are called </a:t>
            </a:r>
            <a:r>
              <a:rPr lang="en-US" b="1"/>
              <a:t>catabolic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ENZYMES REGULATION - INHIBITION (FIGURE 6.17)</a:t>
            </a:r>
            <a:endParaRPr/>
          </a:p>
        </p:txBody>
      </p:sp>
      <p:pic>
        <p:nvPicPr>
          <p:cNvPr id="338" name="Google Shape;338;p45" descr="/Volumes/ARTWORK/for Conversion/CNX-Biology(Majors)/Chapter 06/Figure_06_05_0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12422" b="-41848"/>
          <a:stretch/>
        </p:blipFill>
        <p:spPr>
          <a:xfrm>
            <a:off x="-2361733" y="3327574"/>
            <a:ext cx="9848418" cy="42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 txBox="1"/>
          <p:nvPr/>
        </p:nvSpPr>
        <p:spPr>
          <a:xfrm>
            <a:off x="339158" y="1034538"/>
            <a:ext cx="858686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inhibitors slow reaction rates but do not affect the maximal rate.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inhibitors slow rates and reduce the maximal rate.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 rate – speed of a reaction when substrate is not limited.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ENZYME REGULATION (FIGURE 6.18)</a:t>
            </a:r>
            <a:endParaRPr/>
          </a:p>
        </p:txBody>
      </p:sp>
      <p:pic>
        <p:nvPicPr>
          <p:cNvPr id="345" name="Google Shape;345;p46" descr="/Volumes/ARTWORK/for Conversion/CNX-Biology(Majors)/Chapter 06/Figure_06_05_0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8324" r="-28323"/>
          <a:stretch/>
        </p:blipFill>
        <p:spPr>
          <a:xfrm>
            <a:off x="457199" y="900861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>
            <a:spLocks noGrp="1"/>
          </p:cNvSpPr>
          <p:nvPr>
            <p:ph type="body" idx="1"/>
          </p:nvPr>
        </p:nvSpPr>
        <p:spPr>
          <a:xfrm>
            <a:off x="457199" y="4488389"/>
            <a:ext cx="8367221" cy="198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Allosteric inhibitors </a:t>
            </a:r>
            <a:r>
              <a:rPr lang="en-US" sz="2400"/>
              <a:t>modify the active site of the enzyme so that substrate binding is reduced or prevented.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Allosteric activators </a:t>
            </a:r>
            <a:r>
              <a:rPr lang="en-US" sz="2400"/>
              <a:t>modify the active site of the enzyme so that the affinity for the substrate increases.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>
            <a:spLocks noGrp="1"/>
          </p:cNvSpPr>
          <p:nvPr>
            <p:ph type="title"/>
          </p:nvPr>
        </p:nvSpPr>
        <p:spPr>
          <a:xfrm>
            <a:off x="457200" y="67675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ENZYMES</a:t>
            </a:r>
            <a:br>
              <a:rPr lang="en-US" sz="2160"/>
            </a:br>
            <a:r>
              <a:rPr lang="en-US" sz="2160" b="1">
                <a:solidFill>
                  <a:schemeClr val="dk1"/>
                </a:solidFill>
              </a:rPr>
              <a:t>EVERY DAY CONNECTION - DRUG DISCOVERY (FIGURE 6.19)</a:t>
            </a:r>
            <a:endParaRPr/>
          </a:p>
        </p:txBody>
      </p:sp>
      <p:pic>
        <p:nvPicPr>
          <p:cNvPr id="352" name="Google Shape;352;p47" descr="/Volumes/ARTWORK/for Conversion/CNX-Biology(Majors)/Chapter 06/Figure_06_05_08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515" r="-36514"/>
          <a:stretch/>
        </p:blipFill>
        <p:spPr>
          <a:xfrm>
            <a:off x="457199" y="137275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220"/>
              <a:buNone/>
            </a:pPr>
            <a:r>
              <a:rPr lang="en-US" sz="2220"/>
              <a:t>Have you ever wondered how pharmaceutical drugs are developed?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Clr>
                <a:srgbClr val="6CB255"/>
              </a:buClr>
              <a:buSzPts val="2220"/>
              <a:buNone/>
            </a:pPr>
            <a:r>
              <a:rPr lang="en-US" sz="2220"/>
              <a:t>Look for inhibitors to enzymes in specific pathways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6CB255"/>
                </a:solidFill>
              </a:rPr>
              <a:t>ENZYME COFACTORS</a:t>
            </a:r>
            <a:endParaRPr/>
          </a:p>
        </p:txBody>
      </p:sp>
      <p:pic>
        <p:nvPicPr>
          <p:cNvPr id="359" name="Google Shape;359;p48" descr="/Volumes/ARTWORK/for Conversion/CNX-Biology(Majors)/Chapter 06/Figure_06_05_06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1080" b="-11080"/>
          <a:stretch/>
        </p:blipFill>
        <p:spPr>
          <a:xfrm>
            <a:off x="5013587" y="600075"/>
            <a:ext cx="4030663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>
            <a:spLocks noGrp="1"/>
          </p:cNvSpPr>
          <p:nvPr>
            <p:ph type="body" idx="1"/>
          </p:nvPr>
        </p:nvSpPr>
        <p:spPr>
          <a:xfrm>
            <a:off x="224442" y="1090991"/>
            <a:ext cx="4656137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Some enzymes require one or more cofactors or coenzymes to function.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These molecules are provided primarily from the diet.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Cofactors are inorganic ions (Fe</a:t>
            </a:r>
            <a:r>
              <a:rPr lang="en-US" sz="2400" baseline="300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, Mg</a:t>
            </a:r>
            <a:r>
              <a:rPr lang="en-US" sz="2400" baseline="300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, Zn</a:t>
            </a:r>
            <a:r>
              <a:rPr lang="en-US" sz="2400" baseline="30000">
                <a:solidFill>
                  <a:srgbClr val="000000"/>
                </a:solidFill>
              </a:rPr>
              <a:t>2+</a:t>
            </a:r>
            <a:r>
              <a:rPr lang="en-US" sz="2400">
                <a:solidFill>
                  <a:srgbClr val="000000"/>
                </a:solidFill>
              </a:rPr>
              <a:t>)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DNA polymerase requires Zn</a:t>
            </a:r>
            <a:r>
              <a:rPr lang="en-US" sz="2400" baseline="30000">
                <a:solidFill>
                  <a:srgbClr val="000000"/>
                </a:solidFill>
              </a:rPr>
              <a:t>2+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Coenzymes are organic molecules, including ATP, NADH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, and vitamins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>
            <a:spLocks noGrp="1"/>
          </p:cNvSpPr>
          <p:nvPr>
            <p:ph type="title"/>
          </p:nvPr>
        </p:nvSpPr>
        <p:spPr>
          <a:xfrm>
            <a:off x="457200" y="337457"/>
            <a:ext cx="8062912" cy="73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ENZYME REGULATION- FEEDBACK INHIBITION (FIGURE 6.21)</a:t>
            </a:r>
            <a:endParaRPr/>
          </a:p>
        </p:txBody>
      </p:sp>
      <p:pic>
        <p:nvPicPr>
          <p:cNvPr id="366" name="Google Shape;366;p49" descr="/Volumes/ARTWORK/for Conversion/CNX-Biology(Majors)/Chapter 06/Figure_06_05_0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4363" b="-14364"/>
          <a:stretch/>
        </p:blipFill>
        <p:spPr>
          <a:xfrm>
            <a:off x="1168402" y="3814982"/>
            <a:ext cx="6775980" cy="294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 txBox="1">
            <a:spLocks noGrp="1"/>
          </p:cNvSpPr>
          <p:nvPr>
            <p:ph type="body" idx="1"/>
          </p:nvPr>
        </p:nvSpPr>
        <p:spPr>
          <a:xfrm>
            <a:off x="457199" y="1157301"/>
            <a:ext cx="8551334" cy="32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Metabolic pathways are a series of reactions catalyzed by multiple enzymes. 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Feedback inhibition, where the end product of the pathway inhibits an upstream step, is an important regulatory mechanism in cells.</a:t>
            </a:r>
            <a:endParaRPr/>
          </a:p>
          <a:p>
            <a:pPr marL="1074420" lvl="1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Ex. ATP is an allosteric inhibitor for some enzymes involved in cellular respiration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COPYRIGHT AND CREDITS</a:t>
            </a:r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body" idx="1"/>
          </p:nvPr>
        </p:nvSpPr>
        <p:spPr>
          <a:xfrm>
            <a:off x="457200" y="14911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This PowerPoint file is copyright Rice University. All Rights Reserved.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Modified by E.G. Cantonwine, Valdosta State University.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Updated for Biology 2e by OpenStax.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EVOLUTION OF METABOLIC PATHWAYS</a:t>
            </a:r>
            <a:endParaRPr/>
          </a:p>
        </p:txBody>
      </p:sp>
      <p:pic>
        <p:nvPicPr>
          <p:cNvPr id="82" name="Google Shape;82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371" r="17354"/>
          <a:stretch/>
        </p:blipFill>
        <p:spPr>
          <a:xfrm>
            <a:off x="457200" y="1689509"/>
            <a:ext cx="4355869" cy="309862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4972685" y="1257247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All types of life share some of the same metabolic pathways.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This commonality provides more evidence that organisms evolved from common ancestors.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Over time, these pathways diverged.  As organisms evolved, they developed specialized enzymes to help them adapt to their environments.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ANABOLIC AND CATABOLIC EXAMPLES</a:t>
            </a:r>
            <a:endParaRPr/>
          </a:p>
        </p:txBody>
      </p:sp>
      <p:pic>
        <p:nvPicPr>
          <p:cNvPr id="89" name="Google Shape;89;p11" descr="Figure_03_01_01.jpg"/>
          <p:cNvPicPr preferRelativeResize="0"/>
          <p:nvPr/>
        </p:nvPicPr>
        <p:blipFill rotWithShape="1">
          <a:blip r:embed="rId3">
            <a:alphaModFix/>
          </a:blip>
          <a:srcRect t="-45933" b="-45933"/>
          <a:stretch/>
        </p:blipFill>
        <p:spPr>
          <a:xfrm>
            <a:off x="1488943" y="1133563"/>
            <a:ext cx="5995590" cy="260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Figure_03_01_02.jpg"/>
          <p:cNvPicPr preferRelativeResize="0"/>
          <p:nvPr/>
        </p:nvPicPr>
        <p:blipFill rotWithShape="1">
          <a:blip r:embed="rId4">
            <a:alphaModFix/>
          </a:blip>
          <a:srcRect t="-44368" b="-44369"/>
          <a:stretch/>
        </p:blipFill>
        <p:spPr>
          <a:xfrm>
            <a:off x="1507797" y="3736220"/>
            <a:ext cx="5841272" cy="25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3287700" y="3351450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57200" y="1303867"/>
            <a:ext cx="8062912" cy="470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 b="1"/>
              <a:t>Is photosynthesis an anabolic or catabolic pathway? </a:t>
            </a:r>
            <a:r>
              <a:rPr lang="en-US" sz="2800" i="1"/>
              <a:t>Note: In photosynthesis energy from the sun is captured and used to convert CO</a:t>
            </a:r>
            <a:r>
              <a:rPr lang="en-US" sz="2800" i="1" baseline="-25000"/>
              <a:t>2</a:t>
            </a:r>
            <a:r>
              <a:rPr lang="en-US" sz="2800" i="1"/>
              <a:t> and H</a:t>
            </a:r>
            <a:r>
              <a:rPr lang="en-US" sz="2800" i="1" baseline="-25000"/>
              <a:t>2</a:t>
            </a:r>
            <a:r>
              <a:rPr lang="en-US" sz="2800" i="1"/>
              <a:t>O into glucose (C</a:t>
            </a:r>
            <a:r>
              <a:rPr lang="en-US" sz="2800" i="1" baseline="-25000"/>
              <a:t>6</a:t>
            </a:r>
            <a:r>
              <a:rPr lang="en-US" sz="2800" i="1"/>
              <a:t>H</a:t>
            </a:r>
            <a:r>
              <a:rPr lang="en-US" sz="2800" i="1" baseline="-25000"/>
              <a:t>12</a:t>
            </a:r>
            <a:r>
              <a:rPr lang="en-US" sz="2800" i="1"/>
              <a:t>O</a:t>
            </a:r>
            <a:r>
              <a:rPr lang="en-US" sz="2800" i="1" baseline="-25000"/>
              <a:t>6</a:t>
            </a:r>
            <a:r>
              <a:rPr lang="en-US" sz="2800" i="1"/>
              <a:t>).</a:t>
            </a:r>
            <a:endParaRPr sz="2800" b="1" i="1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endParaRPr sz="2800" b="1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rgbClr val="6CB255"/>
              </a:buClr>
              <a:buSzPts val="2800"/>
              <a:buNone/>
            </a:pPr>
            <a:r>
              <a:rPr lang="en-US" sz="2800"/>
              <a:t>What evidence supports your answer?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6.2 POTENTIAL AND KINETIC ENERGY</a:t>
            </a:r>
            <a:endParaRPr/>
          </a:p>
        </p:txBody>
      </p:sp>
      <p:pic>
        <p:nvPicPr>
          <p:cNvPr id="103" name="Google Shape;103;p13" descr="/Volumes/ARTWORK/for Conversion/CNX-Biology(Majors)/Chapter 06/Figure_06_03_01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51" r="-1250"/>
          <a:stretch/>
        </p:blipFill>
        <p:spPr>
          <a:xfrm>
            <a:off x="965066" y="1429181"/>
            <a:ext cx="7168967" cy="3112339"/>
          </a:xfrm>
          <a:prstGeom prst="rect">
            <a:avLst/>
          </a:prstGeom>
          <a:noFill/>
          <a:ln w="9525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457200" y="4866640"/>
            <a:ext cx="8686800" cy="183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Energy is the ability to do work and is classified as</a:t>
            </a:r>
            <a:r>
              <a:rPr lang="en-US" sz="2400" b="1"/>
              <a:t> kinetic </a:t>
            </a:r>
            <a:r>
              <a:rPr lang="en-US" sz="2400"/>
              <a:t>or </a:t>
            </a:r>
            <a:r>
              <a:rPr lang="en-US" sz="2400" b="1"/>
              <a:t>potential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KINETIC ENERGY</a:t>
            </a:r>
            <a:endParaRPr/>
          </a:p>
        </p:txBody>
      </p:sp>
      <p:pic>
        <p:nvPicPr>
          <p:cNvPr id="110" name="Google Shape;110;p14" descr="/Volumes/ARTWORK/for Conversion/CNX-Biology(Majors)/Chapter 06/Figure_06_03_01ab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51" r="-1250"/>
          <a:stretch/>
        </p:blipFill>
        <p:spPr>
          <a:xfrm>
            <a:off x="1838960" y="900861"/>
            <a:ext cx="5624513" cy="2441829"/>
          </a:xfrm>
          <a:prstGeom prst="rect">
            <a:avLst/>
          </a:prstGeom>
          <a:noFill/>
          <a:ln w="9525" cap="flat" cmpd="sng">
            <a:solidFill>
              <a:srgbClr val="6CB25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457200" y="3434864"/>
            <a:ext cx="8686800" cy="327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/>
              <a:t>Kinetic energy</a:t>
            </a:r>
            <a:r>
              <a:rPr lang="en-US" sz="2400"/>
              <a:t>- is energy associated with movement</a:t>
            </a:r>
            <a:endParaRPr/>
          </a:p>
          <a:p>
            <a:pPr marL="1188720" lvl="1" indent="-4572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 person walking or a ball rolling</a:t>
            </a:r>
            <a:endParaRPr/>
          </a:p>
          <a:p>
            <a:pPr marL="1188720" lvl="1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Molecules moving</a:t>
            </a:r>
            <a:endParaRPr/>
          </a:p>
          <a:p>
            <a:pPr marL="1188720" lvl="1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Electromagnetic radiation (light or heat)</a:t>
            </a:r>
            <a:endParaRPr/>
          </a:p>
          <a:p>
            <a:pPr marL="1188720" lvl="1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Sound waves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(credit “dam”: modification of work by "Pascal"/Flickr; credit “waterfall”: modification of work by Frank Gualtieri)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Macintosh PowerPoint</Application>
  <PresentationFormat>On-screen Show (4:3)</PresentationFormat>
  <Paragraphs>238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 Black</vt:lpstr>
      <vt:lpstr>Calibri</vt:lpstr>
      <vt:lpstr>Arial</vt:lpstr>
      <vt:lpstr>Essential</vt:lpstr>
      <vt:lpstr>PowerPoint Presentation</vt:lpstr>
      <vt:lpstr>6.1 ENERGY AND METABOLISM</vt:lpstr>
      <vt:lpstr>METABOLISM</vt:lpstr>
      <vt:lpstr>METABOLIC PATHWAYS</vt:lpstr>
      <vt:lpstr>EVOLUTION OF METABOLIC PATHWAYS</vt:lpstr>
      <vt:lpstr>ANABOLIC AND CATABOLIC EXAMPLES</vt:lpstr>
      <vt:lpstr>DISCUSSION QUESTION</vt:lpstr>
      <vt:lpstr>6.2 POTENTIAL AND KINETIC ENERGY</vt:lpstr>
      <vt:lpstr>KINETIC ENERGY</vt:lpstr>
      <vt:lpstr>POTENTIAL ENERGY</vt:lpstr>
      <vt:lpstr>POTENTIAL ENERGY</vt:lpstr>
      <vt:lpstr>POTENTIAL AND KINETIC ENERGY</vt:lpstr>
      <vt:lpstr>6.2 FREE ENERGY</vt:lpstr>
      <vt:lpstr>FREE ENERGY- EXERGONIC REACTIONS</vt:lpstr>
      <vt:lpstr>FREE ENERGY</vt:lpstr>
      <vt:lpstr>FREE ENERGY-ENDERGONIC REACTIONS</vt:lpstr>
      <vt:lpstr>FREE ENERGY</vt:lpstr>
      <vt:lpstr>DISCUSSION QUESTION </vt:lpstr>
      <vt:lpstr>6.2 ACTIVATION ENERGY</vt:lpstr>
      <vt:lpstr>ACTIVATION ENERGY </vt:lpstr>
      <vt:lpstr>ACTIVATION ENERGY</vt:lpstr>
      <vt:lpstr>ACTIVATION ENERGY- CATALYSTS </vt:lpstr>
      <vt:lpstr>ACTIVATION ENERGY</vt:lpstr>
      <vt:lpstr>6.3 THE LAWS OF THERMODYNAMICS</vt:lpstr>
      <vt:lpstr>LAWS OF THERMODYNAMICS- SECOND LAW</vt:lpstr>
      <vt:lpstr>6.4 ADENOSINE TRIPHOSPHATE (ATP)</vt:lpstr>
      <vt:lpstr>ATP STRUCTURE </vt:lpstr>
      <vt:lpstr>ATP HYDROLYSIS </vt:lpstr>
      <vt:lpstr>ATP HYDROLYSIS</vt:lpstr>
      <vt:lpstr>6.5 ENZYMES</vt:lpstr>
      <vt:lpstr>ENZYME FUNCTION</vt:lpstr>
      <vt:lpstr>ENZYMES - ACTIVE SITE</vt:lpstr>
      <vt:lpstr>ENZYMES- INDUCED FIT</vt:lpstr>
      <vt:lpstr>ENZYMES - INDUCED FIT</vt:lpstr>
      <vt:lpstr>ENZYME STRUCTURE REVIEW: PROTEIN STRUCTURE REVISITED</vt:lpstr>
      <vt:lpstr>ENZYMES- ACTIVATION ENERGY</vt:lpstr>
      <vt:lpstr>ENZYME FUNCTION - OVERVIEW</vt:lpstr>
      <vt:lpstr>ENZYME REGULATION</vt:lpstr>
      <vt:lpstr>ENZYME REGULATION - INHIBITION </vt:lpstr>
      <vt:lpstr>ENZYMES REGULATION - INHIBITION (FIGURE 6.17)</vt:lpstr>
      <vt:lpstr>ENZYME REGULATION (FIGURE 6.18)</vt:lpstr>
      <vt:lpstr>ENZYMES EVERY DAY CONNECTION - DRUG DISCOVERY (FIGURE 6.19)</vt:lpstr>
      <vt:lpstr>ENZYME COFACTORS</vt:lpstr>
      <vt:lpstr>ENZYME REGULATION- FEEDBACK INHIBITION (FIGURE 6.21)</vt:lpstr>
      <vt:lpstr>COPYRIGHT AND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Postle, Amanda L.</cp:lastModifiedBy>
  <cp:revision>1</cp:revision>
  <dcterms:modified xsi:type="dcterms:W3CDTF">2019-11-12T18:29:06Z</dcterms:modified>
</cp:coreProperties>
</file>