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embeddedFontLst>
    <p:embeddedFont>
      <p:font typeface="Arial Black" panose="020B060402020202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Mersfeld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5D6837-60EC-41C2-B5FA-9C239DA9F50E}">
  <a:tblStyle styleId="{B75D6837-60EC-41C2-B5FA-9C239DA9F50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17T18:00:30.072" idx="1">
    <p:pos x="6000" y="0"/>
    <p:text>If the low resolution of the images bothers you, it is possible to get a higher resolution image by going to the online version of the textbook and right clicking on the image.  When you open it in a new tab/window, you can then save and you get a better quality.  I have suggested it to others when the labels are completely unreadable, but these I can read.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5" name="Google Shape;15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Kn6BVGqKd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Kn6BVGqKd8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ngt2HmJuSo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ngt2HmJuSo" TargetMode="Externa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 sz="3600" b="0" i="0" u="none" strike="noStrike" cap="none">
              <a:solidFill>
                <a:srgbClr val="6CB25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7 CELLULAR RESPIRATION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l="67719" t="27325" r="-701" b="8100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OSX-Horiz-TM-RGB-2015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OVERVIEW: CELLULAR RESPIRATION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534400" cy="47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200"/>
              <a:buNone/>
            </a:pPr>
            <a:r>
              <a:rPr lang="en-US" sz="3200"/>
              <a:t>C</a:t>
            </a:r>
            <a:r>
              <a:rPr lang="en-US" sz="3200" baseline="-25000"/>
              <a:t>6</a:t>
            </a:r>
            <a:r>
              <a:rPr lang="en-US" sz="3200"/>
              <a:t>H</a:t>
            </a:r>
            <a:r>
              <a:rPr lang="en-US" sz="3200" baseline="-25000"/>
              <a:t>12</a:t>
            </a:r>
            <a:r>
              <a:rPr lang="en-US" sz="3200"/>
              <a:t>O</a:t>
            </a:r>
            <a:r>
              <a:rPr lang="en-US" sz="3200" baseline="-25000"/>
              <a:t>6</a:t>
            </a:r>
            <a:r>
              <a:rPr lang="en-US" sz="3200"/>
              <a:t> + 6 O</a:t>
            </a:r>
            <a:r>
              <a:rPr lang="en-US" sz="3200" baseline="-25000"/>
              <a:t>2</a:t>
            </a:r>
            <a:r>
              <a:rPr lang="en-US" sz="3200"/>
              <a:t> 🡪 6 CO</a:t>
            </a:r>
            <a:r>
              <a:rPr lang="en-US" sz="3200" baseline="-25000"/>
              <a:t>2</a:t>
            </a:r>
            <a:r>
              <a:rPr lang="en-US" sz="3200"/>
              <a:t> + 6 H</a:t>
            </a:r>
            <a:r>
              <a:rPr lang="en-US" sz="3200" baseline="-25000"/>
              <a:t>2</a:t>
            </a:r>
            <a:r>
              <a:rPr lang="en-US" sz="3200"/>
              <a:t>O + ~36 ATP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rgbClr val="6CB255"/>
              </a:buClr>
              <a:buSzPts val="3200"/>
              <a:buNone/>
            </a:pPr>
            <a:endParaRPr sz="3200"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rgbClr val="6CB255"/>
              </a:buClr>
              <a:buSzPts val="3200"/>
              <a:buNone/>
            </a:pPr>
            <a:r>
              <a:rPr lang="en-US" sz="3200"/>
              <a:t>The metabolic pathways involved are:</a:t>
            </a:r>
            <a:endParaRPr/>
          </a:p>
          <a:p>
            <a:pPr marL="457200" lvl="0" indent="-457200" algn="l" rtl="0">
              <a:spcBef>
                <a:spcPts val="12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Glycolysis</a:t>
            </a:r>
            <a:endParaRPr/>
          </a:p>
          <a:p>
            <a:pPr marL="457200" lvl="0" indent="-457200" algn="l" rtl="0">
              <a:spcBef>
                <a:spcPts val="12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Oxidation of Pyruvate and Citric Acid Cycle</a:t>
            </a:r>
            <a:endParaRPr/>
          </a:p>
          <a:p>
            <a:pPr marL="457200" lvl="0" indent="-457200" algn="l" rtl="0">
              <a:spcBef>
                <a:spcPts val="12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Oxidative Phosphorylation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57200" y="1079500"/>
            <a:ext cx="806291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Glycolysis is the first metabolic pathway of cellular respiration and includes 10 enzymatic reactions.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Nearly all organisms perform glycolysis</a:t>
            </a:r>
            <a:endParaRPr/>
          </a:p>
          <a:p>
            <a:pPr marL="1074420" lvl="1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occurs in the cytoplasm</a:t>
            </a:r>
            <a:endParaRPr/>
          </a:p>
          <a:p>
            <a:pPr marL="107442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</a:t>
            </a:r>
            <a:r>
              <a:rPr lang="en-US" sz="2400" baseline="-25000"/>
              <a:t>2</a:t>
            </a:r>
            <a:r>
              <a:rPr lang="en-US" sz="2400"/>
              <a:t> is not required</a:t>
            </a:r>
            <a:endParaRPr/>
          </a:p>
          <a:p>
            <a:pPr marL="73152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Inputs: 1 Glucose, 2 NAD</a:t>
            </a:r>
            <a:r>
              <a:rPr lang="en-US" sz="2400" baseline="30000"/>
              <a:t>+</a:t>
            </a:r>
            <a:r>
              <a:rPr lang="en-US" sz="2400"/>
              <a:t>, 2 ATP, 4 ADP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Outputs: 2 Pyruvate, 2 NADH, 4 ATP, 2 ADP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956" y="4569129"/>
            <a:ext cx="1460500" cy="158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764324"/>
            <a:ext cx="1292290" cy="118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300" y="4784644"/>
            <a:ext cx="1292290" cy="118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6653745" y="5132754"/>
            <a:ext cx="261535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431745" y="5175934"/>
            <a:ext cx="261535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976770" y="5366434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2432456" y="5008294"/>
            <a:ext cx="30852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🡪 🡪 🡪 🡪 🡪 🡪 🡪 🡪 🡪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1107440" y="6242002"/>
            <a:ext cx="1031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3444240" y="5351780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reactions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776720" y="6278880"/>
            <a:ext cx="10951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ENERGY-REQUIRING STEPS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3871532"/>
            <a:ext cx="8062912" cy="284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first half of glycolysis involves 5 enzymes and uses two ATP molecules. 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Glucose is phosphorylated twice and then split into two three-carbon molecules, called glyceraldehyde-3-phosphate (G3P).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</p:txBody>
      </p:sp>
      <p:pic>
        <p:nvPicPr>
          <p:cNvPr id="135" name="Google Shape;135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9183" y="1259658"/>
            <a:ext cx="8607337" cy="241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ENERGY-REQUIRING STEPS</a:t>
            </a:r>
            <a:endParaRPr/>
          </a:p>
        </p:txBody>
      </p:sp>
      <p:pic>
        <p:nvPicPr>
          <p:cNvPr id="141" name="Google Shape;141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44805"/>
          <a:stretch/>
        </p:blipFill>
        <p:spPr>
          <a:xfrm>
            <a:off x="552703" y="1259657"/>
            <a:ext cx="7585457" cy="385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7477760" y="1452880"/>
            <a:ext cx="772160" cy="2296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7386320" y="3098800"/>
            <a:ext cx="182880" cy="3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ENERGY-REQUIRING STEPS</a:t>
            </a:r>
            <a:endParaRPr/>
          </a:p>
        </p:txBody>
      </p:sp>
      <p:pic>
        <p:nvPicPr>
          <p:cNvPr id="149" name="Google Shape;149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7726" r="-521"/>
          <a:stretch/>
        </p:blipFill>
        <p:spPr>
          <a:xfrm>
            <a:off x="690880" y="1899738"/>
            <a:ext cx="7691120" cy="343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284480" y="1879600"/>
            <a:ext cx="985520" cy="230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768" y="2953110"/>
            <a:ext cx="7359652" cy="3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457200" y="900861"/>
            <a:ext cx="8062912" cy="426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second half of glycolysis involves phosphorylation without ATP investment (step 6) and produces two NADH and four ATP molecules to generate 2 pyruvate molecules.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Net ATP production of glycolysis is 2 ATP.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These are the only ATP produced in glucose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catabolism by anaerobic cells. 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3289991"/>
            <a:ext cx="7861744" cy="347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843063"/>
            <a:ext cx="8062912" cy="2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l="36211"/>
          <a:stretch/>
        </p:blipFill>
        <p:spPr>
          <a:xfrm>
            <a:off x="1127760" y="1630207"/>
            <a:ext cx="6427152" cy="445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t="32196" r="48927"/>
          <a:stretch/>
        </p:blipFill>
        <p:spPr>
          <a:xfrm>
            <a:off x="1542288" y="1402080"/>
            <a:ext cx="6311392" cy="370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7193280" y="3489960"/>
            <a:ext cx="772160" cy="553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7630160" y="4704080"/>
            <a:ext cx="690880" cy="553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</a:t>
            </a:r>
            <a:endParaRPr/>
          </a:p>
        </p:txBody>
      </p:sp>
      <p:pic>
        <p:nvPicPr>
          <p:cNvPr id="184" name="Google Shape;184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5736" b="15736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https://www.youtube.com/watch?v=8Kn6BVGqKd8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227012" y="1270000"/>
            <a:ext cx="87376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Cells extract energy from food to generate ATP in a process called glucose catabolism or cellular respiration.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As we work through the metabolic pathways involved, notice the close link between the transfer of energy and the movement of electrons (electrons have high energy levels).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incremental transfer of electrons allows the cell to transfer food energy in small packages that can be captured in the phosphate bonds of ATP.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OVERVIEW: CELLULAR RESPIRATION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7.3 OXIDATION OF PYRUVATE </a:t>
            </a:r>
            <a:endParaRPr/>
          </a:p>
        </p:txBody>
      </p:sp>
      <p:pic>
        <p:nvPicPr>
          <p:cNvPr id="191" name="Google Shape;191;p25" descr="Figure_07_03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5278" r="-45279"/>
          <a:stretch/>
        </p:blipFill>
        <p:spPr>
          <a:xfrm>
            <a:off x="-241300" y="3740551"/>
            <a:ext cx="6754812" cy="293223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457200" y="1059381"/>
            <a:ext cx="8496300" cy="236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 eukaryotic cells, if oxygen is present, the 2 pyruvate molecules enter mitochondria where each is converted to Acetyl CoA before entering the CAC:</a:t>
            </a:r>
            <a:endParaRPr/>
          </a:p>
          <a:p>
            <a:pPr marL="1188720" lvl="1" indent="-457200" algn="l" rtl="0">
              <a:spcBef>
                <a:spcPts val="1080"/>
              </a:spcBef>
              <a:spcAft>
                <a:spcPts val="0"/>
              </a:spcAft>
              <a:buSzPts val="2400"/>
              <a:buFont typeface="Arial Black"/>
              <a:buAutoNum type="arabicPeriod"/>
            </a:pPr>
            <a:r>
              <a:rPr lang="en-US" sz="2400"/>
              <a:t>CO2 is released</a:t>
            </a:r>
            <a:endParaRPr/>
          </a:p>
          <a:p>
            <a:pPr marL="1188720" lvl="1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rabicPeriod"/>
            </a:pPr>
            <a:r>
              <a:rPr lang="en-US" sz="2400"/>
              <a:t>It is oxidized, transferring e- to NADH</a:t>
            </a:r>
            <a:endParaRPr/>
          </a:p>
          <a:p>
            <a:pPr marL="1188720" lvl="1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rabicPeriod"/>
            </a:pPr>
            <a:r>
              <a:rPr lang="en-US" sz="2400"/>
              <a:t>coenzyme A is attached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5662612" y="3556802"/>
            <a:ext cx="28575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pyruvate, 2 NAD+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coenzyme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CO2, 2 NADH, 2 acetyl CoA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7.3 OXIDATION OF PYRUVATE </a:t>
            </a:r>
            <a:endParaRPr/>
          </a:p>
        </p:txBody>
      </p:sp>
      <p:pic>
        <p:nvPicPr>
          <p:cNvPr id="199" name="Google Shape;199;p26" descr="Figure_07_03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5278" r="-45279"/>
          <a:stretch/>
        </p:blipFill>
        <p:spPr>
          <a:xfrm>
            <a:off x="236219" y="1899921"/>
            <a:ext cx="8560847" cy="371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457200" y="165126"/>
            <a:ext cx="8062912" cy="9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7.3 CITRIC ACID CYCLE </a:t>
            </a:r>
            <a:br>
              <a:rPr lang="en-US" sz="2400">
                <a:solidFill>
                  <a:srgbClr val="6CB255"/>
                </a:solidFill>
              </a:rPr>
            </a:br>
            <a:endParaRPr sz="2400">
              <a:solidFill>
                <a:srgbClr val="6CB255"/>
              </a:solidFill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4179570" y="1107617"/>
            <a:ext cx="4756149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Occurs in the mitochondrial matrix.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Step 1 - the acetyl group from acetyl CoA is transferred to oxaloacetate to form citrate.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Through a cycle of reactions 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citrate is oxidized (3 NADH &amp; 1 FADH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made)</a:t>
            </a:r>
            <a:endParaRPr/>
          </a:p>
          <a:p>
            <a:pPr marL="1074420" lvl="1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2 CO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released</a:t>
            </a:r>
            <a:endParaRPr/>
          </a:p>
          <a:p>
            <a:pPr marL="1074420" lvl="1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1 GTP or ATP produced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 final product of the citric acid cycle is oxaloacetate.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47973"/>
            <a:ext cx="3690809" cy="407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344" y="421509"/>
            <a:ext cx="5468112" cy="604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OVERVIEW: CELLULAR RESPIRATION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457200" y="1117600"/>
            <a:ext cx="8331200" cy="48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00"/>
              <a:buNone/>
            </a:pPr>
            <a:r>
              <a:rPr lang="en-US" sz="2200"/>
              <a:t>Outputs:  Glycolysis, Pyruvate Oxidation and the Citric Acid Cycle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4 ATP (2 from glycolysis, 2 from CAC)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6 CO2 (2 from oxidation of pyruvate, 4 from CAC)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10 NADH (2 from glycolysis, 2 from oxidation of pyruvate, 6 from CAC)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2 FADH</a:t>
            </a:r>
            <a:r>
              <a:rPr lang="en-US" sz="2200" baseline="-25000"/>
              <a:t>2</a:t>
            </a:r>
            <a:r>
              <a:rPr lang="en-US" sz="2200"/>
              <a:t> (from CAC)</a:t>
            </a:r>
            <a:endParaRPr/>
          </a:p>
          <a:p>
            <a:pPr marL="342900" lvl="0" indent="-266700" algn="l" rtl="0">
              <a:spcBef>
                <a:spcPts val="840"/>
              </a:spcBef>
              <a:spcAft>
                <a:spcPts val="0"/>
              </a:spcAft>
              <a:buSzPts val="1200"/>
              <a:buFont typeface="Arial"/>
              <a:buNone/>
            </a:pPr>
            <a:endParaRPr sz="1200"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Glucose is completely oxidized at the end of CAC. </a:t>
            </a:r>
            <a:endParaRPr/>
          </a:p>
          <a:p>
            <a:pPr marL="1074420" lvl="1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All possible electrons have been removed.</a:t>
            </a:r>
            <a:endParaRPr/>
          </a:p>
          <a:p>
            <a:pPr marL="1074420" lvl="1" indent="-2032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/>
          </a:p>
          <a:p>
            <a:pPr marL="731520" lvl="1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1"/>
              <a:t>Question</a:t>
            </a:r>
            <a:r>
              <a:rPr lang="en-US" sz="2200"/>
              <a:t>: Is most of the energy from glucose stored in the ATP, the CO</a:t>
            </a:r>
            <a:r>
              <a:rPr lang="en-US" sz="2200" baseline="-25000"/>
              <a:t>2</a:t>
            </a:r>
            <a:r>
              <a:rPr lang="en-US" sz="2200"/>
              <a:t>, or the electron carrier molecules?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7.4 OXIDATIVE PHOSPHORYLATION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457200" y="1054100"/>
            <a:ext cx="8062912" cy="495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Most of the ATP produced during cellular respiration occurs in the last pathway, oxidative phosphorylation.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is the only pathway where O</a:t>
            </a:r>
            <a:r>
              <a:rPr lang="en-US" sz="2400" baseline="-25000"/>
              <a:t>2</a:t>
            </a:r>
            <a:r>
              <a:rPr lang="en-US" sz="2400"/>
              <a:t> is an input.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pathway consists of an electron transport chain and chemiosmosis, which generates ATP.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 H</a:t>
            </a:r>
            <a:r>
              <a:rPr lang="en-US" sz="2400" baseline="30000"/>
              <a:t>+</a:t>
            </a:r>
            <a:r>
              <a:rPr lang="en-US" sz="2400"/>
              <a:t> concentration gradient created by the ETC, provides the energy to power chemiosmosis.</a:t>
            </a:r>
            <a:endParaRPr/>
          </a:p>
        </p:txBody>
      </p:sp>
      <p:pic>
        <p:nvPicPr>
          <p:cNvPr id="224" name="Google Shape;224;p30" descr="Figure_07_01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7869" r="-37868"/>
          <a:stretch/>
        </p:blipFill>
        <p:spPr>
          <a:xfrm>
            <a:off x="3820153" y="4241801"/>
            <a:ext cx="5323847" cy="231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7.4 OXIDATIVE PHOSPHORYLATION</a:t>
            </a:r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457200" y="515894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Mitochondrion Structure</a:t>
            </a:r>
            <a:endParaRPr/>
          </a:p>
        </p:txBody>
      </p:sp>
      <p:pic>
        <p:nvPicPr>
          <p:cNvPr id="231" name="Google Shape;231;p31" descr="Figure_07_01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7869" r="-37868"/>
          <a:stretch/>
        </p:blipFill>
        <p:spPr>
          <a:xfrm>
            <a:off x="-237327" y="1310640"/>
            <a:ext cx="8588848" cy="372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104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PHOSPHORYLATION- ELECTRON TRANSPORT CHAIN (ETC)</a:t>
            </a:r>
            <a:br>
              <a:rPr lang="en-US" sz="2160"/>
            </a:br>
            <a:endParaRPr sz="2160"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127000" y="4203700"/>
            <a:ext cx="88392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</a:t>
            </a:r>
            <a:r>
              <a:rPr lang="en-US" sz="2400" b="1"/>
              <a:t>ETC</a:t>
            </a:r>
            <a:r>
              <a:rPr lang="en-US" sz="2400"/>
              <a:t> is a series of electron transporters embedded in the inner mitochondrial membrane.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They shuttle electrons from NADH and FADH</a:t>
            </a:r>
            <a:r>
              <a:rPr lang="en-US" sz="2400" baseline="-25000"/>
              <a:t>2</a:t>
            </a:r>
            <a:r>
              <a:rPr lang="en-US" sz="2400"/>
              <a:t> to O</a:t>
            </a:r>
            <a:r>
              <a:rPr lang="en-US" sz="2400" baseline="-25000"/>
              <a:t>2</a:t>
            </a:r>
            <a:r>
              <a:rPr lang="en-US" sz="2400"/>
              <a:t>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 the process, protons (H</a:t>
            </a:r>
            <a:r>
              <a:rPr lang="en-US" sz="2400" baseline="30000"/>
              <a:t>+</a:t>
            </a:r>
            <a:r>
              <a:rPr lang="en-US" sz="2400"/>
              <a:t>) are pumped from the mitochondrial matrix to the intermembrane space, and O</a:t>
            </a:r>
            <a:r>
              <a:rPr lang="en-US" sz="2400" baseline="-25000"/>
              <a:t>2</a:t>
            </a:r>
            <a:r>
              <a:rPr lang="en-US" sz="2400"/>
              <a:t> is reduced to form H</a:t>
            </a:r>
            <a:r>
              <a:rPr lang="en-US" sz="2400" baseline="-25000"/>
              <a:t>2</a:t>
            </a:r>
            <a:r>
              <a:rPr lang="en-US" sz="2400"/>
              <a:t>O.</a:t>
            </a:r>
            <a:endParaRPr/>
          </a:p>
        </p:txBody>
      </p:sp>
      <p:pic>
        <p:nvPicPr>
          <p:cNvPr id="238" name="Google Shape;238;p32" descr="Figure_07_04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7820" r="-47819"/>
          <a:stretch/>
        </p:blipFill>
        <p:spPr>
          <a:xfrm>
            <a:off x="-825500" y="900861"/>
            <a:ext cx="7503621" cy="32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/>
          <p:nvPr/>
        </p:nvSpPr>
        <p:spPr>
          <a:xfrm>
            <a:off x="5283200" y="1284069"/>
            <a:ext cx="354122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https://www.youtube.com/watch?v=xbJ0nbzt5Kw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127000" y="1564640"/>
            <a:ext cx="4597400" cy="44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Each component of the ETC is more electronegative than the previous. 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e- from NADH are transferred to complex I of ETC</a:t>
            </a:r>
            <a:endParaRPr/>
          </a:p>
          <a:p>
            <a:pPr marL="1074420" lvl="1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Includes NADH dehydrogenase, a B-vitamin derived molecule, &amp; an Fe-S containing protein</a:t>
            </a:r>
            <a:endParaRPr/>
          </a:p>
        </p:txBody>
      </p:sp>
      <p:pic>
        <p:nvPicPr>
          <p:cNvPr id="245" name="Google Shape;245;p33" descr="Figure_07_04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7820" r="-47819"/>
          <a:stretch/>
        </p:blipFill>
        <p:spPr>
          <a:xfrm>
            <a:off x="2611119" y="1342821"/>
            <a:ext cx="8463469" cy="36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457200" y="353086"/>
            <a:ext cx="8062912" cy="104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PHOSPHORYLATION- ELECTRON TRANSPORT CHAIN (ETC)</a:t>
            </a:r>
            <a:br>
              <a:rPr lang="en-US" sz="2160"/>
            </a:br>
            <a:endParaRPr sz="216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4" descr="Figure_07_04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7820" r="-47819"/>
          <a:stretch/>
        </p:blipFill>
        <p:spPr>
          <a:xfrm>
            <a:off x="-1780635" y="1647621"/>
            <a:ext cx="8463469" cy="36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>
            <a:off x="4663440" y="1223278"/>
            <a:ext cx="4409440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 from FADH</a:t>
            </a:r>
            <a:r>
              <a:rPr lang="en-US" sz="22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enter the ETC at complex II.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Ubiquinone (Q) carries e- from complexes I and II to complex III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III is called cytochrome oxidoreductase.</a:t>
            </a:r>
            <a:endParaRPr/>
          </a:p>
          <a:p>
            <a:pPr marL="107442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transmembrane cytochrome B and peripheral protein cytochrome C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Cytochrome C carries each e- to complex IV</a:t>
            </a:r>
            <a:endParaRPr/>
          </a:p>
          <a:p>
            <a:pPr marL="107442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 is reduced at complex IV (the final e- acceptor)</a:t>
            </a: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104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PHOSPHORYLATION- ELECTRON TRANSPORT CHAIN (ETC)</a:t>
            </a:r>
            <a:br>
              <a:rPr lang="en-US" sz="2160"/>
            </a:br>
            <a:endParaRPr sz="21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353086"/>
            <a:ext cx="8062912" cy="98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– ELECTRONS AND ENERGY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457200" y="1325880"/>
            <a:ext cx="8458200" cy="3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Oxidation reductions (redox) reactions are chemical reactions where electrons are transferred from one molecule to another.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that can donate electron(s) in a redox reaction are reducing agents, and those that can accept electrons are oxidizing agents.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that gain electron(s) after the reaction are reduced, and those that lose electron(s) are oxidized.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</p:txBody>
      </p:sp>
      <p:sp>
        <p:nvSpPr>
          <p:cNvPr id="58" name="Google Shape;58;p8"/>
          <p:cNvSpPr txBox="1"/>
          <p:nvPr/>
        </p:nvSpPr>
        <p:spPr>
          <a:xfrm>
            <a:off x="510551" y="4660394"/>
            <a:ext cx="196832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(Reducing Agent) 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555701" y="4660394"/>
            <a:ext cx="192954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3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(Oxidizing agent)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658397" y="4657376"/>
            <a:ext cx="118531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(oxidized)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7341164" y="4660051"/>
            <a:ext cx="117257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(reduced)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2293745" y="4711194"/>
            <a:ext cx="517040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               🡪                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107797" y="186538"/>
            <a:ext cx="8763305" cy="71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7.4 OXIDATIVE PHOSPHORYLATION – CHEMIOSMOSIS</a:t>
            </a:r>
            <a:br>
              <a:rPr lang="en-US" sz="2160">
                <a:solidFill>
                  <a:srgbClr val="6CB255"/>
                </a:solidFill>
              </a:rPr>
            </a:br>
            <a:endParaRPr sz="2160">
              <a:solidFill>
                <a:srgbClr val="6CB255"/>
              </a:solidFill>
            </a:endParaRPr>
          </a:p>
        </p:txBody>
      </p:sp>
      <p:pic>
        <p:nvPicPr>
          <p:cNvPr id="259" name="Google Shape;259;p35" descr="Figure_07_04_02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3183" b="-3182"/>
          <a:stretch/>
        </p:blipFill>
        <p:spPr>
          <a:xfrm>
            <a:off x="4489450" y="752475"/>
            <a:ext cx="4030663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457200" y="1107617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</a:rPr>
              <a:t>Chemiosmosis</a:t>
            </a:r>
            <a:r>
              <a:rPr lang="en-US" sz="2400">
                <a:solidFill>
                  <a:srgbClr val="000000"/>
                </a:solidFill>
              </a:rPr>
              <a:t> uses kinetic energy from protons falling down its gradient to form ATP from ADP + Pi. The complex, integral protein ATP synthase mediates this reaction.</a:t>
            </a: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495300" y="4593295"/>
            <a:ext cx="35560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www.youtube.com/watch?v=3y1dO4nNaKY</a:t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4489450" y="610303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(Credit: modification of work by Klaus Hoffmeier)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</a:t>
            </a:r>
            <a:br>
              <a:rPr lang="en-US" sz="2160"/>
            </a:br>
            <a:endParaRPr sz="2160"/>
          </a:p>
        </p:txBody>
      </p:sp>
      <p:pic>
        <p:nvPicPr>
          <p:cNvPr id="268" name="Google Shape;268;p36" descr="Figure_07_04_03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0071" r="-30070"/>
          <a:stretch/>
        </p:blipFill>
        <p:spPr>
          <a:xfrm>
            <a:off x="-1168401" y="993035"/>
            <a:ext cx="11603711" cy="503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7.4 OXIDATIVE PHOSPHORYLATION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57200" y="1041400"/>
            <a:ext cx="8062912" cy="496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ATP Yield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number of ATP generated by cellular respiration is 30-36 per glucose 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Varies by species and how efficiently NADH from glycolysis enters mitochondria</a:t>
            </a:r>
            <a:endParaRPr/>
          </a:p>
          <a:p>
            <a:pPr marL="1074420" lvl="1" indent="-1905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Cellular respiration in total stores ~ 34% of the energy from  glucose in ATP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6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7.5 METABOLISM WITHOUT OXYGEN – ANAEROBIC RESPIRATION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457200" y="1107617"/>
            <a:ext cx="8521699" cy="146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Prokaryotic cells (Domains Bacteria and Archaea)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Use a terminal electron acceptor other than oxygen in the electron transport chain.</a:t>
            </a:r>
            <a:endParaRPr/>
          </a:p>
        </p:txBody>
      </p:sp>
      <p:pic>
        <p:nvPicPr>
          <p:cNvPr id="281" name="Google Shape;281;p38" descr="This photo shows a bloom of green bacteria in wat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" y="2481263"/>
            <a:ext cx="51816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5753714" y="2489378"/>
            <a:ext cx="3176926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Figure 7.13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The green color seen in these coastal waters is from an eruption of hydrogen sulfide–producing bacteria. These anaerobic, sulfate-reducing bacteria release hydrogen sulfide gas as they decompose algae in the water.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modification of work by NASA/Jeff Schmaltz, MODIS Land Rapid Response Team at NASA GSFC, Visible Earth Catalog of NASA images)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7.5 METABOLISM WITHOUT OXYGEN - FERMENTATION</a:t>
            </a:r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457200" y="1107617"/>
            <a:ext cx="8521699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Glycolysis occurs in aerobic and anaerobic environments.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NAD</a:t>
            </a:r>
            <a:r>
              <a:rPr lang="en-US" sz="2400" baseline="300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 is an input of glycolysis; regenerated during oxidative phosphorylation when O</a:t>
            </a:r>
            <a:r>
              <a:rPr lang="en-US" sz="2400" baseline="-25000">
                <a:solidFill>
                  <a:srgbClr val="000000"/>
                </a:solidFill>
              </a:rPr>
              <a:t>2 </a:t>
            </a:r>
            <a:r>
              <a:rPr lang="en-US" sz="2400">
                <a:solidFill>
                  <a:srgbClr val="000000"/>
                </a:solidFill>
              </a:rPr>
              <a:t>is present.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When 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is lacking, fermentation regenerates NAD</a:t>
            </a:r>
            <a:r>
              <a:rPr lang="en-US" sz="2400" baseline="300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; otherwise, glycolysis would halt.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There are two common types of fermentation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Lactic acid fermentation </a:t>
            </a:r>
            <a:endParaRPr/>
          </a:p>
          <a:p>
            <a:pPr marL="1074420" lvl="1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Alcohol fermentation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 sz="2160">
              <a:solidFill>
                <a:srgbClr val="6CB255"/>
              </a:solidFill>
            </a:endParaRPr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3467100" y="1107617"/>
            <a:ext cx="5511799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000000"/>
                </a:solidFill>
              </a:rPr>
              <a:t>Lactic Acid Fermentation</a:t>
            </a:r>
            <a:endParaRPr/>
          </a:p>
          <a:p>
            <a:pPr marL="34290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Occurs in muscle cells when 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is limited, mammalian red blood cells, &amp; some bacteria, ex. those in yogurt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Lactate dehydrogenase catalyzes this reaction.</a:t>
            </a:r>
            <a:endParaRPr/>
          </a:p>
        </p:txBody>
      </p:sp>
      <p:pic>
        <p:nvPicPr>
          <p:cNvPr id="295" name="Google Shape;295;p40" descr="Figure_07_05_02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017" r="-15016"/>
          <a:stretch/>
        </p:blipFill>
        <p:spPr>
          <a:xfrm>
            <a:off x="-127001" y="1107617"/>
            <a:ext cx="4031619" cy="460768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 txBox="1"/>
          <p:nvPr/>
        </p:nvSpPr>
        <p:spPr>
          <a:xfrm>
            <a:off x="3523618" y="3924300"/>
            <a:ext cx="55942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 + NADH  🡨🡪  lactate + NAD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2225040" y="5971742"/>
            <a:ext cx="3657600" cy="90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b="1"/>
              <a:t>Lactic Acid Fermentation</a:t>
            </a:r>
            <a:endParaRPr/>
          </a:p>
        </p:txBody>
      </p:sp>
      <p:pic>
        <p:nvPicPr>
          <p:cNvPr id="303" name="Google Shape;303;p41" descr="Figure_07_05_02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017" r="-15016"/>
          <a:stretch/>
        </p:blipFill>
        <p:spPr>
          <a:xfrm>
            <a:off x="1661159" y="975361"/>
            <a:ext cx="4316246" cy="493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/>
        </p:nvSpPr>
        <p:spPr>
          <a:xfrm>
            <a:off x="457200" y="1110334"/>
            <a:ext cx="4622799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Alcoholic Fermentation</a:t>
            </a:r>
            <a:endParaRPr/>
          </a:p>
          <a:p>
            <a:pPr marL="342900" marR="0" lvl="1" indent="-34290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anaerobic yeast species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Involves two reactions</a:t>
            </a:r>
            <a:endParaRPr/>
          </a:p>
          <a:p>
            <a:pPr marL="1074420" marR="0" lvl="1" indent="-34290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catalyzed by pyruvate decarboxylase</a:t>
            </a:r>
            <a:endParaRPr/>
          </a:p>
          <a:p>
            <a:pPr marL="1074420" marR="0" lvl="1" indent="-34290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Second, by alcohol dehydrogenase</a:t>
            </a:r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body" idx="1"/>
          </p:nvPr>
        </p:nvSpPr>
        <p:spPr>
          <a:xfrm>
            <a:off x="5108248" y="4066930"/>
            <a:ext cx="3898900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Fermentation tanks have valves so that the pressure inside the tanks created by the CO</a:t>
            </a:r>
            <a:r>
              <a:rPr lang="en-US" sz="1600" baseline="30000"/>
              <a:t>2</a:t>
            </a:r>
            <a:r>
              <a:rPr lang="en-US" sz="1600"/>
              <a:t> produced can be released.</a:t>
            </a:r>
            <a:endParaRPr/>
          </a:p>
        </p:txBody>
      </p:sp>
      <p:pic>
        <p:nvPicPr>
          <p:cNvPr id="311" name="Google Shape;311;p42" descr="Figure_07_05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1468" r="-41468"/>
          <a:stretch/>
        </p:blipFill>
        <p:spPr>
          <a:xfrm>
            <a:off x="3810000" y="1196235"/>
            <a:ext cx="6366840" cy="276381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2"/>
          <p:cNvSpPr txBox="1"/>
          <p:nvPr/>
        </p:nvSpPr>
        <p:spPr>
          <a:xfrm>
            <a:off x="345748" y="4803864"/>
            <a:ext cx="476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 🡪 CO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acetylaldehide</a:t>
            </a:r>
            <a:endParaRPr sz="24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345748" y="5339834"/>
            <a:ext cx="58924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acetylaldehide + NADH🡪 ethanol + NAD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457200" y="3022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/>
          </a:p>
        </p:txBody>
      </p:sp>
      <p:pic>
        <p:nvPicPr>
          <p:cNvPr id="319" name="Google Shape;319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4379" b="4380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3"/>
          <p:cNvSpPr txBox="1">
            <a:spLocks noGrp="1"/>
          </p:cNvSpPr>
          <p:nvPr>
            <p:ph type="body" idx="1"/>
          </p:nvPr>
        </p:nvSpPr>
        <p:spPr>
          <a:xfrm>
            <a:off x="457200" y="53011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 u="sng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https://www.youtube.com/watch?v=Cngt2HmJuSo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  <p:sp>
        <p:nvSpPr>
          <p:cNvPr id="321" name="Google Shape;321;p43"/>
          <p:cNvSpPr txBox="1"/>
          <p:nvPr/>
        </p:nvSpPr>
        <p:spPr>
          <a:xfrm>
            <a:off x="579120" y="4937760"/>
            <a:ext cx="40531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Respiration in Yeast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7.6 CONNECTIONS OF CARBOHYDRATE, PROTEIN AND LIPID METABOLIC PATHWAYS</a:t>
            </a:r>
            <a:endParaRPr/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Catabolic pathways for carbohydrates, lipids, and proteins eventually connect to glycolysis or the CAC pathways.</a:t>
            </a:r>
            <a:endParaRPr/>
          </a:p>
        </p:txBody>
      </p:sp>
      <p:pic>
        <p:nvPicPr>
          <p:cNvPr id="328" name="Google Shape;328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89314"/>
            <a:ext cx="8213800" cy="253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9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7.1 ENERGY IN LIVING SYSTEMS – ELECTRON CARRIERS</a:t>
            </a: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65100" y="965200"/>
            <a:ext cx="8978900" cy="2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like nicotineamide adenine dinucleotide (NAD) can occur in an oxidized state (NAD+) or a reduced state (NADH).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NADH carries 2e- and 1H+ more than NAD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NAD is called an electron carrier because NAD+ accepts electrons from redox reactions while NADH donates them.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</p:txBody>
      </p:sp>
      <p:pic>
        <p:nvPicPr>
          <p:cNvPr id="69" name="Google Shape;69;p9" descr="Figure_07_01_01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312" r="-26311"/>
          <a:stretch/>
        </p:blipFill>
        <p:spPr>
          <a:xfrm>
            <a:off x="-721070" y="3384814"/>
            <a:ext cx="6786662" cy="294605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/>
        </p:nvSpPr>
        <p:spPr>
          <a:xfrm>
            <a:off x="5179421" y="3128665"/>
            <a:ext cx="381217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carriers are very important molecules in cellular respiration and photosynthesis.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shuttle electrons to electron transport chains where ATP is produced.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electron carriers include: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</a:t>
            </a:r>
            <a:r>
              <a:rPr lang="en-US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(oxidized)/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FADH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(reduced)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lang="en-US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(oxidized)/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NADPH 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(reduced)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147352" y="27731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7.6 CONNECTIONS OF CARBOHYDRATE, PROTEIN AND LIPID METABOLIC PATHWAYS</a:t>
            </a:r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1"/>
          </p:nvPr>
        </p:nvSpPr>
        <p:spPr>
          <a:xfrm>
            <a:off x="457200" y="5931608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00"/>
              <a:buNone/>
            </a:pPr>
            <a:r>
              <a:rPr lang="en-US" sz="2200"/>
              <a:t>Amino Acids that enter the Citric Acid Cycle do so at different locations, depending on the AA.</a:t>
            </a:r>
            <a:endParaRPr/>
          </a:p>
        </p:txBody>
      </p:sp>
      <p:pic>
        <p:nvPicPr>
          <p:cNvPr id="335" name="Google Shape;335;p4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047" y="989899"/>
            <a:ext cx="7443217" cy="486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7.7 REGULATION OF CELLULAR RESPIRATION</a:t>
            </a:r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body" idx="1"/>
          </p:nvPr>
        </p:nvSpPr>
        <p:spPr>
          <a:xfrm>
            <a:off x="355600" y="1492706"/>
            <a:ext cx="8266112" cy="520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Cellular respiration is regulated by many mechanisms, including: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Hormonal control of glucose entry into the cell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Enzyme reversibility (functioning to substrate product equilibrium) or irreversibility (able to exceed equilibrium)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Enzyme sensitivity to pH changes due to lactic acid build-up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Feedback controls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7.7 REGULATION OF CELLULAR RESPIRATION</a:t>
            </a:r>
            <a:endParaRPr/>
          </a:p>
        </p:txBody>
      </p:sp>
      <p:pic>
        <p:nvPicPr>
          <p:cNvPr id="347" name="Google Shape;347;p47" descr="Figure_07_07_01.jpg"/>
          <p:cNvPicPr preferRelativeResize="0"/>
          <p:nvPr/>
        </p:nvPicPr>
        <p:blipFill rotWithShape="1">
          <a:blip r:embed="rId3">
            <a:alphaModFix/>
          </a:blip>
          <a:srcRect l="-27849" r="-27849"/>
          <a:stretch/>
        </p:blipFill>
        <p:spPr>
          <a:xfrm>
            <a:off x="-50800" y="1414994"/>
            <a:ext cx="9421194" cy="408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Google Shape;352;p48"/>
          <p:cNvGraphicFramePr/>
          <p:nvPr/>
        </p:nvGraphicFramePr>
        <p:xfrm>
          <a:off x="424688" y="11277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{B75D6837-60EC-41C2-B5FA-9C239DA9F50E}</a:tableStyleId>
              </a:tblPr>
              <a:tblGrid>
                <a:gridCol w="123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Pathway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Enzyme affected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Elevated levels of effector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Effect on pathway activity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glycolysis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Hexokinase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Glucose-6-phosphate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Phosphofructokinase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Fructose-6-phosphate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Citrate, acidic pH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Pyruvate to acetyl coA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Pyruvate dehydrogenase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ADP, pyruvate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Acetyl coA, ATP, NADH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CAC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Isocitrate dehydrogenase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ADP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ATP, NADH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Ketoglutarate dehydrogenase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Calcium ions, ADP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ATP, NADH, succinyl coA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ETC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ADP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7.7 REGULATION OF CELLULAR RESPIRATION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7.1 ENERGY IN LIVING SYSTEMS – ELECTRON CARRIERS</a:t>
            </a: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457200" y="5494222"/>
            <a:ext cx="8062912" cy="65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NAD+ (oxidized)/ NADH (reduced)</a:t>
            </a:r>
            <a:endParaRPr/>
          </a:p>
        </p:txBody>
      </p:sp>
      <p:pic>
        <p:nvPicPr>
          <p:cNvPr id="77" name="Google Shape;77;p10" descr="Figure_07_01_01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312" r="-26311"/>
          <a:stretch/>
        </p:blipFill>
        <p:spPr>
          <a:xfrm>
            <a:off x="394546" y="1423934"/>
            <a:ext cx="8188219" cy="355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6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- ATP </a:t>
            </a:r>
            <a:endParaRPr/>
          </a:p>
        </p:txBody>
      </p:sp>
      <p:pic>
        <p:nvPicPr>
          <p:cNvPr id="83" name="Google Shape;83;p11" descr="Figure_07_01_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8029" r="-18028"/>
          <a:stretch/>
        </p:blipFill>
        <p:spPr>
          <a:xfrm>
            <a:off x="4916028" y="1159463"/>
            <a:ext cx="4546308" cy="197353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90500" y="1101669"/>
            <a:ext cx="5727700" cy="378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hydrolysis of ATP 🡪 ADP + Pi is exergonic and can provide energy for a coupled endergonic reaction.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loss of a phosphate group from a molecule is called dephosphorylation.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1" descr="Figure_07_01_03.jpg"/>
          <p:cNvPicPr preferRelativeResize="0"/>
          <p:nvPr/>
        </p:nvPicPr>
        <p:blipFill rotWithShape="1">
          <a:blip r:embed="rId4">
            <a:alphaModFix/>
          </a:blip>
          <a:srcRect t="-28716" b="-28716"/>
          <a:stretch/>
        </p:blipFill>
        <p:spPr>
          <a:xfrm>
            <a:off x="2464260" y="4432300"/>
            <a:ext cx="6030454" cy="26177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190499" y="3314700"/>
            <a:ext cx="8633921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Phosphorylation is the process of adding a phosphate group is to a molecule. </a:t>
            </a:r>
            <a:endParaRPr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Phosphorylated molecules tend to be less stable and more likely to react.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- ATP 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Adenosine triphosphate (ATP)</a:t>
            </a:r>
            <a:endParaRPr/>
          </a:p>
        </p:txBody>
      </p:sp>
      <p:pic>
        <p:nvPicPr>
          <p:cNvPr id="93" name="Google Shape;93;p12" descr="Figure_07_01_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8029" r="-18028"/>
          <a:stretch/>
        </p:blipFill>
        <p:spPr>
          <a:xfrm>
            <a:off x="665280" y="1433783"/>
            <a:ext cx="7252736" cy="314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7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 Black"/>
              <a:buNone/>
            </a:pPr>
            <a:r>
              <a:rPr lang="en-US" sz="2200"/>
              <a:t>7.1 ENERGY IN LIVING SYSTEMS - ATP 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177801" y="1151234"/>
            <a:ext cx="8839199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generated by an endergonic reaction where ADP undergoes phosphorylation, ADP + Pi 🡪 ATP.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required for this reaction can come from: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Substrate-level phosphorylation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 coupled exergonic reaction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Chemiosmosis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 process which uses energy from a concentration gradient and requires the enzyme ATP synthase.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of ATP is produced by chemiosmosis.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in mitochondria, chloroplasts, and plasma membrane of aerobic prokaryotes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- ATP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457200" y="526054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Mitochondrion Structure</a:t>
            </a:r>
            <a:endParaRPr/>
          </a:p>
        </p:txBody>
      </p:sp>
      <p:pic>
        <p:nvPicPr>
          <p:cNvPr id="106" name="Google Shape;106;p14" descr="Figure_07_01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7869" r="-37868"/>
          <a:stretch/>
        </p:blipFill>
        <p:spPr>
          <a:xfrm>
            <a:off x="-797560" y="1066800"/>
            <a:ext cx="9596052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Macintosh PowerPoint</Application>
  <PresentationFormat>On-screen Show (4:3)</PresentationFormat>
  <Paragraphs>248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 Black</vt:lpstr>
      <vt:lpstr>Arial</vt:lpstr>
      <vt:lpstr>Essential</vt:lpstr>
      <vt:lpstr>PowerPoint Presentation</vt:lpstr>
      <vt:lpstr>OVERVIEW: CELLULAR RESPIRATION</vt:lpstr>
      <vt:lpstr>7.1 ENERGY IN LIVING SYSTEMS – ELECTRONS AND ENERGY</vt:lpstr>
      <vt:lpstr>7.1 ENERGY IN LIVING SYSTEMS – ELECTRON CARRIERS</vt:lpstr>
      <vt:lpstr>7.1 ENERGY IN LIVING SYSTEMS – ELECTRON CARRIERS</vt:lpstr>
      <vt:lpstr>7.1 ENERGY IN LIVING SYSTEMS - ATP </vt:lpstr>
      <vt:lpstr>7.1 ENERGY IN LIVING SYSTEMS - ATP </vt:lpstr>
      <vt:lpstr>7.1 ENERGY IN LIVING SYSTEMS - ATP </vt:lpstr>
      <vt:lpstr>7.1 ENERGY IN LIVING SYSTEMS - ATP</vt:lpstr>
      <vt:lpstr>OVERVIEW: CELLULAR RESPIRATION</vt:lpstr>
      <vt:lpstr>7.2 GLYCOLYSIS</vt:lpstr>
      <vt:lpstr>7.2 GLYCOLYSIS – ENERGY-REQUIRING STEPS</vt:lpstr>
      <vt:lpstr>7.2 GLYCOLYSIS – ENERGY-REQUIRING STEPS</vt:lpstr>
      <vt:lpstr>7.2 GLYCOLYSIS – ENERGY-REQUIRING STEPS</vt:lpstr>
      <vt:lpstr>7.2 GLYCOLYSIS – ENERGY-RELEASING STEPS</vt:lpstr>
      <vt:lpstr>7.2 GLYCOLYSIS – ENERGY-RELEASING STEPS</vt:lpstr>
      <vt:lpstr>7.2 GLYCOLYSIS – ENERGY-RELEASING STEPS</vt:lpstr>
      <vt:lpstr>7.2 GLYCOLYSIS – ENERGY-RELEASING STEPS</vt:lpstr>
      <vt:lpstr>7.2 GLYCOLYSIS </vt:lpstr>
      <vt:lpstr>7.3 OXIDATION OF PYRUVATE </vt:lpstr>
      <vt:lpstr>7.3 OXIDATION OF PYRUVATE </vt:lpstr>
      <vt:lpstr>7.3 CITRIC ACID CYCLE  </vt:lpstr>
      <vt:lpstr>PowerPoint Presentation</vt:lpstr>
      <vt:lpstr>OVERVIEW: CELLULAR RESPIRATION</vt:lpstr>
      <vt:lpstr>7.4 OXIDATIVE PHOSPHORYLATION</vt:lpstr>
      <vt:lpstr>7.4 OXIDATIVE PHOSPHORYLATION</vt:lpstr>
      <vt:lpstr>7.4 OXIDATIVE PHOSPHORYLATION- ELECTRON TRANSPORT CHAIN (ETC) </vt:lpstr>
      <vt:lpstr>7.4 OXIDATIVE PHOSPHORYLATION- ELECTRON TRANSPORT CHAIN (ETC) </vt:lpstr>
      <vt:lpstr>7.4 OXIDATIVE PHOSPHORYLATION- ELECTRON TRANSPORT CHAIN (ETC) </vt:lpstr>
      <vt:lpstr>7.4 OXIDATIVE PHOSPHORYLATION – CHEMIOSMOSIS </vt:lpstr>
      <vt:lpstr>7.4 OXIDATIVE PHOSPHORYLATION </vt:lpstr>
      <vt:lpstr>7.4 OXIDATIVE PHOSPHORYLATION</vt:lpstr>
      <vt:lpstr>7.5 METABOLISM WITHOUT OXYGEN – ANAEROBIC RESPIRATION</vt:lpstr>
      <vt:lpstr>7.5 METABOLISM WITHOUT OXYGEN - FERMENTATION</vt:lpstr>
      <vt:lpstr>7.5 METABOLISM WITHOUT OXYGEN - FERMENTATION</vt:lpstr>
      <vt:lpstr>7.5 METABOLISM WITHOUT OXYGEN - FERMENTATION</vt:lpstr>
      <vt:lpstr>7.5 METABOLISM WITHOUT OXYGEN - FERMENTATION</vt:lpstr>
      <vt:lpstr>7.5 METABOLISM WITHOUT OXYGEN - FERMENTATION</vt:lpstr>
      <vt:lpstr>7.6 CONNECTIONS OF CARBOHYDRATE, PROTEIN AND LIPID METABOLIC PATHWAYS</vt:lpstr>
      <vt:lpstr>7.6 CONNECTIONS OF CARBOHYDRATE, PROTEIN AND LIPID METABOLIC PATHWAYS</vt:lpstr>
      <vt:lpstr>7.7 REGULATION OF CELLULAR RESPIRATION</vt:lpstr>
      <vt:lpstr>7.7 REGULATION OF CELLULAR RESPIRATION</vt:lpstr>
      <vt:lpstr>7.7 REGULATION OF CELLULAR RESPIRATION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Postle, Amanda L.</cp:lastModifiedBy>
  <cp:revision>1</cp:revision>
  <dcterms:modified xsi:type="dcterms:W3CDTF">2019-11-12T19:00:43Z</dcterms:modified>
</cp:coreProperties>
</file>