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6858000" cx="9144000"/>
  <p:notesSz cx="6858000" cy="9144000"/>
  <p:embeddedFontLst>
    <p:embeddedFont>
      <p:font typeface="Arial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Jessica Hal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7-24T16:43:41.578">
    <p:pos x="144" y="816"/>
    <p:text>maybe introduce haploid to diploid aspect here?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07-24T16:44:39.315">
    <p:pos x="6000" y="0"/>
    <p:text>A lot of slides in a row without a figure, maybe pull relevant part of summary chart to each slide?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9-07-24T16:55:55.055">
    <p:pos x="6000" y="0"/>
    <p:text>This could be split up and divided among the slides talking about each step as well as presented as a whole.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0" y="789678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500"/>
              <a:buFont typeface="Arial Black"/>
              <a:buNone/>
            </a:pPr>
            <a:r>
              <a:rPr b="0" i="0" lang="en-US" sz="35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COLLEGE PHYSICS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# Chapter 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descr="medium_covers_Page_2.png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62757" y="2517425"/>
            <a:ext cx="2010683" cy="2603836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fadeDir="5400000" kx="0" rotWithShape="0" algn="bl" stA="52000" stPos="0" sy="-100000" ky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/>
          <p:nvPr>
            <p:ph idx="2" type="pic"/>
          </p:nvPr>
        </p:nvSpPr>
        <p:spPr>
          <a:xfrm>
            <a:off x="457201" y="1122387"/>
            <a:ext cx="8062913" cy="3500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/>
          <p:nvPr>
            <p:ph idx="2" type="pic"/>
          </p:nvPr>
        </p:nvSpPr>
        <p:spPr>
          <a:xfrm>
            <a:off x="457200" y="1107619"/>
            <a:ext cx="4031619" cy="4607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606926" y="1107618"/>
            <a:ext cx="3913188" cy="460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  <a:defRPr>
                <a:solidFill>
                  <a:srgbClr val="212F62"/>
                </a:solidFill>
              </a:defRPr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 Black"/>
              <a:buAutoNum type="alphaLcParenR"/>
              <a:defRPr>
                <a:solidFill>
                  <a:schemeClr val="dk1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AutoNum type="alphaLcParenR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575050" y="1600200"/>
            <a:ext cx="5111751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3200"/>
              <a:buNone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SzPts val="2800"/>
              <a:buFont typeface="Arial Black"/>
              <a:buAutoNum type="alphaLcParenR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 Black"/>
              <a:buAutoNum type="alphaLcParenR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 Black"/>
              <a:buAutoNum type="alphaLcParenR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57201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2" name="Google Shape;72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  <a:defRPr b="0" i="0" sz="24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CB25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 rot="-5400000">
            <a:off x="8044816" y="683895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2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cellsalive.com/meiosis_js.htm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www.cellsalive.com/meiosis_js.ht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3.xml"/><Relationship Id="rId4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0" y="789678"/>
            <a:ext cx="9144000" cy="709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3600"/>
              <a:buFont typeface="Arial Black"/>
              <a:buNone/>
            </a:pPr>
            <a:r>
              <a:rPr b="0" i="0" lang="en-US" sz="3600" u="none" cap="none" strike="noStrike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BIOLOGY 2E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1800"/>
              <a:buFont typeface="Arial Black"/>
              <a:buNone/>
            </a:pPr>
            <a:r>
              <a:t/>
            </a:r>
            <a:endParaRPr b="0" i="0" sz="1800" u="none" cap="none" strike="noStrike">
              <a:solidFill>
                <a:srgbClr val="EAF1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12F62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Chapter 11 </a:t>
            </a:r>
            <a:r>
              <a:rPr b="1" i="0" lang="en-US" sz="2000" u="none" cap="none" strike="noStrike">
                <a:solidFill>
                  <a:srgbClr val="212F62"/>
                </a:solidFill>
                <a:latin typeface="Arial"/>
                <a:ea typeface="Arial"/>
                <a:cs typeface="Arial"/>
                <a:sym typeface="Arial"/>
              </a:rPr>
              <a:t>MEIOSIS AND SEXUAL REPRODUCTION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Image Slideshow</a:t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8100" l="67719" r="-701" t="27325"/>
          <a:stretch/>
        </p:blipFill>
        <p:spPr>
          <a:xfrm>
            <a:off x="3064042" y="2502569"/>
            <a:ext cx="3015916" cy="3609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X-Horiz-TM-RGB-2015.eps"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5878757"/>
            <a:ext cx="2034556" cy="46657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is licensed under a </a:t>
            </a:r>
            <a:r>
              <a:rPr b="0" i="0" lang="en-US" sz="10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Creative Commons Attribution-NonCommercial-ShareAlike 4.0 International License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326" y="5089207"/>
            <a:ext cx="125730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04800" y="1143000"/>
            <a:ext cx="8610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Prometaphase I</a:t>
            </a:r>
            <a:endParaRPr/>
          </a:p>
          <a:p>
            <a:pPr indent="-285750" lvl="1" marL="742950" rtl="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Spindle fiber microtubules attach to the kinetochore proteins at the centromeres </a:t>
            </a:r>
            <a:endParaRPr/>
          </a:p>
          <a:p>
            <a:pPr indent="-285750" lvl="1" marL="742950" rtl="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Homologous chromosomes are still held together</a:t>
            </a:r>
            <a:endParaRPr/>
          </a:p>
          <a:p>
            <a:pPr indent="-285750" lvl="1" marL="742950" rtl="0" algn="l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Nuclear envelope is completely broken down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2286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304800" y="1405606"/>
            <a:ext cx="8153400" cy="5147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Metaphase I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Homologous chromosomes are arranged at the cell equator with kinetochores facing opposite poles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Maternal and paternal chromatids orient randomly and are mixed when they migrate to the poles (Independent Assortment)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Increases genetic variation among daughter cells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Anaphase I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microtubules pull tetrads apart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Chiasmata are broken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Sister chromatids remain attached at centromere</a:t>
            </a:r>
            <a:endParaRPr/>
          </a:p>
        </p:txBody>
      </p:sp>
      <p:sp>
        <p:nvSpPr>
          <p:cNvPr id="190" name="Google Shape;190;p29"/>
          <p:cNvSpPr txBox="1"/>
          <p:nvPr>
            <p:ph type="title"/>
          </p:nvPr>
        </p:nvSpPr>
        <p:spPr>
          <a:xfrm>
            <a:off x="381000" y="297656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304800" y="1417638"/>
            <a:ext cx="8229600" cy="25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None/>
            </a:pPr>
            <a:r>
              <a:rPr lang="en-US" sz="3237"/>
              <a:t>Telophase I and Cytokinesis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Char char="–"/>
            </a:pPr>
            <a:r>
              <a:rPr lang="en-US" sz="3237"/>
              <a:t>Separated chromosomes arrive at opposite poles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ts val="3237"/>
              <a:buChar char="–"/>
            </a:pPr>
            <a:r>
              <a:rPr lang="en-US" sz="3237"/>
              <a:t>Cytokinesis separates the cytoplasm into daughter cells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457200" y="241327"/>
            <a:ext cx="8062912" cy="659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400"/>
              <a:buFont typeface="Arial Black"/>
              <a:buNone/>
            </a:pPr>
            <a:r>
              <a:rPr lang="en-US"/>
              <a:t>11.1 THE PROCESS OF MEIOSIS</a:t>
            </a:r>
            <a:endParaRPr/>
          </a:p>
        </p:txBody>
      </p:sp>
      <p:pic>
        <p:nvPicPr>
          <p:cNvPr id="202" name="Google Shape;202;p31">
            <a:hlinkClick r:id="rId3"/>
          </p:cNvPr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6684" l="0" r="0" t="26685"/>
          <a:stretch/>
        </p:blipFill>
        <p:spPr>
          <a:xfrm>
            <a:off x="457201" y="1122387"/>
            <a:ext cx="8062913" cy="350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457200" y="4843982"/>
            <a:ext cx="8062912" cy="116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https://www.cellsalive.com/meiosis_js.htm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6CB255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457199" y="228600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pic>
        <p:nvPicPr>
          <p:cNvPr id="209" name="Google Shape;209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55559"/>
          <a:stretch/>
        </p:blipFill>
        <p:spPr>
          <a:xfrm>
            <a:off x="352812" y="1066800"/>
            <a:ext cx="8438375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 b="1" sz="2800">
              <a:solidFill>
                <a:srgbClr val="6CB255"/>
              </a:solidFill>
            </a:endParaRPr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228600" y="1219200"/>
            <a:ext cx="7239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Prophase II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Events depend on species-specific differences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If chromosomes decondensed in telophase I, they recondense now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If centrosomes were duplicated, they migrate to opposite poles and new spindles form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457200" y="108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 b="1" sz="2800">
              <a:solidFill>
                <a:srgbClr val="6CB255"/>
              </a:solidFill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457200" y="1159329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Prometaphase II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Nuclear envelopes completely disappear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Spindle is fully formed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Each sister chromatid forms a kinetochore and attaches to microtubules from opposite poles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457200" y="1632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159329"/>
            <a:ext cx="6815328" cy="547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233" name="Google Shape;233;p36"/>
          <p:cNvSpPr txBox="1"/>
          <p:nvPr>
            <p:ph idx="1" type="body"/>
          </p:nvPr>
        </p:nvSpPr>
        <p:spPr>
          <a:xfrm>
            <a:off x="457200" y="1295400"/>
            <a:ext cx="82296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Metaphase II and Anaphase II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Events proceed as in mitosis as chromosomes line up at the cell equator and sister chromatids separate and move toward opposite poles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228600" y="1295400"/>
            <a:ext cx="8686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Reproduction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	Asexual reproduction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Produces genetically identical clones</a:t>
            </a:r>
            <a:endParaRPr/>
          </a:p>
          <a:p>
            <a:pPr indent="0" lvl="2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	Sexual reproduction 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combines cells (gametes) from two individuals (parents) </a:t>
            </a:r>
            <a:r>
              <a:rPr lang="en-US"/>
              <a:t>through</a:t>
            </a:r>
            <a:r>
              <a:rPr lang="en-US"/>
              <a:t> fertilization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genetic diversity is increased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457200" y="1417639"/>
            <a:ext cx="8458200" cy="292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Telophase II and Cytokinesis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 chromosomes arrive at opposite poles and decondense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Nuclear envelopes form around chromosomes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Cytokinesis separates the two cells into four unique haploid cells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228600" y="15240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rPr lang="en-US" sz="2220"/>
              <a:t>Comparing Meiosis and Mitosis</a:t>
            </a:r>
            <a:endParaRPr/>
          </a:p>
          <a:p>
            <a:pPr indent="-342900" lvl="0" marL="342900" rtl="0" algn="l">
              <a:spcBef>
                <a:spcPts val="16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Both processes divide the nucleus in eukaryotic cells</a:t>
            </a:r>
            <a:endParaRPr/>
          </a:p>
          <a:p>
            <a:pPr indent="-342900" lvl="0" marL="342900" rtl="0" algn="l">
              <a:spcBef>
                <a:spcPts val="16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Mitosis is a single division; meiosis is two successive divisions</a:t>
            </a:r>
            <a:endParaRPr/>
          </a:p>
          <a:p>
            <a:pPr indent="-342900" lvl="0" marL="342900" rtl="0" algn="l">
              <a:spcBef>
                <a:spcPts val="16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Homologous chromosomes pair to form tetrads in meiosis but not in mitosis</a:t>
            </a:r>
            <a:endParaRPr/>
          </a:p>
          <a:p>
            <a:pPr indent="-342900" lvl="0" marL="342900" rtl="0" algn="l">
              <a:spcBef>
                <a:spcPts val="16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In meiosis, crossing over between sister chromatids and independent assortment of chromosomes in anaphase I create genetic variation. Mitosis produces genetically identical clones.</a:t>
            </a:r>
            <a:endParaRPr/>
          </a:p>
          <a:p>
            <a:pPr indent="-342900" lvl="0" marL="342900" rtl="0" algn="l">
              <a:spcBef>
                <a:spcPts val="16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Meiosis reduces the number of chromosome (ploidy: 2n → 1n), mitosis does not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37901" l="0" r="0" t="0"/>
          <a:stretch/>
        </p:blipFill>
        <p:spPr>
          <a:xfrm>
            <a:off x="118353" y="914400"/>
            <a:ext cx="8907294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11.2 Sexual Reproduction </a:t>
            </a:r>
            <a:endParaRPr/>
          </a:p>
        </p:txBody>
      </p:sp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1531938"/>
            <a:ext cx="3474720" cy="4343400"/>
          </a:xfrm>
          <a:prstGeom prst="rect">
            <a:avLst/>
          </a:prstGeom>
          <a:noFill/>
          <a:ln cap="flat" cmpd="sng" w="9525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7" name="Google Shape;257;p40"/>
          <p:cNvSpPr/>
          <p:nvPr/>
        </p:nvSpPr>
        <p:spPr>
          <a:xfrm>
            <a:off x="0" y="6211669"/>
            <a:ext cx="8915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https://naturallycuriouswithmaryholland.files.wordpress.com/2011/07/7-12-11-milkweed-longhorn-beetles-mating-img_8816.jpg?w=590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316" y="4572000"/>
            <a:ext cx="2073094" cy="138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2692" y="2819400"/>
            <a:ext cx="1608718" cy="120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 txBox="1"/>
          <p:nvPr>
            <p:ph idx="1" type="body"/>
          </p:nvPr>
        </p:nvSpPr>
        <p:spPr>
          <a:xfrm>
            <a:off x="304800" y="1615162"/>
            <a:ext cx="7086601" cy="4557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Life Cycles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There are 3 main categories of life cycles in multicellular organisms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Diploid-dominant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Haploid-dominant</a:t>
            </a:r>
            <a:endParaRPr/>
          </a:p>
          <a:p>
            <a:pPr indent="-285750" lvl="1" marL="7429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 sz="3200"/>
              <a:t>Alternation of generations</a:t>
            </a:r>
            <a:endParaRPr/>
          </a:p>
        </p:txBody>
      </p:sp>
      <p:sp>
        <p:nvSpPr>
          <p:cNvPr id="265" name="Google Shape;265;p41"/>
          <p:cNvSpPr txBox="1"/>
          <p:nvPr>
            <p:ph type="title"/>
          </p:nvPr>
        </p:nvSpPr>
        <p:spPr>
          <a:xfrm>
            <a:off x="591810" y="242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11.2 Sexual Reproduction</a:t>
            </a:r>
            <a:endParaRPr/>
          </a:p>
        </p:txBody>
      </p:sp>
      <p:pic>
        <p:nvPicPr>
          <p:cNvPr id="266" name="Google Shape;26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3418" y="1295400"/>
            <a:ext cx="1599981" cy="97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424132" y="449179"/>
            <a:ext cx="8229600" cy="998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11.2 Sexual Reproduction</a:t>
            </a:r>
            <a:endParaRPr/>
          </a:p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447136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Diploid-Dominant Life Cycle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Most animals have a diploid-dominant life-cycle strategy: the only haploid cells produced are the gametes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Germ cells produced by gonads (testes and ovaries) use mitosis to perpetuate the cell line and meiosis to produce gametes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There is no multicellular haploid life stage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Fertilization occurs when two gametes fuse to restore the diploid state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457200" y="228601"/>
            <a:ext cx="8229600" cy="868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6CB255"/>
                </a:solidFill>
              </a:rPr>
              <a:t>Diploid-Dominant Life Cycle</a:t>
            </a:r>
            <a:endParaRPr/>
          </a:p>
        </p:txBody>
      </p:sp>
      <p:pic>
        <p:nvPicPr>
          <p:cNvPr descr="This illustration shows the life cycle of animals. Through meiosis, adult males produce haploid (1n) sperm, and adult females produce haploid eggs. Upon fertilization, a diploid (2n) zygote forms, which, through mitosis and cell division, grows into an adult." id="278" name="Google Shape;27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76472"/>
            <a:ext cx="8229600" cy="551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424132" y="449179"/>
            <a:ext cx="8229600" cy="998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11.2 Sexual Reproduction</a:t>
            </a:r>
            <a:endParaRPr/>
          </a:p>
        </p:txBody>
      </p:sp>
      <p:sp>
        <p:nvSpPr>
          <p:cNvPr id="284" name="Google Shape;284;p44"/>
          <p:cNvSpPr txBox="1"/>
          <p:nvPr>
            <p:ph idx="1" type="body"/>
          </p:nvPr>
        </p:nvSpPr>
        <p:spPr>
          <a:xfrm>
            <a:off x="447136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n-US" sz="2480"/>
              <a:t>Haploid-Dominant Life Cycle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In most fungi and algae the “body” of the organism, the ecologically important part of the life cycle, is haploid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6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During sexual reproduction, specialized haploid cells from two individuals, designated the (+) and (−) mating types, join to form a diploid zygote which immediately undergoes meiosis to form 4 haploid spores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6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 Although haploid like the “parents,” these spores contain a new genetic combination from two parents.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6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The spores form multicellular haploid structures by many rounds of mitosis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096814"/>
            <a:ext cx="8229600" cy="568498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5"/>
          <p:cNvSpPr txBox="1"/>
          <p:nvPr>
            <p:ph type="title"/>
          </p:nvPr>
        </p:nvSpPr>
        <p:spPr>
          <a:xfrm>
            <a:off x="457200" y="228601"/>
            <a:ext cx="8229600" cy="868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6CB255"/>
                </a:solidFill>
              </a:rPr>
              <a:t>Haploid-Dominant Life Cycle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424132" y="449179"/>
            <a:ext cx="8229600" cy="998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11.2 Sexual Reproduction</a:t>
            </a:r>
            <a:endParaRPr/>
          </a:p>
        </p:txBody>
      </p:sp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447136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rPr lang="en-US" sz="2240"/>
              <a:t>Alternation of Generations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Seen in some algae and all plants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The haploid multicellular plants are called gametophytes, because they produce gametes from specialized cell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Meiosis is not directly involved in the production of gametes because the organism that produces the gametes is already a haploid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Fertilization between the gametes forms a diploid zygote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Zygotes undergo many rounds of mitosis and give rise to a diploid multicellular plant called a sporophyte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Specialized cells of the sporophyte undergo meiosis to produce haploid spores which subsequently develop into the gametophytes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Sexual reproduction</a:t>
            </a:r>
            <a:endParaRPr/>
          </a:p>
          <a:p>
            <a:pPr indent="-342900" lvl="0" marL="342900" rtl="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The cells that make up the bodies of most plants and animals have two sets of chromosomes</a:t>
            </a:r>
            <a:endParaRPr/>
          </a:p>
          <a:p>
            <a:pPr indent="-285750" lvl="1" marL="742950" rtl="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One set from each parent, contributed through gametes</a:t>
            </a:r>
            <a:endParaRPr/>
          </a:p>
          <a:p>
            <a:pPr indent="-285750" lvl="1" marL="742950" rtl="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Diploid (2n)</a:t>
            </a:r>
            <a:endParaRPr/>
          </a:p>
          <a:p>
            <a:pPr indent="-342900" lvl="0" marL="342900" rtl="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Meiosis reduces the number of chromosomes in gametes to avoid doubling in every generation</a:t>
            </a:r>
            <a:endParaRPr/>
          </a:p>
          <a:p>
            <a:pPr indent="-285750" lvl="1" marL="742950" rtl="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Occurs in reproductive tissues</a:t>
            </a:r>
            <a:endParaRPr/>
          </a:p>
          <a:p>
            <a:pPr indent="-285750" lvl="1" marL="742950" rtl="0" algn="l"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2220"/>
              <a:buChar char="–"/>
            </a:pPr>
            <a:r>
              <a:rPr lang="en-US" sz="2220"/>
              <a:t>Haploid (n)</a:t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/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4400"/>
              <a:buFont typeface="Arial"/>
              <a:buNone/>
            </a:pPr>
            <a:r>
              <a:rPr b="1" lang="en-US">
                <a:solidFill>
                  <a:srgbClr val="6CB255"/>
                </a:solidFill>
              </a:rPr>
              <a:t>Alternation of Generations</a:t>
            </a:r>
            <a:endParaRPr/>
          </a:p>
        </p:txBody>
      </p:sp>
      <p:pic>
        <p:nvPicPr>
          <p:cNvPr id="302" name="Google Shape;302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43" y="1371600"/>
            <a:ext cx="8322348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23631"/>
          <a:stretch/>
        </p:blipFill>
        <p:spPr>
          <a:xfrm>
            <a:off x="1238530" y="792163"/>
            <a:ext cx="6991070" cy="40084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228600" y="76200"/>
            <a:ext cx="8763000" cy="71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685800" y="47244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Meiosis reduces the number of chromosomes by ½ to produce haploid (n) cells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process resembles mitosis includes two rounds of division: Meiosis I and Meiosis II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7199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pic>
        <p:nvPicPr>
          <p:cNvPr id="145" name="Google Shape;14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775" l="0" r="0" t="1"/>
          <a:stretch/>
        </p:blipFill>
        <p:spPr>
          <a:xfrm>
            <a:off x="761998" y="693608"/>
            <a:ext cx="7620001" cy="601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2590800"/>
            <a:ext cx="5785391" cy="4232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>
            <p:ph type="title"/>
          </p:nvPr>
        </p:nvSpPr>
        <p:spPr>
          <a:xfrm>
            <a:off x="457200" y="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0" y="895576"/>
            <a:ext cx="91440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Meiosis I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Meiosis is preceded by interphase (G</a:t>
            </a:r>
            <a:r>
              <a:rPr baseline="-25000" lang="en-US" sz="2400"/>
              <a:t>1</a:t>
            </a:r>
            <a:r>
              <a:rPr lang="en-US" sz="2400"/>
              <a:t>, S, G</a:t>
            </a:r>
            <a:r>
              <a:rPr baseline="-25000" lang="en-US" sz="2400"/>
              <a:t>2</a:t>
            </a:r>
            <a:r>
              <a:rPr lang="en-US" sz="2400"/>
              <a:t>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Chromosome replication in S phase produces identical </a:t>
            </a:r>
            <a:r>
              <a:rPr i="1" lang="en-US" sz="2400" u="sng"/>
              <a:t>sister</a:t>
            </a:r>
            <a:r>
              <a:rPr i="1" lang="en-US" sz="2400"/>
              <a:t> </a:t>
            </a:r>
            <a:r>
              <a:rPr i="1" lang="en-US" sz="2400" u="sng"/>
              <a:t>chromatids</a:t>
            </a:r>
            <a:endParaRPr sz="2400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21193" r="21295" t="0"/>
          <a:stretch/>
        </p:blipFill>
        <p:spPr>
          <a:xfrm>
            <a:off x="4622970" y="1848928"/>
            <a:ext cx="4546666" cy="340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0" y="914400"/>
            <a:ext cx="50292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/>
              <a:t>Prophase I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Homologous chromosomes pair and the </a:t>
            </a:r>
            <a:r>
              <a:rPr b="1" i="1" lang="en-US" sz="2590"/>
              <a:t>synaptonemal complex</a:t>
            </a:r>
            <a:r>
              <a:rPr lang="en-US" sz="2590"/>
              <a:t> holds them close together in </a:t>
            </a:r>
            <a:r>
              <a:rPr b="1" i="1" lang="en-US" sz="2590"/>
              <a:t>synapsis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Segments of chromosomes can be exchanged through </a:t>
            </a:r>
            <a:r>
              <a:rPr b="1" i="1" lang="en-US" sz="2590"/>
              <a:t>crossing over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Visible structures at cross over points are called </a:t>
            </a:r>
            <a:r>
              <a:rPr b="1" i="1" lang="en-US" sz="2590"/>
              <a:t>chiasmata</a:t>
            </a:r>
            <a:endParaRPr b="1" i="1" sz="2590"/>
          </a:p>
          <a:p>
            <a:pPr indent="-285750" lvl="1" marL="74295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–"/>
            </a:pPr>
            <a:r>
              <a:rPr lang="en-US" sz="2590"/>
              <a:t>The four chromatids held together are called a </a:t>
            </a:r>
            <a:r>
              <a:rPr b="1" i="1" lang="en-US" sz="2590"/>
              <a:t>tetrad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21193" r="21295" t="0"/>
          <a:stretch/>
        </p:blipFill>
        <p:spPr>
          <a:xfrm>
            <a:off x="1574564" y="1219200"/>
            <a:ext cx="6121636" cy="4589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CB255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6CB255"/>
                </a:solidFill>
                <a:latin typeface="Arial Black"/>
                <a:ea typeface="Arial Black"/>
                <a:cs typeface="Arial Black"/>
                <a:sym typeface="Arial Black"/>
              </a:rPr>
              <a:t>11.1 THE PROCESS OF MEIOSIS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0"/>
            <a:ext cx="8167955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462256" y="1062335"/>
            <a:ext cx="18999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Crossing Over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