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Arial Black" panose="020B0A04020102020204" pitchFamily="3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Ecogeographical_rul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Cla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cardinal, blue jay, and oriole all share a habitat, including the backyard bird feeder, in the Midwest.  However, mate choice keeps the individuals from interbreeding.</a:t>
            </a:r>
            <a:endParaRPr/>
          </a:p>
        </p:txBody>
      </p:sp>
      <p:sp>
        <p:nvSpPr>
          <p:cNvPr id="163" name="Google Shape;1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Bergmann's rule</a:t>
            </a:r>
            <a:r>
              <a:rPr lang="en-US" sz="1200" b="0" i="0">
                <a:solidFill>
                  <a:schemeClr val="dk1"/>
                </a:solidFill>
                <a:latin typeface="Calibri"/>
                <a:ea typeface="Calibri"/>
                <a:cs typeface="Calibri"/>
                <a:sym typeface="Calibri"/>
              </a:rPr>
              <a:t> is an </a:t>
            </a:r>
            <a:r>
              <a:rPr lang="en-US" sz="1200" b="0" i="0" u="sng" strike="noStrike">
                <a:solidFill>
                  <a:schemeClr val="dk1"/>
                </a:solidFill>
                <a:latin typeface="Calibri"/>
                <a:ea typeface="Calibri"/>
                <a:cs typeface="Calibri"/>
                <a:sym typeface="Calibri"/>
                <a:hlinkClick r:id="rId3"/>
              </a:rPr>
              <a:t>ecogeographical rule</a:t>
            </a:r>
            <a:r>
              <a:rPr lang="en-US" sz="1200" b="0" i="0">
                <a:solidFill>
                  <a:schemeClr val="dk1"/>
                </a:solidFill>
                <a:latin typeface="Calibri"/>
                <a:ea typeface="Calibri"/>
                <a:cs typeface="Calibri"/>
                <a:sym typeface="Calibri"/>
              </a:rPr>
              <a:t> that states that within a broadly distributed taxonomic </a:t>
            </a:r>
            <a:r>
              <a:rPr lang="en-US" sz="1200" b="0" i="0" u="sng" strike="noStrike">
                <a:solidFill>
                  <a:schemeClr val="dk1"/>
                </a:solidFill>
                <a:latin typeface="Calibri"/>
                <a:ea typeface="Calibri"/>
                <a:cs typeface="Calibri"/>
                <a:sym typeface="Calibri"/>
                <a:hlinkClick r:id="rId4"/>
              </a:rPr>
              <a:t>clade</a:t>
            </a:r>
            <a:r>
              <a:rPr lang="en-US" sz="1200" b="0" i="0">
                <a:solidFill>
                  <a:schemeClr val="dk1"/>
                </a:solidFill>
                <a:latin typeface="Calibri"/>
                <a:ea typeface="Calibri"/>
                <a:cs typeface="Calibri"/>
                <a:sym typeface="Calibri"/>
              </a:rPr>
              <a:t>, populations and species of larger size are found in colder environments, and species of smaller size are found in warmer regions</a:t>
            </a:r>
            <a:endParaRPr/>
          </a:p>
        </p:txBody>
      </p:sp>
      <p:sp>
        <p:nvSpPr>
          <p:cNvPr id="173" name="Google Shape;1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 strange part is that spotted sandpipers have done an almost complete role reversal. The females arrive first on the breeding grounds and establish and defend their territories in bloody disputes. The males form sub-territories within the female’s territory and are the primary caregivers from egg-laying until the chicks fledge. And unlike most birds, the female is larger than the male and is more visual attractive with more spotting on the white breast. The female performs the courtship rituals and females even experience a sevenfold increase in testosterone levels during breeding season.</a:t>
            </a:r>
            <a:endParaRPr/>
          </a:p>
        </p:txBody>
      </p:sp>
      <p:sp>
        <p:nvSpPr>
          <p:cNvPr id="223" name="Google Shape;2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600"/>
              <a:buFont typeface="Arial Black"/>
              <a:buNone/>
            </a:pPr>
            <a:r>
              <a:rPr lang="en-US" sz="3600" b="0" i="0" u="none" strike="noStrike" cap="none">
                <a:solidFill>
                  <a:srgbClr val="6CB255"/>
                </a:solidFill>
                <a:latin typeface="Arial Black"/>
                <a:ea typeface="Arial Black"/>
                <a:cs typeface="Arial Black"/>
                <a:sym typeface="Arial Black"/>
              </a:rPr>
              <a:t>BIOLOGY 2E</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19 THE EVOLUTION OF POPULATIONS</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46" name="Google Shape;46;p6"/>
          <p:cNvPicPr preferRelativeResize="0"/>
          <p:nvPr/>
        </p:nvPicPr>
        <p:blipFill/>
        <p:spPr>
          <a:xfrm>
            <a:off x="3126873" y="2899921"/>
            <a:ext cx="2567524" cy="3281340"/>
          </a:xfrm>
          <a:prstGeom prst="rect">
            <a:avLst/>
          </a:prstGeom>
          <a:noFill/>
          <a:ln>
            <a:noFill/>
          </a:ln>
        </p:spPr>
      </p:pic>
      <p:pic>
        <p:nvPicPr>
          <p:cNvPr id="47" name="Google Shape;47;p6" descr="OSX-Horiz-TM-RGB-2015.eps"/>
          <p:cNvPicPr preferRelativeResize="0"/>
          <p:nvPr/>
        </p:nvPicPr>
        <p:blipFill rotWithShape="1">
          <a:blip r:embed="rId3">
            <a:alphaModFix/>
          </a:blip>
          <a:srcRect/>
          <a:stretch/>
        </p:blipFill>
        <p:spPr>
          <a:xfrm>
            <a:off x="6705600" y="5878757"/>
            <a:ext cx="2034556" cy="466571"/>
          </a:xfrm>
          <a:prstGeom prst="rect">
            <a:avLst/>
          </a:prstGeom>
          <a:noFill/>
          <a:ln>
            <a:noFill/>
          </a:ln>
        </p:spPr>
      </p:pic>
      <p:sp>
        <p:nvSpPr>
          <p:cNvPr id="48" name="Google Shape;48;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4"/>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49" name="Google Shape;49;p6"/>
          <p:cNvPicPr preferRelativeResize="0"/>
          <p:nvPr/>
        </p:nvPicPr>
        <p:blipFill rotWithShape="1">
          <a:blip r:embed="rId5">
            <a:alphaModFix/>
          </a:blip>
          <a:srcRect/>
          <a:stretch/>
        </p:blipFill>
        <p:spPr>
          <a:xfrm>
            <a:off x="314326" y="5089207"/>
            <a:ext cx="1257300" cy="440055"/>
          </a:xfrm>
          <a:prstGeom prst="rect">
            <a:avLst/>
          </a:prstGeom>
          <a:noFill/>
          <a:ln>
            <a:noFill/>
          </a:ln>
        </p:spPr>
      </p:pic>
      <p:pic>
        <p:nvPicPr>
          <p:cNvPr id="1026" name="Picture 2">
            <a:extLst>
              <a:ext uri="{FF2B5EF4-FFF2-40B4-BE49-F238E27FC236}">
                <a16:creationId xmlns:a16="http://schemas.microsoft.com/office/drawing/2014/main" id="{D52DC99F-E89A-43B0-9254-8A03E1F6F7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5449" y="2895136"/>
            <a:ext cx="2571750" cy="328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109" name="Google Shape;109;p15"/>
          <p:cNvSpPr txBox="1">
            <a:spLocks noGrp="1"/>
          </p:cNvSpPr>
          <p:nvPr>
            <p:ph type="body" idx="1"/>
          </p:nvPr>
        </p:nvSpPr>
        <p:spPr>
          <a:xfrm>
            <a:off x="457200" y="1187532"/>
            <a:ext cx="8062912" cy="4822832"/>
          </a:xfrm>
          <a:prstGeom prst="rect">
            <a:avLst/>
          </a:prstGeom>
          <a:noFill/>
          <a:ln>
            <a:noFill/>
          </a:ln>
        </p:spPr>
        <p:txBody>
          <a:bodyPr spcFirstLastPara="1" wrap="square" lIns="91425" tIns="45700" rIns="91425" bIns="45700" anchor="t" anchorCtr="0">
            <a:noAutofit/>
          </a:bodyPr>
          <a:lstStyle/>
          <a:p>
            <a:pPr marL="57150" lvl="0" indent="0" algn="l" rtl="0">
              <a:spcBef>
                <a:spcPts val="0"/>
              </a:spcBef>
              <a:spcAft>
                <a:spcPts val="0"/>
              </a:spcAft>
              <a:buSzPts val="2400"/>
              <a:buNone/>
            </a:pPr>
            <a:r>
              <a:rPr lang="en-US" sz="2400"/>
              <a:t>In peas, a gene controls flower color such that </a:t>
            </a:r>
            <a:r>
              <a:rPr lang="en-US" sz="2400" i="1"/>
              <a:t>R</a:t>
            </a:r>
            <a:r>
              <a:rPr lang="en-US" sz="2400"/>
              <a:t> = purple and </a:t>
            </a:r>
            <a:r>
              <a:rPr lang="en-US" sz="2400" i="1"/>
              <a:t>r</a:t>
            </a:r>
            <a:r>
              <a:rPr lang="en-US" sz="2400"/>
              <a:t> = white. In an isolated pea patch, there are 36 purple-flowering plants and 64 white-flowering plants. Assuming Hardy-Weinberg equilibrium, what is the value of </a:t>
            </a:r>
            <a:r>
              <a:rPr lang="en-US" sz="2400" i="1"/>
              <a:t>q</a:t>
            </a:r>
            <a:r>
              <a:rPr lang="en-US" sz="2400"/>
              <a:t> for this population? </a:t>
            </a:r>
            <a:endParaRPr/>
          </a:p>
          <a:p>
            <a:pPr marL="57150" lvl="0" indent="0" algn="l" rtl="0">
              <a:spcBef>
                <a:spcPts val="1080"/>
              </a:spcBef>
              <a:spcAft>
                <a:spcPts val="0"/>
              </a:spcAft>
              <a:buSzPts val="2400"/>
              <a:buNone/>
            </a:pPr>
            <a:r>
              <a:rPr lang="en-US" sz="2400"/>
              <a:t>A) 0.36</a:t>
            </a:r>
            <a:endParaRPr/>
          </a:p>
          <a:p>
            <a:pPr marL="57150" lvl="0" indent="0" algn="l" rtl="0">
              <a:spcBef>
                <a:spcPts val="1080"/>
              </a:spcBef>
              <a:spcAft>
                <a:spcPts val="0"/>
              </a:spcAft>
              <a:buSzPts val="2400"/>
              <a:buNone/>
            </a:pPr>
            <a:r>
              <a:rPr lang="en-US" sz="2400"/>
              <a:t>B) 0.64</a:t>
            </a:r>
            <a:endParaRPr/>
          </a:p>
          <a:p>
            <a:pPr marL="57150" lvl="0" indent="0" algn="l" rtl="0">
              <a:spcBef>
                <a:spcPts val="1080"/>
              </a:spcBef>
              <a:spcAft>
                <a:spcPts val="0"/>
              </a:spcAft>
              <a:buSzPts val="2400"/>
              <a:buNone/>
            </a:pPr>
            <a:r>
              <a:rPr lang="en-US" sz="2400"/>
              <a:t>C) 0.75</a:t>
            </a:r>
            <a:endParaRPr/>
          </a:p>
          <a:p>
            <a:pPr marL="57150" lvl="0" indent="0" algn="l" rtl="0">
              <a:spcBef>
                <a:spcPts val="1080"/>
              </a:spcBef>
              <a:spcAft>
                <a:spcPts val="0"/>
              </a:spcAft>
              <a:buSzPts val="2400"/>
              <a:buNone/>
            </a:pPr>
            <a:r>
              <a:rPr lang="en-US" sz="2400"/>
              <a:t>D) 0.80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VARIATION</a:t>
            </a:r>
            <a:endParaRPr/>
          </a:p>
        </p:txBody>
      </p:sp>
      <p:sp>
        <p:nvSpPr>
          <p:cNvPr id="115" name="Google Shape;115;p16"/>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b="1"/>
              <a:t>Genetic variance </a:t>
            </a:r>
            <a:r>
              <a:rPr lang="en-US"/>
              <a:t>= </a:t>
            </a:r>
            <a:r>
              <a:rPr lang="en-US" i="1"/>
              <a:t>the diversity of alleles and genotypes within a population </a:t>
            </a:r>
            <a:endParaRPr/>
          </a:p>
          <a:p>
            <a:pPr marL="1074420" lvl="1" indent="-342900" algn="l" rtl="0">
              <a:spcBef>
                <a:spcPts val="1000"/>
              </a:spcBef>
              <a:spcAft>
                <a:spcPts val="0"/>
              </a:spcAft>
              <a:buSzPts val="2000"/>
              <a:buFont typeface="Arial"/>
              <a:buChar char="•"/>
            </a:pPr>
            <a:r>
              <a:rPr lang="en-US"/>
              <a:t>High genetic variation associated with high population variation</a:t>
            </a:r>
            <a:endParaRPr/>
          </a:p>
          <a:p>
            <a:pPr marL="342900" lvl="0" indent="-342900" algn="l" rtl="0">
              <a:spcBef>
                <a:spcPts val="400"/>
              </a:spcBef>
              <a:spcAft>
                <a:spcPts val="0"/>
              </a:spcAft>
              <a:buSzPts val="2000"/>
              <a:buFont typeface="Arial"/>
              <a:buChar char="•"/>
            </a:pPr>
            <a:r>
              <a:rPr lang="en-US" b="1"/>
              <a:t>Population variation</a:t>
            </a:r>
            <a:r>
              <a:rPr lang="en-US"/>
              <a:t> = </a:t>
            </a:r>
            <a:r>
              <a:rPr lang="en-US" i="1"/>
              <a:t>the various phenotypes present in a population</a:t>
            </a:r>
            <a:endParaRPr/>
          </a:p>
          <a:p>
            <a:pPr marL="1074420" lvl="1" indent="-342900" algn="l" rtl="0">
              <a:spcBef>
                <a:spcPts val="1000"/>
              </a:spcBef>
              <a:spcAft>
                <a:spcPts val="0"/>
              </a:spcAft>
              <a:buSzPts val="2000"/>
              <a:buFont typeface="Arial"/>
              <a:buChar char="•"/>
            </a:pPr>
            <a:r>
              <a:rPr lang="en-US"/>
              <a:t>Evolutionary forces can only act on </a:t>
            </a:r>
            <a:r>
              <a:rPr lang="en-US" u="sng"/>
              <a:t>heritable</a:t>
            </a:r>
            <a:r>
              <a:rPr lang="en-US"/>
              <a:t> variation</a:t>
            </a:r>
            <a:endParaRPr/>
          </a:p>
          <a:p>
            <a:pPr marL="342900" lvl="0" indent="-342900" algn="l" rtl="0">
              <a:spcBef>
                <a:spcPts val="400"/>
              </a:spcBef>
              <a:spcAft>
                <a:spcPts val="0"/>
              </a:spcAft>
              <a:buSzPts val="2000"/>
              <a:buFont typeface="Arial"/>
              <a:buChar char="•"/>
            </a:pPr>
            <a:r>
              <a:rPr lang="en-US" b="1"/>
              <a:t>Heritability</a:t>
            </a:r>
            <a:r>
              <a:rPr lang="en-US"/>
              <a:t> = </a:t>
            </a:r>
            <a:r>
              <a:rPr lang="en-US" i="1"/>
              <a:t>the fraction of population variation caused by genetic differences among individuals </a:t>
            </a:r>
            <a:endParaRPr/>
          </a:p>
          <a:p>
            <a:pPr marL="1074420" lvl="1" indent="-342900" algn="l" rtl="0">
              <a:spcBef>
                <a:spcPts val="1000"/>
              </a:spcBef>
              <a:spcAft>
                <a:spcPts val="0"/>
              </a:spcAft>
              <a:buSzPts val="2000"/>
              <a:buFont typeface="Arial"/>
              <a:buChar char="•"/>
            </a:pPr>
            <a:r>
              <a:rPr lang="en-US"/>
              <a:t>The greater the heritability of a population’s variation, the more susceptible it is to evolutionary forces </a:t>
            </a:r>
            <a:endParaRPr/>
          </a:p>
          <a:p>
            <a:pPr marL="0" lvl="0" indent="0" algn="l" rtl="0">
              <a:spcBef>
                <a:spcPts val="400"/>
              </a:spcBef>
              <a:spcAft>
                <a:spcPts val="0"/>
              </a:spcAft>
              <a:buClr>
                <a:srgbClr val="6CB255"/>
              </a:buClr>
              <a:buSzPts val="2000"/>
              <a:buNone/>
            </a:pPr>
            <a:r>
              <a:rPr lang="en-US"/>
              <a:t> </a:t>
            </a: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21" name="Google Shape;121;p17"/>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Black"/>
              <a:buAutoNum type="arabicPeriod"/>
            </a:pPr>
            <a:r>
              <a:rPr lang="en-US"/>
              <a:t>Natural selection</a:t>
            </a:r>
            <a:endParaRPr/>
          </a:p>
          <a:p>
            <a:pPr marL="457200" lvl="0" indent="-457200" algn="l" rtl="0">
              <a:spcBef>
                <a:spcPts val="1000"/>
              </a:spcBef>
              <a:spcAft>
                <a:spcPts val="0"/>
              </a:spcAft>
              <a:buSzPts val="2000"/>
              <a:buFont typeface="Arial Black"/>
              <a:buAutoNum type="arabicPeriod"/>
            </a:pPr>
            <a:r>
              <a:rPr lang="en-US"/>
              <a:t>Genetic drift</a:t>
            </a:r>
            <a:endParaRPr/>
          </a:p>
          <a:p>
            <a:pPr marL="457200" lvl="0" indent="-457200" algn="l" rtl="0">
              <a:spcBef>
                <a:spcPts val="1000"/>
              </a:spcBef>
              <a:spcAft>
                <a:spcPts val="0"/>
              </a:spcAft>
              <a:buSzPts val="2000"/>
              <a:buFont typeface="Arial Black"/>
              <a:buAutoNum type="arabicPeriod"/>
            </a:pPr>
            <a:r>
              <a:rPr lang="en-US"/>
              <a:t>Gene flow</a:t>
            </a:r>
            <a:endParaRPr/>
          </a:p>
          <a:p>
            <a:pPr marL="457200" lvl="0" indent="-457200" algn="l" rtl="0">
              <a:spcBef>
                <a:spcPts val="1000"/>
              </a:spcBef>
              <a:spcAft>
                <a:spcPts val="0"/>
              </a:spcAft>
              <a:buSzPts val="2000"/>
              <a:buFont typeface="Arial Black"/>
              <a:buAutoNum type="arabicPeriod"/>
            </a:pPr>
            <a:r>
              <a:rPr lang="en-US"/>
              <a:t>Mutation</a:t>
            </a:r>
            <a:endParaRPr/>
          </a:p>
          <a:p>
            <a:pPr marL="457200" lvl="0" indent="-457200" algn="l" rtl="0">
              <a:spcBef>
                <a:spcPts val="1000"/>
              </a:spcBef>
              <a:spcAft>
                <a:spcPts val="0"/>
              </a:spcAft>
              <a:buSzPts val="2000"/>
              <a:buFont typeface="Arial Black"/>
              <a:buAutoNum type="arabicPeriod"/>
            </a:pPr>
            <a:r>
              <a:rPr lang="en-US"/>
              <a:t>Nonrandom mating</a:t>
            </a:r>
            <a:endParaRPr/>
          </a:p>
          <a:p>
            <a:pPr marL="457200" lvl="0" indent="-457200" algn="l" rtl="0">
              <a:spcBef>
                <a:spcPts val="1000"/>
              </a:spcBef>
              <a:spcAft>
                <a:spcPts val="0"/>
              </a:spcAft>
              <a:buSzPts val="2000"/>
              <a:buFont typeface="Arial Black"/>
              <a:buAutoNum type="arabicPeriod"/>
            </a:pPr>
            <a:r>
              <a:rPr lang="en-US"/>
              <a:t>Environmental variances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27" name="Google Shape;127;p18"/>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a:t>Natural selection</a:t>
            </a:r>
            <a:endParaRPr/>
          </a:p>
          <a:p>
            <a:pPr marL="1188720" lvl="1" indent="-457200" algn="l" rtl="0">
              <a:spcBef>
                <a:spcPts val="1000"/>
              </a:spcBef>
              <a:spcAft>
                <a:spcPts val="0"/>
              </a:spcAft>
              <a:buSzPts val="2000"/>
              <a:buFont typeface="Arial"/>
              <a:buChar char="•"/>
            </a:pPr>
            <a:r>
              <a:rPr lang="en-US"/>
              <a:t>Detrimental alleles are eliminated and beneficial alleles increase in frequency</a:t>
            </a:r>
            <a:endParaRPr/>
          </a:p>
          <a:p>
            <a:pPr marL="1188720" lvl="1" indent="-457200" algn="l" rtl="0">
              <a:spcBef>
                <a:spcPts val="400"/>
              </a:spcBef>
              <a:spcAft>
                <a:spcPts val="0"/>
              </a:spcAft>
              <a:buSzPts val="2000"/>
              <a:buFont typeface="Arial"/>
              <a:buChar char="•"/>
            </a:pPr>
            <a:r>
              <a:rPr lang="en-US" b="1"/>
              <a:t>Selection pressure</a:t>
            </a:r>
            <a:r>
              <a:rPr lang="en-US"/>
              <a:t> = driving selective force acting on a population</a:t>
            </a:r>
            <a:endParaRPr/>
          </a:p>
          <a:p>
            <a:pPr marL="1714500" lvl="2" indent="-342900" algn="l" rtl="0">
              <a:spcBef>
                <a:spcPts val="360"/>
              </a:spcBef>
              <a:spcAft>
                <a:spcPts val="0"/>
              </a:spcAft>
              <a:buSzPts val="1800"/>
              <a:buFont typeface="Arial"/>
              <a:buChar char="•"/>
            </a:pPr>
            <a:r>
              <a:rPr lang="en-US"/>
              <a:t>Depends on the current environmental conditions</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33" name="Google Shape;133;p19"/>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225425" lvl="0" indent="-225425" algn="l" rtl="0">
              <a:spcBef>
                <a:spcPts val="0"/>
              </a:spcBef>
              <a:spcAft>
                <a:spcPts val="0"/>
              </a:spcAft>
              <a:buSzPts val="2000"/>
              <a:buFont typeface="Arial"/>
              <a:buChar char="•"/>
            </a:pPr>
            <a:r>
              <a:rPr lang="en-US"/>
              <a:t>Genetic drift</a:t>
            </a:r>
            <a:endParaRPr/>
          </a:p>
          <a:p>
            <a:pPr marL="795338" lvl="1" indent="-457200" algn="l" rtl="0">
              <a:spcBef>
                <a:spcPts val="1000"/>
              </a:spcBef>
              <a:spcAft>
                <a:spcPts val="0"/>
              </a:spcAft>
              <a:buSzPts val="2000"/>
              <a:buFont typeface="Arial"/>
              <a:buChar char="•"/>
            </a:pPr>
            <a:r>
              <a:rPr lang="en-US"/>
              <a:t>By chance, some individuals will have more offspring than others</a:t>
            </a:r>
            <a:endParaRPr/>
          </a:p>
          <a:p>
            <a:pPr marL="1321118" lvl="2" indent="-342900" algn="l" rtl="0">
              <a:spcBef>
                <a:spcPts val="360"/>
              </a:spcBef>
              <a:spcAft>
                <a:spcPts val="0"/>
              </a:spcAft>
              <a:buSzPts val="1800"/>
              <a:buFont typeface="Arial"/>
              <a:buChar char="•"/>
            </a:pPr>
            <a:r>
              <a:rPr lang="en-US"/>
              <a:t>Right place at the right time (a receptive female walks by) </a:t>
            </a:r>
            <a:endParaRPr/>
          </a:p>
          <a:p>
            <a:pPr marL="1321118" lvl="2" indent="-342900" algn="l" rtl="0">
              <a:spcBef>
                <a:spcPts val="360"/>
              </a:spcBef>
              <a:spcAft>
                <a:spcPts val="0"/>
              </a:spcAft>
              <a:buSzPts val="1800"/>
              <a:buFont typeface="Arial"/>
              <a:buChar char="•"/>
            </a:pPr>
            <a:r>
              <a:rPr lang="en-US"/>
              <a:t>Wrong place at the wrong time (a predator walks by)</a:t>
            </a:r>
            <a:endParaRPr/>
          </a:p>
          <a:p>
            <a:pPr marL="795338" lvl="1" indent="-457200" algn="l" rtl="0">
              <a:spcBef>
                <a:spcPts val="400"/>
              </a:spcBef>
              <a:spcAft>
                <a:spcPts val="0"/>
              </a:spcAft>
              <a:buSzPts val="2000"/>
              <a:buFont typeface="Arial"/>
              <a:buChar char="•"/>
            </a:pPr>
            <a:r>
              <a:rPr lang="en-US"/>
              <a:t>Allele frequencies within a population change randomly with no advantage to the population </a:t>
            </a:r>
            <a:endParaRPr/>
          </a:p>
          <a:p>
            <a:pPr marL="795338" lvl="1" indent="-457200" algn="l" rtl="0">
              <a:spcBef>
                <a:spcPts val="400"/>
              </a:spcBef>
              <a:spcAft>
                <a:spcPts val="0"/>
              </a:spcAft>
              <a:buSzPts val="2000"/>
              <a:buFont typeface="Arial"/>
              <a:buChar char="•"/>
            </a:pPr>
            <a:r>
              <a:rPr lang="en-US"/>
              <a:t>Susceptibility depends on population’s size</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pic>
        <p:nvPicPr>
          <p:cNvPr id="134" name="Google Shape;134;p19" descr="Genetic drift"/>
          <p:cNvPicPr preferRelativeResize="0"/>
          <p:nvPr/>
        </p:nvPicPr>
        <p:blipFill rotWithShape="1">
          <a:blip r:embed="rId3">
            <a:alphaModFix/>
          </a:blip>
          <a:srcRect/>
          <a:stretch/>
        </p:blipFill>
        <p:spPr>
          <a:xfrm>
            <a:off x="2090058" y="3963650"/>
            <a:ext cx="4680702" cy="2268239"/>
          </a:xfrm>
          <a:prstGeom prst="rect">
            <a:avLst/>
          </a:prstGeom>
          <a:noFill/>
          <a:ln>
            <a:noFill/>
          </a:ln>
        </p:spPr>
      </p:pic>
      <p:sp>
        <p:nvSpPr>
          <p:cNvPr id="135" name="Google Shape;135;p19"/>
          <p:cNvSpPr/>
          <p:nvPr/>
        </p:nvSpPr>
        <p:spPr>
          <a:xfrm>
            <a:off x="2286000" y="6211232"/>
            <a:ext cx="4572000"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https://evolution.berkeley.edu/evolibrary/article/0_0_0/evo_24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0" descr="File:Founder effect Illustration.jpg"/>
          <p:cNvPicPr preferRelativeResize="0"/>
          <p:nvPr/>
        </p:nvPicPr>
        <p:blipFill rotWithShape="1">
          <a:blip r:embed="rId3">
            <a:alphaModFix/>
          </a:blip>
          <a:srcRect/>
          <a:stretch/>
        </p:blipFill>
        <p:spPr>
          <a:xfrm>
            <a:off x="4852005" y="3526269"/>
            <a:ext cx="3910614" cy="3115977"/>
          </a:xfrm>
          <a:prstGeom prst="rect">
            <a:avLst/>
          </a:prstGeom>
          <a:noFill/>
          <a:ln>
            <a:noFill/>
          </a:ln>
        </p:spPr>
      </p:pic>
      <p:sp>
        <p:nvSpPr>
          <p:cNvPr id="141" name="Google Shape;141;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RAPID GENETIC DRIFT</a:t>
            </a:r>
            <a:endParaRPr/>
          </a:p>
        </p:txBody>
      </p:sp>
      <p:pic>
        <p:nvPicPr>
          <p:cNvPr id="142" name="Google Shape;142;p20" descr="Figure_B19_02_03.jpg"/>
          <p:cNvPicPr preferRelativeResize="0">
            <a:picLocks noGrp="1"/>
          </p:cNvPicPr>
          <p:nvPr>
            <p:ph type="pic" idx="2"/>
          </p:nvPr>
        </p:nvPicPr>
        <p:blipFill rotWithShape="1">
          <a:blip r:embed="rId4">
            <a:alphaModFix/>
          </a:blip>
          <a:srcRect l="-29" r="-149"/>
          <a:stretch/>
        </p:blipFill>
        <p:spPr>
          <a:xfrm>
            <a:off x="1048897" y="3395695"/>
            <a:ext cx="3461673" cy="3220978"/>
          </a:xfrm>
          <a:prstGeom prst="rect">
            <a:avLst/>
          </a:prstGeom>
          <a:noFill/>
          <a:ln>
            <a:noFill/>
          </a:ln>
        </p:spPr>
      </p:pic>
      <p:sp>
        <p:nvSpPr>
          <p:cNvPr id="143" name="Google Shape;143;p20"/>
          <p:cNvSpPr txBox="1">
            <a:spLocks noGrp="1"/>
          </p:cNvSpPr>
          <p:nvPr>
            <p:ph type="body" idx="1"/>
          </p:nvPr>
        </p:nvSpPr>
        <p:spPr>
          <a:xfrm>
            <a:off x="581891" y="1107618"/>
            <a:ext cx="7938222" cy="460738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Arial"/>
              <a:buChar char="•"/>
            </a:pPr>
            <a:r>
              <a:rPr lang="en-US" b="1"/>
              <a:t>Bottleneck</a:t>
            </a:r>
            <a:endParaRPr/>
          </a:p>
          <a:p>
            <a:pPr marL="1017270" lvl="1" indent="-285750" algn="l" rtl="0">
              <a:spcBef>
                <a:spcPts val="1000"/>
              </a:spcBef>
              <a:spcAft>
                <a:spcPts val="0"/>
              </a:spcAft>
              <a:buSzPts val="2000"/>
              <a:buFont typeface="Arial"/>
              <a:buChar char="•"/>
            </a:pPr>
            <a:r>
              <a:rPr lang="en-US" i="1"/>
              <a:t>A chance event or catastrophe that drastically reduces the genetic variability within a population</a:t>
            </a:r>
            <a:endParaRPr/>
          </a:p>
          <a:p>
            <a:pPr marL="285750" lvl="0" indent="-285750" algn="l" rtl="0">
              <a:spcBef>
                <a:spcPts val="400"/>
              </a:spcBef>
              <a:spcAft>
                <a:spcPts val="0"/>
              </a:spcAft>
              <a:buSzPts val="2000"/>
              <a:buFont typeface="Arial"/>
              <a:buChar char="•"/>
            </a:pPr>
            <a:r>
              <a:rPr lang="en-US" b="1"/>
              <a:t>Founder Effect</a:t>
            </a:r>
            <a:endParaRPr/>
          </a:p>
          <a:p>
            <a:pPr marL="1017270" lvl="1" indent="-285750" algn="l" rtl="0">
              <a:spcBef>
                <a:spcPts val="1000"/>
              </a:spcBef>
              <a:spcAft>
                <a:spcPts val="0"/>
              </a:spcAft>
              <a:buSzPts val="2000"/>
              <a:buFont typeface="Arial"/>
              <a:buChar char="•"/>
            </a:pPr>
            <a:r>
              <a:rPr lang="en-US" i="1"/>
              <a:t>Random changes in allele frequencies (usually loss of alleles) due to a colonization event</a:t>
            </a:r>
            <a:endParaRPr/>
          </a:p>
          <a:p>
            <a:pPr marL="0" lvl="0" indent="0" algn="l" rtl="0">
              <a:spcBef>
                <a:spcPts val="320"/>
              </a:spcBef>
              <a:spcAft>
                <a:spcPts val="0"/>
              </a:spcAft>
              <a:buClr>
                <a:srgbClr val="6CB255"/>
              </a:buClr>
              <a:buSzPts val="1600"/>
              <a:buNone/>
            </a:pPr>
            <a:endParaRPr sz="1600"/>
          </a:p>
        </p:txBody>
      </p:sp>
      <p:sp>
        <p:nvSpPr>
          <p:cNvPr id="144" name="Google Shape;144;p20"/>
          <p:cNvSpPr/>
          <p:nvPr/>
        </p:nvSpPr>
        <p:spPr>
          <a:xfrm>
            <a:off x="5671883" y="6416618"/>
            <a:ext cx="193835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Tsaneda</a:t>
            </a:r>
            <a:endParaRPr sz="1000">
              <a:solidFill>
                <a:schemeClr val="dk1"/>
              </a:solidFill>
              <a:latin typeface="Arial"/>
              <a:ea typeface="Arial"/>
              <a:cs typeface="Arial"/>
              <a:sym typeface="Arial"/>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50" name="Google Shape;150;p21"/>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b="1"/>
              <a:t>Gene flow</a:t>
            </a:r>
            <a:endParaRPr/>
          </a:p>
          <a:p>
            <a:pPr marL="1188720" lvl="1" indent="-457200" algn="l" rtl="0">
              <a:spcBef>
                <a:spcPts val="1000"/>
              </a:spcBef>
              <a:spcAft>
                <a:spcPts val="0"/>
              </a:spcAft>
              <a:buSzPts val="2000"/>
              <a:buFont typeface="Arial"/>
              <a:buChar char="•"/>
            </a:pPr>
            <a:r>
              <a:rPr lang="en-US" i="1"/>
              <a:t>The flow of alleles in and out of a population due to the migration of individuals or gametes </a:t>
            </a:r>
            <a:endParaRPr/>
          </a:p>
          <a:p>
            <a:pPr marL="1188720" lvl="1" indent="-457200" algn="l" rtl="0">
              <a:spcBef>
                <a:spcPts val="400"/>
              </a:spcBef>
              <a:spcAft>
                <a:spcPts val="0"/>
              </a:spcAft>
              <a:buSzPts val="2000"/>
              <a:buFont typeface="Arial"/>
              <a:buChar char="•"/>
            </a:pPr>
            <a:r>
              <a:rPr lang="en-US"/>
              <a:t>Immigration brings in new genetic variation</a:t>
            </a:r>
            <a:endParaRPr/>
          </a:p>
          <a:p>
            <a:pPr marL="1188720" lvl="1" indent="-457200" algn="l" rtl="0">
              <a:spcBef>
                <a:spcPts val="400"/>
              </a:spcBef>
              <a:spcAft>
                <a:spcPts val="0"/>
              </a:spcAft>
              <a:buSzPts val="2000"/>
              <a:buFont typeface="Arial"/>
              <a:buChar char="•"/>
            </a:pPr>
            <a:r>
              <a:rPr lang="en-US"/>
              <a:t>Emigration can result in loss of genetic variation</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pic>
        <p:nvPicPr>
          <p:cNvPr id="151" name="Google Shape;151;p21" descr="File:Gene flow (butterflies).svg"/>
          <p:cNvPicPr preferRelativeResize="0"/>
          <p:nvPr/>
        </p:nvPicPr>
        <p:blipFill rotWithShape="1">
          <a:blip r:embed="rId3">
            <a:alphaModFix/>
          </a:blip>
          <a:srcRect/>
          <a:stretch/>
        </p:blipFill>
        <p:spPr>
          <a:xfrm>
            <a:off x="766763" y="3226440"/>
            <a:ext cx="7610475" cy="2352675"/>
          </a:xfrm>
          <a:prstGeom prst="rect">
            <a:avLst/>
          </a:prstGeom>
          <a:noFill/>
          <a:ln>
            <a:noFill/>
          </a:ln>
        </p:spPr>
      </p:pic>
      <p:sp>
        <p:nvSpPr>
          <p:cNvPr id="152" name="Google Shape;152;p21"/>
          <p:cNvSpPr/>
          <p:nvPr/>
        </p:nvSpPr>
        <p:spPr>
          <a:xfrm>
            <a:off x="3519480" y="5400530"/>
            <a:ext cx="193835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Andrew Z. Colvin</a:t>
            </a:r>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58" name="Google Shape;158;p22"/>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b="1"/>
              <a:t>Mutation</a:t>
            </a:r>
            <a:endParaRPr/>
          </a:p>
          <a:p>
            <a:pPr marL="1188720" lvl="1" indent="-457200" algn="l" rtl="0">
              <a:spcBef>
                <a:spcPts val="1000"/>
              </a:spcBef>
              <a:spcAft>
                <a:spcPts val="0"/>
              </a:spcAft>
              <a:buSzPts val="2000"/>
              <a:buFont typeface="Arial"/>
              <a:buChar char="•"/>
            </a:pPr>
            <a:r>
              <a:rPr lang="en-US" i="1"/>
              <a:t>Changes to an organism’s DNA </a:t>
            </a:r>
            <a:endParaRPr/>
          </a:p>
          <a:p>
            <a:pPr marL="1188720" lvl="1" indent="-457200" algn="l" rtl="0">
              <a:spcBef>
                <a:spcPts val="400"/>
              </a:spcBef>
              <a:spcAft>
                <a:spcPts val="0"/>
              </a:spcAft>
              <a:buSzPts val="2000"/>
              <a:buFont typeface="Arial"/>
              <a:buChar char="•"/>
            </a:pPr>
            <a:r>
              <a:rPr lang="en-US"/>
              <a:t>Most common way to introduce novel genotypic and phenotypic variance. </a:t>
            </a:r>
            <a:endParaRPr/>
          </a:p>
          <a:p>
            <a:pPr marL="1714500" lvl="2" indent="-342900" algn="l" rtl="0">
              <a:spcBef>
                <a:spcPts val="360"/>
              </a:spcBef>
              <a:spcAft>
                <a:spcPts val="0"/>
              </a:spcAft>
              <a:buSzPts val="1800"/>
              <a:buFont typeface="Arial"/>
              <a:buChar char="•"/>
            </a:pPr>
            <a:r>
              <a:rPr lang="en-US"/>
              <a:t>Some are unfavorable or harmful and are quickly eliminated from the population by natural selection. </a:t>
            </a:r>
            <a:endParaRPr/>
          </a:p>
          <a:p>
            <a:pPr marL="1714500" lvl="2" indent="-342900" algn="l" rtl="0">
              <a:spcBef>
                <a:spcPts val="360"/>
              </a:spcBef>
              <a:spcAft>
                <a:spcPts val="0"/>
              </a:spcAft>
              <a:buSzPts val="1800"/>
              <a:buFont typeface="Arial"/>
              <a:buChar char="•"/>
            </a:pPr>
            <a:r>
              <a:rPr lang="en-US"/>
              <a:t>Some are beneficial and will spread</a:t>
            </a:r>
            <a:endParaRPr/>
          </a:p>
          <a:p>
            <a:pPr marL="1714500" lvl="2" indent="-342900" algn="l" rtl="0">
              <a:spcBef>
                <a:spcPts val="360"/>
              </a:spcBef>
              <a:spcAft>
                <a:spcPts val="0"/>
              </a:spcAft>
              <a:buSzPts val="1800"/>
              <a:buFont typeface="Arial"/>
              <a:buChar char="•"/>
            </a:pPr>
            <a:r>
              <a:rPr lang="en-US"/>
              <a:t>Some do not do anything and can linger, unaffected by natural selection</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pic>
        <p:nvPicPr>
          <p:cNvPr id="159" name="Google Shape;159;p22" descr="Little Girl, Blue Eyes, Child, Girl, Baby, Face"/>
          <p:cNvPicPr preferRelativeResize="0"/>
          <p:nvPr/>
        </p:nvPicPr>
        <p:blipFill rotWithShape="1">
          <a:blip r:embed="rId3">
            <a:alphaModFix/>
          </a:blip>
          <a:srcRect/>
          <a:stretch/>
        </p:blipFill>
        <p:spPr>
          <a:xfrm>
            <a:off x="4488656" y="4004103"/>
            <a:ext cx="3918857" cy="26125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66" name="Google Shape;166;p23"/>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a:t>Nonrandom mating</a:t>
            </a:r>
            <a:endParaRPr/>
          </a:p>
          <a:p>
            <a:pPr marL="1188720" lvl="1" indent="-457200" algn="l" rtl="0">
              <a:spcBef>
                <a:spcPts val="1000"/>
              </a:spcBef>
              <a:spcAft>
                <a:spcPts val="0"/>
              </a:spcAft>
              <a:buSzPts val="2000"/>
              <a:buFont typeface="Arial Black"/>
              <a:buAutoNum type="arabicPeriod"/>
            </a:pPr>
            <a:r>
              <a:rPr lang="en-US"/>
              <a:t>Mate choice</a:t>
            </a:r>
            <a:endParaRPr/>
          </a:p>
          <a:p>
            <a:pPr marL="1714500" lvl="2" indent="-342900" algn="l" rtl="0">
              <a:spcBef>
                <a:spcPts val="360"/>
              </a:spcBef>
              <a:spcAft>
                <a:spcPts val="0"/>
              </a:spcAft>
              <a:buSzPts val="1800"/>
              <a:buFont typeface="Arial"/>
              <a:buChar char="•"/>
            </a:pPr>
            <a:r>
              <a:rPr lang="en-US"/>
              <a:t>Natural selection picks traits that lead to more matings for an individual</a:t>
            </a:r>
            <a:endParaRPr/>
          </a:p>
          <a:p>
            <a:pPr marL="1714500" lvl="2" indent="-342900" algn="l" rtl="0">
              <a:spcBef>
                <a:spcPts val="360"/>
              </a:spcBef>
              <a:spcAft>
                <a:spcPts val="0"/>
              </a:spcAft>
              <a:buSzPts val="1800"/>
              <a:buFont typeface="Arial"/>
              <a:buChar char="•"/>
            </a:pPr>
            <a:r>
              <a:rPr lang="en-US" b="1"/>
              <a:t>Assortative mating = </a:t>
            </a:r>
            <a:r>
              <a:rPr lang="en-US"/>
              <a:t>individual’s preference to mate with partners who look the same</a:t>
            </a:r>
            <a:endParaRPr/>
          </a:p>
          <a:p>
            <a:pPr marL="1188720" lvl="1" indent="-457200" algn="l" rtl="0">
              <a:spcBef>
                <a:spcPts val="400"/>
              </a:spcBef>
              <a:spcAft>
                <a:spcPts val="0"/>
              </a:spcAft>
              <a:buSzPts val="2000"/>
              <a:buFont typeface="Arial Black"/>
              <a:buAutoNum type="arabicPeriod"/>
            </a:pPr>
            <a:r>
              <a:rPr lang="en-US"/>
              <a:t>Physical location</a:t>
            </a:r>
            <a:endParaRPr/>
          </a:p>
          <a:p>
            <a:pPr marL="1714500" lvl="2" indent="-342900" algn="l" rtl="0">
              <a:spcBef>
                <a:spcPts val="360"/>
              </a:spcBef>
              <a:spcAft>
                <a:spcPts val="0"/>
              </a:spcAft>
              <a:buSzPts val="1800"/>
              <a:buFont typeface="Arial"/>
              <a:buChar char="•"/>
            </a:pPr>
            <a:r>
              <a:rPr lang="en-US"/>
              <a:t>In large populations spread over vast geographic distances, not all individuals will have equal access to one another</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pic>
        <p:nvPicPr>
          <p:cNvPr id="167" name="Google Shape;167;p23" descr="Cardinal, Bird, Red, Holly Berries, Nature, Wildlife"/>
          <p:cNvPicPr preferRelativeResize="0"/>
          <p:nvPr/>
        </p:nvPicPr>
        <p:blipFill rotWithShape="1">
          <a:blip r:embed="rId3">
            <a:alphaModFix/>
          </a:blip>
          <a:srcRect/>
          <a:stretch/>
        </p:blipFill>
        <p:spPr>
          <a:xfrm>
            <a:off x="326574" y="4453248"/>
            <a:ext cx="3001483" cy="2000988"/>
          </a:xfrm>
          <a:prstGeom prst="rect">
            <a:avLst/>
          </a:prstGeom>
          <a:noFill/>
          <a:ln>
            <a:noFill/>
          </a:ln>
        </p:spPr>
      </p:pic>
      <p:pic>
        <p:nvPicPr>
          <p:cNvPr id="168" name="Google Shape;168;p23" descr="Bird, Blue Jay, Blue And White, Wildlife"/>
          <p:cNvPicPr preferRelativeResize="0"/>
          <p:nvPr/>
        </p:nvPicPr>
        <p:blipFill rotWithShape="1">
          <a:blip r:embed="rId4">
            <a:alphaModFix/>
          </a:blip>
          <a:srcRect/>
          <a:stretch/>
        </p:blipFill>
        <p:spPr>
          <a:xfrm>
            <a:off x="3540329" y="4432463"/>
            <a:ext cx="2695698" cy="2021773"/>
          </a:xfrm>
          <a:prstGeom prst="rect">
            <a:avLst/>
          </a:prstGeom>
          <a:noFill/>
          <a:ln>
            <a:noFill/>
          </a:ln>
        </p:spPr>
      </p:pic>
      <p:pic>
        <p:nvPicPr>
          <p:cNvPr id="169" name="Google Shape;169;p23" descr="Oriole, Bird, Perched, Nature, Wildlife, Songbird"/>
          <p:cNvPicPr preferRelativeResize="0"/>
          <p:nvPr/>
        </p:nvPicPr>
        <p:blipFill rotWithShape="1">
          <a:blip r:embed="rId5">
            <a:alphaModFix/>
          </a:blip>
          <a:srcRect/>
          <a:stretch/>
        </p:blipFill>
        <p:spPr>
          <a:xfrm>
            <a:off x="6436424" y="4432463"/>
            <a:ext cx="2259330" cy="20232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EVOLUTIONARY FORCES THAT CAUSE CHANGE IN POPULATIONS</a:t>
            </a:r>
            <a:endParaRPr/>
          </a:p>
        </p:txBody>
      </p:sp>
      <p:sp>
        <p:nvSpPr>
          <p:cNvPr id="176" name="Google Shape;176;p24"/>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a:t>Environmental variance</a:t>
            </a:r>
            <a:endParaRPr/>
          </a:p>
          <a:p>
            <a:pPr marL="1188720" lvl="1" indent="-457200" algn="l" rtl="0">
              <a:spcBef>
                <a:spcPts val="1000"/>
              </a:spcBef>
              <a:spcAft>
                <a:spcPts val="0"/>
              </a:spcAft>
              <a:buSzPts val="2000"/>
              <a:buFont typeface="Arial"/>
              <a:buChar char="•"/>
            </a:pPr>
            <a:r>
              <a:rPr lang="en-US"/>
              <a:t>Human skin color </a:t>
            </a:r>
            <a:endParaRPr/>
          </a:p>
          <a:p>
            <a:pPr marL="1188720" lvl="1" indent="-457200" algn="l" rtl="0">
              <a:spcBef>
                <a:spcPts val="400"/>
              </a:spcBef>
              <a:spcAft>
                <a:spcPts val="0"/>
              </a:spcAft>
              <a:buSzPts val="2000"/>
              <a:buFont typeface="Arial"/>
              <a:buChar char="•"/>
            </a:pPr>
            <a:r>
              <a:rPr lang="en-US"/>
              <a:t>Temperature-dependent sex determination in reptiles</a:t>
            </a:r>
            <a:endParaRPr/>
          </a:p>
          <a:p>
            <a:pPr marL="1188720" lvl="1" indent="-457200" algn="l" rtl="0">
              <a:spcBef>
                <a:spcPts val="400"/>
              </a:spcBef>
              <a:spcAft>
                <a:spcPts val="0"/>
              </a:spcAft>
              <a:buSzPts val="2000"/>
              <a:buFont typeface="Arial"/>
              <a:buChar char="•"/>
            </a:pPr>
            <a:r>
              <a:rPr lang="en-US" b="1"/>
              <a:t>Geographical variation</a:t>
            </a:r>
            <a:r>
              <a:rPr lang="en-US"/>
              <a:t> in environmental conditions </a:t>
            </a:r>
            <a:endParaRPr/>
          </a:p>
          <a:p>
            <a:pPr marL="1714500" lvl="2" indent="-342900" algn="l" rtl="0">
              <a:spcBef>
                <a:spcPts val="360"/>
              </a:spcBef>
              <a:spcAft>
                <a:spcPts val="0"/>
              </a:spcAft>
              <a:buSzPts val="1800"/>
              <a:buFont typeface="Arial"/>
              <a:buChar char="•"/>
            </a:pPr>
            <a:r>
              <a:rPr lang="en-US"/>
              <a:t>Can produce clines</a:t>
            </a:r>
            <a:endParaRPr/>
          </a:p>
          <a:p>
            <a:pPr marL="1714500" lvl="2" indent="-342900" algn="l" rtl="0">
              <a:spcBef>
                <a:spcPts val="360"/>
              </a:spcBef>
              <a:spcAft>
                <a:spcPts val="0"/>
              </a:spcAft>
              <a:buSzPts val="1800"/>
              <a:buFont typeface="Arial"/>
              <a:buChar char="•"/>
            </a:pPr>
            <a:r>
              <a:rPr lang="en-US"/>
              <a:t>Phenotype of a species' populations varies gradually across an ecological gradient (ie. Bergmann’s Rule)</a:t>
            </a:r>
            <a:endParaRPr/>
          </a:p>
          <a:p>
            <a:pPr marL="457200" lvl="0" indent="-330200" algn="l" rtl="0">
              <a:spcBef>
                <a:spcPts val="4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a:p>
            <a:pPr marL="457200" lvl="0" indent="-330200" algn="l" rtl="0">
              <a:spcBef>
                <a:spcPts val="1000"/>
              </a:spcBef>
              <a:spcAft>
                <a:spcPts val="0"/>
              </a:spcAft>
              <a:buSzPts val="2000"/>
              <a:buFont typeface="Arial"/>
              <a:buNone/>
            </a:pPr>
            <a:endParaRPr/>
          </a:p>
        </p:txBody>
      </p:sp>
      <p:pic>
        <p:nvPicPr>
          <p:cNvPr id="177" name="Google Shape;177;p24" descr="File:Bergmann's rule - Canis lupus.jpg"/>
          <p:cNvPicPr preferRelativeResize="0"/>
          <p:nvPr/>
        </p:nvPicPr>
        <p:blipFill rotWithShape="1">
          <a:blip r:embed="rId3">
            <a:alphaModFix/>
          </a:blip>
          <a:srcRect/>
          <a:stretch/>
        </p:blipFill>
        <p:spPr>
          <a:xfrm>
            <a:off x="5403273" y="3702358"/>
            <a:ext cx="2280061" cy="2995080"/>
          </a:xfrm>
          <a:prstGeom prst="rect">
            <a:avLst/>
          </a:prstGeom>
          <a:noFill/>
          <a:ln>
            <a:noFill/>
          </a:ln>
        </p:spPr>
      </p:pic>
      <p:pic>
        <p:nvPicPr>
          <p:cNvPr id="178" name="Google Shape;178;p24" descr="File:Bergmann's Rule.svg"/>
          <p:cNvPicPr preferRelativeResize="0"/>
          <p:nvPr/>
        </p:nvPicPr>
        <p:blipFill rotWithShape="1">
          <a:blip r:embed="rId4">
            <a:alphaModFix/>
          </a:blip>
          <a:srcRect/>
          <a:stretch/>
        </p:blipFill>
        <p:spPr>
          <a:xfrm>
            <a:off x="896639" y="3566375"/>
            <a:ext cx="3498663" cy="3252663"/>
          </a:xfrm>
          <a:prstGeom prst="rect">
            <a:avLst/>
          </a:prstGeom>
          <a:noFill/>
          <a:ln>
            <a:noFill/>
          </a:ln>
        </p:spPr>
      </p:pic>
      <p:sp>
        <p:nvSpPr>
          <p:cNvPr id="179" name="Google Shape;179;p24"/>
          <p:cNvSpPr/>
          <p:nvPr/>
        </p:nvSpPr>
        <p:spPr>
          <a:xfrm rot="-5400000">
            <a:off x="3421206" y="4941481"/>
            <a:ext cx="176843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Nmccarthy16</a:t>
            </a:r>
            <a:endParaRPr/>
          </a:p>
          <a:p>
            <a:pPr marL="0" marR="0" lvl="0" indent="0" algn="ctr" rtl="0">
              <a:spcBef>
                <a:spcPts val="0"/>
              </a:spcBef>
              <a:spcAft>
                <a:spcPts val="0"/>
              </a:spcAft>
              <a:buNone/>
            </a:pPr>
            <a:r>
              <a:rPr lang="en-US" sz="900">
                <a:solidFill>
                  <a:schemeClr val="dk1"/>
                </a:solidFill>
                <a:latin typeface="Arial"/>
                <a:ea typeface="Arial"/>
                <a:cs typeface="Arial"/>
                <a:sym typeface="Arial"/>
              </a:rPr>
              <a:t>https://commons.wikimedia.org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POPULATION GENETICS</a:t>
            </a:r>
            <a:endParaRPr/>
          </a:p>
        </p:txBody>
      </p:sp>
      <p:sp>
        <p:nvSpPr>
          <p:cNvPr id="55" name="Google Shape;55;p7"/>
          <p:cNvSpPr txBox="1">
            <a:spLocks noGrp="1"/>
          </p:cNvSpPr>
          <p:nvPr>
            <p:ph type="body" idx="1"/>
          </p:nvPr>
        </p:nvSpPr>
        <p:spPr>
          <a:xfrm>
            <a:off x="457200" y="1109609"/>
            <a:ext cx="8062912" cy="49007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b="1"/>
              <a:t>Microevolution</a:t>
            </a:r>
            <a:r>
              <a:rPr lang="en-US"/>
              <a:t> = evolutionary change in a population over time</a:t>
            </a:r>
            <a:endParaRPr/>
          </a:p>
          <a:p>
            <a:pPr marL="342900" lvl="0" indent="-342900" algn="l" rtl="0">
              <a:spcBef>
                <a:spcPts val="1000"/>
              </a:spcBef>
              <a:spcAft>
                <a:spcPts val="0"/>
              </a:spcAft>
              <a:buSzPts val="2000"/>
              <a:buFont typeface="Arial"/>
              <a:buChar char="•"/>
            </a:pPr>
            <a:r>
              <a:rPr lang="en-US" b="1"/>
              <a:t>Population genetics </a:t>
            </a:r>
            <a:r>
              <a:rPr lang="en-US"/>
              <a:t>is the study of what changes </a:t>
            </a:r>
            <a:r>
              <a:rPr lang="en-US" u="sng"/>
              <a:t>allele frequencies</a:t>
            </a:r>
            <a:r>
              <a:rPr lang="en-US" b="1"/>
              <a:t> </a:t>
            </a:r>
            <a:r>
              <a:rPr lang="en-US"/>
              <a:t>in populations through time</a:t>
            </a:r>
            <a:endParaRPr/>
          </a:p>
          <a:p>
            <a:pPr marL="1074420" lvl="1" indent="-342900" algn="l" rtl="0">
              <a:spcBef>
                <a:spcPts val="1000"/>
              </a:spcBef>
              <a:spcAft>
                <a:spcPts val="0"/>
              </a:spcAft>
              <a:buSzPts val="2000"/>
              <a:buFont typeface="Arial"/>
              <a:buChar char="•"/>
            </a:pPr>
            <a:r>
              <a:rPr lang="en-US"/>
              <a:t>Allele frequency = frequency of a single allele in the </a:t>
            </a:r>
            <a:r>
              <a:rPr lang="en-US" b="1"/>
              <a:t>gene pool </a:t>
            </a:r>
            <a:r>
              <a:rPr lang="en-US"/>
              <a:t>of a population</a:t>
            </a:r>
            <a:endParaRPr/>
          </a:p>
          <a:p>
            <a:pPr marL="1600200" lvl="2" indent="-342900" algn="l" rtl="0">
              <a:spcBef>
                <a:spcPts val="360"/>
              </a:spcBef>
              <a:spcAft>
                <a:spcPts val="0"/>
              </a:spcAft>
              <a:buSzPts val="1800"/>
              <a:buFont typeface="Arial"/>
              <a:buChar char="•"/>
            </a:pPr>
            <a:r>
              <a:rPr lang="en-US" i="1"/>
              <a:t>The sum of all the alleles in a population</a:t>
            </a:r>
            <a:endParaRPr/>
          </a:p>
          <a:p>
            <a:pPr marL="1600200" lvl="2" indent="-342900" algn="l" rtl="0">
              <a:spcBef>
                <a:spcPts val="360"/>
              </a:spcBef>
              <a:spcAft>
                <a:spcPts val="0"/>
              </a:spcAft>
              <a:buSzPts val="1800"/>
              <a:buFont typeface="Arial"/>
              <a:buChar char="•"/>
            </a:pPr>
            <a:r>
              <a:rPr lang="en-US"/>
              <a:t>Example: allele frequency for cystic fibrosis in Caucasians in the United States is 1.8%</a:t>
            </a:r>
            <a:endParaRPr/>
          </a:p>
          <a:p>
            <a:pPr marL="342900" lvl="0" indent="-342900" algn="l" rtl="0">
              <a:spcBef>
                <a:spcPts val="400"/>
              </a:spcBef>
              <a:spcAft>
                <a:spcPts val="0"/>
              </a:spcAft>
              <a:buSzPts val="2000"/>
              <a:buFont typeface="Arial"/>
              <a:buChar char="•"/>
            </a:pPr>
            <a:r>
              <a:rPr lang="en-US"/>
              <a:t>Population genetics became formally incorporated into the Theory of Evolution in the 1940s after the </a:t>
            </a:r>
            <a:r>
              <a:rPr lang="en-US" b="1"/>
              <a:t>Modern Synthesis</a:t>
            </a:r>
            <a:endParaRPr/>
          </a:p>
          <a:p>
            <a:pPr marL="1074420" lvl="1" indent="-342900" algn="l" rtl="0">
              <a:spcBef>
                <a:spcPts val="1000"/>
              </a:spcBef>
              <a:spcAft>
                <a:spcPts val="0"/>
              </a:spcAft>
              <a:buSzPts val="2000"/>
              <a:buFont typeface="Arial"/>
              <a:buChar char="•"/>
            </a:pPr>
            <a:r>
              <a:rPr lang="en-US" i="1"/>
              <a:t>Evolutionary processes affect a population’s genetic makeup which results in the gradual change of populations and species</a:t>
            </a:r>
            <a:endParaRPr b="1" i="1"/>
          </a:p>
          <a:p>
            <a:pPr marL="1074420" lvl="1" indent="-215900" algn="l" rtl="0">
              <a:spcBef>
                <a:spcPts val="400"/>
              </a:spcBef>
              <a:spcAft>
                <a:spcPts val="0"/>
              </a:spcAft>
              <a:buSzPts val="2000"/>
              <a:buFont typeface="Arial"/>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185" name="Google Shape;185;p25"/>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Describe the different types of variation in a population.</a:t>
            </a:r>
            <a:endParaRPr/>
          </a:p>
          <a:p>
            <a:pPr marL="0" lvl="0" indent="0" algn="l" rtl="0">
              <a:spcBef>
                <a:spcPts val="1000"/>
              </a:spcBef>
              <a:spcAft>
                <a:spcPts val="0"/>
              </a:spcAft>
              <a:buClr>
                <a:srgbClr val="6CB255"/>
              </a:buClr>
              <a:buSzPts val="2000"/>
              <a:buNone/>
            </a:pPr>
            <a:r>
              <a:rPr lang="en-US"/>
              <a:t>Explain why only natural selection can act upon heritable variation.</a:t>
            </a:r>
            <a:endParaRPr/>
          </a:p>
          <a:p>
            <a:pPr marL="0" lvl="0" indent="0" algn="l" rtl="0">
              <a:spcBef>
                <a:spcPts val="1000"/>
              </a:spcBef>
              <a:spcAft>
                <a:spcPts val="0"/>
              </a:spcAft>
              <a:buClr>
                <a:srgbClr val="6CB255"/>
              </a:buClr>
              <a:buSzPts val="2000"/>
              <a:buNone/>
            </a:pPr>
            <a:r>
              <a:rPr lang="en-US"/>
              <a:t>Explain how each evolutionary force can influence a population's allele frequencies.</a:t>
            </a:r>
            <a:endParaRPr/>
          </a:p>
          <a:p>
            <a:pPr marL="0" lvl="0" indent="0" algn="l" rtl="0">
              <a:spcBef>
                <a:spcPts val="1000"/>
              </a:spcBef>
              <a:spcAft>
                <a:spcPts val="0"/>
              </a:spcAft>
              <a:buClr>
                <a:srgbClr val="6CB255"/>
              </a:buClr>
              <a:buSzPts val="2000"/>
              <a:buNone/>
            </a:pPr>
            <a:r>
              <a:rPr lang="en-US"/>
              <a:t>Describe the founder effect and the bottleneck effect.</a:t>
            </a:r>
            <a:endParaRPr/>
          </a:p>
          <a:p>
            <a:pPr marL="0" lvl="0" indent="0" algn="l" rtl="0">
              <a:spcBef>
                <a:spcPts val="1000"/>
              </a:spcBef>
              <a:spcAft>
                <a:spcPts val="0"/>
              </a:spcAft>
              <a:buClr>
                <a:srgbClr val="6CB255"/>
              </a:buClr>
              <a:buSzPts val="2000"/>
              <a:buNone/>
            </a:pPr>
            <a:endParaRPr/>
          </a:p>
          <a:p>
            <a:pPr marL="0" lvl="0" indent="0" algn="l" rtl="0">
              <a:spcBef>
                <a:spcPts val="1000"/>
              </a:spcBef>
              <a:spcAft>
                <a:spcPts val="0"/>
              </a:spcAft>
              <a:buClr>
                <a:srgbClr val="6CB255"/>
              </a:buClr>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ADAPTIVE EVOLUTION</a:t>
            </a:r>
            <a:endParaRPr/>
          </a:p>
        </p:txBody>
      </p:sp>
      <p:sp>
        <p:nvSpPr>
          <p:cNvPr id="191" name="Google Shape;191;p26"/>
          <p:cNvSpPr txBox="1">
            <a:spLocks noGrp="1"/>
          </p:cNvSpPr>
          <p:nvPr>
            <p:ph type="body" idx="1"/>
          </p:nvPr>
        </p:nvSpPr>
        <p:spPr>
          <a:xfrm>
            <a:off x="457200" y="1122386"/>
            <a:ext cx="8062912" cy="33664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b="1"/>
              <a:t>Adaptive evolution = </a:t>
            </a:r>
            <a:r>
              <a:rPr lang="en-US" i="1"/>
              <a:t>increase in the frequency of beneficial alleles in a population due to natural selection</a:t>
            </a:r>
            <a:endParaRPr/>
          </a:p>
          <a:p>
            <a:pPr marL="1074420" lvl="1" indent="-342900" algn="l" rtl="0">
              <a:spcBef>
                <a:spcPts val="1000"/>
              </a:spcBef>
              <a:spcAft>
                <a:spcPts val="0"/>
              </a:spcAft>
              <a:buSzPts val="2000"/>
              <a:buFont typeface="Arial"/>
              <a:buChar char="•"/>
            </a:pPr>
            <a:r>
              <a:rPr lang="en-US"/>
              <a:t>Natural selection selects for individuals that contribute beneficial alleles to the next generation </a:t>
            </a:r>
            <a:endParaRPr/>
          </a:p>
          <a:p>
            <a:pPr marL="1600200" lvl="2" indent="-342900" algn="l" rtl="0">
              <a:spcBef>
                <a:spcPts val="360"/>
              </a:spcBef>
              <a:spcAft>
                <a:spcPts val="0"/>
              </a:spcAft>
              <a:buSzPts val="1800"/>
              <a:buFont typeface="Arial"/>
              <a:buChar char="•"/>
            </a:pPr>
            <a:r>
              <a:rPr lang="en-US" b="1"/>
              <a:t>Evolutionary (Darwinian) fitness </a:t>
            </a:r>
            <a:r>
              <a:rPr lang="en-US" i="1"/>
              <a:t>= an individual’s absolute contribution to the gene pool of the next generation</a:t>
            </a:r>
            <a:endParaRPr/>
          </a:p>
          <a:p>
            <a:pPr marL="1074420" lvl="1" indent="-342900" algn="l" rtl="0">
              <a:spcBef>
                <a:spcPts val="400"/>
              </a:spcBef>
              <a:spcAft>
                <a:spcPts val="0"/>
              </a:spcAft>
              <a:buSzPts val="2000"/>
              <a:buFont typeface="Arial"/>
              <a:buChar char="•"/>
            </a:pPr>
            <a:r>
              <a:rPr lang="en-US"/>
              <a:t>BUT an individual's absolute fitness doesn’t count</a:t>
            </a:r>
            <a:endParaRPr/>
          </a:p>
          <a:p>
            <a:pPr marL="1600200" lvl="2" indent="-342900" algn="l" rtl="0">
              <a:spcBef>
                <a:spcPts val="360"/>
              </a:spcBef>
              <a:spcAft>
                <a:spcPts val="0"/>
              </a:spcAft>
              <a:buSzPts val="1800"/>
              <a:buFont typeface="Arial"/>
              <a:buChar char="•"/>
            </a:pPr>
            <a:r>
              <a:rPr lang="en-US" b="1"/>
              <a:t>Relative fitness </a:t>
            </a:r>
            <a:r>
              <a:rPr lang="en-US" i="1"/>
              <a:t>= the contribution of an individual relative to others in the population</a:t>
            </a:r>
            <a:endParaRPr/>
          </a:p>
        </p:txBody>
      </p:sp>
      <p:sp>
        <p:nvSpPr>
          <p:cNvPr id="192" name="Google Shape;192;p26"/>
          <p:cNvSpPr/>
          <p:nvPr/>
        </p:nvSpPr>
        <p:spPr>
          <a:xfrm>
            <a:off x="2286000" y="4488873"/>
            <a:ext cx="4572000"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Arial"/>
                <a:ea typeface="Arial"/>
                <a:cs typeface="Arial"/>
                <a:sym typeface="Arial"/>
              </a:rPr>
              <a:t>REMEMBER, NATURAL SELECTION ACTS ON INDIVIDUALS TO AFFECT CHANGE IN A POPULATION. INDIVIDUALS DO NOT EVOLVE. POPULATIONS EVOLVE.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ADAPTIVE EVOLUTION</a:t>
            </a:r>
            <a:endParaRPr/>
          </a:p>
        </p:txBody>
      </p:sp>
      <p:sp>
        <p:nvSpPr>
          <p:cNvPr id="198" name="Google Shape;198;p27"/>
          <p:cNvSpPr txBox="1">
            <a:spLocks noGrp="1"/>
          </p:cNvSpPr>
          <p:nvPr>
            <p:ph type="body" idx="1"/>
          </p:nvPr>
        </p:nvSpPr>
        <p:spPr>
          <a:xfrm>
            <a:off x="457200" y="1122386"/>
            <a:ext cx="8062912" cy="488797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Ways natural selection can affect population variation</a:t>
            </a:r>
            <a:endParaRPr/>
          </a:p>
          <a:p>
            <a:pPr marL="914400" lvl="0" indent="-457200" algn="l" rtl="0">
              <a:spcBef>
                <a:spcPts val="1000"/>
              </a:spcBef>
              <a:spcAft>
                <a:spcPts val="0"/>
              </a:spcAft>
              <a:buSzPts val="2000"/>
              <a:buFont typeface="Arial Black"/>
              <a:buAutoNum type="arabicPeriod"/>
            </a:pPr>
            <a:r>
              <a:rPr lang="en-US"/>
              <a:t>Stabilizing selection</a:t>
            </a:r>
            <a:endParaRPr/>
          </a:p>
          <a:p>
            <a:pPr marL="914400" lvl="0" indent="-457200" algn="l" rtl="0">
              <a:spcBef>
                <a:spcPts val="1000"/>
              </a:spcBef>
              <a:spcAft>
                <a:spcPts val="0"/>
              </a:spcAft>
              <a:buSzPts val="2000"/>
              <a:buFont typeface="Arial Black"/>
              <a:buAutoNum type="arabicPeriod"/>
            </a:pPr>
            <a:r>
              <a:rPr lang="en-US"/>
              <a:t>Directional selection</a:t>
            </a:r>
            <a:endParaRPr/>
          </a:p>
          <a:p>
            <a:pPr marL="914400" lvl="0" indent="-457200" algn="l" rtl="0">
              <a:spcBef>
                <a:spcPts val="1000"/>
              </a:spcBef>
              <a:spcAft>
                <a:spcPts val="0"/>
              </a:spcAft>
              <a:buSzPts val="2000"/>
              <a:buFont typeface="Arial Black"/>
              <a:buAutoNum type="arabicPeriod"/>
            </a:pPr>
            <a:r>
              <a:rPr lang="en-US"/>
              <a:t>Diversifying selection</a:t>
            </a:r>
            <a:endParaRPr/>
          </a:p>
          <a:p>
            <a:pPr marL="914400" lvl="0" indent="-457200" algn="l" rtl="0">
              <a:spcBef>
                <a:spcPts val="1000"/>
              </a:spcBef>
              <a:spcAft>
                <a:spcPts val="0"/>
              </a:spcAft>
              <a:buSzPts val="2000"/>
              <a:buFont typeface="Arial Black"/>
              <a:buAutoNum type="arabicPeriod"/>
            </a:pPr>
            <a:r>
              <a:rPr lang="en-US"/>
              <a:t>Frequency-dependent selection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pic>
        <p:nvPicPr>
          <p:cNvPr id="203" name="Google Shape;203;p28" descr="Figure_B19_04_01.png"/>
          <p:cNvPicPr preferRelativeResize="0">
            <a:picLocks noGrp="1"/>
          </p:cNvPicPr>
          <p:nvPr>
            <p:ph type="pic" idx="2"/>
          </p:nvPr>
        </p:nvPicPr>
        <p:blipFill rotWithShape="1">
          <a:blip r:embed="rId3">
            <a:alphaModFix/>
          </a:blip>
          <a:srcRect t="-2797" b="-2796"/>
          <a:stretch/>
        </p:blipFill>
        <p:spPr>
          <a:xfrm>
            <a:off x="1953491" y="-21212"/>
            <a:ext cx="5277316" cy="68792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FREQUENCY DEPENDENT SELECTION</a:t>
            </a:r>
            <a:endParaRPr/>
          </a:p>
        </p:txBody>
      </p:sp>
      <p:sp>
        <p:nvSpPr>
          <p:cNvPr id="209" name="Google Shape;209;p29"/>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800"/>
              <a:buFont typeface="Arial"/>
              <a:buChar char="•"/>
            </a:pPr>
            <a:r>
              <a:rPr lang="en-US" sz="1800">
                <a:solidFill>
                  <a:schemeClr val="dk1"/>
                </a:solidFill>
              </a:rPr>
              <a:t>A yellow-throated side-blotched lizard is smaller than either the blue-throated or orange-throated males, allowing it to sneak copulations. </a:t>
            </a:r>
            <a:endParaRPr/>
          </a:p>
          <a:p>
            <a:pPr marL="285750" lvl="0" indent="-285750" algn="l" rtl="0">
              <a:spcBef>
                <a:spcPts val="960"/>
              </a:spcBef>
              <a:spcAft>
                <a:spcPts val="0"/>
              </a:spcAft>
              <a:buSzPts val="1800"/>
              <a:buFont typeface="Arial"/>
              <a:buChar char="•"/>
            </a:pPr>
            <a:r>
              <a:rPr lang="en-US" sz="1800">
                <a:solidFill>
                  <a:schemeClr val="dk1"/>
                </a:solidFill>
              </a:rPr>
              <a:t>Populations of side-blotched lizards cycle in the distribution of these phenotypes.</a:t>
            </a:r>
            <a:endParaRPr/>
          </a:p>
          <a:p>
            <a:pPr marL="285750" lvl="0" indent="-285750" algn="l" rtl="0">
              <a:spcBef>
                <a:spcPts val="960"/>
              </a:spcBef>
              <a:spcAft>
                <a:spcPts val="0"/>
              </a:spcAft>
              <a:buSzPts val="1800"/>
              <a:buFont typeface="Arial"/>
              <a:buChar char="•"/>
            </a:pPr>
            <a:r>
              <a:rPr lang="en-US" sz="1800">
                <a:solidFill>
                  <a:schemeClr val="dk1"/>
                </a:solidFill>
              </a:rPr>
              <a:t>In one generation, orange might predominate, and then yellow males will begin to rise in frequency. Once yellow males are the most common, blue males will be selected. When blue males become common, orange males once again will be favored.</a:t>
            </a:r>
            <a:endParaRPr/>
          </a:p>
        </p:txBody>
      </p:sp>
      <p:pic>
        <p:nvPicPr>
          <p:cNvPr id="210" name="Google Shape;210;p29" descr="Side Blotched Lizard, Head, Macro, Reptile, Tropical"/>
          <p:cNvPicPr preferRelativeResize="0"/>
          <p:nvPr/>
        </p:nvPicPr>
        <p:blipFill rotWithShape="1">
          <a:blip r:embed="rId3">
            <a:alphaModFix/>
          </a:blip>
          <a:srcRect/>
          <a:stretch/>
        </p:blipFill>
        <p:spPr>
          <a:xfrm>
            <a:off x="4370388" y="1714500"/>
            <a:ext cx="4572000" cy="342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SEXUAL SELECTION</a:t>
            </a:r>
            <a:endParaRPr/>
          </a:p>
        </p:txBody>
      </p:sp>
      <p:sp>
        <p:nvSpPr>
          <p:cNvPr id="216" name="Google Shape;216;p30"/>
          <p:cNvSpPr txBox="1">
            <a:spLocks noGrp="1"/>
          </p:cNvSpPr>
          <p:nvPr>
            <p:ph type="body" idx="1"/>
          </p:nvPr>
        </p:nvSpPr>
        <p:spPr>
          <a:xfrm>
            <a:off x="457200" y="1092530"/>
            <a:ext cx="8062912" cy="491783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Typically males have more variance in reproductive success than females</a:t>
            </a:r>
            <a:endParaRPr/>
          </a:p>
          <a:p>
            <a:pPr marL="1074420" lvl="1" indent="-342900" algn="l" rtl="0">
              <a:spcBef>
                <a:spcPts val="1000"/>
              </a:spcBef>
              <a:spcAft>
                <a:spcPts val="0"/>
              </a:spcAft>
              <a:buSzPts val="2000"/>
              <a:buFont typeface="Arial"/>
              <a:buChar char="•"/>
            </a:pPr>
            <a:r>
              <a:rPr lang="en-US"/>
              <a:t>Only a few males get most of the matings</a:t>
            </a:r>
            <a:endParaRPr/>
          </a:p>
          <a:p>
            <a:pPr marL="1074420" lvl="1" indent="-342900" algn="l" rtl="0">
              <a:spcBef>
                <a:spcPts val="400"/>
              </a:spcBef>
              <a:spcAft>
                <a:spcPts val="0"/>
              </a:spcAft>
              <a:buSzPts val="2000"/>
              <a:buFont typeface="Arial"/>
              <a:buChar char="•"/>
            </a:pPr>
            <a:r>
              <a:rPr lang="en-US"/>
              <a:t>This generates a strong selection pressure among males to obtain matings, resulting in a physical appearance different from females</a:t>
            </a:r>
            <a:endParaRPr/>
          </a:p>
          <a:p>
            <a:pPr marL="1600200" lvl="2" indent="-342900" algn="l" rtl="0">
              <a:spcBef>
                <a:spcPts val="360"/>
              </a:spcBef>
              <a:spcAft>
                <a:spcPts val="0"/>
              </a:spcAft>
              <a:buSzPts val="1800"/>
              <a:buFont typeface="Arial"/>
              <a:buChar char="•"/>
            </a:pPr>
            <a:r>
              <a:rPr lang="en-US"/>
              <a:t>= </a:t>
            </a:r>
            <a:r>
              <a:rPr lang="en-US" b="1"/>
              <a:t>sexual dimorphism</a:t>
            </a:r>
            <a:endParaRPr/>
          </a:p>
        </p:txBody>
      </p:sp>
      <p:pic>
        <p:nvPicPr>
          <p:cNvPr id="217" name="Google Shape;217;p30" descr="Moose, Bull, Cow, Female, Antlers, Male, Wildlife"/>
          <p:cNvPicPr preferRelativeResize="0"/>
          <p:nvPr/>
        </p:nvPicPr>
        <p:blipFill rotWithShape="1">
          <a:blip r:embed="rId3">
            <a:alphaModFix/>
          </a:blip>
          <a:srcRect/>
          <a:stretch/>
        </p:blipFill>
        <p:spPr>
          <a:xfrm>
            <a:off x="4572000" y="3571504"/>
            <a:ext cx="4358244" cy="2905496"/>
          </a:xfrm>
          <a:prstGeom prst="rect">
            <a:avLst/>
          </a:prstGeom>
          <a:noFill/>
          <a:ln>
            <a:noFill/>
          </a:ln>
        </p:spPr>
      </p:pic>
      <p:pic>
        <p:nvPicPr>
          <p:cNvPr id="218" name="Google Shape;218;p30" descr="Image result for wood duck male and female"/>
          <p:cNvPicPr preferRelativeResize="0"/>
          <p:nvPr/>
        </p:nvPicPr>
        <p:blipFill rotWithShape="1">
          <a:blip r:embed="rId4">
            <a:alphaModFix/>
          </a:blip>
          <a:srcRect/>
          <a:stretch/>
        </p:blipFill>
        <p:spPr>
          <a:xfrm>
            <a:off x="220038" y="3571505"/>
            <a:ext cx="4237949" cy="2905496"/>
          </a:xfrm>
          <a:prstGeom prst="rect">
            <a:avLst/>
          </a:prstGeom>
          <a:noFill/>
          <a:ln>
            <a:noFill/>
          </a:ln>
        </p:spPr>
      </p:pic>
      <p:sp>
        <p:nvSpPr>
          <p:cNvPr id="219" name="Google Shape;219;p30"/>
          <p:cNvSpPr/>
          <p:nvPr/>
        </p:nvSpPr>
        <p:spPr>
          <a:xfrm>
            <a:off x="1818677" y="6416619"/>
            <a:ext cx="104067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Jeff Finn</a:t>
            </a:r>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www.flickr.com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SEXUAL SELECTION</a:t>
            </a:r>
            <a:endParaRPr/>
          </a:p>
        </p:txBody>
      </p:sp>
      <p:sp>
        <p:nvSpPr>
          <p:cNvPr id="226" name="Google Shape;226;p31"/>
          <p:cNvSpPr txBox="1">
            <a:spLocks noGrp="1"/>
          </p:cNvSpPr>
          <p:nvPr>
            <p:ph type="body" idx="1"/>
          </p:nvPr>
        </p:nvSpPr>
        <p:spPr>
          <a:xfrm>
            <a:off x="457200" y="1092530"/>
            <a:ext cx="8062912" cy="491783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Sexual dimorphism is associated with the amount of parental care given to the offspring</a:t>
            </a:r>
            <a:endParaRPr/>
          </a:p>
          <a:p>
            <a:pPr marL="1074420" lvl="1" indent="-342900" algn="l" rtl="0">
              <a:spcBef>
                <a:spcPts val="1000"/>
              </a:spcBef>
              <a:spcAft>
                <a:spcPts val="0"/>
              </a:spcAft>
              <a:buSzPts val="2000"/>
              <a:buFont typeface="Arial"/>
              <a:buChar char="•"/>
            </a:pPr>
            <a:r>
              <a:rPr lang="en-US"/>
              <a:t>In species whose sex-role are reversed, females have bigger body size and elaborate traits</a:t>
            </a:r>
            <a:endParaRPr/>
          </a:p>
        </p:txBody>
      </p:sp>
      <p:pic>
        <p:nvPicPr>
          <p:cNvPr id="227" name="Google Shape;227;p31" descr="Penguins, Emperor Penguins, Baby, Antarctic, Life"/>
          <p:cNvPicPr preferRelativeResize="0"/>
          <p:nvPr/>
        </p:nvPicPr>
        <p:blipFill rotWithShape="1">
          <a:blip r:embed="rId3">
            <a:alphaModFix/>
          </a:blip>
          <a:srcRect/>
          <a:stretch/>
        </p:blipFill>
        <p:spPr>
          <a:xfrm>
            <a:off x="4261180" y="3106633"/>
            <a:ext cx="4360310" cy="3270233"/>
          </a:xfrm>
          <a:prstGeom prst="rect">
            <a:avLst/>
          </a:prstGeom>
          <a:noFill/>
          <a:ln>
            <a:noFill/>
          </a:ln>
        </p:spPr>
      </p:pic>
      <p:pic>
        <p:nvPicPr>
          <p:cNvPr id="228" name="Google Shape;228;p31" descr="https://upload.wikimedia.org/wikipedia/commons/thumb/e/e7/Actitis-macularia-004.jpg/800px-Actitis-macularia-004.jpg"/>
          <p:cNvPicPr preferRelativeResize="0"/>
          <p:nvPr/>
        </p:nvPicPr>
        <p:blipFill rotWithShape="1">
          <a:blip r:embed="rId4">
            <a:alphaModFix/>
          </a:blip>
          <a:srcRect/>
          <a:stretch/>
        </p:blipFill>
        <p:spPr>
          <a:xfrm>
            <a:off x="897869" y="3109004"/>
            <a:ext cx="3163496" cy="3270233"/>
          </a:xfrm>
          <a:prstGeom prst="rect">
            <a:avLst/>
          </a:prstGeom>
          <a:noFill/>
          <a:ln>
            <a:noFill/>
          </a:ln>
        </p:spPr>
      </p:pic>
      <p:sp>
        <p:nvSpPr>
          <p:cNvPr id="229" name="Google Shape;229;p31"/>
          <p:cNvSpPr/>
          <p:nvPr/>
        </p:nvSpPr>
        <p:spPr>
          <a:xfrm>
            <a:off x="1510441" y="6376866"/>
            <a:ext cx="193835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Factumquintus</a:t>
            </a:r>
            <a:endParaRPr sz="1000">
              <a:solidFill>
                <a:schemeClr val="dk1"/>
              </a:solidFill>
              <a:latin typeface="Arial"/>
              <a:ea typeface="Arial"/>
              <a:cs typeface="Arial"/>
              <a:sym typeface="Arial"/>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SEXUAL SELECTION</a:t>
            </a:r>
            <a:endParaRPr/>
          </a:p>
        </p:txBody>
      </p:sp>
      <p:sp>
        <p:nvSpPr>
          <p:cNvPr id="236" name="Google Shape;236;p32"/>
          <p:cNvSpPr txBox="1">
            <a:spLocks noGrp="1"/>
          </p:cNvSpPr>
          <p:nvPr>
            <p:ph type="body" idx="1"/>
          </p:nvPr>
        </p:nvSpPr>
        <p:spPr>
          <a:xfrm>
            <a:off x="457200" y="1092530"/>
            <a:ext cx="8062912" cy="15794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Sexual selection = the selection pressures on males and females to obtain matings </a:t>
            </a:r>
            <a:endParaRPr/>
          </a:p>
          <a:p>
            <a:pPr marL="342900" lvl="0" indent="-342900" algn="l" rtl="0">
              <a:spcBef>
                <a:spcPts val="1000"/>
              </a:spcBef>
              <a:spcAft>
                <a:spcPts val="0"/>
              </a:spcAft>
              <a:buSzPts val="2000"/>
              <a:buFont typeface="Arial"/>
              <a:buChar char="•"/>
            </a:pPr>
            <a:r>
              <a:rPr lang="en-US"/>
              <a:t>Selects for secondary sexual characteristics that often do not benefit the individual’s survival and may even be detrimental</a:t>
            </a:r>
            <a:endParaRPr/>
          </a:p>
        </p:txBody>
      </p:sp>
      <p:pic>
        <p:nvPicPr>
          <p:cNvPr id="237" name="Google Shape;237;p32" descr="Peacock, Bird, Nature, Peacock Eye"/>
          <p:cNvPicPr preferRelativeResize="0"/>
          <p:nvPr/>
        </p:nvPicPr>
        <p:blipFill rotWithShape="1">
          <a:blip r:embed="rId3">
            <a:alphaModFix/>
          </a:blip>
          <a:srcRect/>
          <a:stretch/>
        </p:blipFill>
        <p:spPr>
          <a:xfrm>
            <a:off x="4714504" y="2814451"/>
            <a:ext cx="4203865" cy="3152899"/>
          </a:xfrm>
          <a:prstGeom prst="rect">
            <a:avLst/>
          </a:prstGeom>
          <a:noFill/>
          <a:ln>
            <a:noFill/>
          </a:ln>
        </p:spPr>
      </p:pic>
      <p:sp>
        <p:nvSpPr>
          <p:cNvPr id="238" name="Google Shape;238;p32"/>
          <p:cNvSpPr/>
          <p:nvPr/>
        </p:nvSpPr>
        <p:spPr>
          <a:xfrm>
            <a:off x="142504" y="2544242"/>
            <a:ext cx="4572000" cy="3693319"/>
          </a:xfrm>
          <a:prstGeom prst="rect">
            <a:avLst/>
          </a:prstGeom>
          <a:noFill/>
          <a:ln>
            <a:noFill/>
          </a:ln>
        </p:spPr>
        <p:txBody>
          <a:bodyPr spcFirstLastPara="1" wrap="square" lIns="91425" tIns="45700" rIns="91425" bIns="45700" anchor="t" anchorCtr="0">
            <a:noAutofit/>
          </a:bodyPr>
          <a:lstStyle/>
          <a:p>
            <a:pPr marL="1074420" marR="0" lvl="1" indent="-342900" algn="l" rtl="0">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Handicap principle: </a:t>
            </a:r>
            <a:r>
              <a:rPr lang="en-US" sz="1800" b="0" i="0" u="none" strike="noStrike" cap="none">
                <a:solidFill>
                  <a:schemeClr val="dk1"/>
                </a:solidFill>
                <a:latin typeface="Arial"/>
                <a:ea typeface="Arial"/>
                <a:cs typeface="Arial"/>
                <a:sym typeface="Arial"/>
              </a:rPr>
              <a:t>only the most fit male can afford the risk associated with significant adornments</a:t>
            </a:r>
            <a:endParaRPr/>
          </a:p>
          <a:p>
            <a:pPr marL="1074420" marR="0" lvl="1" indent="-342900" algn="l" rtl="0">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Good genes hypothesis:</a:t>
            </a:r>
            <a:r>
              <a:rPr lang="en-US" sz="1800" b="0" i="0" u="none" strike="noStrike" cap="none">
                <a:solidFill>
                  <a:schemeClr val="dk1"/>
                </a:solidFill>
                <a:latin typeface="Arial"/>
                <a:ea typeface="Arial"/>
                <a:cs typeface="Arial"/>
                <a:sym typeface="Arial"/>
              </a:rPr>
              <a:t> the most impressive male traits indicate genetic superiority which will then pass on to their offspring</a:t>
            </a:r>
            <a:endParaRPr/>
          </a:p>
          <a:p>
            <a:pPr marL="1484313" marR="0" lvl="2" indent="-344488"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Choosy females produce fewer, healthier offspring rather than many, weaker offspring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NO PERFECT ORGANISM!!!</a:t>
            </a:r>
            <a:endParaRPr/>
          </a:p>
        </p:txBody>
      </p:sp>
      <p:sp>
        <p:nvSpPr>
          <p:cNvPr id="244" name="Google Shape;244;p33"/>
          <p:cNvSpPr txBox="1">
            <a:spLocks noGrp="1"/>
          </p:cNvSpPr>
          <p:nvPr>
            <p:ph type="body" idx="1"/>
          </p:nvPr>
        </p:nvSpPr>
        <p:spPr>
          <a:xfrm>
            <a:off x="457200" y="1109609"/>
            <a:ext cx="8062912" cy="49007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Natural selection…</a:t>
            </a:r>
            <a:endParaRPr/>
          </a:p>
          <a:p>
            <a:pPr marL="1074420" lvl="1" indent="-342900" algn="l" rtl="0">
              <a:spcBef>
                <a:spcPts val="1000"/>
              </a:spcBef>
              <a:spcAft>
                <a:spcPts val="0"/>
              </a:spcAft>
              <a:buSzPts val="2000"/>
              <a:buFont typeface="Arial"/>
              <a:buChar char="•"/>
            </a:pPr>
            <a:r>
              <a:rPr lang="en-US"/>
              <a:t>Can only select from existing variation in the population</a:t>
            </a:r>
            <a:endParaRPr/>
          </a:p>
          <a:p>
            <a:pPr marL="1600200" lvl="2" indent="-342900" algn="l" rtl="0">
              <a:spcBef>
                <a:spcPts val="360"/>
              </a:spcBef>
              <a:spcAft>
                <a:spcPts val="0"/>
              </a:spcAft>
              <a:buSzPts val="1800"/>
              <a:buFont typeface="Arial"/>
              <a:buChar char="•"/>
            </a:pPr>
            <a:r>
              <a:rPr lang="en-US"/>
              <a:t>It cannot create variation</a:t>
            </a:r>
            <a:endParaRPr/>
          </a:p>
          <a:p>
            <a:pPr marL="1074420" lvl="1" indent="-342900" algn="l" rtl="0">
              <a:spcBef>
                <a:spcPts val="400"/>
              </a:spcBef>
              <a:spcAft>
                <a:spcPts val="0"/>
              </a:spcAft>
              <a:buSzPts val="2000"/>
              <a:buFont typeface="Arial"/>
              <a:buChar char="•"/>
            </a:pPr>
            <a:r>
              <a:rPr lang="en-US"/>
              <a:t>Is limited by existing structures</a:t>
            </a:r>
            <a:endParaRPr/>
          </a:p>
          <a:p>
            <a:pPr marL="1074420" lvl="1" indent="-342900" algn="l" rtl="0">
              <a:spcBef>
                <a:spcPts val="400"/>
              </a:spcBef>
              <a:spcAft>
                <a:spcPts val="0"/>
              </a:spcAft>
              <a:buSzPts val="2000"/>
              <a:buFont typeface="Arial"/>
              <a:buChar char="•"/>
            </a:pPr>
            <a:r>
              <a:rPr lang="en-US"/>
              <a:t>Works at the individual, not allele, level</a:t>
            </a:r>
            <a:endParaRPr/>
          </a:p>
          <a:p>
            <a:pPr marL="1600200" lvl="2" indent="-342900" algn="l" rtl="0">
              <a:spcBef>
                <a:spcPts val="360"/>
              </a:spcBef>
              <a:spcAft>
                <a:spcPts val="0"/>
              </a:spcAft>
              <a:buSzPts val="1800"/>
              <a:buFont typeface="Arial"/>
              <a:buChar char="•"/>
            </a:pPr>
            <a:r>
              <a:rPr lang="en-US"/>
              <a:t>Any given individual may carry some beneficial and some unfavorable alleles</a:t>
            </a:r>
            <a:endParaRPr/>
          </a:p>
          <a:p>
            <a:pPr marL="1600200" lvl="2" indent="-342900" algn="l" rtl="0">
              <a:spcBef>
                <a:spcPts val="360"/>
              </a:spcBef>
              <a:spcAft>
                <a:spcPts val="0"/>
              </a:spcAft>
              <a:buSzPts val="1800"/>
              <a:buFont typeface="Arial"/>
              <a:buChar char="•"/>
            </a:pPr>
            <a:r>
              <a:rPr lang="en-US"/>
              <a:t>Good alleles can be lost if individuals who carry them also have several overwhelmingly bad alleles and vice versa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NO PERFECT ORGANISM!!!</a:t>
            </a:r>
            <a:endParaRPr/>
          </a:p>
        </p:txBody>
      </p:sp>
      <p:sp>
        <p:nvSpPr>
          <p:cNvPr id="250" name="Google Shape;250;p34"/>
          <p:cNvSpPr txBox="1">
            <a:spLocks noGrp="1"/>
          </p:cNvSpPr>
          <p:nvPr>
            <p:ph type="body" idx="1"/>
          </p:nvPr>
        </p:nvSpPr>
        <p:spPr>
          <a:xfrm>
            <a:off x="457200" y="1109609"/>
            <a:ext cx="8062912" cy="49007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t>Not all evolution is adaptive </a:t>
            </a:r>
            <a:endParaRPr/>
          </a:p>
          <a:p>
            <a:pPr marL="1074420" lvl="1" indent="-342900" algn="l" rtl="0">
              <a:spcBef>
                <a:spcPts val="1080"/>
              </a:spcBef>
              <a:spcAft>
                <a:spcPts val="0"/>
              </a:spcAft>
              <a:buSzPts val="2400"/>
              <a:buFont typeface="Arial"/>
              <a:buChar char="•"/>
            </a:pPr>
            <a:r>
              <a:rPr lang="en-US" sz="2400"/>
              <a:t>Genetic drift and gene flow can introduce deleterious alleles </a:t>
            </a:r>
            <a:endParaRPr/>
          </a:p>
          <a:p>
            <a:pPr marL="342900" lvl="0" indent="-342900" algn="l" rtl="0">
              <a:spcBef>
                <a:spcPts val="480"/>
              </a:spcBef>
              <a:spcAft>
                <a:spcPts val="0"/>
              </a:spcAft>
              <a:buSzPts val="2400"/>
              <a:buFont typeface="Arial"/>
              <a:buChar char="•"/>
            </a:pPr>
            <a:r>
              <a:rPr lang="en-US" sz="2400"/>
              <a:t>Adaptations are compromises</a:t>
            </a:r>
            <a:endParaRPr/>
          </a:p>
          <a:p>
            <a:pPr marL="342900" lvl="0" indent="-342900" algn="l" rtl="0">
              <a:spcBef>
                <a:spcPts val="1080"/>
              </a:spcBef>
              <a:spcAft>
                <a:spcPts val="0"/>
              </a:spcAft>
              <a:buSzPts val="2400"/>
              <a:buFont typeface="Arial"/>
              <a:buChar char="•"/>
            </a:pPr>
            <a:r>
              <a:rPr lang="en-US" sz="2400"/>
              <a:t>Evolution has no purpose</a:t>
            </a:r>
            <a:endParaRPr/>
          </a:p>
          <a:p>
            <a:pPr marL="1074420" lvl="1" indent="-342900" algn="l" rtl="0">
              <a:spcBef>
                <a:spcPts val="1080"/>
              </a:spcBef>
              <a:spcAft>
                <a:spcPts val="0"/>
              </a:spcAft>
              <a:buSzPts val="2400"/>
              <a:buFont typeface="Arial"/>
              <a:buChar char="•"/>
            </a:pPr>
            <a:r>
              <a:rPr lang="en-US" sz="2400"/>
              <a:t>Simply the sum of the various forces described in this chapter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HARDY-WEINBERG PRINCIPLE OF EQUILIBRIUM</a:t>
            </a:r>
            <a:endParaRPr/>
          </a:p>
        </p:txBody>
      </p:sp>
      <p:sp>
        <p:nvSpPr>
          <p:cNvPr id="61" name="Google Shape;61;p8"/>
          <p:cNvSpPr txBox="1">
            <a:spLocks noGrp="1"/>
          </p:cNvSpPr>
          <p:nvPr>
            <p:ph type="body" idx="1"/>
          </p:nvPr>
        </p:nvSpPr>
        <p:spPr>
          <a:xfrm>
            <a:off x="457200" y="1235034"/>
            <a:ext cx="8062912" cy="47753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Allele frequencies can be used to determine the genotype frequencies</a:t>
            </a:r>
            <a:endParaRPr/>
          </a:p>
          <a:p>
            <a:pPr marL="1074420" lvl="1" indent="-342900" algn="l" rtl="0">
              <a:spcBef>
                <a:spcPts val="1000"/>
              </a:spcBef>
              <a:spcAft>
                <a:spcPts val="0"/>
              </a:spcAft>
              <a:buSzPts val="2000"/>
              <a:buFont typeface="Arial"/>
              <a:buChar char="•"/>
            </a:pPr>
            <a:r>
              <a:rPr lang="en-US"/>
              <a:t>Genotype frequencies of a population = its </a:t>
            </a:r>
            <a:r>
              <a:rPr lang="en-US" b="1"/>
              <a:t>genetic structure</a:t>
            </a:r>
            <a:r>
              <a:rPr lang="en-US"/>
              <a:t> </a:t>
            </a:r>
            <a:endParaRPr/>
          </a:p>
          <a:p>
            <a:pPr marL="342900" lvl="0" indent="-342900" algn="l" rtl="0">
              <a:spcBef>
                <a:spcPts val="400"/>
              </a:spcBef>
              <a:spcAft>
                <a:spcPts val="0"/>
              </a:spcAft>
              <a:buSzPts val="2000"/>
              <a:buFont typeface="Arial"/>
              <a:buChar char="•"/>
            </a:pPr>
            <a:r>
              <a:rPr lang="en-US"/>
              <a:t>The Hardy-Weinberg principle gives a mathematical baseline of a non-evolving population to which an evolving population can be compared</a:t>
            </a:r>
            <a:endParaRPr/>
          </a:p>
          <a:p>
            <a:pPr marL="1074420" lvl="1" indent="-342900" algn="l" rtl="0">
              <a:spcBef>
                <a:spcPts val="1000"/>
              </a:spcBef>
              <a:spcAft>
                <a:spcPts val="0"/>
              </a:spcAft>
              <a:buSzPts val="2000"/>
              <a:buFont typeface="Arial"/>
              <a:buChar char="•"/>
            </a:pPr>
            <a:r>
              <a:rPr lang="en-US"/>
              <a:t>If a population is in equilibrium, the gene pool and genetic structure will never change</a:t>
            </a:r>
            <a:endParaRPr/>
          </a:p>
          <a:p>
            <a:pPr marL="1074420" lvl="1" indent="-342900" algn="l" rtl="0">
              <a:spcBef>
                <a:spcPts val="400"/>
              </a:spcBef>
              <a:spcAft>
                <a:spcPts val="0"/>
              </a:spcAft>
              <a:buSzPts val="2000"/>
              <a:buFont typeface="Arial"/>
              <a:buChar char="•"/>
            </a:pPr>
            <a:r>
              <a:rPr lang="en-US"/>
              <a:t>If allele or genotype frequencies deviate from the expected values, the population is evolving</a:t>
            </a:r>
            <a:endParaRPr/>
          </a:p>
          <a:p>
            <a:pPr marL="1600200" lvl="2" indent="-342900" algn="l" rtl="0">
              <a:spcBef>
                <a:spcPts val="360"/>
              </a:spcBef>
              <a:spcAft>
                <a:spcPts val="0"/>
              </a:spcAft>
              <a:buSzPts val="1800"/>
              <a:buFont typeface="Arial"/>
              <a:buChar char="•"/>
            </a:pPr>
            <a:r>
              <a:rPr lang="en-US"/>
              <a:t>Can then infer what evolutionary forces might be present</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256" name="Google Shape;256;p35"/>
          <p:cNvSpPr txBox="1">
            <a:spLocks noGrp="1"/>
          </p:cNvSpPr>
          <p:nvPr>
            <p:ph type="body" idx="1"/>
          </p:nvPr>
        </p:nvSpPr>
        <p:spPr>
          <a:xfrm>
            <a:off x="457200" y="1068317"/>
            <a:ext cx="8062912" cy="494204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Explain the different ways natural selection can shape populations.</a:t>
            </a:r>
            <a:endParaRPr/>
          </a:p>
          <a:p>
            <a:pPr marL="342900" lvl="0" indent="-342900" algn="l" rtl="0">
              <a:spcBef>
                <a:spcPts val="1000"/>
              </a:spcBef>
              <a:spcAft>
                <a:spcPts val="0"/>
              </a:spcAft>
              <a:buSzPts val="2000"/>
              <a:buFont typeface="Arial"/>
              <a:buChar char="•"/>
            </a:pPr>
            <a:r>
              <a:rPr lang="en-US"/>
              <a:t>Explain the difference between natural selection and sexual selection.</a:t>
            </a:r>
            <a:endParaRPr/>
          </a:p>
          <a:p>
            <a:pPr marL="342900" lvl="0" indent="-215900" algn="l" rtl="0">
              <a:spcBef>
                <a:spcPts val="1000"/>
              </a:spcBef>
              <a:spcAft>
                <a:spcPts val="0"/>
              </a:spcAft>
              <a:buSzPts val="20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HARDY-WEINBERG PRINCIPLE OF EQUILIBRIUM</a:t>
            </a:r>
            <a:endParaRPr/>
          </a:p>
        </p:txBody>
      </p:sp>
      <p:sp>
        <p:nvSpPr>
          <p:cNvPr id="67" name="Google Shape;67;p9"/>
          <p:cNvSpPr txBox="1">
            <a:spLocks noGrp="1"/>
          </p:cNvSpPr>
          <p:nvPr>
            <p:ph type="body" idx="1"/>
          </p:nvPr>
        </p:nvSpPr>
        <p:spPr>
          <a:xfrm>
            <a:off x="457200" y="1151907"/>
            <a:ext cx="8062912" cy="485845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i="1"/>
              <a:t>A population’s allele and genotype frequencies are inherently stable unless some kind of evolutionary force is acting upon the population</a:t>
            </a:r>
            <a:endParaRPr/>
          </a:p>
          <a:p>
            <a:pPr marL="342900" lvl="0" indent="-342900" algn="l" rtl="0">
              <a:spcBef>
                <a:spcPts val="1000"/>
              </a:spcBef>
              <a:spcAft>
                <a:spcPts val="0"/>
              </a:spcAft>
              <a:buSzPts val="2000"/>
              <a:buFont typeface="Arial"/>
              <a:buChar char="•"/>
            </a:pPr>
            <a:r>
              <a:rPr lang="en-US"/>
              <a:t>Assumptions:</a:t>
            </a:r>
            <a:endParaRPr/>
          </a:p>
          <a:p>
            <a:pPr marL="1188720" lvl="1" indent="-457200" algn="l" rtl="0">
              <a:spcBef>
                <a:spcPts val="1000"/>
              </a:spcBef>
              <a:spcAft>
                <a:spcPts val="0"/>
              </a:spcAft>
              <a:buSzPts val="2000"/>
              <a:buFont typeface="Arial Black"/>
              <a:buAutoNum type="arabicPeriod"/>
            </a:pPr>
            <a:r>
              <a:rPr lang="en-US"/>
              <a:t>No mutations</a:t>
            </a:r>
            <a:endParaRPr/>
          </a:p>
          <a:p>
            <a:pPr marL="1188720" lvl="1" indent="-457200" algn="l" rtl="0">
              <a:spcBef>
                <a:spcPts val="400"/>
              </a:spcBef>
              <a:spcAft>
                <a:spcPts val="0"/>
              </a:spcAft>
              <a:buSzPts val="2000"/>
              <a:buFont typeface="Arial Black"/>
              <a:buAutoNum type="arabicPeriod"/>
            </a:pPr>
            <a:r>
              <a:rPr lang="en-US"/>
              <a:t>No migration or emigration (</a:t>
            </a:r>
            <a:r>
              <a:rPr lang="en-US" b="1"/>
              <a:t>gene flow</a:t>
            </a:r>
            <a:r>
              <a:rPr lang="en-US"/>
              <a:t>)</a:t>
            </a:r>
            <a:endParaRPr/>
          </a:p>
          <a:p>
            <a:pPr marL="1188720" lvl="1" indent="-457200" algn="l" rtl="0">
              <a:spcBef>
                <a:spcPts val="400"/>
              </a:spcBef>
              <a:spcAft>
                <a:spcPts val="0"/>
              </a:spcAft>
              <a:buSzPts val="2000"/>
              <a:buFont typeface="Arial Black"/>
              <a:buAutoNum type="arabicPeriod"/>
            </a:pPr>
            <a:r>
              <a:rPr lang="en-US"/>
              <a:t>No natural selection</a:t>
            </a:r>
            <a:endParaRPr/>
          </a:p>
          <a:p>
            <a:pPr marL="1188720" lvl="1" indent="-457200" algn="l" rtl="0">
              <a:spcBef>
                <a:spcPts val="400"/>
              </a:spcBef>
              <a:spcAft>
                <a:spcPts val="0"/>
              </a:spcAft>
              <a:buSzPts val="2000"/>
              <a:buFont typeface="Arial Black"/>
              <a:buAutoNum type="arabicPeriod"/>
            </a:pPr>
            <a:r>
              <a:rPr lang="en-US"/>
              <a:t>An infinite population size</a:t>
            </a:r>
            <a:endParaRPr/>
          </a:p>
          <a:p>
            <a:pPr marL="1188720" lvl="1" indent="-457200" algn="l" rtl="0">
              <a:spcBef>
                <a:spcPts val="400"/>
              </a:spcBef>
              <a:spcAft>
                <a:spcPts val="0"/>
              </a:spcAft>
              <a:buSzPts val="2000"/>
              <a:buFont typeface="Arial Black"/>
              <a:buAutoNum type="arabicPeriod"/>
            </a:pPr>
            <a:r>
              <a:rPr lang="en-US"/>
              <a:t>Random mating</a:t>
            </a:r>
            <a:endParaRPr/>
          </a:p>
          <a:p>
            <a:pPr marL="342900" lvl="0" indent="-342900" algn="l" rtl="0">
              <a:spcBef>
                <a:spcPts val="400"/>
              </a:spcBef>
              <a:spcAft>
                <a:spcPts val="0"/>
              </a:spcAft>
              <a:buSzPts val="2000"/>
              <a:buFont typeface="Arial"/>
              <a:buChar char="•"/>
            </a:pPr>
            <a:r>
              <a:rPr lang="en-US"/>
              <a:t>Do real populations meet these assumptions?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HARDY-WEINBERG EQUATIONS</a:t>
            </a:r>
            <a:endParaRPr/>
          </a:p>
        </p:txBody>
      </p:sp>
      <p:sp>
        <p:nvSpPr>
          <p:cNvPr id="73" name="Google Shape;73;p10"/>
          <p:cNvSpPr txBox="1">
            <a:spLocks noGrp="1"/>
          </p:cNvSpPr>
          <p:nvPr>
            <p:ph type="body" idx="1"/>
          </p:nvPr>
        </p:nvSpPr>
        <p:spPr>
          <a:xfrm>
            <a:off x="457200" y="1235034"/>
            <a:ext cx="8062912" cy="47753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i="1"/>
              <a:t>p + q = 1</a:t>
            </a:r>
            <a:endParaRPr/>
          </a:p>
          <a:p>
            <a:pPr marL="0" lvl="0" indent="0" algn="l" rtl="0">
              <a:lnSpc>
                <a:spcPct val="90000"/>
              </a:lnSpc>
              <a:spcBef>
                <a:spcPts val="1000"/>
              </a:spcBef>
              <a:spcAft>
                <a:spcPts val="0"/>
              </a:spcAft>
              <a:buClr>
                <a:srgbClr val="6CB255"/>
              </a:buClr>
              <a:buSzPts val="2000"/>
              <a:buNone/>
            </a:pPr>
            <a:r>
              <a:rPr lang="en-US"/>
              <a:t>Alleles must be either dominant or recessive. The dominant allele is </a:t>
            </a:r>
            <a:r>
              <a:rPr lang="en-US" i="1"/>
              <a:t>p</a:t>
            </a:r>
            <a:r>
              <a:rPr lang="en-US"/>
              <a:t> while the recessive allele is </a:t>
            </a:r>
            <a:r>
              <a:rPr lang="en-US" i="1"/>
              <a:t>q</a:t>
            </a:r>
            <a:r>
              <a:rPr lang="en-US"/>
              <a:t>. Since no other option is possible, the % of </a:t>
            </a:r>
            <a:r>
              <a:rPr lang="en-US" i="1"/>
              <a:t>p</a:t>
            </a:r>
            <a:r>
              <a:rPr lang="en-US"/>
              <a:t> alleles and % of </a:t>
            </a:r>
            <a:r>
              <a:rPr lang="en-US" i="1"/>
              <a:t>q</a:t>
            </a:r>
            <a:r>
              <a:rPr lang="en-US"/>
              <a:t> alleles must add up to 100%.</a:t>
            </a:r>
            <a:endParaRPr/>
          </a:p>
          <a:p>
            <a:pPr marL="0" lvl="0" indent="0" algn="ctr" rtl="0">
              <a:lnSpc>
                <a:spcPct val="90000"/>
              </a:lnSpc>
              <a:spcBef>
                <a:spcPts val="1000"/>
              </a:spcBef>
              <a:spcAft>
                <a:spcPts val="0"/>
              </a:spcAft>
              <a:buSzPts val="2000"/>
              <a:buNone/>
            </a:pPr>
            <a:r>
              <a:rPr lang="en-US" i="1"/>
              <a:t>p</a:t>
            </a:r>
            <a:r>
              <a:rPr lang="en-US" i="1" baseline="30000"/>
              <a:t>2</a:t>
            </a:r>
            <a:r>
              <a:rPr lang="en-US" i="1"/>
              <a:t> + 2pq + q</a:t>
            </a:r>
            <a:r>
              <a:rPr lang="en-US" i="1" baseline="30000"/>
              <a:t>2</a:t>
            </a:r>
            <a:r>
              <a:rPr lang="en-US" i="1"/>
              <a:t> = 1</a:t>
            </a:r>
            <a:endParaRPr/>
          </a:p>
          <a:p>
            <a:pPr marL="0" lvl="0" indent="0" algn="l" rtl="0">
              <a:lnSpc>
                <a:spcPct val="90000"/>
              </a:lnSpc>
              <a:spcBef>
                <a:spcPts val="1000"/>
              </a:spcBef>
              <a:spcAft>
                <a:spcPts val="0"/>
              </a:spcAft>
              <a:buClr>
                <a:srgbClr val="6CB255"/>
              </a:buClr>
              <a:buSzPts val="2000"/>
              <a:buNone/>
            </a:pPr>
            <a:r>
              <a:rPr lang="en-US"/>
              <a:t>Individuals can have only one of three genotypes.  Homozygous dominant individuals are p</a:t>
            </a:r>
            <a:r>
              <a:rPr lang="en-US" baseline="30000"/>
              <a:t>2 </a:t>
            </a:r>
            <a:r>
              <a:rPr lang="en-US"/>
              <a:t>. Heterozygotes have one dominant and one recessive allele and are therefore 2pq. Homozygous recessive individuals are q</a:t>
            </a:r>
            <a:r>
              <a:rPr lang="en-US" baseline="30000"/>
              <a:t>2</a:t>
            </a:r>
            <a:r>
              <a:rPr lang="en-US"/>
              <a:t>.  Since no other genotype is possible, the % of the three genotypes added together must equal 100%.</a:t>
            </a:r>
            <a:endParaRPr/>
          </a:p>
          <a:p>
            <a:pPr marL="0" lvl="0" indent="0" algn="l" rtl="0">
              <a:lnSpc>
                <a:spcPct val="90000"/>
              </a:lnSpc>
              <a:spcBef>
                <a:spcPts val="1000"/>
              </a:spcBef>
              <a:spcAft>
                <a:spcPts val="0"/>
              </a:spcAft>
              <a:buClr>
                <a:srgbClr val="6CB255"/>
              </a:buClr>
              <a:buSzPts val="2000"/>
              <a:buNone/>
            </a:pPr>
            <a:endParaRPr/>
          </a:p>
          <a:p>
            <a:pPr marL="0" lvl="0" indent="0" algn="l" rtl="0">
              <a:lnSpc>
                <a:spcPct val="90000"/>
              </a:lnSpc>
              <a:spcBef>
                <a:spcPts val="1000"/>
              </a:spcBef>
              <a:spcAft>
                <a:spcPts val="0"/>
              </a:spcAft>
              <a:buClr>
                <a:srgbClr val="6CB255"/>
              </a:buClr>
              <a:buSzPts val="2000"/>
              <a:buNone/>
            </a:pPr>
            <a:r>
              <a:rPr lang="en-US"/>
              <a:t>If you know one of these terms, you can find the other terms through algebra.</a:t>
            </a:r>
            <a:endParaRPr/>
          </a:p>
          <a:p>
            <a:pPr marL="0" lvl="0" indent="0" algn="l" rtl="0">
              <a:lnSpc>
                <a:spcPct val="90000"/>
              </a:lnSpc>
              <a:spcBef>
                <a:spcPts val="1000"/>
              </a:spcBef>
              <a:spcAft>
                <a:spcPts val="0"/>
              </a:spcAft>
              <a:buClr>
                <a:srgbClr val="6CB255"/>
              </a:buClr>
              <a:buSzPts val="2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EXAMPLE 1</a:t>
            </a:r>
            <a:endParaRPr/>
          </a:p>
        </p:txBody>
      </p:sp>
      <p:sp>
        <p:nvSpPr>
          <p:cNvPr id="79" name="Google Shape;79;p11"/>
          <p:cNvSpPr txBox="1">
            <a:spLocks noGrp="1"/>
          </p:cNvSpPr>
          <p:nvPr>
            <p:ph type="body" idx="1"/>
          </p:nvPr>
        </p:nvSpPr>
        <p:spPr>
          <a:xfrm>
            <a:off x="3479470" y="1107618"/>
            <a:ext cx="5040643" cy="4607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Incomplete dominance in a population of wildflowers</a:t>
            </a:r>
            <a:endParaRPr/>
          </a:p>
          <a:p>
            <a:pPr marL="731520" lvl="1" indent="-457200" algn="l" rtl="0">
              <a:spcBef>
                <a:spcPts val="1000"/>
              </a:spcBef>
              <a:spcAft>
                <a:spcPts val="0"/>
              </a:spcAft>
              <a:buSzPts val="2000"/>
              <a:buFont typeface="Arial"/>
              <a:buChar char="•"/>
            </a:pPr>
            <a:r>
              <a:rPr lang="en-US"/>
              <a:t>320 red flowers (</a:t>
            </a:r>
            <a:r>
              <a:rPr lang="en-US" i="1"/>
              <a:t>C</a:t>
            </a:r>
            <a:r>
              <a:rPr lang="en-US" i="1" baseline="30000"/>
              <a:t>R</a:t>
            </a:r>
            <a:r>
              <a:rPr lang="en-US" i="1"/>
              <a:t>C</a:t>
            </a:r>
            <a:r>
              <a:rPr lang="en-US" i="1" baseline="30000"/>
              <a:t>R</a:t>
            </a:r>
            <a:r>
              <a:rPr lang="en-US"/>
              <a:t>)</a:t>
            </a:r>
            <a:endParaRPr/>
          </a:p>
          <a:p>
            <a:pPr marL="731520" lvl="1" indent="-457200" algn="l" rtl="0">
              <a:spcBef>
                <a:spcPts val="400"/>
              </a:spcBef>
              <a:spcAft>
                <a:spcPts val="0"/>
              </a:spcAft>
              <a:buSzPts val="2000"/>
              <a:buFont typeface="Arial"/>
              <a:buChar char="•"/>
            </a:pPr>
            <a:r>
              <a:rPr lang="en-US"/>
              <a:t>160 pink flowers (</a:t>
            </a:r>
            <a:r>
              <a:rPr lang="en-US" i="1"/>
              <a:t>C</a:t>
            </a:r>
            <a:r>
              <a:rPr lang="en-US" i="1" baseline="30000"/>
              <a:t>R</a:t>
            </a:r>
            <a:r>
              <a:rPr lang="en-US" i="1"/>
              <a:t>C</a:t>
            </a:r>
            <a:r>
              <a:rPr lang="en-US" i="1" baseline="30000"/>
              <a:t>W</a:t>
            </a:r>
            <a:r>
              <a:rPr lang="en-US"/>
              <a:t>)</a:t>
            </a:r>
            <a:endParaRPr/>
          </a:p>
          <a:p>
            <a:pPr marL="731520" lvl="1" indent="-457200" algn="l" rtl="0">
              <a:spcBef>
                <a:spcPts val="400"/>
              </a:spcBef>
              <a:spcAft>
                <a:spcPts val="0"/>
              </a:spcAft>
              <a:buSzPts val="2000"/>
              <a:buFont typeface="Arial"/>
              <a:buChar char="•"/>
            </a:pPr>
            <a:r>
              <a:rPr lang="en-US"/>
              <a:t>20 white flowers (</a:t>
            </a:r>
            <a:r>
              <a:rPr lang="en-US" i="1"/>
              <a:t>C</a:t>
            </a:r>
            <a:r>
              <a:rPr lang="en-US" i="1" baseline="30000"/>
              <a:t>W</a:t>
            </a:r>
            <a:r>
              <a:rPr lang="en-US" i="1"/>
              <a:t>C</a:t>
            </a:r>
            <a:r>
              <a:rPr lang="en-US" i="1" baseline="30000"/>
              <a:t>W</a:t>
            </a:r>
            <a:r>
              <a:rPr lang="en-US"/>
              <a:t>) </a:t>
            </a:r>
            <a:endParaRPr/>
          </a:p>
          <a:p>
            <a:pPr marL="731520" lvl="1" indent="-330199" algn="l" rtl="0">
              <a:spcBef>
                <a:spcPts val="400"/>
              </a:spcBef>
              <a:spcAft>
                <a:spcPts val="0"/>
              </a:spcAft>
              <a:buSzPts val="2000"/>
              <a:buFont typeface="Arial"/>
              <a:buNone/>
            </a:pPr>
            <a:endParaRPr/>
          </a:p>
          <a:p>
            <a:pPr marL="457200" lvl="0" indent="-457200" algn="l" rtl="0">
              <a:spcBef>
                <a:spcPts val="400"/>
              </a:spcBef>
              <a:spcAft>
                <a:spcPts val="0"/>
              </a:spcAft>
              <a:buSzPts val="2000"/>
              <a:buFont typeface="Arial Black"/>
              <a:buAutoNum type="arabicPeriod"/>
            </a:pPr>
            <a:r>
              <a:rPr lang="en-US"/>
              <a:t>Find the allele frequencies in the gene pool.</a:t>
            </a:r>
            <a:endParaRPr/>
          </a:p>
          <a:p>
            <a:pPr marL="457200" lvl="0" indent="-457200" algn="l" rtl="0">
              <a:spcBef>
                <a:spcPts val="1000"/>
              </a:spcBef>
              <a:spcAft>
                <a:spcPts val="0"/>
              </a:spcAft>
              <a:buSzPts val="2000"/>
              <a:buFont typeface="Arial Black"/>
              <a:buAutoNum type="arabicPeriod"/>
            </a:pPr>
            <a:r>
              <a:rPr lang="en-US"/>
              <a:t>Use the allele frequencies to find the genotype frequencies.</a:t>
            </a:r>
            <a:endParaRPr/>
          </a:p>
          <a:p>
            <a:pPr marL="457200" lvl="0" indent="-457200" algn="l" rtl="0">
              <a:spcBef>
                <a:spcPts val="1000"/>
              </a:spcBef>
              <a:spcAft>
                <a:spcPts val="0"/>
              </a:spcAft>
              <a:buSzPts val="2000"/>
              <a:buFont typeface="Arial Black"/>
              <a:buAutoNum type="arabicPeriod"/>
            </a:pPr>
            <a:r>
              <a:rPr lang="en-US"/>
              <a:t>Can you think of another way to find the genotype frequencies?</a:t>
            </a:r>
            <a:endParaRPr/>
          </a:p>
          <a:p>
            <a:pPr marL="0" lvl="0" indent="0" algn="l" rtl="0">
              <a:spcBef>
                <a:spcPts val="1000"/>
              </a:spcBef>
              <a:spcAft>
                <a:spcPts val="0"/>
              </a:spcAft>
              <a:buClr>
                <a:srgbClr val="6CB255"/>
              </a:buClr>
              <a:buSzPts val="2000"/>
              <a:buNone/>
            </a:pPr>
            <a:endParaRPr/>
          </a:p>
        </p:txBody>
      </p:sp>
      <p:grpSp>
        <p:nvGrpSpPr>
          <p:cNvPr id="80" name="Google Shape;80;p11"/>
          <p:cNvGrpSpPr/>
          <p:nvPr/>
        </p:nvGrpSpPr>
        <p:grpSpPr>
          <a:xfrm>
            <a:off x="284088" y="1291472"/>
            <a:ext cx="2938799" cy="4892513"/>
            <a:chOff x="3526536" y="1350264"/>
            <a:chExt cx="2090928" cy="4157472"/>
          </a:xfrm>
        </p:grpSpPr>
        <p:pic>
          <p:nvPicPr>
            <p:cNvPr id="81" name="Google Shape;81;p11"/>
            <p:cNvPicPr preferRelativeResize="0"/>
            <p:nvPr/>
          </p:nvPicPr>
          <p:blipFill rotWithShape="1">
            <a:blip r:embed="rId3">
              <a:alphaModFix/>
            </a:blip>
            <a:srcRect/>
            <a:stretch/>
          </p:blipFill>
          <p:spPr>
            <a:xfrm>
              <a:off x="3526536" y="1350264"/>
              <a:ext cx="2090928" cy="4157472"/>
            </a:xfrm>
            <a:prstGeom prst="rect">
              <a:avLst/>
            </a:prstGeom>
            <a:noFill/>
            <a:ln>
              <a:noFill/>
            </a:ln>
          </p:spPr>
        </p:pic>
        <p:sp>
          <p:nvSpPr>
            <p:cNvPr id="82" name="Google Shape;82;p11"/>
            <p:cNvSpPr txBox="1"/>
            <p:nvPr/>
          </p:nvSpPr>
          <p:spPr>
            <a:xfrm>
              <a:off x="4516200" y="1712912"/>
              <a:ext cx="740587" cy="333425"/>
            </a:xfrm>
            <a:prstGeom prst="rect">
              <a:avLst/>
            </a:prstGeom>
            <a:noFill/>
            <a:ln>
              <a:noFill/>
            </a:ln>
          </p:spPr>
          <p:txBody>
            <a:bodyPr spcFirstLastPara="1" wrap="square" lIns="0" tIns="0" rIns="0" bIns="0" anchor="t" anchorCtr="0">
              <a:noAutofit/>
            </a:bodyPr>
            <a:lstStyle/>
            <a:p>
              <a:pPr marL="0" marR="0" lvl="0" indent="0" algn="l" rtl="0">
                <a:lnSpc>
                  <a:spcPct val="144444"/>
                </a:lnSpc>
                <a:spcBef>
                  <a:spcPts val="0"/>
                </a:spcBef>
                <a:spcAft>
                  <a:spcPts val="0"/>
                </a:spcAft>
                <a:buNone/>
              </a:pP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R</a:t>
              </a: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R</a:t>
              </a:r>
              <a:endParaRPr/>
            </a:p>
          </p:txBody>
        </p:sp>
        <p:sp>
          <p:nvSpPr>
            <p:cNvPr id="83" name="Google Shape;83;p11"/>
            <p:cNvSpPr txBox="1"/>
            <p:nvPr/>
          </p:nvSpPr>
          <p:spPr>
            <a:xfrm>
              <a:off x="4516200" y="3221037"/>
              <a:ext cx="833562" cy="333425"/>
            </a:xfrm>
            <a:prstGeom prst="rect">
              <a:avLst/>
            </a:prstGeom>
            <a:noFill/>
            <a:ln>
              <a:noFill/>
            </a:ln>
          </p:spPr>
          <p:txBody>
            <a:bodyPr spcFirstLastPara="1" wrap="square" lIns="0" tIns="0" rIns="0" bIns="0" anchor="t" anchorCtr="0">
              <a:noAutofit/>
            </a:bodyPr>
            <a:lstStyle/>
            <a:p>
              <a:pPr marL="0" marR="0" lvl="0" indent="0" algn="l" rtl="0">
                <a:lnSpc>
                  <a:spcPct val="144444"/>
                </a:lnSpc>
                <a:spcBef>
                  <a:spcPts val="0"/>
                </a:spcBef>
                <a:spcAft>
                  <a:spcPts val="0"/>
                </a:spcAft>
                <a:buNone/>
              </a:pP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W</a:t>
              </a: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W</a:t>
              </a:r>
              <a:endParaRPr/>
            </a:p>
          </p:txBody>
        </p:sp>
        <p:sp>
          <p:nvSpPr>
            <p:cNvPr id="84" name="Google Shape;84;p11"/>
            <p:cNvSpPr txBox="1"/>
            <p:nvPr/>
          </p:nvSpPr>
          <p:spPr>
            <a:xfrm>
              <a:off x="4516200" y="4670425"/>
              <a:ext cx="787075" cy="333425"/>
            </a:xfrm>
            <a:prstGeom prst="rect">
              <a:avLst/>
            </a:prstGeom>
            <a:noFill/>
            <a:ln>
              <a:noFill/>
            </a:ln>
          </p:spPr>
          <p:txBody>
            <a:bodyPr spcFirstLastPara="1" wrap="square" lIns="0" tIns="0" rIns="0" bIns="0" anchor="t" anchorCtr="0">
              <a:noAutofit/>
            </a:bodyPr>
            <a:lstStyle/>
            <a:p>
              <a:pPr marL="0" marR="0" lvl="0" indent="0" algn="l" rtl="0">
                <a:lnSpc>
                  <a:spcPct val="144444"/>
                </a:lnSpc>
                <a:spcBef>
                  <a:spcPts val="0"/>
                </a:spcBef>
                <a:spcAft>
                  <a:spcPts val="0"/>
                </a:spcAft>
                <a:buNone/>
              </a:pP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R</a:t>
              </a:r>
              <a:r>
                <a:rPr lang="en-US" sz="1800" b="1" i="1">
                  <a:solidFill>
                    <a:srgbClr val="000000"/>
                  </a:solidFill>
                  <a:latin typeface="Arial"/>
                  <a:ea typeface="Arial"/>
                  <a:cs typeface="Arial"/>
                  <a:sym typeface="Arial"/>
                </a:rPr>
                <a:t>C</a:t>
              </a:r>
              <a:r>
                <a:rPr lang="en-US" sz="1800" b="1" i="1" baseline="30000">
                  <a:solidFill>
                    <a:srgbClr val="000000"/>
                  </a:solidFill>
                  <a:latin typeface="Arial"/>
                  <a:ea typeface="Arial"/>
                  <a:cs typeface="Arial"/>
                  <a:sym typeface="Arial"/>
                </a:rPr>
                <a:t>W</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EXAMPLE 2</a:t>
            </a:r>
            <a:endParaRPr/>
          </a:p>
        </p:txBody>
      </p:sp>
      <p:sp>
        <p:nvSpPr>
          <p:cNvPr id="91" name="Google Shape;91;p12"/>
          <p:cNvSpPr txBox="1">
            <a:spLocks noGrp="1"/>
          </p:cNvSpPr>
          <p:nvPr>
            <p:ph type="body" idx="1"/>
          </p:nvPr>
        </p:nvSpPr>
        <p:spPr>
          <a:xfrm>
            <a:off x="457200" y="1107618"/>
            <a:ext cx="8062913" cy="4607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A greenhouse contains 455 pea plants with yellow seeds and 45 pea plants with green seeds. Yellow is dominant over recessive.  </a:t>
            </a:r>
            <a:endParaRPr/>
          </a:p>
          <a:p>
            <a:pPr marL="457200" lvl="0" indent="-457200" algn="l" rtl="0">
              <a:spcBef>
                <a:spcPts val="1000"/>
              </a:spcBef>
              <a:spcAft>
                <a:spcPts val="0"/>
              </a:spcAft>
              <a:buSzPts val="2000"/>
              <a:buFont typeface="Arial Black"/>
              <a:buAutoNum type="arabicPeriod"/>
            </a:pPr>
            <a:r>
              <a:rPr lang="en-US"/>
              <a:t>What are the yellow and green allele frequencies?</a:t>
            </a:r>
            <a:endParaRPr/>
          </a:p>
          <a:p>
            <a:pPr marL="457200" lvl="0" indent="-457200" algn="l" rtl="0">
              <a:spcBef>
                <a:spcPts val="1000"/>
              </a:spcBef>
              <a:spcAft>
                <a:spcPts val="0"/>
              </a:spcAft>
              <a:buSzPts val="2000"/>
              <a:buFont typeface="Arial Black"/>
              <a:buAutoNum type="arabicPeriod"/>
            </a:pPr>
            <a:r>
              <a:rPr lang="en-US"/>
              <a:t>What are the genotype frequencies?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97" name="Google Shape;97;p13"/>
          <p:cNvSpPr txBox="1">
            <a:spLocks noGrp="1"/>
          </p:cNvSpPr>
          <p:nvPr>
            <p:ph type="body" idx="1"/>
          </p:nvPr>
        </p:nvSpPr>
        <p:spPr>
          <a:xfrm>
            <a:off x="457200" y="1187532"/>
            <a:ext cx="8062912" cy="4822832"/>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0"/>
              </a:spcBef>
              <a:spcAft>
                <a:spcPts val="0"/>
              </a:spcAft>
              <a:buSzPts val="2400"/>
              <a:buNone/>
            </a:pPr>
            <a:r>
              <a:rPr lang="en-US" sz="2400"/>
              <a:t>Five male birds and five female birds (all unrelated to each other) settle on an uninhabited island. All 10 of the original birds had large beaks, and 2 were heterozygous. Large beaks is dominant to small beaks. Which of these is closest to the allele frequency in the founding population?</a:t>
            </a:r>
            <a:endParaRPr/>
          </a:p>
          <a:p>
            <a:pPr marL="57150" lvl="0" indent="0" algn="l" rtl="0">
              <a:lnSpc>
                <a:spcPct val="90000"/>
              </a:lnSpc>
              <a:spcBef>
                <a:spcPts val="1080"/>
              </a:spcBef>
              <a:spcAft>
                <a:spcPts val="0"/>
              </a:spcAft>
              <a:buSzPts val="2400"/>
              <a:buNone/>
            </a:pPr>
            <a:r>
              <a:rPr lang="en-US" sz="2400"/>
              <a:t>A) 0.1 </a:t>
            </a:r>
            <a:r>
              <a:rPr lang="en-US" sz="2400" i="1"/>
              <a:t>a</a:t>
            </a:r>
            <a:r>
              <a:rPr lang="en-US" sz="2400"/>
              <a:t>, 0.9 </a:t>
            </a:r>
            <a:r>
              <a:rPr lang="en-US" sz="2400" i="1"/>
              <a:t>A</a:t>
            </a:r>
            <a:endParaRPr sz="2400"/>
          </a:p>
          <a:p>
            <a:pPr marL="57150" lvl="0" indent="0" algn="l" rtl="0">
              <a:lnSpc>
                <a:spcPct val="90000"/>
              </a:lnSpc>
              <a:spcBef>
                <a:spcPts val="1080"/>
              </a:spcBef>
              <a:spcAft>
                <a:spcPts val="0"/>
              </a:spcAft>
              <a:buSzPts val="2400"/>
              <a:buNone/>
            </a:pPr>
            <a:r>
              <a:rPr lang="en-US" sz="2400"/>
              <a:t>B) 0.2 </a:t>
            </a:r>
            <a:r>
              <a:rPr lang="en-US" sz="2400" i="1"/>
              <a:t>a</a:t>
            </a:r>
            <a:r>
              <a:rPr lang="en-US" sz="2400"/>
              <a:t>, 0.8 </a:t>
            </a:r>
            <a:r>
              <a:rPr lang="en-US" sz="2400" i="1"/>
              <a:t>A</a:t>
            </a:r>
            <a:endParaRPr sz="2400"/>
          </a:p>
          <a:p>
            <a:pPr marL="57150" lvl="0" indent="0" algn="l" rtl="0">
              <a:lnSpc>
                <a:spcPct val="90000"/>
              </a:lnSpc>
              <a:spcBef>
                <a:spcPts val="1080"/>
              </a:spcBef>
              <a:spcAft>
                <a:spcPts val="0"/>
              </a:spcAft>
              <a:buSzPts val="2400"/>
              <a:buNone/>
            </a:pPr>
            <a:r>
              <a:rPr lang="en-US" sz="2400"/>
              <a:t>C) 0.5 </a:t>
            </a:r>
            <a:r>
              <a:rPr lang="en-US" sz="2400" i="1"/>
              <a:t>a</a:t>
            </a:r>
            <a:r>
              <a:rPr lang="en-US" sz="2400"/>
              <a:t>, 0.5 </a:t>
            </a:r>
            <a:r>
              <a:rPr lang="en-US" sz="2400" i="1"/>
              <a:t>A</a:t>
            </a:r>
            <a:endParaRPr sz="2400"/>
          </a:p>
          <a:p>
            <a:pPr marL="57150" lvl="0" indent="0" algn="l" rtl="0">
              <a:lnSpc>
                <a:spcPct val="90000"/>
              </a:lnSpc>
              <a:spcBef>
                <a:spcPts val="1080"/>
              </a:spcBef>
              <a:spcAft>
                <a:spcPts val="0"/>
              </a:spcAft>
              <a:buSzPts val="2400"/>
              <a:buNone/>
            </a:pPr>
            <a:r>
              <a:rPr lang="en-US" sz="2400"/>
              <a:t>D) 0.8 </a:t>
            </a:r>
            <a:r>
              <a:rPr lang="en-US" sz="2400" i="1"/>
              <a:t>a</a:t>
            </a:r>
            <a:r>
              <a:rPr lang="en-US" sz="2400"/>
              <a:t>, 0.2 </a:t>
            </a:r>
            <a:r>
              <a:rPr lang="en-US" sz="2400" i="1"/>
              <a:t>A</a:t>
            </a:r>
            <a:endParaRPr sz="2400"/>
          </a:p>
          <a:p>
            <a:pPr marL="57150" lvl="0" indent="0" algn="l" rtl="0">
              <a:lnSpc>
                <a:spcPct val="90000"/>
              </a:lnSpc>
              <a:spcBef>
                <a:spcPts val="1080"/>
              </a:spcBef>
              <a:spcAft>
                <a:spcPts val="0"/>
              </a:spcAft>
              <a:buSzPts val="2400"/>
              <a:buNone/>
            </a:pPr>
            <a:r>
              <a:rPr lang="en-US" sz="2400"/>
              <a:t>E) 0.4 </a:t>
            </a:r>
            <a:r>
              <a:rPr lang="en-US" sz="2400" i="1"/>
              <a:t>a</a:t>
            </a:r>
            <a:r>
              <a:rPr lang="en-US" sz="2400"/>
              <a:t>, 0.6 </a:t>
            </a:r>
            <a:r>
              <a:rPr lang="en-US" sz="2400" i="1"/>
              <a:t>A</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GROUP DISCUSSION</a:t>
            </a:r>
            <a:endParaRPr/>
          </a:p>
        </p:txBody>
      </p:sp>
      <p:sp>
        <p:nvSpPr>
          <p:cNvPr id="103" name="Google Shape;103;p14"/>
          <p:cNvSpPr txBox="1">
            <a:spLocks noGrp="1"/>
          </p:cNvSpPr>
          <p:nvPr>
            <p:ph type="body" idx="1"/>
          </p:nvPr>
        </p:nvSpPr>
        <p:spPr>
          <a:xfrm>
            <a:off x="457200" y="1187532"/>
            <a:ext cx="8062912" cy="4822832"/>
          </a:xfrm>
          <a:prstGeom prst="rect">
            <a:avLst/>
          </a:prstGeom>
          <a:noFill/>
          <a:ln>
            <a:noFill/>
          </a:ln>
        </p:spPr>
        <p:txBody>
          <a:bodyPr spcFirstLastPara="1" wrap="square" lIns="91425" tIns="45700" rIns="91425" bIns="45700" anchor="t" anchorCtr="0">
            <a:noAutofit/>
          </a:bodyPr>
          <a:lstStyle/>
          <a:p>
            <a:pPr marL="57150" lvl="0" indent="0" algn="l" rtl="0">
              <a:spcBef>
                <a:spcPts val="0"/>
              </a:spcBef>
              <a:spcAft>
                <a:spcPts val="0"/>
              </a:spcAft>
              <a:buSzPts val="2400"/>
              <a:buNone/>
            </a:pPr>
            <a:r>
              <a:rPr lang="en-US" sz="2400"/>
              <a:t>If one assumes that Hardy-Weinberg equilibrium applies to the population of birds, about how many will have small beaks when the island’s population reaches 10,000? </a:t>
            </a:r>
            <a:endParaRPr/>
          </a:p>
          <a:p>
            <a:pPr marL="57150" lvl="0" indent="0" algn="l" rtl="0">
              <a:spcBef>
                <a:spcPts val="1080"/>
              </a:spcBef>
              <a:spcAft>
                <a:spcPts val="0"/>
              </a:spcAft>
              <a:buSzPts val="2400"/>
              <a:buNone/>
            </a:pPr>
            <a:r>
              <a:rPr lang="en-US" sz="2400"/>
              <a:t>A) 100</a:t>
            </a:r>
            <a:endParaRPr/>
          </a:p>
          <a:p>
            <a:pPr marL="57150" lvl="0" indent="0" algn="l" rtl="0">
              <a:spcBef>
                <a:spcPts val="1080"/>
              </a:spcBef>
              <a:spcAft>
                <a:spcPts val="0"/>
              </a:spcAft>
              <a:buSzPts val="2400"/>
              <a:buNone/>
            </a:pPr>
            <a:r>
              <a:rPr lang="en-US" sz="2400"/>
              <a:t>B) 400</a:t>
            </a:r>
            <a:endParaRPr/>
          </a:p>
          <a:p>
            <a:pPr marL="57150" lvl="0" indent="0" algn="l" rtl="0">
              <a:spcBef>
                <a:spcPts val="1080"/>
              </a:spcBef>
              <a:spcAft>
                <a:spcPts val="0"/>
              </a:spcAft>
              <a:buSzPts val="2400"/>
              <a:buNone/>
            </a:pPr>
            <a:r>
              <a:rPr lang="en-US" sz="2400"/>
              <a:t>C) 800</a:t>
            </a:r>
            <a:endParaRPr/>
          </a:p>
          <a:p>
            <a:pPr marL="57150" lvl="0" indent="0" algn="l" rtl="0">
              <a:spcBef>
                <a:spcPts val="1080"/>
              </a:spcBef>
              <a:spcAft>
                <a:spcPts val="0"/>
              </a:spcAft>
              <a:buSzPts val="2400"/>
              <a:buNone/>
            </a:pPr>
            <a:r>
              <a:rPr lang="en-US" sz="2400"/>
              <a:t>D) 1,000</a:t>
            </a:r>
            <a:endParaRPr/>
          </a:p>
          <a:p>
            <a:pPr marL="57150" lvl="0" indent="0" algn="l" rtl="0">
              <a:spcBef>
                <a:spcPts val="1080"/>
              </a:spcBef>
              <a:spcAft>
                <a:spcPts val="0"/>
              </a:spcAft>
              <a:buSzPts val="2400"/>
              <a:buNone/>
            </a:pPr>
            <a:r>
              <a:rPr lang="en-US" sz="2400"/>
              <a:t>E) 10,000</a:t>
            </a: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On-screen Show (4:3)</PresentationFormat>
  <Paragraphs>204</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Essential</vt:lpstr>
      <vt:lpstr>PowerPoint Presentation</vt:lpstr>
      <vt:lpstr>POPULATION GENETICS</vt:lpstr>
      <vt:lpstr>HARDY-WEINBERG PRINCIPLE OF EQUILIBRIUM</vt:lpstr>
      <vt:lpstr>HARDY-WEINBERG PRINCIPLE OF EQUILIBRIUM</vt:lpstr>
      <vt:lpstr>HARDY-WEINBERG EQUATIONS</vt:lpstr>
      <vt:lpstr>EXAMPLE 1</vt:lpstr>
      <vt:lpstr>EXAMPLE 2</vt:lpstr>
      <vt:lpstr>GROUP DISCUSSION</vt:lpstr>
      <vt:lpstr>GROUP DISCUSSION</vt:lpstr>
      <vt:lpstr>GROUP DISCUSSION</vt:lpstr>
      <vt:lpstr>POPULATION VARIATION</vt:lpstr>
      <vt:lpstr>EVOLUTIONARY FORCES THAT CAUSE CHANGE IN POPULATIONS</vt:lpstr>
      <vt:lpstr>EVOLUTIONARY FORCES THAT CAUSE CHANGE IN POPULATIONS</vt:lpstr>
      <vt:lpstr>EVOLUTIONARY FORCES THAT CAUSE CHANGE IN POPULATIONS</vt:lpstr>
      <vt:lpstr>RAPID GENETIC DRIFT</vt:lpstr>
      <vt:lpstr>EVOLUTIONARY FORCES THAT CAUSE CHANGE IN POPULATIONS</vt:lpstr>
      <vt:lpstr>EVOLUTIONARY FORCES THAT CAUSE CHANGE IN POPULATIONS</vt:lpstr>
      <vt:lpstr>EVOLUTIONARY FORCES THAT CAUSE CHANGE IN POPULATIONS</vt:lpstr>
      <vt:lpstr>EVOLUTIONARY FORCES THAT CAUSE CHANGE IN POPULATIONS</vt:lpstr>
      <vt:lpstr>GROUP DISCUSSION</vt:lpstr>
      <vt:lpstr>ADAPTIVE EVOLUTION</vt:lpstr>
      <vt:lpstr>ADAPTIVE EVOLUTION</vt:lpstr>
      <vt:lpstr>PowerPoint Presentation</vt:lpstr>
      <vt:lpstr>FREQUENCY DEPENDENT SELECTION</vt:lpstr>
      <vt:lpstr>SEXUAL SELECTION</vt:lpstr>
      <vt:lpstr>SEXUAL SELECTION</vt:lpstr>
      <vt:lpstr>SEXUAL SELECTION</vt:lpstr>
      <vt:lpstr>NO PERFECT ORGANISM!!!</vt:lpstr>
      <vt:lpstr>NO PERFECT ORGANISM!!!</vt:lpstr>
      <vt:lpstr>GROUP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dc:creator>
  <cp:lastModifiedBy>Rachael</cp:lastModifiedBy>
  <cp:revision>2</cp:revision>
  <dcterms:modified xsi:type="dcterms:W3CDTF">2019-08-04T20:00:34Z</dcterms:modified>
</cp:coreProperties>
</file>