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Lst>
  <p:sldSz cy="6858000" cx="9144000"/>
  <p:notesSz cx="9144000" cy="6858000"/>
  <p:embeddedFontLst>
    <p:embeddedFont>
      <p:font typeface="Arial Black"/>
      <p:regular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orient="horz" pos="373">
          <p15:clr>
            <a:srgbClr val="A4A3A4"/>
          </p15:clr>
        </p15:guide>
        <p15:guide id="4" pos="636">
          <p15:clr>
            <a:srgbClr val="A4A3A4"/>
          </p15:clr>
        </p15:guide>
        <p15:guide id="5" pos="469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3" name="Erica Mersfeld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 pos="373" orient="horz"/>
        <p:guide pos="636"/>
        <p:guide pos="4693"/>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font" Target="fonts/ArialBlack-regular.fntdata"/><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9-08-06T00:59:34.644">
    <p:pos x="901" y="76"/>
    <p:text>This graphic is pretty blurry.  You could replace it with a higher resolution version by right clicking on this image in the online version of the textbook and opening it in another tab.  Then save it and insert it here.</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9-08-06T01:03:24.094">
    <p:pos x="901" y="76"/>
    <p:text>same with this one</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3" dt="2019-08-06T01:04:47.660">
    <p:pos x="288" y="707"/>
    <p:text>No other suggestions.  Nice work!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44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44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513"/>
            <a:ext cx="3962400" cy="3444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 name="Shape 41"/>
        <p:cNvGrpSpPr/>
        <p:nvPr/>
      </p:nvGrpSpPr>
      <p:grpSpPr>
        <a:xfrm>
          <a:off x="0" y="0"/>
          <a:ext cx="0" cy="0"/>
          <a:chOff x="0" y="0"/>
          <a:chExt cx="0" cy="0"/>
        </a:xfrm>
      </p:grpSpPr>
      <p:sp>
        <p:nvSpPr>
          <p:cNvPr id="42" name="Google Shape;42;p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 name="Google Shape;43;p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10: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1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1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1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1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1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13: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1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1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1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1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1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16: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17: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18: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19: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 name="Google Shape;52;p2: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chytrid fungi zoospores and human spermatozoa</a:t>
            </a:r>
            <a:endParaRPr/>
          </a:p>
        </p:txBody>
      </p:sp>
      <p:sp>
        <p:nvSpPr>
          <p:cNvPr id="53" name="Google Shape;53;p2: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20: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2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2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2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2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2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23: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2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2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2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2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2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26: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2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27: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2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p28: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2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29: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2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3: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 name="Google Shape;62;p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30: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3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p3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3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p3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3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p33: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3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p3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3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p3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3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p36: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3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p37: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3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p38: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3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p39: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3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p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p40: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4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p4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4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p4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4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p43: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4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p4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4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p4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4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p46: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4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p47: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4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p48: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4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p49: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4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p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p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p50: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5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p5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5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Google Shape;420;p5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5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p53: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5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Google Shape;438;p5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5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Google Shape;445;p5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5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Google Shape;454;p56: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5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Google Shape;461;p57: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5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7" name="Shape 467"/>
        <p:cNvGrpSpPr/>
        <p:nvPr/>
      </p:nvGrpSpPr>
      <p:grpSpPr>
        <a:xfrm>
          <a:off x="0" y="0"/>
          <a:ext cx="0" cy="0"/>
          <a:chOff x="0" y="0"/>
          <a:chExt cx="0" cy="0"/>
        </a:xfrm>
      </p:grpSpPr>
      <p:sp>
        <p:nvSpPr>
          <p:cNvPr id="468" name="Google Shape;468;p58: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5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4" name="Shape 474"/>
        <p:cNvGrpSpPr/>
        <p:nvPr/>
      </p:nvGrpSpPr>
      <p:grpSpPr>
        <a:xfrm>
          <a:off x="0" y="0"/>
          <a:ext cx="0" cy="0"/>
          <a:chOff x="0" y="0"/>
          <a:chExt cx="0" cy="0"/>
        </a:xfrm>
      </p:grpSpPr>
      <p:sp>
        <p:nvSpPr>
          <p:cNvPr id="475" name="Google Shape;475;p59: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p5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6: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p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p7: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8: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9: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p:cSld name="Title Slide">
    <p:spTree>
      <p:nvGrpSpPr>
        <p:cNvPr id="15" name="Shape 15"/>
        <p:cNvGrpSpPr/>
        <p:nvPr/>
      </p:nvGrpSpPr>
      <p:grpSpPr>
        <a:xfrm>
          <a:off x="0" y="0"/>
          <a:ext cx="0" cy="0"/>
          <a:chOff x="0" y="0"/>
          <a:chExt cx="0" cy="0"/>
        </a:xfrm>
      </p:grpSpPr>
      <p:sp>
        <p:nvSpPr>
          <p:cNvPr id="16" name="Google Shape;16;p2"/>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nvSpPr>
        <p:spPr>
          <a:xfrm>
            <a:off x="0" y="789677"/>
            <a:ext cx="9144000" cy="7091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6CB255"/>
              </a:buClr>
              <a:buSzPts val="3500"/>
              <a:buFont typeface="Arial Black"/>
              <a:buNone/>
            </a:pPr>
            <a:r>
              <a:rPr b="0" i="0" lang="en-US" sz="3500" u="none" cap="none" strike="noStrike">
                <a:solidFill>
                  <a:srgbClr val="6CB255"/>
                </a:solidFill>
                <a:latin typeface="Arial Black"/>
                <a:ea typeface="Arial Black"/>
                <a:cs typeface="Arial Black"/>
                <a:sym typeface="Arial Black"/>
              </a:rPr>
              <a:t>COLLEGE PHYSICS</a:t>
            </a:r>
            <a:endParaRPr/>
          </a:p>
          <a:p>
            <a:pPr indent="0" lvl="0" marL="0" marR="0" rtl="0" algn="ctr">
              <a:spcBef>
                <a:spcPts val="0"/>
              </a:spcBef>
              <a:spcAft>
                <a:spcPts val="0"/>
              </a:spcAft>
              <a:buClr>
                <a:srgbClr val="6CB255"/>
              </a:buClr>
              <a:buSzPts val="1800"/>
              <a:buFont typeface="Arial Black"/>
              <a:buNone/>
            </a:pPr>
            <a:r>
              <a:t/>
            </a:r>
            <a:endParaRPr b="0" i="0" sz="1800" u="none" cap="none" strike="noStrike">
              <a:solidFill>
                <a:srgbClr val="EAF1DD"/>
              </a:solidFill>
              <a:latin typeface="Arial"/>
              <a:ea typeface="Arial"/>
              <a:cs typeface="Arial"/>
              <a:sym typeface="Arial"/>
            </a:endParaRPr>
          </a:p>
          <a:p>
            <a:pPr indent="0" lvl="0" marL="0" marR="0" rtl="0" algn="ctr">
              <a:spcBef>
                <a:spcPts val="0"/>
              </a:spcBef>
              <a:spcAft>
                <a:spcPts val="0"/>
              </a:spcAft>
              <a:buClr>
                <a:srgbClr val="212F62"/>
              </a:buClr>
              <a:buSzPts val="2000"/>
              <a:buFont typeface="Arial"/>
              <a:buNone/>
            </a:pPr>
            <a:r>
              <a:rPr b="1" i="0" lang="en-US" sz="2000" u="none" cap="none" strike="noStrike">
                <a:solidFill>
                  <a:srgbClr val="212F62"/>
                </a:solidFill>
                <a:latin typeface="Arial"/>
                <a:ea typeface="Arial"/>
                <a:cs typeface="Arial"/>
                <a:sym typeface="Arial"/>
              </a:rPr>
              <a:t>Chapter # Chapter Title</a:t>
            </a:r>
            <a:endParaRPr/>
          </a:p>
          <a:p>
            <a:pPr indent="0" lvl="0" marL="0" marR="0" rtl="0" algn="ctr">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PowerPoint Image Slideshow</a:t>
            </a:r>
            <a:endParaRPr/>
          </a:p>
        </p:txBody>
      </p:sp>
      <p:pic>
        <p:nvPicPr>
          <p:cNvPr descr="medium_covers_Page_2.png" id="19" name="Google Shape;19;p2"/>
          <p:cNvPicPr preferRelativeResize="0"/>
          <p:nvPr/>
        </p:nvPicPr>
        <p:blipFill rotWithShape="1">
          <a:blip r:embed="rId2">
            <a:alphaModFix/>
          </a:blip>
          <a:srcRect b="0" l="0" r="0" t="0"/>
          <a:stretch/>
        </p:blipFill>
        <p:spPr>
          <a:xfrm>
            <a:off x="3562758" y="2517424"/>
            <a:ext cx="2010682" cy="2603836"/>
          </a:xfrm>
          <a:prstGeom prst="rect">
            <a:avLst/>
          </a:prstGeom>
          <a:noFill/>
          <a:ln>
            <a:noFill/>
          </a:ln>
          <a:effectLst>
            <a:reflection blurRad="0" dir="0" dist="0" endA="300" endPos="35000" fadeDir="5400000" kx="0" rotWithShape="0" algn="bl" stA="52000" stPos="0" sy="-100000" ky="0"/>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showMasterSp="0">
  <p:cSld name="Two Content">
    <p:spTree>
      <p:nvGrpSpPr>
        <p:cNvPr id="20" name="Shape 20"/>
        <p:cNvGrpSpPr/>
        <p:nvPr/>
      </p:nvGrpSpPr>
      <p:grpSpPr>
        <a:xfrm>
          <a:off x="0" y="0"/>
          <a:ext cx="0" cy="0"/>
          <a:chOff x="0" y="0"/>
          <a:chExt cx="0" cy="0"/>
        </a:xfrm>
      </p:grpSpPr>
      <p:sp>
        <p:nvSpPr>
          <p:cNvPr id="21" name="Google Shape;21;p3"/>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rot="-5400000">
            <a:off x="8044814" y="683895"/>
            <a:ext cx="131572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5" name="Google Shape;25;p3"/>
          <p:cNvSpPr/>
          <p:nvPr>
            <p:ph idx="2" type="pic"/>
          </p:nvPr>
        </p:nvSpPr>
        <p:spPr>
          <a:xfrm>
            <a:off x="457199" y="1107618"/>
            <a:ext cx="4031619" cy="4607689"/>
          </a:xfrm>
          <a:prstGeom prst="rect">
            <a:avLst/>
          </a:prstGeom>
          <a:noFill/>
          <a:ln>
            <a:noFill/>
          </a:ln>
        </p:spPr>
        <p:txBody>
          <a:bodyPr anchorCtr="0" anchor="t" bIns="45700" lIns="91425" spcFirstLastPara="1" rIns="91425" wrap="square" tIns="45700">
            <a:noAutofit/>
          </a:bodyPr>
          <a:lstStyle>
            <a:lvl1pPr lvl="0" marR="0" rtl="0" algn="l">
              <a:spcBef>
                <a:spcPts val="400"/>
              </a:spcBef>
              <a:spcAft>
                <a:spcPts val="0"/>
              </a:spcAft>
              <a:buClr>
                <a:srgbClr val="6CB255"/>
              </a:buClr>
              <a:buSzPts val="2000"/>
              <a:buFont typeface="Arial"/>
              <a:buNone/>
              <a:defRPr b="0" i="0" sz="2000" u="none" cap="none" strike="noStrike">
                <a:solidFill>
                  <a:schemeClr val="dk1"/>
                </a:solidFill>
                <a:latin typeface="Arial"/>
                <a:ea typeface="Arial"/>
                <a:cs typeface="Arial"/>
                <a:sym typeface="Arial"/>
              </a:defRPr>
            </a:lvl1pPr>
            <a:lvl2pPr lvl="1" marR="0" rtl="0" algn="l">
              <a:spcBef>
                <a:spcPts val="600"/>
              </a:spcBef>
              <a:spcAft>
                <a:spcPts val="0"/>
              </a:spcAft>
              <a:buClr>
                <a:srgbClr val="6CB255"/>
              </a:buClr>
              <a:buSzPts val="2000"/>
              <a:buFont typeface="Arial"/>
              <a:buChar char="•"/>
              <a:defRPr b="0" i="0" sz="2000" u="none" cap="none" strike="noStrike">
                <a:solidFill>
                  <a:srgbClr val="000000"/>
                </a:solidFill>
                <a:latin typeface="Arial"/>
                <a:ea typeface="Arial"/>
                <a:cs typeface="Arial"/>
                <a:sym typeface="Arial"/>
              </a:defRPr>
            </a:lvl2pPr>
            <a:lvl3pPr lvl="2"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3pPr>
            <a:lvl4pPr lvl="3"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4pPr>
            <a:lvl5pPr lvl="4"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5pPr>
            <a:lvl6pPr lvl="5"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lvl="6"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lvl="7"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lvl="8"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26" name="Google Shape;26;p3"/>
          <p:cNvSpPr txBox="1"/>
          <p:nvPr>
            <p:ph idx="1" type="body"/>
          </p:nvPr>
        </p:nvSpPr>
        <p:spPr>
          <a:xfrm>
            <a:off x="4606925" y="1107618"/>
            <a:ext cx="3913188" cy="4607382"/>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Clr>
                <a:srgbClr val="6CB255"/>
              </a:buClr>
              <a:buSzPts val="2000"/>
              <a:buNone/>
              <a:defRPr>
                <a:solidFill>
                  <a:srgbClr val="212F62"/>
                </a:solidFill>
              </a:defRPr>
            </a:lvl1pPr>
            <a:lvl2pPr indent="-355600" lvl="1" marL="914400" algn="l">
              <a:spcBef>
                <a:spcPts val="600"/>
              </a:spcBef>
              <a:spcAft>
                <a:spcPts val="0"/>
              </a:spcAft>
              <a:buClr>
                <a:srgbClr val="6CB255"/>
              </a:buClr>
              <a:buSzPts val="2000"/>
              <a:buFont typeface="Arial Black"/>
              <a:buAutoNum type="alphaLcParenR"/>
              <a:defRPr>
                <a:solidFill>
                  <a:schemeClr val="dk1"/>
                </a:solidFill>
              </a:defRPr>
            </a:lvl2pPr>
            <a:lvl3pPr indent="-342900" lvl="2" marL="1371600" algn="l">
              <a:spcBef>
                <a:spcPts val="360"/>
              </a:spcBef>
              <a:spcAft>
                <a:spcPts val="0"/>
              </a:spcAft>
              <a:buClr>
                <a:srgbClr val="6CB255"/>
              </a:buClr>
              <a:buSzPts val="1800"/>
              <a:buFont typeface="Arial Black"/>
              <a:buAutoNum type="alphaLcParenR"/>
              <a:defRPr>
                <a:solidFill>
                  <a:schemeClr val="dk1"/>
                </a:solidFill>
              </a:defRPr>
            </a:lvl3pPr>
            <a:lvl4pPr indent="-342900" lvl="3" marL="1828800" algn="l">
              <a:spcBef>
                <a:spcPts val="360"/>
              </a:spcBef>
              <a:spcAft>
                <a:spcPts val="0"/>
              </a:spcAft>
              <a:buClr>
                <a:srgbClr val="6CB255"/>
              </a:buClr>
              <a:buSzPts val="1800"/>
              <a:buFont typeface="Arial Black"/>
              <a:buAutoNum type="alphaLcParenR"/>
              <a:defRPr>
                <a:solidFill>
                  <a:schemeClr val="dk1"/>
                </a:solidFill>
              </a:defRPr>
            </a:lvl4pPr>
            <a:lvl5pPr indent="-342900" lvl="4" marL="2286000" algn="l">
              <a:spcBef>
                <a:spcPts val="360"/>
              </a:spcBef>
              <a:spcAft>
                <a:spcPts val="0"/>
              </a:spcAft>
              <a:buClr>
                <a:srgbClr val="6CB255"/>
              </a:buClr>
              <a:buSzPts val="1800"/>
              <a:buFont typeface="Arial Black"/>
              <a:buAutoNum type="alphaLcParenR"/>
              <a:defRPr>
                <a:solidFill>
                  <a:schemeClr val="dk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howMasterSp="0">
  <p:cSld name="Title and Content">
    <p:spTree>
      <p:nvGrpSpPr>
        <p:cNvPr id="27" name="Shape 27"/>
        <p:cNvGrpSpPr/>
        <p:nvPr/>
      </p:nvGrpSpPr>
      <p:grpSpPr>
        <a:xfrm>
          <a:off x="0" y="0"/>
          <a:ext cx="0" cy="0"/>
          <a:chOff x="0" y="0"/>
          <a:chExt cx="0" cy="0"/>
        </a:xfrm>
      </p:grpSpPr>
      <p:sp>
        <p:nvSpPr>
          <p:cNvPr id="28" name="Google Shape;28;p4"/>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rot="-5400000">
            <a:off x="8044814" y="683895"/>
            <a:ext cx="131572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p4"/>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4"/>
          <p:cNvSpPr/>
          <p:nvPr>
            <p:ph idx="2" type="pic"/>
          </p:nvPr>
        </p:nvSpPr>
        <p:spPr>
          <a:xfrm>
            <a:off x="457199" y="1122386"/>
            <a:ext cx="8062913" cy="3500071"/>
          </a:xfrm>
          <a:prstGeom prst="rect">
            <a:avLst/>
          </a:prstGeom>
          <a:noFill/>
          <a:ln>
            <a:noFill/>
          </a:ln>
        </p:spPr>
        <p:txBody>
          <a:bodyPr anchorCtr="0" anchor="t" bIns="45700" lIns="91425" spcFirstLastPara="1" rIns="91425" wrap="square" tIns="45700">
            <a:noAutofit/>
          </a:bodyPr>
          <a:lstStyle>
            <a:lvl1pPr lvl="0" marR="0" rtl="0" algn="l">
              <a:spcBef>
                <a:spcPts val="400"/>
              </a:spcBef>
              <a:spcAft>
                <a:spcPts val="0"/>
              </a:spcAft>
              <a:buClr>
                <a:srgbClr val="6CB255"/>
              </a:buClr>
              <a:buSzPts val="2000"/>
              <a:buFont typeface="Arial"/>
              <a:buNone/>
              <a:defRPr b="0" i="0" sz="2000" u="none" cap="none" strike="noStrike">
                <a:solidFill>
                  <a:schemeClr val="dk1"/>
                </a:solidFill>
                <a:latin typeface="Arial"/>
                <a:ea typeface="Arial"/>
                <a:cs typeface="Arial"/>
                <a:sym typeface="Arial"/>
              </a:defRPr>
            </a:lvl1pPr>
            <a:lvl2pPr lvl="1" marR="0" rtl="0" algn="l">
              <a:spcBef>
                <a:spcPts val="600"/>
              </a:spcBef>
              <a:spcAft>
                <a:spcPts val="0"/>
              </a:spcAft>
              <a:buClr>
                <a:srgbClr val="6CB255"/>
              </a:buClr>
              <a:buSzPts val="2000"/>
              <a:buFont typeface="Arial"/>
              <a:buChar char="•"/>
              <a:defRPr b="0" i="0" sz="2000" u="none" cap="none" strike="noStrike">
                <a:solidFill>
                  <a:srgbClr val="000000"/>
                </a:solidFill>
                <a:latin typeface="Arial"/>
                <a:ea typeface="Arial"/>
                <a:cs typeface="Arial"/>
                <a:sym typeface="Arial"/>
              </a:defRPr>
            </a:lvl2pPr>
            <a:lvl3pPr lvl="2"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3pPr>
            <a:lvl4pPr lvl="3"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4pPr>
            <a:lvl5pPr lvl="4"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5pPr>
            <a:lvl6pPr lvl="5"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lvl="6"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lvl="7"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lvl="8"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33" name="Google Shape;33;p4"/>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Clr>
                <a:srgbClr val="6CB255"/>
              </a:buClr>
              <a:buSzPts val="2000"/>
              <a:buNone/>
              <a:defRPr>
                <a:solidFill>
                  <a:srgbClr val="000000"/>
                </a:solidFill>
              </a:defRPr>
            </a:lvl1pPr>
            <a:lvl2pPr indent="-355600" lvl="1" marL="914400" algn="l">
              <a:spcBef>
                <a:spcPts val="600"/>
              </a:spcBef>
              <a:spcAft>
                <a:spcPts val="0"/>
              </a:spcAft>
              <a:buClr>
                <a:srgbClr val="6CB255"/>
              </a:buClr>
              <a:buSzPts val="2000"/>
              <a:buFont typeface="Arial Black"/>
              <a:buAutoNum type="alphaLcParenR"/>
              <a:defRPr>
                <a:solidFill>
                  <a:schemeClr val="dk1"/>
                </a:solidFill>
              </a:defRPr>
            </a:lvl2pPr>
            <a:lvl3pPr indent="-342900" lvl="2" marL="1371600" algn="l">
              <a:spcBef>
                <a:spcPts val="360"/>
              </a:spcBef>
              <a:spcAft>
                <a:spcPts val="0"/>
              </a:spcAft>
              <a:buClr>
                <a:srgbClr val="6CB255"/>
              </a:buClr>
              <a:buSzPts val="1800"/>
              <a:buFont typeface="Arial Black"/>
              <a:buAutoNum type="alphaLcParenR"/>
              <a:defRPr>
                <a:solidFill>
                  <a:schemeClr val="dk1"/>
                </a:solidFill>
              </a:defRPr>
            </a:lvl3pPr>
            <a:lvl4pPr indent="-342900" lvl="3" marL="1828800" algn="l">
              <a:spcBef>
                <a:spcPts val="360"/>
              </a:spcBef>
              <a:spcAft>
                <a:spcPts val="0"/>
              </a:spcAft>
              <a:buClr>
                <a:srgbClr val="6CB255"/>
              </a:buClr>
              <a:buSzPts val="1800"/>
              <a:buFont typeface="Arial Black"/>
              <a:buAutoNum type="alphaLcParenR"/>
              <a:defRPr>
                <a:solidFill>
                  <a:schemeClr val="dk1"/>
                </a:solidFill>
              </a:defRPr>
            </a:lvl4pPr>
            <a:lvl5pPr indent="-342900" lvl="4" marL="2286000" algn="l">
              <a:spcBef>
                <a:spcPts val="360"/>
              </a:spcBef>
              <a:spcAft>
                <a:spcPts val="0"/>
              </a:spcAft>
              <a:buClr>
                <a:srgbClr val="6CB255"/>
              </a:buClr>
              <a:buSzPts val="1800"/>
              <a:buFont typeface="Arial Black"/>
              <a:buAutoNum type="alphaLcParenR"/>
              <a:defRPr>
                <a:solidFill>
                  <a:schemeClr val="dk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p:cSld name="Content with Caption">
    <p:spTree>
      <p:nvGrpSpPr>
        <p:cNvPr id="34" name="Shape 34"/>
        <p:cNvGrpSpPr/>
        <p:nvPr/>
      </p:nvGrpSpPr>
      <p:grpSpPr>
        <a:xfrm>
          <a:off x="0" y="0"/>
          <a:ext cx="0" cy="0"/>
          <a:chOff x="0" y="0"/>
          <a:chExt cx="0" cy="0"/>
        </a:xfrm>
      </p:grpSpPr>
      <p:sp>
        <p:nvSpPr>
          <p:cNvPr id="35" name="Google Shape;35;p5"/>
          <p:cNvSpPr txBox="1"/>
          <p:nvPr>
            <p:ph idx="1" type="body"/>
          </p:nvPr>
        </p:nvSpPr>
        <p:spPr>
          <a:xfrm>
            <a:off x="3575050" y="1600200"/>
            <a:ext cx="5111750" cy="4480560"/>
          </a:xfrm>
          <a:prstGeom prst="rect">
            <a:avLst/>
          </a:prstGeom>
          <a:noFill/>
          <a:ln>
            <a:noFill/>
          </a:ln>
        </p:spPr>
        <p:txBody>
          <a:bodyPr anchorCtr="0" anchor="t" bIns="45700" lIns="91425" spcFirstLastPara="1" rIns="91425" wrap="square" tIns="45700">
            <a:noAutofit/>
          </a:bodyPr>
          <a:lstStyle>
            <a:lvl1pPr indent="-228600" lvl="0" marL="457200" algn="l">
              <a:spcBef>
                <a:spcPts val="640"/>
              </a:spcBef>
              <a:spcAft>
                <a:spcPts val="0"/>
              </a:spcAft>
              <a:buSzPts val="3200"/>
              <a:buNone/>
              <a:defRPr sz="3200"/>
            </a:lvl1pPr>
            <a:lvl2pPr indent="-406400" lvl="1" marL="914400" algn="l">
              <a:spcBef>
                <a:spcPts val="600"/>
              </a:spcBef>
              <a:spcAft>
                <a:spcPts val="0"/>
              </a:spcAft>
              <a:buSzPts val="2800"/>
              <a:buFont typeface="Arial Black"/>
              <a:buAutoNum type="alphaLcParenR"/>
              <a:defRPr sz="2800"/>
            </a:lvl2pPr>
            <a:lvl3pPr indent="-381000" lvl="2" marL="1371600" algn="l">
              <a:spcBef>
                <a:spcPts val="480"/>
              </a:spcBef>
              <a:spcAft>
                <a:spcPts val="0"/>
              </a:spcAft>
              <a:buSzPts val="2400"/>
              <a:buFont typeface="Arial Black"/>
              <a:buAutoNum type="alphaLcParenR"/>
              <a:defRPr sz="2400"/>
            </a:lvl3pPr>
            <a:lvl4pPr indent="-355600" lvl="3" marL="1828800" algn="l">
              <a:spcBef>
                <a:spcPts val="400"/>
              </a:spcBef>
              <a:spcAft>
                <a:spcPts val="0"/>
              </a:spcAft>
              <a:buSzPts val="2000"/>
              <a:buFont typeface="Arial Black"/>
              <a:buAutoNum type="alphaLcParenR"/>
              <a:defRPr sz="2000"/>
            </a:lvl4pPr>
            <a:lvl5pPr indent="-355600" lvl="4" marL="2286000" algn="l">
              <a:spcBef>
                <a:spcPts val="400"/>
              </a:spcBef>
              <a:spcAft>
                <a:spcPts val="0"/>
              </a:spcAft>
              <a:buSzPts val="2000"/>
              <a:buFont typeface="Arial Black"/>
              <a:buAutoNum type="alphaLcParen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36" name="Google Shape;36;p5"/>
          <p:cNvSpPr txBox="1"/>
          <p:nvPr>
            <p:ph idx="2" type="body"/>
          </p:nvPr>
        </p:nvSpPr>
        <p:spPr>
          <a:xfrm>
            <a:off x="457200" y="1600200"/>
            <a:ext cx="3008313" cy="4480560"/>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SzPts val="1600"/>
              <a:buNone/>
              <a:defRPr sz="1600"/>
            </a:lvl1pPr>
            <a:lvl2pPr indent="-228600" lvl="1" marL="914400" algn="l">
              <a:spcBef>
                <a:spcPts val="60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37" name="Google Shape;37;p5"/>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rot="-5400000">
            <a:off x="8044814" y="683895"/>
            <a:ext cx="131572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0" name="Google Shape;40;p5"/>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6CB255"/>
              </a:buClr>
              <a:buSzPts val="2400"/>
              <a:buFont typeface="Arial Black"/>
              <a:buNone/>
              <a:defRPr b="0" i="0" sz="2400" u="none" cap="none" strike="noStrike">
                <a:solidFill>
                  <a:srgbClr val="6CB255"/>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Clr>
                <a:srgbClr val="6CB255"/>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spcBef>
                <a:spcPts val="600"/>
              </a:spcBef>
              <a:spcAft>
                <a:spcPts val="0"/>
              </a:spcAft>
              <a:buClr>
                <a:srgbClr val="6CB255"/>
              </a:buClr>
              <a:buSzPts val="2000"/>
              <a:buFont typeface="Arial"/>
              <a:buChar char="•"/>
              <a:defRPr b="0" i="0" sz="2000" u="none" cap="none" strike="noStrike">
                <a:solidFill>
                  <a:srgbClr val="000000"/>
                </a:solidFill>
                <a:latin typeface="Arial"/>
                <a:ea typeface="Arial"/>
                <a:cs typeface="Arial"/>
                <a:sym typeface="Arial"/>
              </a:defRPr>
            </a:lvl2pPr>
            <a:lvl3pPr indent="-342900" lvl="2" marL="1371600"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3pPr>
            <a:lvl4pPr indent="-342900" lvl="3" marL="1828800"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4pPr>
            <a:lvl5pPr indent="-342900" lvl="4" marL="2286000"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5pPr>
            <a:lvl6pPr indent="-330200" lvl="5" marL="27432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rot="-5400000">
            <a:off x="8044814" y="683895"/>
            <a:ext cx="131572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2400" u="none" cap="none" strike="noStrike">
                <a:solidFill>
                  <a:srgbClr val="FFFFFF"/>
                </a:solidFill>
                <a:latin typeface="Arial"/>
                <a:ea typeface="Arial"/>
                <a:cs typeface="Arial"/>
                <a:sym typeface="Arial"/>
              </a:defRPr>
            </a:lvl1pPr>
            <a:lvl2pPr indent="0" lvl="1" marL="0" marR="0" rtl="0" algn="r">
              <a:spcBef>
                <a:spcPts val="0"/>
              </a:spcBef>
              <a:buNone/>
              <a:defRPr b="1" i="0" sz="2400" u="none" cap="none" strike="noStrike">
                <a:solidFill>
                  <a:srgbClr val="FFFFFF"/>
                </a:solidFill>
                <a:latin typeface="Arial"/>
                <a:ea typeface="Arial"/>
                <a:cs typeface="Arial"/>
                <a:sym typeface="Arial"/>
              </a:defRPr>
            </a:lvl2pPr>
            <a:lvl3pPr indent="0" lvl="2" marL="0" marR="0" rtl="0" algn="r">
              <a:spcBef>
                <a:spcPts val="0"/>
              </a:spcBef>
              <a:buNone/>
              <a:defRPr b="1" i="0" sz="2400" u="none" cap="none" strike="noStrike">
                <a:solidFill>
                  <a:srgbClr val="FFFFFF"/>
                </a:solidFill>
                <a:latin typeface="Arial"/>
                <a:ea typeface="Arial"/>
                <a:cs typeface="Arial"/>
                <a:sym typeface="Arial"/>
              </a:defRPr>
            </a:lvl3pPr>
            <a:lvl4pPr indent="0" lvl="3" marL="0" marR="0" rtl="0" algn="r">
              <a:spcBef>
                <a:spcPts val="0"/>
              </a:spcBef>
              <a:buNone/>
              <a:defRPr b="1" i="0" sz="2400" u="none" cap="none" strike="noStrike">
                <a:solidFill>
                  <a:srgbClr val="FFFFFF"/>
                </a:solidFill>
                <a:latin typeface="Arial"/>
                <a:ea typeface="Arial"/>
                <a:cs typeface="Arial"/>
                <a:sym typeface="Arial"/>
              </a:defRPr>
            </a:lvl4pPr>
            <a:lvl5pPr indent="0" lvl="4" marL="0" marR="0" rtl="0" algn="r">
              <a:spcBef>
                <a:spcPts val="0"/>
              </a:spcBef>
              <a:buNone/>
              <a:defRPr b="1" i="0" sz="2400" u="none" cap="none" strike="noStrike">
                <a:solidFill>
                  <a:srgbClr val="FFFFFF"/>
                </a:solidFill>
                <a:latin typeface="Arial"/>
                <a:ea typeface="Arial"/>
                <a:cs typeface="Arial"/>
                <a:sym typeface="Arial"/>
              </a:defRPr>
            </a:lvl5pPr>
            <a:lvl6pPr indent="0" lvl="5" marL="0" marR="0" rtl="0" algn="r">
              <a:spcBef>
                <a:spcPts val="0"/>
              </a:spcBef>
              <a:buNone/>
              <a:defRPr b="1" i="0" sz="2400" u="none" cap="none" strike="noStrike">
                <a:solidFill>
                  <a:srgbClr val="FFFFFF"/>
                </a:solidFill>
                <a:latin typeface="Arial"/>
                <a:ea typeface="Arial"/>
                <a:cs typeface="Arial"/>
                <a:sym typeface="Arial"/>
              </a:defRPr>
            </a:lvl6pPr>
            <a:lvl7pPr indent="0" lvl="6" marL="0" marR="0" rtl="0" algn="r">
              <a:spcBef>
                <a:spcPts val="0"/>
              </a:spcBef>
              <a:buNone/>
              <a:defRPr b="1" i="0" sz="2400" u="none" cap="none" strike="noStrike">
                <a:solidFill>
                  <a:srgbClr val="FFFFFF"/>
                </a:solidFill>
                <a:latin typeface="Arial"/>
                <a:ea typeface="Arial"/>
                <a:cs typeface="Arial"/>
                <a:sym typeface="Arial"/>
              </a:defRPr>
            </a:lvl7pPr>
            <a:lvl8pPr indent="0" lvl="7" marL="0" marR="0" rtl="0" algn="r">
              <a:spcBef>
                <a:spcPts val="0"/>
              </a:spcBef>
              <a:buNone/>
              <a:defRPr b="1" i="0" sz="2400" u="none" cap="none" strike="noStrike">
                <a:solidFill>
                  <a:srgbClr val="FFFFFF"/>
                </a:solidFill>
                <a:latin typeface="Arial"/>
                <a:ea typeface="Arial"/>
                <a:cs typeface="Arial"/>
                <a:sym typeface="Arial"/>
              </a:defRPr>
            </a:lvl8pPr>
            <a:lvl9pPr indent="0" lvl="8" marL="0" marR="0" rtl="0" algn="r">
              <a:spcBef>
                <a:spcPts val="0"/>
              </a:spcBef>
              <a:buNone/>
              <a:defRPr b="1" i="0" sz="24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hyperlink" Target="http://creativecommons.org/licenses/by-nc-sa/4.0/" TargetMode="External"/><Relationship Id="rId6"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jp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0.jp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1.jpg"/><Relationship Id="rId4" Type="http://schemas.openxmlformats.org/officeDocument/2006/relationships/image" Target="../media/image23.jpg"/><Relationship Id="rId5" Type="http://schemas.openxmlformats.org/officeDocument/2006/relationships/image" Target="../media/image3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4.jpg"/><Relationship Id="rId4" Type="http://schemas.openxmlformats.org/officeDocument/2006/relationships/image" Target="../media/image27.jpg"/><Relationship Id="rId5" Type="http://schemas.openxmlformats.org/officeDocument/2006/relationships/image" Target="../media/image3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comments" Target="../comments/comment1.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47.jpg"/><Relationship Id="rId4" Type="http://schemas.openxmlformats.org/officeDocument/2006/relationships/image" Target="../media/image37.jpg"/><Relationship Id="rId5" Type="http://schemas.openxmlformats.org/officeDocument/2006/relationships/image" Target="../media/image33.jpg"/><Relationship Id="rId6" Type="http://schemas.openxmlformats.org/officeDocument/2006/relationships/image" Target="../media/image42.jpg"/><Relationship Id="rId7" Type="http://schemas.openxmlformats.org/officeDocument/2006/relationships/image" Target="../media/image43.jpg"/><Relationship Id="rId8" Type="http://schemas.openxmlformats.org/officeDocument/2006/relationships/image" Target="../media/image4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48.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comments" Target="../comments/comment2.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39.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39.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46.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39.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41.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41.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41.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49.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comments" Target="../comments/commen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22.jpg"/><Relationship Id="rId5"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44" name="Shape 44"/>
        <p:cNvGrpSpPr/>
        <p:nvPr/>
      </p:nvGrpSpPr>
      <p:grpSpPr>
        <a:xfrm>
          <a:off x="0" y="0"/>
          <a:ext cx="0" cy="0"/>
          <a:chOff x="0" y="0"/>
          <a:chExt cx="0" cy="0"/>
        </a:xfrm>
      </p:grpSpPr>
      <p:sp>
        <p:nvSpPr>
          <p:cNvPr id="45" name="Google Shape;45;p6"/>
          <p:cNvSpPr txBox="1"/>
          <p:nvPr/>
        </p:nvSpPr>
        <p:spPr>
          <a:xfrm>
            <a:off x="0" y="789677"/>
            <a:ext cx="9144000" cy="7091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6CB255"/>
              </a:buClr>
              <a:buSzPts val="3600"/>
              <a:buFont typeface="Arial Black"/>
              <a:buNone/>
            </a:pPr>
            <a:r>
              <a:rPr b="0" i="0" lang="en-US" sz="3600" u="none" cap="none" strike="noStrike">
                <a:solidFill>
                  <a:srgbClr val="6CB255"/>
                </a:solidFill>
                <a:latin typeface="Arial Black"/>
                <a:ea typeface="Arial Black"/>
                <a:cs typeface="Arial Black"/>
                <a:sym typeface="Arial Black"/>
              </a:rPr>
              <a:t>BIOLOGY 2E</a:t>
            </a:r>
            <a:endParaRPr/>
          </a:p>
          <a:p>
            <a:pPr indent="0" lvl="0" marL="0" marR="0" rtl="0" algn="ctr">
              <a:spcBef>
                <a:spcPts val="0"/>
              </a:spcBef>
              <a:spcAft>
                <a:spcPts val="0"/>
              </a:spcAft>
              <a:buClr>
                <a:srgbClr val="6CB255"/>
              </a:buClr>
              <a:buSzPts val="1800"/>
              <a:buFont typeface="Arial Black"/>
              <a:buNone/>
            </a:pPr>
            <a:r>
              <a:t/>
            </a:r>
            <a:endParaRPr b="0" i="0" sz="1800" u="none" cap="none" strike="noStrike">
              <a:solidFill>
                <a:srgbClr val="EAF1DD"/>
              </a:solidFill>
              <a:latin typeface="Arial"/>
              <a:ea typeface="Arial"/>
              <a:cs typeface="Arial"/>
              <a:sym typeface="Arial"/>
            </a:endParaRPr>
          </a:p>
          <a:p>
            <a:pPr indent="0" lvl="0" marL="0" marR="0" rtl="0" algn="ctr">
              <a:spcBef>
                <a:spcPts val="0"/>
              </a:spcBef>
              <a:spcAft>
                <a:spcPts val="0"/>
              </a:spcAft>
              <a:buClr>
                <a:srgbClr val="212F62"/>
              </a:buClr>
              <a:buSzPts val="2000"/>
              <a:buFont typeface="Arial"/>
              <a:buNone/>
            </a:pPr>
            <a:r>
              <a:rPr b="1" i="0" lang="en-US" sz="2000" u="none" cap="none" strike="noStrike">
                <a:solidFill>
                  <a:srgbClr val="212F62"/>
                </a:solidFill>
                <a:latin typeface="Arial"/>
                <a:ea typeface="Arial"/>
                <a:cs typeface="Arial"/>
                <a:sym typeface="Arial"/>
              </a:rPr>
              <a:t>INTRODUCTION TO ANIMAL DIVERSITY</a:t>
            </a:r>
            <a:endParaRPr/>
          </a:p>
          <a:p>
            <a:pPr indent="0" lvl="0" marL="0" marR="0" rtl="0" algn="ctr">
              <a:spcBef>
                <a:spcPts val="0"/>
              </a:spcBef>
              <a:spcAft>
                <a:spcPts val="0"/>
              </a:spcAft>
              <a:buClr>
                <a:schemeClr val="dk1"/>
              </a:buClr>
              <a:buSzPts val="1600"/>
              <a:buFont typeface="Arial"/>
              <a:buNone/>
            </a:pPr>
            <a:r>
              <a:t/>
            </a:r>
            <a:endParaRPr/>
          </a:p>
        </p:txBody>
      </p:sp>
      <p:pic>
        <p:nvPicPr>
          <p:cNvPr id="46" name="Google Shape;46;p6"/>
          <p:cNvPicPr preferRelativeResize="0"/>
          <p:nvPr/>
        </p:nvPicPr>
        <p:blipFill rotWithShape="1">
          <a:blip r:embed="rId3">
            <a:alphaModFix/>
          </a:blip>
          <a:srcRect b="0" l="0" r="0" t="0"/>
          <a:stretch/>
        </p:blipFill>
        <p:spPr>
          <a:xfrm>
            <a:off x="3159862" y="2502569"/>
            <a:ext cx="2824276" cy="3609474"/>
          </a:xfrm>
          <a:prstGeom prst="rect">
            <a:avLst/>
          </a:prstGeom>
          <a:noFill/>
          <a:ln>
            <a:noFill/>
          </a:ln>
        </p:spPr>
      </p:pic>
      <p:pic>
        <p:nvPicPr>
          <p:cNvPr descr="OSX-Horiz-TM-RGB-2015.eps" id="47" name="Google Shape;47;p6"/>
          <p:cNvPicPr preferRelativeResize="0"/>
          <p:nvPr/>
        </p:nvPicPr>
        <p:blipFill rotWithShape="1">
          <a:blip r:embed="rId4">
            <a:alphaModFix/>
          </a:blip>
          <a:srcRect b="0" l="0" r="0" t="0"/>
          <a:stretch/>
        </p:blipFill>
        <p:spPr>
          <a:xfrm>
            <a:off x="6705600" y="5878757"/>
            <a:ext cx="2034556" cy="466571"/>
          </a:xfrm>
          <a:prstGeom prst="rect">
            <a:avLst/>
          </a:prstGeom>
          <a:noFill/>
          <a:ln>
            <a:noFill/>
          </a:ln>
        </p:spPr>
      </p:pic>
      <p:sp>
        <p:nvSpPr>
          <p:cNvPr id="48" name="Google Shape;48;p6"/>
          <p:cNvSpPr txBox="1"/>
          <p:nvPr/>
        </p:nvSpPr>
        <p:spPr>
          <a:xfrm>
            <a:off x="257174" y="5661919"/>
            <a:ext cx="1957388" cy="90024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050" u="none" cap="none" strike="noStrike">
                <a:solidFill>
                  <a:schemeClr val="dk1"/>
                </a:solidFill>
                <a:latin typeface="Arial"/>
                <a:ea typeface="Arial"/>
                <a:cs typeface="Arial"/>
                <a:sym typeface="Arial"/>
              </a:rPr>
              <a:t>This work is licensed under a </a:t>
            </a:r>
            <a:r>
              <a:rPr b="0" i="0" lang="en-US" sz="1050" u="sng" cap="none" strike="noStrike">
                <a:solidFill>
                  <a:schemeClr val="dk1"/>
                </a:solidFill>
                <a:latin typeface="Arial"/>
                <a:ea typeface="Arial"/>
                <a:cs typeface="Arial"/>
                <a:sym typeface="Arial"/>
                <a:hlinkClick r:id="rId5"/>
              </a:rPr>
              <a:t>Creative Commons Attribution-NonCommercial-ShareAlike 4.0 International License</a:t>
            </a:r>
            <a:r>
              <a:rPr b="0" i="0" lang="en-US" sz="1050" u="none" cap="none" strike="noStrike">
                <a:solidFill>
                  <a:schemeClr val="dk1"/>
                </a:solidFill>
                <a:latin typeface="Arial"/>
                <a:ea typeface="Arial"/>
                <a:cs typeface="Arial"/>
                <a:sym typeface="Arial"/>
              </a:rPr>
              <a:t>.</a:t>
            </a:r>
            <a:endParaRPr/>
          </a:p>
        </p:txBody>
      </p:sp>
      <p:pic>
        <p:nvPicPr>
          <p:cNvPr id="49" name="Google Shape;49;p6"/>
          <p:cNvPicPr preferRelativeResize="0"/>
          <p:nvPr/>
        </p:nvPicPr>
        <p:blipFill rotWithShape="1">
          <a:blip r:embed="rId6">
            <a:alphaModFix/>
          </a:blip>
          <a:srcRect b="0" l="0" r="0" t="0"/>
          <a:stretch/>
        </p:blipFill>
        <p:spPr>
          <a:xfrm>
            <a:off x="314326" y="5089207"/>
            <a:ext cx="1257300" cy="4400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5"/>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FORMS OF ANIMAL REPRODUCTION</a:t>
            </a:r>
            <a:endParaRPr/>
          </a:p>
        </p:txBody>
      </p:sp>
      <p:pic>
        <p:nvPicPr>
          <p:cNvPr id="116" name="Google Shape;116;p15"/>
          <p:cNvPicPr preferRelativeResize="0"/>
          <p:nvPr>
            <p:ph idx="2" type="pic"/>
          </p:nvPr>
        </p:nvPicPr>
        <p:blipFill rotWithShape="1">
          <a:blip r:embed="rId3">
            <a:alphaModFix/>
          </a:blip>
          <a:srcRect b="0" l="19320" r="19320" t="0"/>
          <a:stretch/>
        </p:blipFill>
        <p:spPr>
          <a:xfrm>
            <a:off x="457199" y="1107618"/>
            <a:ext cx="4031619" cy="4607689"/>
          </a:xfrm>
          <a:prstGeom prst="rect">
            <a:avLst/>
          </a:prstGeom>
          <a:noFill/>
          <a:ln>
            <a:noFill/>
          </a:ln>
        </p:spPr>
      </p:pic>
      <p:sp>
        <p:nvSpPr>
          <p:cNvPr id="117" name="Google Shape;117;p15"/>
          <p:cNvSpPr txBox="1"/>
          <p:nvPr>
            <p:ph idx="1" type="body"/>
          </p:nvPr>
        </p:nvSpPr>
        <p:spPr>
          <a:xfrm>
            <a:off x="4606925" y="1107618"/>
            <a:ext cx="3913188" cy="4607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2400"/>
              <a:buNone/>
            </a:pPr>
            <a:r>
              <a:rPr lang="en-US" sz="2400" u="sng"/>
              <a:t>Asexual</a:t>
            </a:r>
            <a:endParaRPr/>
          </a:p>
          <a:p>
            <a:pPr indent="-457200" lvl="0" marL="457200" rtl="0" algn="l">
              <a:spcBef>
                <a:spcPts val="1080"/>
              </a:spcBef>
              <a:spcAft>
                <a:spcPts val="0"/>
              </a:spcAft>
              <a:buSzPts val="2400"/>
              <a:buFont typeface="Arial Black"/>
              <a:buAutoNum type="arabicPeriod"/>
            </a:pPr>
            <a:r>
              <a:rPr i="1" lang="en-US" sz="2400"/>
              <a:t>Budding</a:t>
            </a:r>
            <a:r>
              <a:rPr lang="en-US" sz="2400"/>
              <a:t>  </a:t>
            </a:r>
            <a:endParaRPr/>
          </a:p>
          <a:p>
            <a:pPr indent="-457200" lvl="0" marL="457200" rtl="0" algn="l">
              <a:spcBef>
                <a:spcPts val="1080"/>
              </a:spcBef>
              <a:spcAft>
                <a:spcPts val="0"/>
              </a:spcAft>
              <a:buSzPts val="2400"/>
              <a:buFont typeface="Arial Black"/>
              <a:buAutoNum type="arabicPeriod"/>
            </a:pPr>
            <a:r>
              <a:rPr i="1" lang="en-US" sz="2400"/>
              <a:t>Fragmentation</a:t>
            </a:r>
            <a:endParaRPr/>
          </a:p>
          <a:p>
            <a:pPr indent="-342900" lvl="0" marL="342900" rtl="0" algn="l">
              <a:spcBef>
                <a:spcPts val="1080"/>
              </a:spcBef>
              <a:spcAft>
                <a:spcPts val="0"/>
              </a:spcAft>
              <a:buSzPts val="2400"/>
              <a:buFont typeface="Arial"/>
              <a:buChar char="•"/>
            </a:pPr>
            <a:r>
              <a:rPr lang="en-US" sz="2400"/>
              <a:t>Common in stationary aquatic animals </a:t>
            </a:r>
            <a:endParaRPr/>
          </a:p>
          <a:p>
            <a:pPr indent="-342900" lvl="0" marL="342900" rtl="0" algn="l">
              <a:spcBef>
                <a:spcPts val="1080"/>
              </a:spcBef>
              <a:spcAft>
                <a:spcPts val="0"/>
              </a:spcAft>
              <a:buSzPts val="2400"/>
              <a:buFont typeface="Arial"/>
              <a:buChar char="•"/>
            </a:pPr>
            <a:r>
              <a:rPr lang="en-US" sz="2400"/>
              <a:t>Potential buildup of deleterious mutations</a:t>
            </a:r>
            <a:endParaRPr/>
          </a:p>
        </p:txBody>
      </p:sp>
      <p:sp>
        <p:nvSpPr>
          <p:cNvPr id="118" name="Google Shape;118;p15"/>
          <p:cNvSpPr/>
          <p:nvPr/>
        </p:nvSpPr>
        <p:spPr>
          <a:xfrm>
            <a:off x="1503832" y="5715000"/>
            <a:ext cx="1938351"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Lifetrance</a:t>
            </a:r>
            <a:endParaRPr sz="1000">
              <a:solidFill>
                <a:schemeClr val="dk1"/>
              </a:solidFill>
              <a:latin typeface="Arial"/>
              <a:ea typeface="Arial"/>
              <a:cs typeface="Arial"/>
              <a:sym typeface="Arial"/>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https://commons.wikimedia.org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6"/>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FORMS OF ANIMAL REPRODUCTION</a:t>
            </a:r>
            <a:endParaRPr/>
          </a:p>
        </p:txBody>
      </p:sp>
      <p:sp>
        <p:nvSpPr>
          <p:cNvPr id="124" name="Google Shape;124;p16"/>
          <p:cNvSpPr txBox="1"/>
          <p:nvPr>
            <p:ph idx="1" type="body"/>
          </p:nvPr>
        </p:nvSpPr>
        <p:spPr>
          <a:xfrm>
            <a:off x="4606925" y="1107618"/>
            <a:ext cx="3913188" cy="4607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2000"/>
              <a:buNone/>
            </a:pPr>
            <a:r>
              <a:rPr b="1" lang="en-US" u="sng"/>
              <a:t>Parthenogenesis</a:t>
            </a:r>
            <a:r>
              <a:rPr lang="en-US"/>
              <a:t> </a:t>
            </a:r>
            <a:endParaRPr/>
          </a:p>
          <a:p>
            <a:pPr indent="-342900" lvl="0" marL="342900" rtl="0" algn="l">
              <a:spcBef>
                <a:spcPts val="1000"/>
              </a:spcBef>
              <a:spcAft>
                <a:spcPts val="0"/>
              </a:spcAft>
              <a:buSzPts val="2000"/>
              <a:buFont typeface="Arial"/>
              <a:buChar char="•"/>
            </a:pPr>
            <a:r>
              <a:rPr lang="en-US"/>
              <a:t>Progeny develop from a gamete without fertilization</a:t>
            </a:r>
            <a:endParaRPr/>
          </a:p>
          <a:p>
            <a:pPr indent="-342900" lvl="0" marL="342900" rtl="0" algn="l">
              <a:spcBef>
                <a:spcPts val="1000"/>
              </a:spcBef>
              <a:spcAft>
                <a:spcPts val="0"/>
              </a:spcAft>
              <a:buSzPts val="2000"/>
              <a:buFont typeface="Arial"/>
              <a:buChar char="•"/>
            </a:pPr>
            <a:r>
              <a:rPr lang="en-US"/>
              <a:t>Only occurs in females because of the nutrients stored in eggs</a:t>
            </a:r>
            <a:endParaRPr/>
          </a:p>
          <a:p>
            <a:pPr indent="-342900" lvl="0" marL="342900" rtl="0" algn="l">
              <a:spcBef>
                <a:spcPts val="1000"/>
              </a:spcBef>
              <a:spcAft>
                <a:spcPts val="0"/>
              </a:spcAft>
              <a:buSzPts val="2000"/>
              <a:buFont typeface="Arial"/>
              <a:buChar char="•"/>
            </a:pPr>
            <a:r>
              <a:rPr lang="en-US"/>
              <a:t>Can result in </a:t>
            </a:r>
            <a:r>
              <a:rPr b="1" lang="en-US"/>
              <a:t>haploploidy</a:t>
            </a:r>
            <a:endParaRPr b="1"/>
          </a:p>
          <a:p>
            <a:pPr indent="-342900" lvl="1" marL="1074420" rtl="0" algn="l">
              <a:spcBef>
                <a:spcPts val="1000"/>
              </a:spcBef>
              <a:spcAft>
                <a:spcPts val="0"/>
              </a:spcAft>
              <a:buSzPts val="2000"/>
              <a:buFont typeface="Arial"/>
              <a:buChar char="•"/>
            </a:pPr>
            <a:r>
              <a:rPr i="1" lang="en-US"/>
              <a:t>Females are diploid and males are haploid </a:t>
            </a:r>
            <a:endParaRPr/>
          </a:p>
          <a:p>
            <a:pPr indent="-342900" lvl="0" marL="342900" rtl="0" algn="l">
              <a:spcBef>
                <a:spcPts val="400"/>
              </a:spcBef>
              <a:spcAft>
                <a:spcPts val="0"/>
              </a:spcAft>
              <a:buSzPts val="2000"/>
              <a:buFont typeface="Arial"/>
              <a:buChar char="•"/>
            </a:pPr>
            <a:r>
              <a:rPr lang="en-US"/>
              <a:t>Ensures genetic propagation when access to mates is limited</a:t>
            </a:r>
            <a:endParaRPr/>
          </a:p>
        </p:txBody>
      </p:sp>
      <p:pic>
        <p:nvPicPr>
          <p:cNvPr descr="Bees, Pollination, Insect, Macro, Pollen, Honey, Animal" id="125" name="Google Shape;125;p16"/>
          <p:cNvPicPr preferRelativeResize="0"/>
          <p:nvPr/>
        </p:nvPicPr>
        <p:blipFill rotWithShape="1">
          <a:blip r:embed="rId3">
            <a:alphaModFix/>
          </a:blip>
          <a:srcRect b="0" l="0" r="0" t="0"/>
          <a:stretch/>
        </p:blipFill>
        <p:spPr>
          <a:xfrm>
            <a:off x="248340" y="1418220"/>
            <a:ext cx="4288736" cy="285915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17"/>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ANIMAL REPRODUCTION AND DEVELOPMENT</a:t>
            </a:r>
            <a:endParaRPr/>
          </a:p>
        </p:txBody>
      </p:sp>
      <p:sp>
        <p:nvSpPr>
          <p:cNvPr id="131" name="Google Shape;131;p17"/>
          <p:cNvSpPr txBox="1"/>
          <p:nvPr>
            <p:ph idx="1" type="body"/>
          </p:nvPr>
        </p:nvSpPr>
        <p:spPr>
          <a:xfrm>
            <a:off x="457200" y="3639472"/>
            <a:ext cx="7589301" cy="2785378"/>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SzPts val="2000"/>
              <a:buFont typeface="Arial Black"/>
              <a:buAutoNum type="arabicPeriod"/>
            </a:pPr>
            <a:r>
              <a:rPr b="1" lang="en-US">
                <a:solidFill>
                  <a:srgbClr val="000000"/>
                </a:solidFill>
              </a:rPr>
              <a:t>Cleavage</a:t>
            </a:r>
            <a:r>
              <a:rPr lang="en-US">
                <a:solidFill>
                  <a:srgbClr val="000000"/>
                </a:solidFill>
              </a:rPr>
              <a:t> (</a:t>
            </a:r>
            <a:r>
              <a:rPr i="1" lang="en-US">
                <a:solidFill>
                  <a:srgbClr val="000000"/>
                </a:solidFill>
              </a:rPr>
              <a:t>cell divisions without growth</a:t>
            </a:r>
            <a:r>
              <a:rPr lang="en-US">
                <a:solidFill>
                  <a:srgbClr val="000000"/>
                </a:solidFill>
              </a:rPr>
              <a:t>)</a:t>
            </a:r>
            <a:endParaRPr/>
          </a:p>
          <a:p>
            <a:pPr indent="-457200" lvl="1" marL="800100" rtl="0" algn="l">
              <a:spcBef>
                <a:spcPts val="1000"/>
              </a:spcBef>
              <a:spcAft>
                <a:spcPts val="0"/>
              </a:spcAft>
              <a:buSzPts val="2000"/>
              <a:buFont typeface="Arial"/>
              <a:buChar char="•"/>
            </a:pPr>
            <a:r>
              <a:rPr lang="en-US">
                <a:solidFill>
                  <a:srgbClr val="000000"/>
                </a:solidFill>
              </a:rPr>
              <a:t>Cells are </a:t>
            </a:r>
            <a:r>
              <a:rPr b="1" lang="en-US">
                <a:solidFill>
                  <a:srgbClr val="000000"/>
                </a:solidFill>
              </a:rPr>
              <a:t>blastomeres</a:t>
            </a:r>
            <a:endParaRPr/>
          </a:p>
          <a:p>
            <a:pPr indent="-457200" lvl="0" marL="457200" rtl="0" algn="l">
              <a:spcBef>
                <a:spcPts val="400"/>
              </a:spcBef>
              <a:spcAft>
                <a:spcPts val="0"/>
              </a:spcAft>
              <a:buSzPts val="2000"/>
              <a:buFont typeface="Arial Black"/>
              <a:buAutoNum type="arabicPeriod"/>
            </a:pPr>
            <a:r>
              <a:rPr lang="en-US">
                <a:solidFill>
                  <a:schemeClr val="dk1"/>
                </a:solidFill>
              </a:rPr>
              <a:t>Further cell division and rearrangement of existing cells form a solid </a:t>
            </a:r>
            <a:r>
              <a:rPr b="1" lang="en-US">
                <a:solidFill>
                  <a:schemeClr val="dk1"/>
                </a:solidFill>
              </a:rPr>
              <a:t>morula</a:t>
            </a:r>
            <a:endParaRPr/>
          </a:p>
          <a:p>
            <a:pPr indent="-457200" lvl="0" marL="457200" rtl="0" algn="l">
              <a:spcBef>
                <a:spcPts val="1000"/>
              </a:spcBef>
              <a:spcAft>
                <a:spcPts val="0"/>
              </a:spcAft>
              <a:buSzPts val="2000"/>
              <a:buFont typeface="Arial Black"/>
              <a:buAutoNum type="arabicPeriod"/>
            </a:pPr>
            <a:r>
              <a:rPr b="1" lang="en-US">
                <a:solidFill>
                  <a:srgbClr val="000000"/>
                </a:solidFill>
              </a:rPr>
              <a:t>Blastula</a:t>
            </a:r>
            <a:endParaRPr/>
          </a:p>
          <a:p>
            <a:pPr indent="-230187" lvl="1" marL="573088" rtl="0" algn="l">
              <a:spcBef>
                <a:spcPts val="1000"/>
              </a:spcBef>
              <a:spcAft>
                <a:spcPts val="0"/>
              </a:spcAft>
              <a:buSzPts val="2000"/>
              <a:buFont typeface="Arial"/>
              <a:buChar char="•"/>
            </a:pPr>
            <a:r>
              <a:rPr lang="en-US">
                <a:solidFill>
                  <a:srgbClr val="000000"/>
                </a:solidFill>
              </a:rPr>
              <a:t>Hollow ball of cells</a:t>
            </a:r>
            <a:endParaRPr/>
          </a:p>
          <a:p>
            <a:pPr indent="-230187" lvl="1" marL="573088" rtl="0" algn="l">
              <a:spcBef>
                <a:spcPts val="400"/>
              </a:spcBef>
              <a:spcAft>
                <a:spcPts val="0"/>
              </a:spcAft>
              <a:buSzPts val="2000"/>
              <a:buFont typeface="Arial"/>
              <a:buChar char="•"/>
            </a:pPr>
            <a:r>
              <a:rPr b="1" lang="en-US">
                <a:solidFill>
                  <a:srgbClr val="000000"/>
                </a:solidFill>
              </a:rPr>
              <a:t>Blastocoel</a:t>
            </a:r>
            <a:r>
              <a:rPr lang="en-US">
                <a:solidFill>
                  <a:srgbClr val="000000"/>
                </a:solidFill>
              </a:rPr>
              <a:t> is internal cavity</a:t>
            </a:r>
            <a:endParaRPr/>
          </a:p>
        </p:txBody>
      </p:sp>
      <p:pic>
        <p:nvPicPr>
          <p:cNvPr descr="Figure_B27_01_02.jpg" id="132" name="Google Shape;132;p17"/>
          <p:cNvPicPr preferRelativeResize="0"/>
          <p:nvPr/>
        </p:nvPicPr>
        <p:blipFill rotWithShape="1">
          <a:blip r:embed="rId3">
            <a:alphaModFix/>
          </a:blip>
          <a:srcRect b="0" l="-354" r="-889" t="0"/>
          <a:stretch/>
        </p:blipFill>
        <p:spPr>
          <a:xfrm>
            <a:off x="719682" y="996331"/>
            <a:ext cx="7704636" cy="25491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18"/>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ANIMAL REPRODUCTION AND DEVELOPMENT</a:t>
            </a:r>
            <a:endParaRPr/>
          </a:p>
        </p:txBody>
      </p:sp>
      <p:sp>
        <p:nvSpPr>
          <p:cNvPr id="138" name="Google Shape;138;p18"/>
          <p:cNvSpPr txBox="1"/>
          <p:nvPr>
            <p:ph idx="1" type="body"/>
          </p:nvPr>
        </p:nvSpPr>
        <p:spPr>
          <a:xfrm>
            <a:off x="457200" y="1122386"/>
            <a:ext cx="8062912" cy="527841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000"/>
              <a:buFont typeface="Arial"/>
              <a:buChar char="•"/>
            </a:pPr>
            <a:r>
              <a:rPr b="1" lang="en-US"/>
              <a:t>Gastrulation</a:t>
            </a:r>
            <a:r>
              <a:rPr lang="en-US"/>
              <a:t> </a:t>
            </a:r>
            <a:endParaRPr/>
          </a:p>
          <a:p>
            <a:pPr indent="-457200" lvl="0" marL="457200" rtl="0" algn="l">
              <a:spcBef>
                <a:spcPts val="1000"/>
              </a:spcBef>
              <a:spcAft>
                <a:spcPts val="0"/>
              </a:spcAft>
              <a:buSzPts val="2000"/>
              <a:buFont typeface="Arial Black"/>
              <a:buAutoNum type="arabicPeriod"/>
            </a:pPr>
            <a:r>
              <a:rPr lang="en-US"/>
              <a:t>Formation of the primitive gut (archenteron) </a:t>
            </a:r>
            <a:endParaRPr/>
          </a:p>
          <a:p>
            <a:pPr indent="-457200" lvl="0" marL="457200" rtl="0" algn="l">
              <a:spcBef>
                <a:spcPts val="1000"/>
              </a:spcBef>
              <a:spcAft>
                <a:spcPts val="0"/>
              </a:spcAft>
              <a:buSzPts val="2000"/>
              <a:buFont typeface="Arial Black"/>
              <a:buAutoNum type="arabicPeriod"/>
            </a:pPr>
            <a:r>
              <a:rPr lang="en-US"/>
              <a:t>Formation of the embryonic germ layers</a:t>
            </a:r>
            <a:endParaRPr/>
          </a:p>
          <a:p>
            <a:pPr indent="-342900" lvl="1" marL="1074420" rtl="0" algn="l">
              <a:spcBef>
                <a:spcPts val="1000"/>
              </a:spcBef>
              <a:spcAft>
                <a:spcPts val="0"/>
              </a:spcAft>
              <a:buSzPts val="2000"/>
              <a:buFont typeface="Arial"/>
              <a:buChar char="•"/>
            </a:pPr>
            <a:r>
              <a:rPr b="1" lang="en-US"/>
              <a:t>Diploblastic</a:t>
            </a:r>
            <a:r>
              <a:rPr lang="en-US"/>
              <a:t> organisms have two: endoderm and ectoderm</a:t>
            </a:r>
            <a:endParaRPr/>
          </a:p>
          <a:p>
            <a:pPr indent="-342900" lvl="1" marL="1074420" rtl="0" algn="l">
              <a:spcBef>
                <a:spcPts val="400"/>
              </a:spcBef>
              <a:spcAft>
                <a:spcPts val="0"/>
              </a:spcAft>
              <a:buSzPts val="2000"/>
              <a:buFont typeface="Arial"/>
              <a:buChar char="•"/>
            </a:pPr>
            <a:r>
              <a:rPr b="1" lang="en-US"/>
              <a:t>Triploblastic</a:t>
            </a:r>
            <a:r>
              <a:rPr lang="en-US"/>
              <a:t> organisms have three: endoderm, ectoderm, and mesoderm </a:t>
            </a:r>
            <a:endParaRPr/>
          </a:p>
          <a:p>
            <a:pPr indent="0" lvl="0" marL="0" rtl="0" algn="l">
              <a:spcBef>
                <a:spcPts val="400"/>
              </a:spcBef>
              <a:spcAft>
                <a:spcPts val="0"/>
              </a:spcAft>
              <a:buClr>
                <a:srgbClr val="6CB255"/>
              </a:buClr>
              <a:buSzPts val="2000"/>
              <a:buNone/>
            </a:pPr>
            <a:r>
              <a:t/>
            </a:r>
            <a:endParaRPr/>
          </a:p>
        </p:txBody>
      </p:sp>
      <p:pic>
        <p:nvPicPr>
          <p:cNvPr descr="Image result for gastrula, edu" id="139" name="Google Shape;139;p18"/>
          <p:cNvPicPr preferRelativeResize="0"/>
          <p:nvPr/>
        </p:nvPicPr>
        <p:blipFill rotWithShape="1">
          <a:blip r:embed="rId3">
            <a:alphaModFix/>
          </a:blip>
          <a:srcRect b="13720" l="6583" r="6584" t="6975"/>
          <a:stretch/>
        </p:blipFill>
        <p:spPr>
          <a:xfrm>
            <a:off x="1298712" y="3470152"/>
            <a:ext cx="6338285" cy="303761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19"/>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ANIMAL REPRODUCTION AND DEVELOPMENT</a:t>
            </a:r>
            <a:endParaRPr/>
          </a:p>
        </p:txBody>
      </p:sp>
      <p:sp>
        <p:nvSpPr>
          <p:cNvPr id="145" name="Google Shape;145;p19"/>
          <p:cNvSpPr txBox="1"/>
          <p:nvPr>
            <p:ph idx="1" type="body"/>
          </p:nvPr>
        </p:nvSpPr>
        <p:spPr>
          <a:xfrm>
            <a:off x="457200" y="1122386"/>
            <a:ext cx="8062912" cy="527841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000"/>
              <a:buFont typeface="Arial"/>
              <a:buChar char="•"/>
            </a:pPr>
            <a:r>
              <a:rPr b="1" lang="en-US"/>
              <a:t>Organogenesis</a:t>
            </a:r>
            <a:r>
              <a:rPr lang="en-US"/>
              <a:t> </a:t>
            </a:r>
            <a:endParaRPr/>
          </a:p>
          <a:p>
            <a:pPr indent="-342900" lvl="1" marL="1074420" rtl="0" algn="l">
              <a:spcBef>
                <a:spcPts val="1000"/>
              </a:spcBef>
              <a:spcAft>
                <a:spcPts val="0"/>
              </a:spcAft>
              <a:buSzPts val="2000"/>
              <a:buFont typeface="Arial"/>
              <a:buChar char="•"/>
            </a:pPr>
            <a:r>
              <a:rPr lang="en-US"/>
              <a:t>Development of germ layers into certain tissue types, organs, and organ systems </a:t>
            </a:r>
            <a:endParaRPr/>
          </a:p>
          <a:p>
            <a:pPr indent="-285750" lvl="1" marL="1017270" rtl="0" algn="l">
              <a:spcBef>
                <a:spcPts val="400"/>
              </a:spcBef>
              <a:spcAft>
                <a:spcPts val="0"/>
              </a:spcAft>
              <a:buSzPts val="2000"/>
              <a:buFont typeface="Arial"/>
              <a:buChar char="•"/>
            </a:pPr>
            <a:r>
              <a:rPr b="1" lang="en-US"/>
              <a:t>Endoderm</a:t>
            </a:r>
            <a:r>
              <a:rPr lang="en-US"/>
              <a:t> </a:t>
            </a:r>
            <a:r>
              <a:rPr lang="en-US">
                <a:solidFill>
                  <a:schemeClr val="dk1"/>
                </a:solidFill>
              </a:rPr>
              <a:t>🡪</a:t>
            </a:r>
            <a:r>
              <a:rPr lang="en-US"/>
              <a:t> inner lining of most digestive tract organs, trachea, lungs</a:t>
            </a:r>
            <a:endParaRPr/>
          </a:p>
          <a:p>
            <a:pPr indent="-285750" lvl="1" marL="1017270" rtl="0" algn="l">
              <a:spcBef>
                <a:spcPts val="400"/>
              </a:spcBef>
              <a:spcAft>
                <a:spcPts val="0"/>
              </a:spcAft>
              <a:buSzPts val="2000"/>
              <a:buFont typeface="Arial"/>
              <a:buChar char="•"/>
            </a:pPr>
            <a:r>
              <a:rPr b="1" lang="en-US"/>
              <a:t>Mesoderm </a:t>
            </a:r>
            <a:r>
              <a:rPr lang="en-US">
                <a:solidFill>
                  <a:schemeClr val="dk1"/>
                </a:solidFill>
              </a:rPr>
              <a:t>🡪</a:t>
            </a:r>
            <a:r>
              <a:rPr lang="en-US"/>
              <a:t> all muscle, bone, cartilage, blood, most other visceral organs</a:t>
            </a:r>
            <a:endParaRPr/>
          </a:p>
          <a:p>
            <a:pPr indent="-285750" lvl="1" marL="1017270" rtl="0" algn="l">
              <a:spcBef>
                <a:spcPts val="400"/>
              </a:spcBef>
              <a:spcAft>
                <a:spcPts val="0"/>
              </a:spcAft>
              <a:buSzPts val="2000"/>
              <a:buFont typeface="Arial"/>
              <a:buChar char="•"/>
            </a:pPr>
            <a:r>
              <a:rPr b="1" lang="en-US"/>
              <a:t>Ectoderm </a:t>
            </a:r>
            <a:r>
              <a:rPr lang="en-US">
                <a:solidFill>
                  <a:schemeClr val="dk1"/>
                </a:solidFill>
              </a:rPr>
              <a:t>🡪</a:t>
            </a:r>
            <a:r>
              <a:rPr lang="en-US"/>
              <a:t> outer epithelium of body surface, central nervous system</a:t>
            </a:r>
            <a:endParaRPr sz="2400"/>
          </a:p>
        </p:txBody>
      </p:sp>
      <p:pic>
        <p:nvPicPr>
          <p:cNvPr descr="Figure_B27_02_03.png" id="146" name="Google Shape;146;p19"/>
          <p:cNvPicPr preferRelativeResize="0"/>
          <p:nvPr/>
        </p:nvPicPr>
        <p:blipFill rotWithShape="1">
          <a:blip r:embed="rId3">
            <a:alphaModFix/>
          </a:blip>
          <a:srcRect b="0" l="-1498" r="-1497" t="0"/>
          <a:stretch/>
        </p:blipFill>
        <p:spPr>
          <a:xfrm>
            <a:off x="4041913" y="4126536"/>
            <a:ext cx="4471625" cy="24901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0"/>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ANIMAL REPRODUCTION AND DEVELOPMENT</a:t>
            </a:r>
            <a:endParaRPr/>
          </a:p>
        </p:txBody>
      </p:sp>
      <p:sp>
        <p:nvSpPr>
          <p:cNvPr id="152" name="Google Shape;152;p20"/>
          <p:cNvSpPr txBox="1"/>
          <p:nvPr>
            <p:ph idx="1" type="body"/>
          </p:nvPr>
        </p:nvSpPr>
        <p:spPr>
          <a:xfrm>
            <a:off x="457199" y="1122386"/>
            <a:ext cx="8395253" cy="52784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2400"/>
              <a:buNone/>
            </a:pPr>
            <a:r>
              <a:rPr lang="en-US" sz="2400"/>
              <a:t>Some animals have larval forms different from adult</a:t>
            </a:r>
            <a:endParaRPr/>
          </a:p>
          <a:p>
            <a:pPr indent="-457200" lvl="0" marL="457200" rtl="0" algn="l">
              <a:spcBef>
                <a:spcPts val="1000"/>
              </a:spcBef>
              <a:spcAft>
                <a:spcPts val="0"/>
              </a:spcAft>
              <a:buSzPts val="2000"/>
              <a:buFont typeface="Arial Black"/>
              <a:buAutoNum type="arabicPeriod"/>
            </a:pPr>
            <a:r>
              <a:rPr b="1" lang="en-US"/>
              <a:t>Complete metamorphosis </a:t>
            </a:r>
            <a:endParaRPr/>
          </a:p>
          <a:p>
            <a:pPr indent="-342900" lvl="1" marL="1074420" rtl="0" algn="l">
              <a:spcBef>
                <a:spcPts val="1000"/>
              </a:spcBef>
              <a:spcAft>
                <a:spcPts val="0"/>
              </a:spcAft>
              <a:buSzPts val="2000"/>
              <a:buFont typeface="Arial"/>
              <a:buChar char="•"/>
            </a:pPr>
            <a:r>
              <a:rPr lang="en-US"/>
              <a:t>Embryo develops into one or more larval stages that may differ greatly from the adult form</a:t>
            </a:r>
            <a:endParaRPr/>
          </a:p>
          <a:p>
            <a:pPr indent="-342900" lvl="1" marL="1074420" rtl="0" algn="l">
              <a:spcBef>
                <a:spcPts val="400"/>
              </a:spcBef>
              <a:spcAft>
                <a:spcPts val="0"/>
              </a:spcAft>
              <a:buSzPts val="2000"/>
              <a:buFont typeface="Arial"/>
              <a:buChar char="•"/>
            </a:pPr>
            <a:r>
              <a:rPr lang="en-US"/>
              <a:t>Limits competition for food between adults and larva</a:t>
            </a:r>
            <a:endParaRPr/>
          </a:p>
          <a:p>
            <a:pPr indent="-457200" lvl="0" marL="457200" rtl="0" algn="l">
              <a:spcBef>
                <a:spcPts val="400"/>
              </a:spcBef>
              <a:spcAft>
                <a:spcPts val="0"/>
              </a:spcAft>
              <a:buSzPts val="2000"/>
              <a:buFont typeface="Arial Black"/>
              <a:buAutoNum type="arabicPeriod"/>
            </a:pPr>
            <a:r>
              <a:rPr b="1" lang="en-US"/>
              <a:t>Incomplete metamorphosis</a:t>
            </a:r>
            <a:endParaRPr/>
          </a:p>
          <a:p>
            <a:pPr indent="-457200" lvl="1" marL="1188720" rtl="0" algn="l">
              <a:spcBef>
                <a:spcPts val="1000"/>
              </a:spcBef>
              <a:spcAft>
                <a:spcPts val="0"/>
              </a:spcAft>
              <a:buSzPts val="2000"/>
              <a:buFont typeface="Arial"/>
              <a:buChar char="•"/>
            </a:pPr>
            <a:r>
              <a:rPr lang="en-US"/>
              <a:t>Young resemble wingless adults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1"/>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ANIMAL REPRODUCTION AND DEVELOPMENT</a:t>
            </a:r>
            <a:endParaRPr/>
          </a:p>
        </p:txBody>
      </p:sp>
      <p:pic>
        <p:nvPicPr>
          <p:cNvPr descr="Illustration A shows the egg, nymph and adult stages of a grasshopper. The nymph stages are similar in appearance to the adult stage, but smaller. Illustration B shows the egg, larvae, pupa and adult stages of a butterfly. The pupa is a cocoon the butterfly makes when transforming from the larval to adult stages. The winged adult butterfly looks nothing like the caterpillar larva." id="158" name="Google Shape;158;p21"/>
          <p:cNvPicPr preferRelativeResize="0"/>
          <p:nvPr/>
        </p:nvPicPr>
        <p:blipFill rotWithShape="1">
          <a:blip r:embed="rId3">
            <a:alphaModFix/>
          </a:blip>
          <a:srcRect b="0" l="0" r="0" t="0"/>
          <a:stretch/>
        </p:blipFill>
        <p:spPr>
          <a:xfrm>
            <a:off x="1285461" y="1040071"/>
            <a:ext cx="6626088" cy="557660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2"/>
          <p:cNvSpPr txBox="1"/>
          <p:nvPr>
            <p:ph idx="2" type="body"/>
          </p:nvPr>
        </p:nvSpPr>
        <p:spPr>
          <a:xfrm>
            <a:off x="457200" y="1166191"/>
            <a:ext cx="8062912" cy="4914569"/>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SzPts val="2400"/>
              <a:buFont typeface="Arial"/>
              <a:buChar char="•"/>
            </a:pPr>
            <a:r>
              <a:rPr lang="en-US" sz="2400"/>
              <a:t>Homeotic genes determine animal structure</a:t>
            </a:r>
            <a:endParaRPr/>
          </a:p>
          <a:p>
            <a:pPr indent="-285750" lvl="0" marL="285750" rtl="0" algn="l">
              <a:spcBef>
                <a:spcPts val="1080"/>
              </a:spcBef>
              <a:spcAft>
                <a:spcPts val="0"/>
              </a:spcAft>
              <a:buSzPts val="2400"/>
              <a:buFont typeface="Arial"/>
              <a:buChar char="•"/>
            </a:pPr>
            <a:r>
              <a:rPr lang="en-US" sz="2400"/>
              <a:t>Contain DNA sequences called homeoboxes</a:t>
            </a:r>
            <a:endParaRPr/>
          </a:p>
          <a:p>
            <a:pPr indent="-285750" lvl="1" marL="742950" rtl="0" algn="l">
              <a:spcBef>
                <a:spcPts val="1000"/>
              </a:spcBef>
              <a:spcAft>
                <a:spcPts val="0"/>
              </a:spcAft>
              <a:buSzPts val="2000"/>
              <a:buFont typeface="Arial"/>
              <a:buChar char="•"/>
            </a:pPr>
            <a:r>
              <a:rPr lang="en-US" sz="2000"/>
              <a:t>Encode transcription factors</a:t>
            </a:r>
            <a:endParaRPr/>
          </a:p>
          <a:p>
            <a:pPr indent="-285750" lvl="0" marL="285750" rtl="0" algn="l">
              <a:spcBef>
                <a:spcPts val="480"/>
              </a:spcBef>
              <a:spcAft>
                <a:spcPts val="0"/>
              </a:spcAft>
              <a:buSzPts val="2400"/>
              <a:buFont typeface="Arial"/>
              <a:buChar char="•"/>
            </a:pPr>
            <a:r>
              <a:rPr lang="en-US" sz="2400"/>
              <a:t>Most important are </a:t>
            </a:r>
            <a:r>
              <a:rPr b="1" i="1" lang="en-US" sz="2400"/>
              <a:t>Hox</a:t>
            </a:r>
            <a:r>
              <a:rPr b="1" lang="en-US" sz="2400"/>
              <a:t> genes</a:t>
            </a:r>
            <a:endParaRPr sz="2400"/>
          </a:p>
          <a:p>
            <a:pPr indent="-285750" lvl="1" marL="742950" rtl="0" algn="l">
              <a:spcBef>
                <a:spcPts val="1000"/>
              </a:spcBef>
              <a:spcAft>
                <a:spcPts val="0"/>
              </a:spcAft>
              <a:buSzPts val="2000"/>
              <a:buFont typeface="Arial"/>
              <a:buChar char="•"/>
            </a:pPr>
            <a:r>
              <a:rPr lang="en-US" sz="2000"/>
              <a:t>Serve as “master control genes” that can turn on or off large numbers of other genes</a:t>
            </a:r>
            <a:endParaRPr/>
          </a:p>
          <a:p>
            <a:pPr indent="-285750" lvl="1" marL="742950" rtl="0" algn="l">
              <a:spcBef>
                <a:spcPts val="400"/>
              </a:spcBef>
              <a:spcAft>
                <a:spcPts val="0"/>
              </a:spcAft>
              <a:buSzPts val="2000"/>
              <a:buFont typeface="Arial"/>
              <a:buChar char="•"/>
            </a:pPr>
            <a:r>
              <a:rPr lang="en-US" sz="2000"/>
              <a:t>General body plan</a:t>
            </a:r>
            <a:endParaRPr/>
          </a:p>
          <a:p>
            <a:pPr indent="-285750" lvl="1" marL="742950" rtl="0" algn="l">
              <a:spcBef>
                <a:spcPts val="400"/>
              </a:spcBef>
              <a:spcAft>
                <a:spcPts val="0"/>
              </a:spcAft>
              <a:buSzPts val="2000"/>
              <a:buFont typeface="Arial"/>
              <a:buChar char="•"/>
            </a:pPr>
            <a:r>
              <a:rPr lang="en-US" sz="2000"/>
              <a:t>Number and placement of appendages</a:t>
            </a:r>
            <a:endParaRPr/>
          </a:p>
          <a:p>
            <a:pPr indent="-285750" lvl="1" marL="742950" rtl="0" algn="l">
              <a:spcBef>
                <a:spcPts val="400"/>
              </a:spcBef>
              <a:spcAft>
                <a:spcPts val="0"/>
              </a:spcAft>
              <a:buSzPts val="2000"/>
              <a:buFont typeface="Arial"/>
              <a:buChar char="•"/>
            </a:pPr>
            <a:r>
              <a:rPr lang="en-US" sz="2000"/>
              <a:t>Head-tail directionality</a:t>
            </a:r>
            <a:endParaRPr/>
          </a:p>
        </p:txBody>
      </p:sp>
      <p:sp>
        <p:nvSpPr>
          <p:cNvPr id="164" name="Google Shape;164;p22"/>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THE ROLE OF HOMEOBOX (HOX) GENES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3"/>
          <p:cNvSpPr txBox="1"/>
          <p:nvPr>
            <p:ph idx="2" type="body"/>
          </p:nvPr>
        </p:nvSpPr>
        <p:spPr>
          <a:xfrm>
            <a:off x="457200" y="900861"/>
            <a:ext cx="8062912" cy="5179899"/>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SzPts val="2000"/>
              <a:buFont typeface="Arial"/>
              <a:buChar char="•"/>
            </a:pPr>
            <a:r>
              <a:rPr lang="en-US" sz="2000"/>
              <a:t>Hox genes serve as “master control genes” that turn on/off large numbers of other genes</a:t>
            </a:r>
            <a:endParaRPr/>
          </a:p>
          <a:p>
            <a:pPr indent="-285750" lvl="0" marL="285750" rtl="0" algn="l">
              <a:spcBef>
                <a:spcPts val="1000"/>
              </a:spcBef>
              <a:spcAft>
                <a:spcPts val="0"/>
              </a:spcAft>
              <a:buSzPts val="2000"/>
              <a:buFont typeface="Arial"/>
              <a:buChar char="•"/>
            </a:pPr>
            <a:r>
              <a:rPr lang="en-US" sz="2000"/>
              <a:t>Homologous across the animal kingdom</a:t>
            </a:r>
            <a:endParaRPr/>
          </a:p>
          <a:p>
            <a:pPr indent="-285750" lvl="0" marL="285750" rtl="0" algn="l">
              <a:spcBef>
                <a:spcPts val="1000"/>
              </a:spcBef>
              <a:spcAft>
                <a:spcPts val="0"/>
              </a:spcAft>
              <a:buSzPts val="2000"/>
              <a:buFont typeface="Arial"/>
              <a:buChar char="•"/>
            </a:pPr>
            <a:r>
              <a:rPr lang="en-US" sz="2000"/>
              <a:t>Responsible for the increase in animal body complexity </a:t>
            </a:r>
            <a:endParaRPr/>
          </a:p>
          <a:p>
            <a:pPr indent="-285750" lvl="1" marL="742950" rtl="0" algn="l">
              <a:spcBef>
                <a:spcPts val="960"/>
              </a:spcBef>
              <a:spcAft>
                <a:spcPts val="0"/>
              </a:spcAft>
              <a:buSzPts val="1800"/>
              <a:buFont typeface="Arial"/>
              <a:buChar char="•"/>
            </a:pPr>
            <a:r>
              <a:rPr lang="en-US" sz="1800"/>
              <a:t>Have undergone 2-4 duplication events during animal evolution</a:t>
            </a:r>
            <a:endParaRPr/>
          </a:p>
        </p:txBody>
      </p:sp>
      <p:sp>
        <p:nvSpPr>
          <p:cNvPr id="170" name="Google Shape;170;p23"/>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THE ROLE OF HOMEOBOX (HOX) GENES</a:t>
            </a:r>
            <a:endParaRPr/>
          </a:p>
        </p:txBody>
      </p:sp>
      <p:pic>
        <p:nvPicPr>
          <p:cNvPr descr="Figure_B27_01_03.png" id="171" name="Google Shape;171;p23"/>
          <p:cNvPicPr preferRelativeResize="0"/>
          <p:nvPr/>
        </p:nvPicPr>
        <p:blipFill rotWithShape="1">
          <a:blip r:embed="rId3">
            <a:alphaModFix/>
          </a:blip>
          <a:srcRect b="0" l="-2107" r="-2107" t="0"/>
          <a:stretch/>
        </p:blipFill>
        <p:spPr>
          <a:xfrm>
            <a:off x="2157185" y="3181995"/>
            <a:ext cx="4829629" cy="35671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4"/>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GROUP DISCUSSION</a:t>
            </a:r>
            <a:endParaRPr/>
          </a:p>
        </p:txBody>
      </p:sp>
      <p:sp>
        <p:nvSpPr>
          <p:cNvPr id="177" name="Google Shape;177;p24"/>
          <p:cNvSpPr txBox="1"/>
          <p:nvPr>
            <p:ph idx="1" type="body"/>
          </p:nvPr>
        </p:nvSpPr>
        <p:spPr>
          <a:xfrm>
            <a:off x="457200" y="1113183"/>
            <a:ext cx="8062912" cy="4897181"/>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SzPts val="2000"/>
              <a:buFont typeface="Arial Black"/>
              <a:buAutoNum type="arabicPeriod"/>
            </a:pPr>
            <a:r>
              <a:rPr lang="en-US"/>
              <a:t>List the features that distinguish the kingdom Animalia from other kingdoms.</a:t>
            </a:r>
            <a:endParaRPr/>
          </a:p>
          <a:p>
            <a:pPr indent="-457200" lvl="0" marL="457200" rtl="0" algn="l">
              <a:spcBef>
                <a:spcPts val="1000"/>
              </a:spcBef>
              <a:spcAft>
                <a:spcPts val="0"/>
              </a:spcAft>
              <a:buSzPts val="2000"/>
              <a:buFont typeface="Arial Black"/>
              <a:buAutoNum type="arabicPeriod"/>
            </a:pPr>
            <a:r>
              <a:rPr lang="en-US"/>
              <a:t>Describe the various ways animals reproduce.</a:t>
            </a:r>
            <a:endParaRPr/>
          </a:p>
          <a:p>
            <a:pPr indent="-457200" lvl="0" marL="457200" rtl="0" algn="l">
              <a:spcBef>
                <a:spcPts val="1000"/>
              </a:spcBef>
              <a:spcAft>
                <a:spcPts val="0"/>
              </a:spcAft>
              <a:buSzPts val="2000"/>
              <a:buFont typeface="Arial Black"/>
              <a:buAutoNum type="arabicPeriod"/>
            </a:pPr>
            <a:r>
              <a:rPr lang="en-US"/>
              <a:t>Describe the steps of embryonic development.</a:t>
            </a:r>
            <a:endParaRPr/>
          </a:p>
          <a:p>
            <a:pPr indent="-457200" lvl="0" marL="457200" rtl="0" algn="l">
              <a:spcBef>
                <a:spcPts val="1000"/>
              </a:spcBef>
              <a:spcAft>
                <a:spcPts val="0"/>
              </a:spcAft>
              <a:buSzPts val="2000"/>
              <a:buFont typeface="Arial Black"/>
              <a:buAutoNum type="arabicPeriod"/>
            </a:pPr>
            <a:r>
              <a:rPr lang="en-US"/>
              <a:t>Describe the roles that Hox genes play in development.</a:t>
            </a:r>
            <a:endParaRPr/>
          </a:p>
          <a:p>
            <a:pPr indent="0" lvl="0" marL="0" rtl="0" algn="l">
              <a:spcBef>
                <a:spcPts val="1000"/>
              </a:spcBef>
              <a:spcAft>
                <a:spcPts val="0"/>
              </a:spcAft>
              <a:buClr>
                <a:srgbClr val="6CB255"/>
              </a:buClr>
              <a:buSzPts val="20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 name="Shape 54"/>
        <p:cNvGrpSpPr/>
        <p:nvPr/>
      </p:nvGrpSpPr>
      <p:grpSpPr>
        <a:xfrm>
          <a:off x="0" y="0"/>
          <a:ext cx="0" cy="0"/>
          <a:chOff x="0" y="0"/>
          <a:chExt cx="0" cy="0"/>
        </a:xfrm>
      </p:grpSpPr>
      <p:sp>
        <p:nvSpPr>
          <p:cNvPr id="55" name="Google Shape;55;p7"/>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FEATURES OF THE ANIMAL KINGDOM</a:t>
            </a:r>
            <a:endParaRPr/>
          </a:p>
        </p:txBody>
      </p:sp>
      <p:sp>
        <p:nvSpPr>
          <p:cNvPr id="56" name="Google Shape;56;p7"/>
          <p:cNvSpPr txBox="1"/>
          <p:nvPr>
            <p:ph idx="1" type="body"/>
          </p:nvPr>
        </p:nvSpPr>
        <p:spPr>
          <a:xfrm>
            <a:off x="457201" y="1107618"/>
            <a:ext cx="8226056" cy="21636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lang="en-US" sz="2400"/>
              <a:t>Two groups within Eukaryota have produced complex multicellular organisms </a:t>
            </a:r>
            <a:endParaRPr/>
          </a:p>
          <a:p>
            <a:pPr indent="-342900" lvl="1" marL="1074420" rtl="0" algn="l">
              <a:spcBef>
                <a:spcPts val="1080"/>
              </a:spcBef>
              <a:spcAft>
                <a:spcPts val="0"/>
              </a:spcAft>
              <a:buSzPts val="2400"/>
              <a:buFont typeface="Arial"/>
              <a:buChar char="•"/>
            </a:pPr>
            <a:r>
              <a:rPr lang="en-US" sz="2400"/>
              <a:t>Archaeplastida (gave rise to plants)</a:t>
            </a:r>
            <a:endParaRPr/>
          </a:p>
          <a:p>
            <a:pPr indent="-342900" lvl="1" marL="1074420" rtl="0" algn="l">
              <a:spcBef>
                <a:spcPts val="480"/>
              </a:spcBef>
              <a:spcAft>
                <a:spcPts val="0"/>
              </a:spcAft>
              <a:buSzPts val="2400"/>
              <a:buFont typeface="Arial"/>
              <a:buChar char="•"/>
            </a:pPr>
            <a:r>
              <a:rPr lang="en-US" sz="2400"/>
              <a:t>Opisthokonta (gave rise to fungi and animals)</a:t>
            </a:r>
            <a:endParaRPr/>
          </a:p>
          <a:p>
            <a:pPr indent="-342900" lvl="2" marL="1600200" rtl="0" algn="l">
              <a:spcBef>
                <a:spcPts val="400"/>
              </a:spcBef>
              <a:spcAft>
                <a:spcPts val="0"/>
              </a:spcAft>
              <a:buSzPts val="2000"/>
              <a:buFont typeface="Arial"/>
              <a:buChar char="•"/>
            </a:pPr>
            <a:r>
              <a:rPr lang="en-US" sz="2000"/>
              <a:t>All have a single posterior flagellum in flagellated cells</a:t>
            </a:r>
            <a:endParaRPr sz="2000">
              <a:solidFill>
                <a:srgbClr val="000000"/>
              </a:solidFill>
            </a:endParaRPr>
          </a:p>
        </p:txBody>
      </p:sp>
      <p:pic>
        <p:nvPicPr>
          <p:cNvPr descr="Related image" id="57" name="Google Shape;57;p7"/>
          <p:cNvPicPr preferRelativeResize="0"/>
          <p:nvPr/>
        </p:nvPicPr>
        <p:blipFill rotWithShape="1">
          <a:blip r:embed="rId3">
            <a:alphaModFix/>
          </a:blip>
          <a:srcRect b="0" l="0" r="0" t="0"/>
          <a:stretch/>
        </p:blipFill>
        <p:spPr>
          <a:xfrm>
            <a:off x="605873" y="3350104"/>
            <a:ext cx="3964356" cy="3050696"/>
          </a:xfrm>
          <a:prstGeom prst="rect">
            <a:avLst/>
          </a:prstGeom>
          <a:noFill/>
          <a:ln>
            <a:noFill/>
          </a:ln>
        </p:spPr>
      </p:pic>
      <p:pic>
        <p:nvPicPr>
          <p:cNvPr descr="File:Sperm-20051108.jpg" id="58" name="Google Shape;58;p7"/>
          <p:cNvPicPr preferRelativeResize="0"/>
          <p:nvPr/>
        </p:nvPicPr>
        <p:blipFill rotWithShape="1">
          <a:blip r:embed="rId4">
            <a:alphaModFix/>
          </a:blip>
          <a:srcRect b="0" l="0" r="0" t="0"/>
          <a:stretch/>
        </p:blipFill>
        <p:spPr>
          <a:xfrm>
            <a:off x="5023290" y="3374202"/>
            <a:ext cx="3041057" cy="3004564"/>
          </a:xfrm>
          <a:prstGeom prst="rect">
            <a:avLst/>
          </a:prstGeom>
          <a:noFill/>
          <a:ln>
            <a:noFill/>
          </a:ln>
        </p:spPr>
      </p:pic>
      <p:sp>
        <p:nvSpPr>
          <p:cNvPr id="59" name="Google Shape;59;p7"/>
          <p:cNvSpPr/>
          <p:nvPr/>
        </p:nvSpPr>
        <p:spPr>
          <a:xfrm>
            <a:off x="5574642" y="6378499"/>
            <a:ext cx="1938351"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Gilberto Santa Rosa</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https://commons.wikimedia.org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pic>
        <p:nvPicPr>
          <p:cNvPr descr="Figure_B27_02_01.png" id="182" name="Google Shape;182;p25"/>
          <p:cNvPicPr preferRelativeResize="0"/>
          <p:nvPr>
            <p:ph idx="2" type="pic"/>
          </p:nvPr>
        </p:nvPicPr>
        <p:blipFill rotWithShape="1">
          <a:blip r:embed="rId3">
            <a:alphaModFix/>
          </a:blip>
          <a:srcRect b="-1970" l="0" r="0" t="-1790"/>
          <a:stretch/>
        </p:blipFill>
        <p:spPr>
          <a:xfrm>
            <a:off x="2981739" y="675401"/>
            <a:ext cx="5889892" cy="5663275"/>
          </a:xfrm>
          <a:prstGeom prst="rect">
            <a:avLst/>
          </a:prstGeom>
          <a:noFill/>
          <a:ln>
            <a:noFill/>
          </a:ln>
        </p:spPr>
      </p:pic>
      <p:sp>
        <p:nvSpPr>
          <p:cNvPr id="183" name="Google Shape;183;p25"/>
          <p:cNvSpPr txBox="1"/>
          <p:nvPr>
            <p:ph type="title"/>
          </p:nvPr>
        </p:nvSpPr>
        <p:spPr>
          <a:xfrm>
            <a:off x="457200" y="24766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FEATURES USED TO CLASSIFY ANIMALS</a:t>
            </a:r>
            <a:endParaRPr/>
          </a:p>
        </p:txBody>
      </p:sp>
      <p:sp>
        <p:nvSpPr>
          <p:cNvPr id="184" name="Google Shape;184;p25"/>
          <p:cNvSpPr txBox="1"/>
          <p:nvPr>
            <p:ph idx="1" type="body"/>
          </p:nvPr>
        </p:nvSpPr>
        <p:spPr>
          <a:xfrm>
            <a:off x="586156" y="1041735"/>
            <a:ext cx="5520888" cy="7078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2000"/>
              <a:buNone/>
            </a:pPr>
            <a:r>
              <a:rPr lang="en-US">
                <a:solidFill>
                  <a:srgbClr val="000000"/>
                </a:solidFill>
              </a:rPr>
              <a:t>Animals are classified according to body plan and developmental characteristics</a:t>
            </a:r>
            <a:endParaRPr/>
          </a:p>
        </p:txBody>
      </p:sp>
      <p:sp>
        <p:nvSpPr>
          <p:cNvPr id="185" name="Google Shape;185;p25"/>
          <p:cNvSpPr txBox="1"/>
          <p:nvPr/>
        </p:nvSpPr>
        <p:spPr>
          <a:xfrm>
            <a:off x="586155" y="1788608"/>
            <a:ext cx="3433671" cy="2416046"/>
          </a:xfrm>
          <a:prstGeom prst="rect">
            <a:avLst/>
          </a:prstGeom>
          <a:noFill/>
          <a:ln>
            <a:noFill/>
          </a:ln>
        </p:spPr>
        <p:txBody>
          <a:bodyPr anchorCtr="0" anchor="t" bIns="45700" lIns="91425" spcFirstLastPara="1" rIns="91425" wrap="square" tIns="45700">
            <a:noAutofit/>
          </a:bodyPr>
          <a:lstStyle/>
          <a:p>
            <a:pPr indent="-230188" lvl="0" marL="230188" marR="0" rtl="0" algn="l">
              <a:spcBef>
                <a:spcPts val="0"/>
              </a:spcBef>
              <a:spcAft>
                <a:spcPts val="0"/>
              </a:spcAft>
              <a:buClr>
                <a:srgbClr val="6CB255"/>
              </a:buClr>
              <a:buSzPts val="1800"/>
              <a:buFont typeface="Arial"/>
              <a:buChar char="•"/>
            </a:pPr>
            <a:r>
              <a:rPr b="0" lang="en-US" sz="1800">
                <a:solidFill>
                  <a:srgbClr val="000000"/>
                </a:solidFill>
                <a:latin typeface="Arial"/>
                <a:ea typeface="Arial"/>
                <a:cs typeface="Arial"/>
                <a:sym typeface="Arial"/>
              </a:rPr>
              <a:t>Symmetry </a:t>
            </a:r>
            <a:endParaRPr/>
          </a:p>
          <a:p>
            <a:pPr indent="-230188" lvl="0" marL="230188" marR="0" rtl="0" algn="l">
              <a:spcBef>
                <a:spcPts val="960"/>
              </a:spcBef>
              <a:spcAft>
                <a:spcPts val="0"/>
              </a:spcAft>
              <a:buClr>
                <a:srgbClr val="6CB255"/>
              </a:buClr>
              <a:buSzPts val="1800"/>
              <a:buFont typeface="Arial"/>
              <a:buChar char="•"/>
            </a:pPr>
            <a:r>
              <a:rPr b="0" lang="en-US" sz="1800">
                <a:solidFill>
                  <a:srgbClr val="000000"/>
                </a:solidFill>
                <a:latin typeface="Arial"/>
                <a:ea typeface="Arial"/>
                <a:cs typeface="Arial"/>
                <a:sym typeface="Arial"/>
              </a:rPr>
              <a:t>Number of tissue layers</a:t>
            </a:r>
            <a:endParaRPr/>
          </a:p>
          <a:p>
            <a:pPr indent="-230188" lvl="0" marL="230188" marR="0" rtl="0" algn="l">
              <a:spcBef>
                <a:spcPts val="960"/>
              </a:spcBef>
              <a:spcAft>
                <a:spcPts val="0"/>
              </a:spcAft>
              <a:buClr>
                <a:srgbClr val="6CB255"/>
              </a:buClr>
              <a:buSzPts val="1800"/>
              <a:buFont typeface="Arial"/>
              <a:buChar char="•"/>
            </a:pPr>
            <a:r>
              <a:rPr b="0" lang="en-US" sz="1800">
                <a:solidFill>
                  <a:srgbClr val="000000"/>
                </a:solidFill>
                <a:latin typeface="Arial"/>
                <a:ea typeface="Arial"/>
                <a:cs typeface="Arial"/>
                <a:sym typeface="Arial"/>
              </a:rPr>
              <a:t>Origin of mouth and anus</a:t>
            </a:r>
            <a:endParaRPr/>
          </a:p>
          <a:p>
            <a:pPr indent="-230188" lvl="0" marL="230188" marR="0" rtl="0" algn="l">
              <a:spcBef>
                <a:spcPts val="960"/>
              </a:spcBef>
              <a:spcAft>
                <a:spcPts val="0"/>
              </a:spcAft>
              <a:buClr>
                <a:srgbClr val="6CB255"/>
              </a:buClr>
              <a:buSzPts val="1800"/>
              <a:buFont typeface="Arial"/>
              <a:buChar char="•"/>
            </a:pPr>
            <a:r>
              <a:rPr b="0" lang="en-US" sz="1800">
                <a:solidFill>
                  <a:srgbClr val="000000"/>
                </a:solidFill>
                <a:latin typeface="Arial"/>
                <a:ea typeface="Arial"/>
                <a:cs typeface="Arial"/>
                <a:sym typeface="Arial"/>
              </a:rPr>
              <a:t>Body cavity</a:t>
            </a:r>
            <a:endParaRPr/>
          </a:p>
          <a:p>
            <a:pPr indent="-230188" lvl="0" marL="230188" marR="0" rtl="0" algn="l">
              <a:spcBef>
                <a:spcPts val="960"/>
              </a:spcBef>
              <a:spcAft>
                <a:spcPts val="0"/>
              </a:spcAft>
              <a:buClr>
                <a:srgbClr val="6CB255"/>
              </a:buClr>
              <a:buSzPts val="1800"/>
              <a:buFont typeface="Arial"/>
              <a:buChar char="•"/>
            </a:pPr>
            <a:r>
              <a:rPr b="0" lang="en-US" sz="1800">
                <a:solidFill>
                  <a:srgbClr val="000000"/>
                </a:solidFill>
                <a:latin typeface="Arial"/>
                <a:ea typeface="Arial"/>
                <a:cs typeface="Arial"/>
                <a:sym typeface="Arial"/>
              </a:rPr>
              <a:t>Larval types</a:t>
            </a:r>
            <a:endParaRPr/>
          </a:p>
          <a:p>
            <a:pPr indent="-230188" lvl="0" marL="230188" marR="0" rtl="0" algn="l">
              <a:spcBef>
                <a:spcPts val="960"/>
              </a:spcBef>
              <a:spcAft>
                <a:spcPts val="0"/>
              </a:spcAft>
              <a:buClr>
                <a:srgbClr val="6CB255"/>
              </a:buClr>
              <a:buSzPts val="1800"/>
              <a:buFont typeface="Arial"/>
              <a:buChar char="•"/>
            </a:pPr>
            <a:r>
              <a:rPr b="0" lang="en-US" sz="1800">
                <a:solidFill>
                  <a:srgbClr val="000000"/>
                </a:solidFill>
                <a:latin typeface="Arial"/>
                <a:ea typeface="Arial"/>
                <a:cs typeface="Arial"/>
                <a:sym typeface="Arial"/>
              </a:rPr>
              <a:t>Molting </a:t>
            </a:r>
            <a:endParaRPr/>
          </a:p>
        </p:txBody>
      </p:sp>
      <p:sp>
        <p:nvSpPr>
          <p:cNvPr id="186" name="Google Shape;186;p25"/>
          <p:cNvSpPr/>
          <p:nvPr/>
        </p:nvSpPr>
        <p:spPr>
          <a:xfrm>
            <a:off x="804078" y="6481008"/>
            <a:ext cx="8183880" cy="24622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Arial"/>
                <a:ea typeface="Arial"/>
                <a:cs typeface="Arial"/>
                <a:sym typeface="Arial"/>
              </a:rPr>
              <a:t>Download for free at </a:t>
            </a:r>
            <a:r>
              <a:rPr lang="en-US" sz="1000" u="sng">
                <a:solidFill>
                  <a:srgbClr val="0000FF"/>
                </a:solidFill>
                <a:latin typeface="Arial"/>
                <a:ea typeface="Arial"/>
                <a:cs typeface="Arial"/>
                <a:sym typeface="Arial"/>
              </a:rPr>
              <a:t>http://cnx.org/contents/ca189282-29f0-459b-840f-c8853c66ede0@2.</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26"/>
          <p:cNvSpPr txBox="1"/>
          <p:nvPr>
            <p:ph type="title"/>
          </p:nvPr>
        </p:nvSpPr>
        <p:spPr>
          <a:xfrm>
            <a:off x="457200" y="605745"/>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ANIMAL CHARACTERIZATION BASED ON BODY SYMMETRY</a:t>
            </a:r>
            <a:endParaRPr/>
          </a:p>
        </p:txBody>
      </p:sp>
      <p:sp>
        <p:nvSpPr>
          <p:cNvPr id="192" name="Google Shape;192;p26"/>
          <p:cNvSpPr txBox="1"/>
          <p:nvPr>
            <p:ph idx="1" type="body"/>
          </p:nvPr>
        </p:nvSpPr>
        <p:spPr>
          <a:xfrm>
            <a:off x="457200" y="1265280"/>
            <a:ext cx="7955666" cy="142500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b="1" lang="en-US" sz="2400"/>
              <a:t>Asymmetrical </a:t>
            </a:r>
            <a:endParaRPr/>
          </a:p>
          <a:p>
            <a:pPr indent="-225425" lvl="1" marL="622300" rtl="0" algn="l">
              <a:spcBef>
                <a:spcPts val="1080"/>
              </a:spcBef>
              <a:spcAft>
                <a:spcPts val="0"/>
              </a:spcAft>
              <a:buSzPts val="2400"/>
              <a:buFont typeface="Arial"/>
              <a:buChar char="•"/>
            </a:pPr>
            <a:r>
              <a:rPr lang="en-US" sz="2400"/>
              <a:t>Lack of symmetry</a:t>
            </a:r>
            <a:endParaRPr/>
          </a:p>
          <a:p>
            <a:pPr indent="-225425" lvl="1" marL="622300" rtl="0" algn="l">
              <a:spcBef>
                <a:spcPts val="480"/>
              </a:spcBef>
              <a:spcAft>
                <a:spcPts val="0"/>
              </a:spcAft>
              <a:buSzPts val="2400"/>
              <a:buFont typeface="Arial"/>
              <a:buChar char="•"/>
            </a:pPr>
            <a:r>
              <a:rPr lang="en-US" sz="2400"/>
              <a:t>Porifera (sponges)</a:t>
            </a:r>
            <a:endParaRPr/>
          </a:p>
        </p:txBody>
      </p:sp>
      <p:sp>
        <p:nvSpPr>
          <p:cNvPr id="193" name="Google Shape;193;p26"/>
          <p:cNvSpPr/>
          <p:nvPr/>
        </p:nvSpPr>
        <p:spPr>
          <a:xfrm>
            <a:off x="5595721" y="5573036"/>
            <a:ext cx="1938351"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Elapied</a:t>
            </a:r>
            <a:endParaRPr sz="1000">
              <a:solidFill>
                <a:schemeClr val="dk1"/>
              </a:solidFill>
              <a:latin typeface="Arial"/>
              <a:ea typeface="Arial"/>
              <a:cs typeface="Arial"/>
              <a:sym typeface="Arial"/>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https://commons.wikimedia.org</a:t>
            </a:r>
            <a:endParaRPr/>
          </a:p>
        </p:txBody>
      </p:sp>
      <p:pic>
        <p:nvPicPr>
          <p:cNvPr descr="File:Porifera 13p.jpg" id="194" name="Google Shape;194;p26"/>
          <p:cNvPicPr preferRelativeResize="0"/>
          <p:nvPr/>
        </p:nvPicPr>
        <p:blipFill rotWithShape="1">
          <a:blip r:embed="rId3">
            <a:alphaModFix/>
          </a:blip>
          <a:srcRect b="0" l="0" r="0" t="0"/>
          <a:stretch/>
        </p:blipFill>
        <p:spPr>
          <a:xfrm>
            <a:off x="4850294" y="3070711"/>
            <a:ext cx="3429207" cy="2522009"/>
          </a:xfrm>
          <a:prstGeom prst="rect">
            <a:avLst/>
          </a:prstGeom>
          <a:noFill/>
          <a:ln>
            <a:noFill/>
          </a:ln>
        </p:spPr>
      </p:pic>
      <p:sp>
        <p:nvSpPr>
          <p:cNvPr id="195" name="Google Shape;195;p26"/>
          <p:cNvSpPr/>
          <p:nvPr/>
        </p:nvSpPr>
        <p:spPr>
          <a:xfrm>
            <a:off x="1677952" y="5572507"/>
            <a:ext cx="1938351"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Paul Kli</a:t>
            </a:r>
            <a:endParaRPr sz="1000">
              <a:solidFill>
                <a:schemeClr val="dk1"/>
              </a:solidFill>
              <a:latin typeface="Arial"/>
              <a:ea typeface="Arial"/>
              <a:cs typeface="Arial"/>
              <a:sym typeface="Arial"/>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https://commons.wikimedia.org</a:t>
            </a:r>
            <a:endParaRPr/>
          </a:p>
        </p:txBody>
      </p:sp>
      <p:pic>
        <p:nvPicPr>
          <p:cNvPr descr="File:Green Porifera (26124122373).jpg" id="196" name="Google Shape;196;p26"/>
          <p:cNvPicPr preferRelativeResize="0"/>
          <p:nvPr/>
        </p:nvPicPr>
        <p:blipFill rotWithShape="1">
          <a:blip r:embed="rId4">
            <a:alphaModFix/>
          </a:blip>
          <a:srcRect b="0" l="0" r="0" t="0"/>
          <a:stretch/>
        </p:blipFill>
        <p:spPr>
          <a:xfrm>
            <a:off x="854322" y="3084654"/>
            <a:ext cx="3785379" cy="252200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7"/>
          <p:cNvSpPr txBox="1"/>
          <p:nvPr>
            <p:ph type="title"/>
          </p:nvPr>
        </p:nvSpPr>
        <p:spPr>
          <a:xfrm>
            <a:off x="457200" y="605745"/>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ANIMAL CHARACTERIZATION BASED ON BODY SYMMETRY</a:t>
            </a:r>
            <a:endParaRPr/>
          </a:p>
        </p:txBody>
      </p:sp>
      <p:sp>
        <p:nvSpPr>
          <p:cNvPr id="202" name="Google Shape;202;p27"/>
          <p:cNvSpPr txBox="1"/>
          <p:nvPr>
            <p:ph idx="1" type="body"/>
          </p:nvPr>
        </p:nvSpPr>
        <p:spPr>
          <a:xfrm>
            <a:off x="564446" y="3838444"/>
            <a:ext cx="7955666" cy="240065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b="1" lang="en-US" sz="2400"/>
              <a:t>Radial symmetry</a:t>
            </a:r>
            <a:endParaRPr/>
          </a:p>
          <a:p>
            <a:pPr indent="-230187" lvl="1" marL="573088" rtl="0" algn="l">
              <a:spcBef>
                <a:spcPts val="1000"/>
              </a:spcBef>
              <a:spcAft>
                <a:spcPts val="0"/>
              </a:spcAft>
              <a:buSzPts val="2000"/>
              <a:buFont typeface="Arial"/>
              <a:buChar char="•"/>
            </a:pPr>
            <a:r>
              <a:rPr lang="en-US"/>
              <a:t>Parts radiate outward around central axis</a:t>
            </a:r>
            <a:endParaRPr/>
          </a:p>
          <a:p>
            <a:pPr indent="-230187" lvl="1" marL="573088" rtl="0" algn="l">
              <a:spcBef>
                <a:spcPts val="400"/>
              </a:spcBef>
              <a:spcAft>
                <a:spcPts val="0"/>
              </a:spcAft>
              <a:buSzPts val="2000"/>
              <a:buFont typeface="Arial"/>
              <a:buChar char="•"/>
            </a:pPr>
            <a:r>
              <a:rPr lang="en-US"/>
              <a:t>Only</a:t>
            </a:r>
            <a:r>
              <a:rPr b="1" lang="en-US"/>
              <a:t> oral </a:t>
            </a:r>
            <a:r>
              <a:rPr lang="en-US"/>
              <a:t>(with mouth) vs </a:t>
            </a:r>
            <a:r>
              <a:rPr b="1" lang="en-US"/>
              <a:t>abora</a:t>
            </a:r>
            <a:r>
              <a:rPr lang="en-US"/>
              <a:t>l (without mouth) sides</a:t>
            </a:r>
            <a:endParaRPr/>
          </a:p>
          <a:p>
            <a:pPr indent="-230187" lvl="1" marL="573088" rtl="0" algn="l">
              <a:spcBef>
                <a:spcPts val="400"/>
              </a:spcBef>
              <a:spcAft>
                <a:spcPts val="0"/>
              </a:spcAft>
              <a:buSzPts val="2000"/>
              <a:buFont typeface="Arial"/>
              <a:buChar char="•"/>
            </a:pPr>
            <a:r>
              <a:rPr lang="en-US"/>
              <a:t>Encounter environment equally from any direction … good for stationary or planktonic lifestyle</a:t>
            </a:r>
            <a:endParaRPr/>
          </a:p>
          <a:p>
            <a:pPr indent="-230187" lvl="1" marL="573088" rtl="0" algn="l">
              <a:spcBef>
                <a:spcPts val="400"/>
              </a:spcBef>
              <a:spcAft>
                <a:spcPts val="0"/>
              </a:spcAft>
              <a:buSzPts val="2000"/>
              <a:buFont typeface="Arial"/>
              <a:buChar char="•"/>
            </a:pPr>
            <a:r>
              <a:rPr lang="en-US"/>
              <a:t>Cnidarians</a:t>
            </a:r>
            <a:endParaRPr/>
          </a:p>
        </p:txBody>
      </p:sp>
      <p:pic>
        <p:nvPicPr>
          <p:cNvPr descr="Illustration A shows an asymmetrical sponge with a tube-like body and a growth off to one side. Illustration B shows a sea anemone with a tube-like, radial symmetrical body. Tentacles grow from the top of the tube. Three vertical planes arranged 120 degrees apart dissect the body. The half of the body on one side of each plane is a mirror image of the body on the other side. Illustration C shows a goat with a bilaterally symmetrical body. A plane runs from front to back through the middle of the goat, dissecting the body into left and right halves, which are mirror images of each other. The top part of the goat is defined as dorsal, and the bottom part is defined as ventral. The front of the goat is defined as anterior, and the back is defined as posterior." id="203" name="Google Shape;203;p27"/>
          <p:cNvPicPr preferRelativeResize="0"/>
          <p:nvPr/>
        </p:nvPicPr>
        <p:blipFill rotWithShape="1">
          <a:blip r:embed="rId3">
            <a:alphaModFix/>
          </a:blip>
          <a:srcRect b="7052" l="17986" r="45703" t="19055"/>
          <a:stretch/>
        </p:blipFill>
        <p:spPr>
          <a:xfrm>
            <a:off x="3236737" y="1507187"/>
            <a:ext cx="2777987" cy="2328064"/>
          </a:xfrm>
          <a:prstGeom prst="rect">
            <a:avLst/>
          </a:prstGeom>
          <a:noFill/>
          <a:ln>
            <a:noFill/>
          </a:ln>
        </p:spPr>
      </p:pic>
      <p:sp>
        <p:nvSpPr>
          <p:cNvPr id="204" name="Google Shape;204;p27"/>
          <p:cNvSpPr/>
          <p:nvPr/>
        </p:nvSpPr>
        <p:spPr>
          <a:xfrm>
            <a:off x="804078" y="6481008"/>
            <a:ext cx="8183880" cy="24622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Arial"/>
                <a:ea typeface="Arial"/>
                <a:cs typeface="Arial"/>
                <a:sym typeface="Arial"/>
              </a:rPr>
              <a:t>Download for free at </a:t>
            </a:r>
            <a:r>
              <a:rPr lang="en-US" sz="1000" u="sng">
                <a:solidFill>
                  <a:srgbClr val="0000FF"/>
                </a:solidFill>
                <a:latin typeface="Arial"/>
                <a:ea typeface="Arial"/>
                <a:cs typeface="Arial"/>
                <a:sym typeface="Arial"/>
              </a:rPr>
              <a:t>http://cnx.org/contents/ca189282-29f0-459b-840f-c8853c66ede0@2.</a:t>
            </a:r>
            <a:endParaRPr/>
          </a:p>
        </p:txBody>
      </p:sp>
      <p:pic>
        <p:nvPicPr>
          <p:cNvPr descr="Sea Anemones, Water Lilies, Ocean, Seenelken, Cnidarian" id="205" name="Google Shape;205;p27"/>
          <p:cNvPicPr preferRelativeResize="0"/>
          <p:nvPr/>
        </p:nvPicPr>
        <p:blipFill rotWithShape="1">
          <a:blip r:embed="rId4">
            <a:alphaModFix/>
          </a:blip>
          <a:srcRect b="0" l="0" r="0" t="0"/>
          <a:stretch/>
        </p:blipFill>
        <p:spPr>
          <a:xfrm>
            <a:off x="6334539" y="997558"/>
            <a:ext cx="2358887" cy="3487472"/>
          </a:xfrm>
          <a:prstGeom prst="rect">
            <a:avLst/>
          </a:prstGeom>
          <a:noFill/>
          <a:ln>
            <a:noFill/>
          </a:ln>
        </p:spPr>
      </p:pic>
      <p:pic>
        <p:nvPicPr>
          <p:cNvPr descr="Jellyfish, Animal, Aquarium, Creature, Water Creature" id="206" name="Google Shape;206;p27"/>
          <p:cNvPicPr preferRelativeResize="0"/>
          <p:nvPr/>
        </p:nvPicPr>
        <p:blipFill rotWithShape="1">
          <a:blip r:embed="rId5">
            <a:alphaModFix/>
          </a:blip>
          <a:srcRect b="0" l="0" r="0" t="0"/>
          <a:stretch/>
        </p:blipFill>
        <p:spPr>
          <a:xfrm>
            <a:off x="160796" y="1507188"/>
            <a:ext cx="3134026" cy="20893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28"/>
          <p:cNvSpPr txBox="1"/>
          <p:nvPr>
            <p:ph type="title"/>
          </p:nvPr>
        </p:nvSpPr>
        <p:spPr>
          <a:xfrm>
            <a:off x="457200" y="605745"/>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ANIMAL CHARACTERIZATION BASED ON BODY SYMMETRY</a:t>
            </a:r>
            <a:endParaRPr/>
          </a:p>
        </p:txBody>
      </p:sp>
      <p:sp>
        <p:nvSpPr>
          <p:cNvPr id="212" name="Google Shape;212;p28"/>
          <p:cNvSpPr txBox="1"/>
          <p:nvPr>
            <p:ph idx="1" type="body"/>
          </p:nvPr>
        </p:nvSpPr>
        <p:spPr>
          <a:xfrm>
            <a:off x="564446" y="3838444"/>
            <a:ext cx="7955666" cy="212878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b="1" lang="en-US" sz="2400"/>
              <a:t>Bilateral symmetry</a:t>
            </a:r>
            <a:endParaRPr/>
          </a:p>
          <a:p>
            <a:pPr indent="-230187" lvl="1" marL="688975" rtl="0" algn="l">
              <a:lnSpc>
                <a:spcPct val="100000"/>
              </a:lnSpc>
              <a:spcBef>
                <a:spcPts val="1000"/>
              </a:spcBef>
              <a:spcAft>
                <a:spcPts val="0"/>
              </a:spcAft>
              <a:buSzPts val="2000"/>
              <a:buFont typeface="Arial"/>
              <a:buChar char="•"/>
            </a:pPr>
            <a:r>
              <a:rPr lang="en-US"/>
              <a:t>Divides body along sagittal plane 🡪 right &amp; left halves</a:t>
            </a:r>
            <a:endParaRPr/>
          </a:p>
          <a:p>
            <a:pPr indent="-230187" lvl="1" marL="688975" rtl="0" algn="l">
              <a:lnSpc>
                <a:spcPct val="100000"/>
              </a:lnSpc>
              <a:spcBef>
                <a:spcPts val="400"/>
              </a:spcBef>
              <a:spcAft>
                <a:spcPts val="0"/>
              </a:spcAft>
              <a:buSzPts val="2000"/>
              <a:buFont typeface="Arial"/>
              <a:buChar char="•"/>
            </a:pPr>
            <a:r>
              <a:rPr lang="en-US"/>
              <a:t>Allows for cephalization (anterior vs. posterior) </a:t>
            </a:r>
            <a:endParaRPr/>
          </a:p>
          <a:p>
            <a:pPr indent="-230187" lvl="2" marL="1214755" rtl="0" algn="l">
              <a:lnSpc>
                <a:spcPct val="111111"/>
              </a:lnSpc>
              <a:spcBef>
                <a:spcPts val="360"/>
              </a:spcBef>
              <a:spcAft>
                <a:spcPts val="0"/>
              </a:spcAft>
              <a:buSzPts val="1800"/>
              <a:buFont typeface="Arial"/>
              <a:buChar char="•"/>
            </a:pPr>
            <a:r>
              <a:rPr lang="en-US"/>
              <a:t>Collection of sense organs in head</a:t>
            </a:r>
            <a:endParaRPr/>
          </a:p>
          <a:p>
            <a:pPr indent="-230187" lvl="1" marL="688975" rtl="0" algn="l">
              <a:lnSpc>
                <a:spcPct val="100000"/>
              </a:lnSpc>
              <a:spcBef>
                <a:spcPts val="400"/>
              </a:spcBef>
              <a:spcAft>
                <a:spcPts val="0"/>
              </a:spcAft>
              <a:buSzPts val="2000"/>
              <a:buFont typeface="Arial"/>
              <a:buChar char="•"/>
            </a:pPr>
            <a:r>
              <a:rPr lang="en-US"/>
              <a:t>Suited for directional motion</a:t>
            </a:r>
            <a:endParaRPr/>
          </a:p>
          <a:p>
            <a:pPr indent="-230187" lvl="1" marL="688975" rtl="0" algn="l">
              <a:lnSpc>
                <a:spcPct val="100000"/>
              </a:lnSpc>
              <a:spcBef>
                <a:spcPts val="400"/>
              </a:spcBef>
              <a:spcAft>
                <a:spcPts val="0"/>
              </a:spcAft>
              <a:buSzPts val="2000"/>
              <a:buFont typeface="Arial"/>
              <a:buChar char="•"/>
            </a:pPr>
            <a:r>
              <a:rPr lang="en-US"/>
              <a:t>All other animals</a:t>
            </a:r>
            <a:endParaRPr sz="2400"/>
          </a:p>
        </p:txBody>
      </p:sp>
      <p:pic>
        <p:nvPicPr>
          <p:cNvPr descr="Illustration A shows an asymmetrical sponge with a tube-like body and a growth off to one side. Illustration B shows a sea anemone with a tube-like, radial symmetrical body. Tentacles grow from the top of the tube. Three vertical planes arranged 120 degrees apart dissect the body. The half of the body on one side of each plane is a mirror image of the body on the other side. Illustration C shows a goat with a bilaterally symmetrical body. A plane runs from front to back through the middle of the goat, dissecting the body into left and right halves, which are mirror images of each other. The top part of the goat is defined as dorsal, and the bottom part is defined as ventral. The front of the goat is defined as anterior, and the back is defined as posterior." id="213" name="Google Shape;213;p28"/>
          <p:cNvPicPr preferRelativeResize="0"/>
          <p:nvPr/>
        </p:nvPicPr>
        <p:blipFill rotWithShape="1">
          <a:blip r:embed="rId3">
            <a:alphaModFix/>
          </a:blip>
          <a:srcRect b="0" l="57090" r="0" t="0"/>
          <a:stretch/>
        </p:blipFill>
        <p:spPr>
          <a:xfrm>
            <a:off x="6319537" y="1089824"/>
            <a:ext cx="2668421" cy="2560973"/>
          </a:xfrm>
          <a:prstGeom prst="rect">
            <a:avLst/>
          </a:prstGeom>
          <a:noFill/>
          <a:ln>
            <a:noFill/>
          </a:ln>
        </p:spPr>
      </p:pic>
      <p:sp>
        <p:nvSpPr>
          <p:cNvPr id="214" name="Google Shape;214;p28"/>
          <p:cNvSpPr/>
          <p:nvPr/>
        </p:nvSpPr>
        <p:spPr>
          <a:xfrm>
            <a:off x="804078" y="6481008"/>
            <a:ext cx="8183880" cy="24622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Arial"/>
                <a:ea typeface="Arial"/>
                <a:cs typeface="Arial"/>
                <a:sym typeface="Arial"/>
              </a:rPr>
              <a:t>Download for free at </a:t>
            </a:r>
            <a:r>
              <a:rPr lang="en-US" sz="1000" u="sng">
                <a:solidFill>
                  <a:srgbClr val="0000FF"/>
                </a:solidFill>
                <a:latin typeface="Arial"/>
                <a:ea typeface="Arial"/>
                <a:cs typeface="Arial"/>
                <a:sym typeface="Arial"/>
              </a:rPr>
              <a:t>http://cnx.org/contents/ca189282-29f0-459b-840f-c8853c66ede0@2.</a:t>
            </a:r>
            <a:endParaRPr/>
          </a:p>
        </p:txBody>
      </p:sp>
      <p:pic>
        <p:nvPicPr>
          <p:cNvPr descr="Butterfly, Summer, Nature, Wings, Spring, Insect" id="215" name="Google Shape;215;p28"/>
          <p:cNvPicPr preferRelativeResize="0"/>
          <p:nvPr/>
        </p:nvPicPr>
        <p:blipFill rotWithShape="1">
          <a:blip r:embed="rId4">
            <a:alphaModFix/>
          </a:blip>
          <a:srcRect b="12770" l="22463" r="27971" t="14506"/>
          <a:stretch/>
        </p:blipFill>
        <p:spPr>
          <a:xfrm>
            <a:off x="4161423" y="1402362"/>
            <a:ext cx="2049060" cy="2004262"/>
          </a:xfrm>
          <a:prstGeom prst="rect">
            <a:avLst/>
          </a:prstGeom>
          <a:noFill/>
          <a:ln>
            <a:noFill/>
          </a:ln>
        </p:spPr>
      </p:pic>
      <p:pic>
        <p:nvPicPr>
          <p:cNvPr descr="Image result for bilateral symmetry" id="216" name="Google Shape;216;p28"/>
          <p:cNvPicPr preferRelativeResize="0"/>
          <p:nvPr/>
        </p:nvPicPr>
        <p:blipFill rotWithShape="1">
          <a:blip r:embed="rId5">
            <a:alphaModFix/>
          </a:blip>
          <a:srcRect b="11198" l="0" r="0" t="13561"/>
          <a:stretch/>
        </p:blipFill>
        <p:spPr>
          <a:xfrm>
            <a:off x="341570" y="1402362"/>
            <a:ext cx="3551775" cy="2004261"/>
          </a:xfrm>
          <a:prstGeom prst="rect">
            <a:avLst/>
          </a:prstGeom>
          <a:noFill/>
          <a:ln>
            <a:noFill/>
          </a:ln>
        </p:spPr>
      </p:pic>
      <p:sp>
        <p:nvSpPr>
          <p:cNvPr id="217" name="Google Shape;217;p28"/>
          <p:cNvSpPr/>
          <p:nvPr/>
        </p:nvSpPr>
        <p:spPr>
          <a:xfrm>
            <a:off x="1597122" y="3379035"/>
            <a:ext cx="1040670"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Matt Reinbold</a:t>
            </a:r>
            <a:endParaRPr sz="1000">
              <a:solidFill>
                <a:schemeClr val="dk1"/>
              </a:solidFill>
              <a:latin typeface="Arial"/>
              <a:ea typeface="Arial"/>
              <a:cs typeface="Arial"/>
              <a:sym typeface="Arial"/>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www.flickr.com</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29"/>
          <p:cNvSpPr txBox="1"/>
          <p:nvPr>
            <p:ph type="title"/>
          </p:nvPr>
        </p:nvSpPr>
        <p:spPr>
          <a:xfrm>
            <a:off x="457200" y="616788"/>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ANIMAL CHARACTERIZATION BASED ON FEATURES OF EMBRYOLOGICAL DEVELOPMENT</a:t>
            </a:r>
            <a:endParaRPr/>
          </a:p>
        </p:txBody>
      </p:sp>
      <p:pic>
        <p:nvPicPr>
          <p:cNvPr descr="The left illustration shows the two embryonic germ layers of a diploblast. The inner layer is the endoderm, and the outer layer is the ectoderm. Sandwiched between the endoderm and the ectoderm is a non-living layer. The right illustration shows the three embryonic germ layers of a triploblast. Like the diploblast, the triploblast has an inner endoderm and an outer ectoderm. Sandwiched between these two layers is a living mesoderm." id="223" name="Google Shape;223;p29"/>
          <p:cNvPicPr preferRelativeResize="0"/>
          <p:nvPr/>
        </p:nvPicPr>
        <p:blipFill rotWithShape="1">
          <a:blip r:embed="rId3">
            <a:alphaModFix/>
          </a:blip>
          <a:srcRect b="0" l="0" r="0" t="0"/>
          <a:stretch/>
        </p:blipFill>
        <p:spPr>
          <a:xfrm>
            <a:off x="2054088" y="3906531"/>
            <a:ext cx="5317724" cy="2629538"/>
          </a:xfrm>
          <a:prstGeom prst="rect">
            <a:avLst/>
          </a:prstGeom>
          <a:noFill/>
          <a:ln>
            <a:noFill/>
          </a:ln>
        </p:spPr>
      </p:pic>
      <p:sp>
        <p:nvSpPr>
          <p:cNvPr id="224" name="Google Shape;224;p29"/>
          <p:cNvSpPr txBox="1"/>
          <p:nvPr/>
        </p:nvSpPr>
        <p:spPr>
          <a:xfrm>
            <a:off x="564446" y="1472659"/>
            <a:ext cx="8062912" cy="2237536"/>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6CB255"/>
              </a:buClr>
              <a:buSzPts val="2400"/>
              <a:buFont typeface="Arial"/>
              <a:buChar char="•"/>
            </a:pPr>
            <a:r>
              <a:rPr b="0" lang="en-US" sz="2400">
                <a:solidFill>
                  <a:srgbClr val="000000"/>
                </a:solidFill>
                <a:latin typeface="Arial"/>
                <a:ea typeface="Arial"/>
                <a:cs typeface="Arial"/>
                <a:sym typeface="Arial"/>
              </a:rPr>
              <a:t>Animals with radial symmetry develop two germ layers = </a:t>
            </a:r>
            <a:r>
              <a:rPr b="1" lang="en-US" sz="2400">
                <a:solidFill>
                  <a:srgbClr val="000000"/>
                </a:solidFill>
                <a:latin typeface="Arial"/>
                <a:ea typeface="Arial"/>
                <a:cs typeface="Arial"/>
                <a:sym typeface="Arial"/>
              </a:rPr>
              <a:t>diploblasts</a:t>
            </a:r>
            <a:endParaRPr/>
          </a:p>
          <a:p>
            <a:pPr indent="-342900" lvl="1" marL="1074420" marR="0" rtl="0" algn="l">
              <a:spcBef>
                <a:spcPts val="1080"/>
              </a:spcBef>
              <a:spcAft>
                <a:spcPts val="0"/>
              </a:spcAft>
              <a:buClr>
                <a:srgbClr val="6CB255"/>
              </a:buClr>
              <a:buSzPts val="2400"/>
              <a:buFont typeface="Arial"/>
              <a:buChar char="•"/>
            </a:pPr>
            <a:r>
              <a:rPr b="0" i="0" lang="en-US" sz="2400" u="none" cap="none" strike="noStrike">
                <a:solidFill>
                  <a:schemeClr val="dk1"/>
                </a:solidFill>
                <a:latin typeface="Arial"/>
                <a:ea typeface="Arial"/>
                <a:cs typeface="Arial"/>
                <a:sym typeface="Arial"/>
              </a:rPr>
              <a:t>Endoderm </a:t>
            </a:r>
            <a:endParaRPr/>
          </a:p>
          <a:p>
            <a:pPr indent="-342900" lvl="1" marL="1074420" marR="0" rtl="0" algn="l">
              <a:spcBef>
                <a:spcPts val="480"/>
              </a:spcBef>
              <a:spcAft>
                <a:spcPts val="0"/>
              </a:spcAft>
              <a:buClr>
                <a:srgbClr val="6CB255"/>
              </a:buClr>
              <a:buSzPts val="2400"/>
              <a:buFont typeface="Arial"/>
              <a:buChar char="•"/>
            </a:pPr>
            <a:r>
              <a:rPr b="0" i="0" lang="en-US" sz="2400" u="none" cap="none" strike="noStrike">
                <a:solidFill>
                  <a:schemeClr val="dk1"/>
                </a:solidFill>
                <a:latin typeface="Arial"/>
                <a:ea typeface="Arial"/>
                <a:cs typeface="Arial"/>
                <a:sym typeface="Arial"/>
              </a:rPr>
              <a:t>Ectoderm</a:t>
            </a:r>
            <a:endParaRPr/>
          </a:p>
          <a:p>
            <a:pPr indent="-342900" lvl="1" marL="1074420" marR="0" rtl="0" algn="l">
              <a:spcBef>
                <a:spcPts val="480"/>
              </a:spcBef>
              <a:spcAft>
                <a:spcPts val="0"/>
              </a:spcAft>
              <a:buClr>
                <a:srgbClr val="6CB255"/>
              </a:buClr>
              <a:buSzPts val="2400"/>
              <a:buFont typeface="Arial"/>
              <a:buChar char="•"/>
            </a:pPr>
            <a:r>
              <a:rPr b="0" i="0" lang="en-US" sz="2400" u="none" cap="none" strike="noStrike">
                <a:solidFill>
                  <a:schemeClr val="dk1"/>
                </a:solidFill>
                <a:latin typeface="Arial"/>
                <a:ea typeface="Arial"/>
                <a:cs typeface="Arial"/>
                <a:sym typeface="Arial"/>
              </a:rPr>
              <a:t>Nonliving middle layer between the layers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0"/>
          <p:cNvSpPr txBox="1"/>
          <p:nvPr>
            <p:ph type="title"/>
          </p:nvPr>
        </p:nvSpPr>
        <p:spPr>
          <a:xfrm>
            <a:off x="457200" y="616788"/>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ANIMAL CHARACTERIZATION BASED ON FEATURES OF EMBRYOLOGICAL DEVELOPMENT</a:t>
            </a:r>
            <a:endParaRPr/>
          </a:p>
        </p:txBody>
      </p:sp>
      <p:pic>
        <p:nvPicPr>
          <p:cNvPr descr="The left illustration shows the two embryonic germ layers of a diploblast. The inner layer is the endoderm, and the outer layer is the ectoderm. Sandwiched between the endoderm and the ectoderm is a non-living layer. The right illustration shows the three embryonic germ layers of a triploblast. Like the diploblast, the triploblast has an inner endoderm and an outer ectoderm. Sandwiched between these two layers is a living mesoderm." id="230" name="Google Shape;230;p30"/>
          <p:cNvPicPr preferRelativeResize="0"/>
          <p:nvPr/>
        </p:nvPicPr>
        <p:blipFill rotWithShape="1">
          <a:blip r:embed="rId3">
            <a:alphaModFix/>
          </a:blip>
          <a:srcRect b="0" l="0" r="0" t="0"/>
          <a:stretch/>
        </p:blipFill>
        <p:spPr>
          <a:xfrm>
            <a:off x="1881810" y="3835129"/>
            <a:ext cx="5200826" cy="2571734"/>
          </a:xfrm>
          <a:prstGeom prst="rect">
            <a:avLst/>
          </a:prstGeom>
          <a:noFill/>
          <a:ln>
            <a:noFill/>
          </a:ln>
        </p:spPr>
      </p:pic>
      <p:sp>
        <p:nvSpPr>
          <p:cNvPr id="231" name="Google Shape;231;p30"/>
          <p:cNvSpPr/>
          <p:nvPr/>
        </p:nvSpPr>
        <p:spPr>
          <a:xfrm>
            <a:off x="804078" y="6481008"/>
            <a:ext cx="8183880" cy="24622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Arial"/>
                <a:ea typeface="Arial"/>
                <a:cs typeface="Arial"/>
                <a:sym typeface="Arial"/>
              </a:rPr>
              <a:t>Download for free at </a:t>
            </a:r>
            <a:r>
              <a:rPr lang="en-US" sz="1000" u="sng">
                <a:solidFill>
                  <a:srgbClr val="0000FF"/>
                </a:solidFill>
                <a:latin typeface="Arial"/>
                <a:ea typeface="Arial"/>
                <a:cs typeface="Arial"/>
                <a:sym typeface="Arial"/>
              </a:rPr>
              <a:t>http://cnx.org/contents/ca189282-29f0-459b-840f-c8853c66ede0@2.</a:t>
            </a:r>
            <a:endParaRPr/>
          </a:p>
        </p:txBody>
      </p:sp>
      <p:sp>
        <p:nvSpPr>
          <p:cNvPr id="232" name="Google Shape;232;p30"/>
          <p:cNvSpPr txBox="1"/>
          <p:nvPr/>
        </p:nvSpPr>
        <p:spPr>
          <a:xfrm>
            <a:off x="564446" y="1472659"/>
            <a:ext cx="8062912" cy="2237536"/>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6CB255"/>
              </a:buClr>
              <a:buSzPts val="2400"/>
              <a:buFont typeface="Arial"/>
              <a:buChar char="•"/>
            </a:pPr>
            <a:r>
              <a:rPr b="0" lang="en-US" sz="2400">
                <a:solidFill>
                  <a:srgbClr val="000000"/>
                </a:solidFill>
                <a:latin typeface="Arial"/>
                <a:ea typeface="Arial"/>
                <a:cs typeface="Arial"/>
                <a:sym typeface="Arial"/>
              </a:rPr>
              <a:t>Animals with bilateral symmetry) develop three germ layers = </a:t>
            </a:r>
            <a:r>
              <a:rPr b="1" lang="en-US" sz="2400">
                <a:solidFill>
                  <a:srgbClr val="000000"/>
                </a:solidFill>
                <a:latin typeface="Arial"/>
                <a:ea typeface="Arial"/>
                <a:cs typeface="Arial"/>
                <a:sym typeface="Arial"/>
              </a:rPr>
              <a:t>triploblasts</a:t>
            </a:r>
            <a:endParaRPr b="1" sz="2400">
              <a:solidFill>
                <a:srgbClr val="000000"/>
              </a:solidFill>
              <a:latin typeface="Arial"/>
              <a:ea typeface="Arial"/>
              <a:cs typeface="Arial"/>
              <a:sym typeface="Arial"/>
            </a:endParaRPr>
          </a:p>
          <a:p>
            <a:pPr indent="-342900" lvl="1" marL="1074420" marR="0" rtl="0" algn="l">
              <a:spcBef>
                <a:spcPts val="1080"/>
              </a:spcBef>
              <a:spcAft>
                <a:spcPts val="0"/>
              </a:spcAft>
              <a:buClr>
                <a:srgbClr val="6CB255"/>
              </a:buClr>
              <a:buSzPts val="2400"/>
              <a:buFont typeface="Arial"/>
              <a:buChar char="•"/>
            </a:pPr>
            <a:r>
              <a:rPr b="0" i="0" lang="en-US" sz="2400" u="none" cap="none" strike="noStrike">
                <a:solidFill>
                  <a:schemeClr val="dk1"/>
                </a:solidFill>
                <a:latin typeface="Arial"/>
                <a:ea typeface="Arial"/>
                <a:cs typeface="Arial"/>
                <a:sym typeface="Arial"/>
              </a:rPr>
              <a:t>Endoderm</a:t>
            </a:r>
            <a:endParaRPr/>
          </a:p>
          <a:p>
            <a:pPr indent="-342900" lvl="1" marL="1074420" marR="0" rtl="0" algn="l">
              <a:spcBef>
                <a:spcPts val="480"/>
              </a:spcBef>
              <a:spcAft>
                <a:spcPts val="0"/>
              </a:spcAft>
              <a:buClr>
                <a:srgbClr val="6CB255"/>
              </a:buClr>
              <a:buSzPts val="2400"/>
              <a:buFont typeface="Arial"/>
              <a:buChar char="•"/>
            </a:pPr>
            <a:r>
              <a:rPr b="0" i="0" lang="en-US" sz="2400" u="none" cap="none" strike="noStrike">
                <a:solidFill>
                  <a:schemeClr val="dk1"/>
                </a:solidFill>
                <a:latin typeface="Arial"/>
                <a:ea typeface="Arial"/>
                <a:cs typeface="Arial"/>
                <a:sym typeface="Arial"/>
              </a:rPr>
              <a:t>Ectoderm</a:t>
            </a:r>
            <a:endParaRPr/>
          </a:p>
          <a:p>
            <a:pPr indent="-342900" lvl="1" marL="1074420" marR="0" rtl="0" algn="l">
              <a:spcBef>
                <a:spcPts val="480"/>
              </a:spcBef>
              <a:spcAft>
                <a:spcPts val="0"/>
              </a:spcAft>
              <a:buClr>
                <a:srgbClr val="6CB255"/>
              </a:buClr>
              <a:buSzPts val="2400"/>
              <a:buFont typeface="Arial"/>
              <a:buChar char="•"/>
            </a:pPr>
            <a:r>
              <a:rPr b="0" i="0" lang="en-US" sz="2400" u="none" cap="none" strike="noStrike">
                <a:solidFill>
                  <a:schemeClr val="dk1"/>
                </a:solidFill>
                <a:latin typeface="Arial"/>
                <a:ea typeface="Arial"/>
                <a:cs typeface="Arial"/>
                <a:sym typeface="Arial"/>
              </a:rPr>
              <a:t>Mesoderm</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1"/>
          <p:cNvSpPr txBox="1"/>
          <p:nvPr>
            <p:ph type="title"/>
          </p:nvPr>
        </p:nvSpPr>
        <p:spPr>
          <a:xfrm>
            <a:off x="457200" y="616788"/>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ANIMAL CHARACTERIZATION BASED ON FEATURES OF EMBRYOLOGICAL DEVELOPMENT</a:t>
            </a:r>
            <a:endParaRPr/>
          </a:p>
        </p:txBody>
      </p:sp>
      <p:sp>
        <p:nvSpPr>
          <p:cNvPr id="238" name="Google Shape;238;p31"/>
          <p:cNvSpPr txBox="1"/>
          <p:nvPr/>
        </p:nvSpPr>
        <p:spPr>
          <a:xfrm>
            <a:off x="564446" y="1523431"/>
            <a:ext cx="7817554" cy="46597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CB255"/>
              </a:buClr>
              <a:buSzPts val="2400"/>
              <a:buFont typeface="Arial"/>
              <a:buNone/>
            </a:pPr>
            <a:r>
              <a:rPr b="0" lang="en-US" sz="2400">
                <a:solidFill>
                  <a:srgbClr val="000000"/>
                </a:solidFill>
                <a:latin typeface="Arial"/>
                <a:ea typeface="Arial"/>
                <a:cs typeface="Arial"/>
                <a:sym typeface="Arial"/>
              </a:rPr>
              <a:t>Triploblasts are classified by presence/absence of a </a:t>
            </a:r>
            <a:r>
              <a:rPr b="1" lang="en-US" sz="2400">
                <a:solidFill>
                  <a:srgbClr val="000000"/>
                </a:solidFill>
                <a:latin typeface="Arial"/>
                <a:ea typeface="Arial"/>
                <a:cs typeface="Arial"/>
                <a:sym typeface="Arial"/>
              </a:rPr>
              <a:t>coelom</a:t>
            </a:r>
            <a:r>
              <a:rPr b="0" lang="en-US" sz="2400">
                <a:solidFill>
                  <a:srgbClr val="000000"/>
                </a:solidFill>
                <a:latin typeface="Arial"/>
                <a:ea typeface="Arial"/>
                <a:cs typeface="Arial"/>
                <a:sym typeface="Arial"/>
              </a:rPr>
              <a:t> </a:t>
            </a:r>
            <a:endParaRPr/>
          </a:p>
          <a:p>
            <a:pPr indent="-225425" lvl="0" marL="225425" marR="0" rtl="0" algn="l">
              <a:spcBef>
                <a:spcPts val="1040"/>
              </a:spcBef>
              <a:spcAft>
                <a:spcPts val="0"/>
              </a:spcAft>
              <a:buClr>
                <a:srgbClr val="6CB255"/>
              </a:buClr>
              <a:buSzPts val="2200"/>
              <a:buFont typeface="Arial"/>
              <a:buChar char="•"/>
            </a:pPr>
            <a:r>
              <a:rPr b="0" i="1" lang="en-US" sz="2200">
                <a:solidFill>
                  <a:srgbClr val="000000"/>
                </a:solidFill>
                <a:latin typeface="Arial"/>
                <a:ea typeface="Arial"/>
                <a:cs typeface="Arial"/>
                <a:sym typeface="Arial"/>
              </a:rPr>
              <a:t>Body cavity derived from mesoderm</a:t>
            </a:r>
            <a:endParaRPr/>
          </a:p>
          <a:p>
            <a:pPr indent="-230188" lvl="0" marL="230188" marR="0" rtl="0" algn="l">
              <a:spcBef>
                <a:spcPts val="1040"/>
              </a:spcBef>
              <a:spcAft>
                <a:spcPts val="0"/>
              </a:spcAft>
              <a:buClr>
                <a:srgbClr val="6CB255"/>
              </a:buClr>
              <a:buSzPts val="2200"/>
              <a:buFont typeface="Arial"/>
              <a:buChar char="•"/>
            </a:pPr>
            <a:r>
              <a:rPr b="0" lang="en-US" sz="2200">
                <a:solidFill>
                  <a:srgbClr val="000000"/>
                </a:solidFill>
                <a:latin typeface="Arial"/>
                <a:ea typeface="Arial"/>
                <a:cs typeface="Arial"/>
                <a:sym typeface="Arial"/>
              </a:rPr>
              <a:t>Lies between body wall and visceral organs and filled with fluid</a:t>
            </a:r>
            <a:endParaRPr/>
          </a:p>
          <a:p>
            <a:pPr indent="-230188" lvl="0" marL="230188" marR="0" rtl="0" algn="l">
              <a:spcBef>
                <a:spcPts val="1040"/>
              </a:spcBef>
              <a:spcAft>
                <a:spcPts val="0"/>
              </a:spcAft>
              <a:buClr>
                <a:srgbClr val="6CB255"/>
              </a:buClr>
              <a:buSzPts val="2200"/>
              <a:buFont typeface="Arial"/>
              <a:buChar char="•"/>
            </a:pPr>
            <a:r>
              <a:rPr b="0" lang="en-US" sz="2200">
                <a:solidFill>
                  <a:srgbClr val="000000"/>
                </a:solidFill>
                <a:latin typeface="Arial"/>
                <a:ea typeface="Arial"/>
                <a:cs typeface="Arial"/>
                <a:sym typeface="Arial"/>
              </a:rPr>
              <a:t>Evolutionary advantages</a:t>
            </a:r>
            <a:endParaRPr/>
          </a:p>
          <a:p>
            <a:pPr indent="-457200" lvl="1" marL="1188720" marR="0" rtl="0" algn="l">
              <a:spcBef>
                <a:spcPts val="1040"/>
              </a:spcBef>
              <a:spcAft>
                <a:spcPts val="0"/>
              </a:spcAft>
              <a:buClr>
                <a:srgbClr val="6CB255"/>
              </a:buClr>
              <a:buSzPts val="2200"/>
              <a:buFont typeface="Arial Black"/>
              <a:buAutoNum type="arabicPeriod"/>
            </a:pPr>
            <a:r>
              <a:rPr b="0" i="0" lang="en-US" sz="2200" u="none" cap="none" strike="noStrike">
                <a:solidFill>
                  <a:schemeClr val="dk1"/>
                </a:solidFill>
                <a:latin typeface="Arial"/>
                <a:ea typeface="Arial"/>
                <a:cs typeface="Arial"/>
                <a:sym typeface="Arial"/>
              </a:rPr>
              <a:t>Cushioning and shock absorption</a:t>
            </a:r>
            <a:endParaRPr/>
          </a:p>
          <a:p>
            <a:pPr indent="-457200" lvl="1" marL="1188720" marR="0" rtl="0" algn="l">
              <a:spcBef>
                <a:spcPts val="440"/>
              </a:spcBef>
              <a:spcAft>
                <a:spcPts val="0"/>
              </a:spcAft>
              <a:buClr>
                <a:srgbClr val="6CB255"/>
              </a:buClr>
              <a:buSzPts val="2200"/>
              <a:buFont typeface="Arial Black"/>
              <a:buAutoNum type="arabicPeriod"/>
            </a:pPr>
            <a:r>
              <a:rPr b="0" i="0" lang="en-US" sz="2200" u="none" cap="none" strike="noStrike">
                <a:solidFill>
                  <a:schemeClr val="dk1"/>
                </a:solidFill>
                <a:latin typeface="Arial"/>
                <a:ea typeface="Arial"/>
                <a:cs typeface="Arial"/>
                <a:sym typeface="Arial"/>
              </a:rPr>
              <a:t>Organs can grow and move freely, which promotes optimal organ development and placement</a:t>
            </a:r>
            <a:endParaRPr/>
          </a:p>
          <a:p>
            <a:pPr indent="-457200" lvl="1" marL="1188720" marR="0" rtl="0" algn="l">
              <a:spcBef>
                <a:spcPts val="440"/>
              </a:spcBef>
              <a:spcAft>
                <a:spcPts val="0"/>
              </a:spcAft>
              <a:buClr>
                <a:srgbClr val="6CB255"/>
              </a:buClr>
              <a:buSzPts val="2200"/>
              <a:buFont typeface="Arial Black"/>
              <a:buAutoNum type="arabicPeriod"/>
            </a:pPr>
            <a:r>
              <a:rPr b="0" i="0" lang="en-US" sz="2200" u="none" cap="none" strike="noStrike">
                <a:solidFill>
                  <a:schemeClr val="dk1"/>
                </a:solidFill>
                <a:latin typeface="Arial"/>
                <a:ea typeface="Arial"/>
                <a:cs typeface="Arial"/>
                <a:sym typeface="Arial"/>
              </a:rPr>
              <a:t>Improved flexibility and mobility</a:t>
            </a:r>
            <a:endParaRPr/>
          </a:p>
          <a:p>
            <a:pPr indent="-457200" lvl="1" marL="1188720" marR="0" rtl="0" algn="l">
              <a:spcBef>
                <a:spcPts val="440"/>
              </a:spcBef>
              <a:spcAft>
                <a:spcPts val="0"/>
              </a:spcAft>
              <a:buClr>
                <a:srgbClr val="6CB255"/>
              </a:buClr>
              <a:buSzPts val="2200"/>
              <a:buFont typeface="Arial Black"/>
              <a:buAutoNum type="arabicPeriod"/>
            </a:pPr>
            <a:r>
              <a:rPr b="0" i="0" lang="en-US" sz="2200" u="none" cap="none" strike="noStrike">
                <a:solidFill>
                  <a:schemeClr val="dk1"/>
                </a:solidFill>
                <a:latin typeface="Arial"/>
                <a:ea typeface="Arial"/>
                <a:cs typeface="Arial"/>
                <a:sym typeface="Arial"/>
              </a:rPr>
              <a:t>Space for the diffusion of gases and nutrients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2"/>
          <p:cNvSpPr txBox="1"/>
          <p:nvPr>
            <p:ph type="title"/>
          </p:nvPr>
        </p:nvSpPr>
        <p:spPr>
          <a:xfrm>
            <a:off x="457200" y="616788"/>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ANIMAL CHARACTERIZATION BASED ON FEATURES OF EMBRYOLOGICAL DEVELOPMENT</a:t>
            </a:r>
            <a:endParaRPr/>
          </a:p>
        </p:txBody>
      </p:sp>
      <p:sp>
        <p:nvSpPr>
          <p:cNvPr id="244" name="Google Shape;244;p32"/>
          <p:cNvSpPr txBox="1"/>
          <p:nvPr/>
        </p:nvSpPr>
        <p:spPr>
          <a:xfrm>
            <a:off x="564446" y="4813257"/>
            <a:ext cx="7817554" cy="128214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CB255"/>
              </a:buClr>
              <a:buSzPts val="2400"/>
              <a:buFont typeface="Arial"/>
              <a:buNone/>
            </a:pPr>
            <a:r>
              <a:rPr b="1" lang="en-US" sz="2400">
                <a:solidFill>
                  <a:srgbClr val="000000"/>
                </a:solidFill>
                <a:latin typeface="Arial"/>
                <a:ea typeface="Arial"/>
                <a:cs typeface="Arial"/>
                <a:sym typeface="Arial"/>
              </a:rPr>
              <a:t>Acoelomates</a:t>
            </a:r>
            <a:r>
              <a:rPr b="0" lang="en-US" sz="2400">
                <a:solidFill>
                  <a:srgbClr val="000000"/>
                </a:solidFill>
                <a:latin typeface="Arial"/>
                <a:ea typeface="Arial"/>
                <a:cs typeface="Arial"/>
                <a:sym typeface="Arial"/>
              </a:rPr>
              <a:t> – lack body cavity</a:t>
            </a:r>
            <a:endParaRPr/>
          </a:p>
          <a:p>
            <a:pPr indent="-230188" lvl="0" marL="463550" marR="0" rtl="0" algn="l">
              <a:lnSpc>
                <a:spcPct val="83333"/>
              </a:lnSpc>
              <a:spcBef>
                <a:spcPts val="1080"/>
              </a:spcBef>
              <a:spcAft>
                <a:spcPts val="0"/>
              </a:spcAft>
              <a:buClr>
                <a:srgbClr val="6CB255"/>
              </a:buClr>
              <a:buSzPts val="2400"/>
              <a:buFont typeface="Arial"/>
              <a:buChar char="•"/>
            </a:pPr>
            <a:r>
              <a:rPr b="0" lang="en-US" sz="2400">
                <a:solidFill>
                  <a:srgbClr val="000000"/>
                </a:solidFill>
                <a:latin typeface="Arial"/>
                <a:ea typeface="Arial"/>
                <a:cs typeface="Arial"/>
                <a:sym typeface="Arial"/>
              </a:rPr>
              <a:t>Mesoderm is filled with tissue </a:t>
            </a:r>
            <a:endParaRPr/>
          </a:p>
          <a:p>
            <a:pPr indent="-230188" lvl="0" marL="463550" marR="0" rtl="0" algn="l">
              <a:lnSpc>
                <a:spcPct val="83333"/>
              </a:lnSpc>
              <a:spcBef>
                <a:spcPts val="1080"/>
              </a:spcBef>
              <a:spcAft>
                <a:spcPts val="0"/>
              </a:spcAft>
              <a:buClr>
                <a:srgbClr val="6CB255"/>
              </a:buClr>
              <a:buSzPts val="2400"/>
              <a:buFont typeface="Arial"/>
              <a:buChar char="•"/>
            </a:pPr>
            <a:r>
              <a:rPr b="0" lang="en-US" sz="2400">
                <a:solidFill>
                  <a:srgbClr val="000000"/>
                </a:solidFill>
                <a:latin typeface="Arial"/>
                <a:ea typeface="Arial"/>
                <a:cs typeface="Arial"/>
                <a:sym typeface="Arial"/>
              </a:rPr>
              <a:t>Platyhelminthes (flatworms)</a:t>
            </a:r>
            <a:endParaRPr b="0" sz="2800">
              <a:solidFill>
                <a:srgbClr val="000000"/>
              </a:solidFill>
              <a:latin typeface="Arial"/>
              <a:ea typeface="Arial"/>
              <a:cs typeface="Arial"/>
              <a:sym typeface="Arial"/>
            </a:endParaRPr>
          </a:p>
        </p:txBody>
      </p:sp>
      <p:sp>
        <p:nvSpPr>
          <p:cNvPr id="245" name="Google Shape;245;p32"/>
          <p:cNvSpPr/>
          <p:nvPr/>
        </p:nvSpPr>
        <p:spPr>
          <a:xfrm>
            <a:off x="804078" y="6481008"/>
            <a:ext cx="8183880" cy="24622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Arial"/>
                <a:ea typeface="Arial"/>
                <a:cs typeface="Arial"/>
                <a:sym typeface="Arial"/>
              </a:rPr>
              <a:t>Download for free at </a:t>
            </a:r>
            <a:r>
              <a:rPr lang="en-US" sz="1000" u="sng">
                <a:solidFill>
                  <a:srgbClr val="0000FF"/>
                </a:solidFill>
                <a:latin typeface="Arial"/>
                <a:ea typeface="Arial"/>
                <a:cs typeface="Arial"/>
                <a:sym typeface="Arial"/>
              </a:rPr>
              <a:t>http://cnx.org/contents/ca189282-29f0-459b-840f-c8853c66ede0@2.</a:t>
            </a:r>
            <a:endParaRPr/>
          </a:p>
        </p:txBody>
      </p:sp>
      <p:pic>
        <p:nvPicPr>
          <p:cNvPr descr="Part a shows the body plan of acoelomates, including flatworms. Acoelomates have a central digestive cavity. Outside this digestive cavity are three tissue layers: an inner endoderm, a central mesoderm, and an outer ectoderm. The photo shows a swimming flatworm, which has the appearance of a frilly black and pink ribbon. Part b shows the body plan of eucoelomates, which include annelids, mollusks, arthropods, echinoderms, and chordates. Eucoelomates have the same tissue layers as acoelomates, but a cavity called a coelom exists within the mesoderm. The coelom is divided into two symmetrical parts that are separated by two spokes of mesoderm. The photo shows a swimming annelid known as a bloodworm. The bloodworm has a tubular body that is tapered at each end. Numerous appendages radiate from either side. Part c shows the body plan of pseudocoelomates, which include roundworms. Like the acoelomates and eucoelomates, the pseudocoelomates have an endoderm, a mesoderm, and an ectoderm. However, in pseudocoelomates, a pseudocoelom separates the endoderm from the mesoderm. The photo shows a roundworm, or nematode, which has a tubular body." id="246" name="Google Shape;246;p32"/>
          <p:cNvPicPr preferRelativeResize="0"/>
          <p:nvPr/>
        </p:nvPicPr>
        <p:blipFill rotWithShape="1">
          <a:blip r:embed="rId3">
            <a:alphaModFix/>
          </a:blip>
          <a:srcRect b="0" l="0" r="0" t="37522"/>
          <a:stretch/>
        </p:blipFill>
        <p:spPr>
          <a:xfrm>
            <a:off x="368762" y="1333958"/>
            <a:ext cx="8383247" cy="34792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pic>
        <p:nvPicPr>
          <p:cNvPr descr="Part a shows the body plan of acoelomates, including flatworms. Acoelomates have a central digestive cavity. Outside this digestive cavity are three tissue layers: an inner endoderm, a central mesoderm, and an outer ectoderm. The photo shows a swimming flatworm, which has the appearance of a frilly black and pink ribbon. Part b shows the body plan of eucoelomates, which include annelids, mollusks, arthropods, echinoderms, and chordates. Eucoelomates have the same tissue layers as acoelomates, but a cavity called a coelom exists within the mesoderm. The coelom is divided into two symmetrical parts that are separated by two spokes of mesoderm. The photo shows a swimming annelid known as a bloodworm. The bloodworm has a tubular body that is tapered at each end. Numerous appendages radiate from either side. Part c shows the body plan of pseudocoelomates, which include roundworms. Like the acoelomates and eucoelomates, the pseudocoelomates have an endoderm, a mesoderm, and an ectoderm. However, in pseudocoelomates, a pseudocoelom separates the endoderm from the mesoderm. The photo shows a roundworm, or nematode, which has a tubular body." id="251" name="Google Shape;251;p33"/>
          <p:cNvPicPr preferRelativeResize="0"/>
          <p:nvPr/>
        </p:nvPicPr>
        <p:blipFill rotWithShape="1">
          <a:blip r:embed="rId3">
            <a:alphaModFix/>
          </a:blip>
          <a:srcRect b="0" l="0" r="0" t="37522"/>
          <a:stretch/>
        </p:blipFill>
        <p:spPr>
          <a:xfrm>
            <a:off x="626713" y="1333959"/>
            <a:ext cx="7961598" cy="3304302"/>
          </a:xfrm>
          <a:prstGeom prst="rect">
            <a:avLst/>
          </a:prstGeom>
          <a:noFill/>
          <a:ln>
            <a:noFill/>
          </a:ln>
        </p:spPr>
      </p:pic>
      <p:sp>
        <p:nvSpPr>
          <p:cNvPr id="252" name="Google Shape;252;p33"/>
          <p:cNvSpPr txBox="1"/>
          <p:nvPr>
            <p:ph type="title"/>
          </p:nvPr>
        </p:nvSpPr>
        <p:spPr>
          <a:xfrm>
            <a:off x="457200" y="616788"/>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ANIMAL CHARACTERIZATION BASED ON FEATURES OF EMBRYOLOGICAL DEVELOPMENT</a:t>
            </a:r>
            <a:endParaRPr/>
          </a:p>
        </p:txBody>
      </p:sp>
      <p:sp>
        <p:nvSpPr>
          <p:cNvPr id="253" name="Google Shape;253;p33"/>
          <p:cNvSpPr txBox="1"/>
          <p:nvPr/>
        </p:nvSpPr>
        <p:spPr>
          <a:xfrm>
            <a:off x="564446" y="4437443"/>
            <a:ext cx="7817554" cy="20108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CB255"/>
              </a:buClr>
              <a:buSzPts val="2200"/>
              <a:buFont typeface="Arial"/>
              <a:buNone/>
            </a:pPr>
            <a:r>
              <a:rPr b="1" lang="en-US" sz="2200">
                <a:solidFill>
                  <a:srgbClr val="000000"/>
                </a:solidFill>
                <a:latin typeface="Arial"/>
                <a:ea typeface="Arial"/>
                <a:cs typeface="Arial"/>
                <a:sym typeface="Arial"/>
              </a:rPr>
              <a:t>Pseudocoelomates</a:t>
            </a:r>
            <a:endParaRPr/>
          </a:p>
          <a:p>
            <a:pPr indent="-230188" lvl="0" marL="463550" marR="0" rtl="0" algn="l">
              <a:lnSpc>
                <a:spcPct val="100000"/>
              </a:lnSpc>
              <a:spcBef>
                <a:spcPts val="1000"/>
              </a:spcBef>
              <a:spcAft>
                <a:spcPts val="0"/>
              </a:spcAft>
              <a:buClr>
                <a:srgbClr val="6CB255"/>
              </a:buClr>
              <a:buSzPts val="2000"/>
              <a:buFont typeface="Arial"/>
              <a:buChar char="•"/>
            </a:pPr>
            <a:r>
              <a:rPr b="0" lang="en-US" sz="2000">
                <a:solidFill>
                  <a:srgbClr val="000000"/>
                </a:solidFill>
                <a:latin typeface="Arial"/>
                <a:ea typeface="Arial"/>
                <a:cs typeface="Arial"/>
                <a:sym typeface="Arial"/>
              </a:rPr>
              <a:t>“False” body cavity</a:t>
            </a:r>
            <a:endParaRPr/>
          </a:p>
          <a:p>
            <a:pPr indent="-230188" lvl="0" marL="463550" marR="0" rtl="0" algn="l">
              <a:lnSpc>
                <a:spcPct val="100000"/>
              </a:lnSpc>
              <a:spcBef>
                <a:spcPts val="1000"/>
              </a:spcBef>
              <a:spcAft>
                <a:spcPts val="0"/>
              </a:spcAft>
              <a:buClr>
                <a:srgbClr val="6CB255"/>
              </a:buClr>
              <a:buSzPts val="2000"/>
              <a:buFont typeface="Arial"/>
              <a:buChar char="•"/>
            </a:pPr>
            <a:r>
              <a:rPr b="0" lang="en-US" sz="2000">
                <a:solidFill>
                  <a:srgbClr val="000000"/>
                </a:solidFill>
                <a:latin typeface="Arial"/>
                <a:ea typeface="Arial"/>
                <a:cs typeface="Arial"/>
                <a:sym typeface="Arial"/>
              </a:rPr>
              <a:t>Derived from both endoderm and mesoderm</a:t>
            </a:r>
            <a:endParaRPr/>
          </a:p>
          <a:p>
            <a:pPr indent="-230188" lvl="0" marL="463550" marR="0" rtl="0" algn="l">
              <a:lnSpc>
                <a:spcPct val="100000"/>
              </a:lnSpc>
              <a:spcBef>
                <a:spcPts val="1000"/>
              </a:spcBef>
              <a:spcAft>
                <a:spcPts val="0"/>
              </a:spcAft>
              <a:buClr>
                <a:srgbClr val="6CB255"/>
              </a:buClr>
              <a:buSzPts val="2000"/>
              <a:buFont typeface="Arial"/>
              <a:buChar char="•"/>
            </a:pPr>
            <a:r>
              <a:rPr b="0" lang="en-US" sz="2000">
                <a:solidFill>
                  <a:srgbClr val="000000"/>
                </a:solidFill>
                <a:latin typeface="Arial"/>
                <a:ea typeface="Arial"/>
                <a:cs typeface="Arial"/>
                <a:sym typeface="Arial"/>
              </a:rPr>
              <a:t>Still functional – hydrostatic skeleton</a:t>
            </a:r>
            <a:endParaRPr/>
          </a:p>
          <a:p>
            <a:pPr indent="-230188" lvl="0" marL="463550" marR="0" rtl="0" algn="l">
              <a:lnSpc>
                <a:spcPct val="100000"/>
              </a:lnSpc>
              <a:spcBef>
                <a:spcPts val="1000"/>
              </a:spcBef>
              <a:spcAft>
                <a:spcPts val="0"/>
              </a:spcAft>
              <a:buClr>
                <a:srgbClr val="6CB255"/>
              </a:buClr>
              <a:buSzPts val="2000"/>
              <a:buFont typeface="Arial"/>
              <a:buChar char="•"/>
            </a:pPr>
            <a:r>
              <a:rPr b="0" lang="en-US" sz="2000">
                <a:solidFill>
                  <a:srgbClr val="000000"/>
                </a:solidFill>
                <a:latin typeface="Arial"/>
                <a:ea typeface="Arial"/>
                <a:cs typeface="Arial"/>
                <a:sym typeface="Arial"/>
              </a:rPr>
              <a:t>Nematodes (roundworms) </a:t>
            </a:r>
            <a:endParaRPr/>
          </a:p>
        </p:txBody>
      </p:sp>
      <p:sp>
        <p:nvSpPr>
          <p:cNvPr id="254" name="Google Shape;254;p33"/>
          <p:cNvSpPr/>
          <p:nvPr/>
        </p:nvSpPr>
        <p:spPr>
          <a:xfrm>
            <a:off x="804078" y="6481008"/>
            <a:ext cx="8183880" cy="24622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Arial"/>
                <a:ea typeface="Arial"/>
                <a:cs typeface="Arial"/>
                <a:sym typeface="Arial"/>
              </a:rPr>
              <a:t>Download for free at </a:t>
            </a:r>
            <a:r>
              <a:rPr lang="en-US" sz="1000" u="sng">
                <a:solidFill>
                  <a:srgbClr val="0000FF"/>
                </a:solidFill>
                <a:latin typeface="Arial"/>
                <a:ea typeface="Arial"/>
                <a:cs typeface="Arial"/>
                <a:sym typeface="Arial"/>
              </a:rPr>
              <a:t>http://cnx.org/contents/d09cbd3e-a293-4aab-9ae6-e1a46e9e1da9@8.</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34"/>
          <p:cNvSpPr txBox="1"/>
          <p:nvPr>
            <p:ph type="title"/>
          </p:nvPr>
        </p:nvSpPr>
        <p:spPr>
          <a:xfrm>
            <a:off x="457200" y="616788"/>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ANIMAL CHARACTERIZATION BASED ON FEATURES OF EMBRYOLOGICAL DEVELOPMENT</a:t>
            </a:r>
            <a:endParaRPr/>
          </a:p>
        </p:txBody>
      </p:sp>
      <p:pic>
        <p:nvPicPr>
          <p:cNvPr descr="Part a shows the body plan of acoelomates, including flatworms. Acoelomates have a central digestive cavity. Outside this digestive cavity are three tissue layers: an inner endoderm, a central mesoderm, and an outer ectoderm. The photo shows a swimming flatworm, which has the appearance of a frilly black and pink ribbon. Part b shows the body plan of eucoelomates, which include annelids, mollusks, arthropods, echinoderms, and chordates. Eucoelomates have the same tissue layers as acoelomates, but a cavity called a coelom exists within the mesoderm. The coelom is divided into two symmetrical parts that are separated by two spokes of mesoderm. The photo shows a swimming annelid known as a bloodworm. The bloodworm has a tubular body that is tapered at each end. Numerous appendages radiate from either side. Part c shows the body plan of pseudocoelomates, which include roundworms. Like the acoelomates and eucoelomates, the pseudocoelomates have an endoderm, a mesoderm, and an ectoderm. However, in pseudocoelomates, a pseudocoelom separates the endoderm from the mesoderm. The photo shows a roundworm, or nematode, which has a tubular body." id="260" name="Google Shape;260;p34"/>
          <p:cNvPicPr preferRelativeResize="0"/>
          <p:nvPr/>
        </p:nvPicPr>
        <p:blipFill rotWithShape="1">
          <a:blip r:embed="rId3">
            <a:alphaModFix/>
          </a:blip>
          <a:srcRect b="0" l="0" r="0" t="37522"/>
          <a:stretch/>
        </p:blipFill>
        <p:spPr>
          <a:xfrm>
            <a:off x="1175138" y="1276324"/>
            <a:ext cx="7121185" cy="2955506"/>
          </a:xfrm>
          <a:prstGeom prst="rect">
            <a:avLst/>
          </a:prstGeom>
          <a:noFill/>
          <a:ln>
            <a:noFill/>
          </a:ln>
        </p:spPr>
      </p:pic>
      <p:sp>
        <p:nvSpPr>
          <p:cNvPr id="261" name="Google Shape;261;p34"/>
          <p:cNvSpPr/>
          <p:nvPr/>
        </p:nvSpPr>
        <p:spPr>
          <a:xfrm>
            <a:off x="804078" y="6481008"/>
            <a:ext cx="8183880" cy="24622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Arial"/>
                <a:ea typeface="Arial"/>
                <a:cs typeface="Arial"/>
                <a:sym typeface="Arial"/>
              </a:rPr>
              <a:t>Download for free at </a:t>
            </a:r>
            <a:r>
              <a:rPr lang="en-US" sz="1000" u="sng">
                <a:solidFill>
                  <a:srgbClr val="0000FF"/>
                </a:solidFill>
                <a:latin typeface="Arial"/>
                <a:ea typeface="Arial"/>
                <a:cs typeface="Arial"/>
                <a:sym typeface="Arial"/>
              </a:rPr>
              <a:t>http://cnx.org/contents/d09cbd3e-a293-4aab-9ae6-e1a46e9e1da9@8.</a:t>
            </a:r>
            <a:endParaRPr/>
          </a:p>
        </p:txBody>
      </p:sp>
      <p:sp>
        <p:nvSpPr>
          <p:cNvPr id="262" name="Google Shape;262;p34"/>
          <p:cNvSpPr txBox="1"/>
          <p:nvPr/>
        </p:nvSpPr>
        <p:spPr>
          <a:xfrm>
            <a:off x="564446" y="4212155"/>
            <a:ext cx="8183880" cy="22672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CB255"/>
              </a:buClr>
              <a:buSzPts val="2200"/>
              <a:buFont typeface="Arial"/>
              <a:buNone/>
            </a:pPr>
            <a:r>
              <a:rPr b="1" lang="en-US" sz="2200">
                <a:solidFill>
                  <a:srgbClr val="000000"/>
                </a:solidFill>
                <a:latin typeface="Arial"/>
                <a:ea typeface="Arial"/>
                <a:cs typeface="Arial"/>
                <a:sym typeface="Arial"/>
              </a:rPr>
              <a:t>Coelomates </a:t>
            </a:r>
            <a:r>
              <a:rPr b="0" lang="en-US" sz="2200">
                <a:solidFill>
                  <a:srgbClr val="000000"/>
                </a:solidFill>
                <a:latin typeface="Arial"/>
                <a:ea typeface="Arial"/>
                <a:cs typeface="Arial"/>
                <a:sym typeface="Arial"/>
              </a:rPr>
              <a:t>(“eucoelomates”)</a:t>
            </a:r>
            <a:endParaRPr/>
          </a:p>
          <a:p>
            <a:pPr indent="-230188" lvl="0" marL="463550" marR="0" rtl="0" algn="l">
              <a:lnSpc>
                <a:spcPct val="100000"/>
              </a:lnSpc>
              <a:spcBef>
                <a:spcPts val="1000"/>
              </a:spcBef>
              <a:spcAft>
                <a:spcPts val="0"/>
              </a:spcAft>
              <a:buClr>
                <a:srgbClr val="6CB255"/>
              </a:buClr>
              <a:buSzPts val="2000"/>
              <a:buFont typeface="Arial"/>
              <a:buChar char="•"/>
            </a:pPr>
            <a:r>
              <a:rPr b="0" lang="en-US" sz="2000">
                <a:solidFill>
                  <a:srgbClr val="000000"/>
                </a:solidFill>
                <a:latin typeface="Arial"/>
                <a:ea typeface="Arial"/>
                <a:cs typeface="Arial"/>
                <a:sym typeface="Arial"/>
              </a:rPr>
              <a:t>Arises completely within mesoderm</a:t>
            </a:r>
            <a:endParaRPr/>
          </a:p>
          <a:p>
            <a:pPr indent="-230188" lvl="0" marL="463550" marR="0" rtl="0" algn="l">
              <a:lnSpc>
                <a:spcPct val="100000"/>
              </a:lnSpc>
              <a:spcBef>
                <a:spcPts val="1000"/>
              </a:spcBef>
              <a:spcAft>
                <a:spcPts val="0"/>
              </a:spcAft>
              <a:buClr>
                <a:srgbClr val="6CB255"/>
              </a:buClr>
              <a:buSzPts val="2000"/>
              <a:buFont typeface="Arial"/>
              <a:buChar char="•"/>
            </a:pPr>
            <a:r>
              <a:rPr b="0" lang="en-US" sz="2000">
                <a:solidFill>
                  <a:srgbClr val="000000"/>
                </a:solidFill>
                <a:latin typeface="Arial"/>
                <a:ea typeface="Arial"/>
                <a:cs typeface="Arial"/>
                <a:sym typeface="Arial"/>
              </a:rPr>
              <a:t>Body cavity &amp; internal organs lined with epithelial tissue from mesoderm</a:t>
            </a:r>
            <a:endParaRPr/>
          </a:p>
          <a:p>
            <a:pPr indent="-230188" lvl="0" marL="463550" marR="0" rtl="0" algn="l">
              <a:lnSpc>
                <a:spcPct val="100000"/>
              </a:lnSpc>
              <a:spcBef>
                <a:spcPts val="1000"/>
              </a:spcBef>
              <a:spcAft>
                <a:spcPts val="0"/>
              </a:spcAft>
              <a:buClr>
                <a:srgbClr val="6CB255"/>
              </a:buClr>
              <a:buSzPts val="2000"/>
              <a:buFont typeface="Arial"/>
              <a:buChar char="•"/>
            </a:pPr>
            <a:r>
              <a:rPr b="0" lang="en-US" sz="2000">
                <a:solidFill>
                  <a:srgbClr val="000000"/>
                </a:solidFill>
                <a:latin typeface="Arial"/>
                <a:ea typeface="Arial"/>
                <a:cs typeface="Arial"/>
                <a:sym typeface="Arial"/>
              </a:rPr>
              <a:t>Tissue holds organs in place, allowing motion</a:t>
            </a:r>
            <a:endParaRPr/>
          </a:p>
          <a:p>
            <a:pPr indent="-230188" lvl="0" marL="463550" marR="0" rtl="0" algn="l">
              <a:lnSpc>
                <a:spcPct val="100000"/>
              </a:lnSpc>
              <a:spcBef>
                <a:spcPts val="1000"/>
              </a:spcBef>
              <a:spcAft>
                <a:spcPts val="0"/>
              </a:spcAft>
              <a:buClr>
                <a:srgbClr val="6CB255"/>
              </a:buClr>
              <a:buSzPts val="2000"/>
              <a:buFont typeface="Arial"/>
              <a:buChar char="•"/>
            </a:pPr>
            <a:r>
              <a:rPr b="0" lang="en-US" sz="2000">
                <a:solidFill>
                  <a:srgbClr val="000000"/>
                </a:solidFill>
                <a:latin typeface="Arial"/>
                <a:ea typeface="Arial"/>
                <a:cs typeface="Arial"/>
                <a:sym typeface="Arial"/>
              </a:rPr>
              <a:t>Most other animals</a:t>
            </a:r>
            <a:endParaRPr b="0" sz="220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8"/>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FEATURES OF THE ANIMAL KINGDOM</a:t>
            </a:r>
            <a:endParaRPr/>
          </a:p>
        </p:txBody>
      </p:sp>
      <p:sp>
        <p:nvSpPr>
          <p:cNvPr id="65" name="Google Shape;65;p8"/>
          <p:cNvSpPr txBox="1"/>
          <p:nvPr>
            <p:ph idx="1" type="body"/>
          </p:nvPr>
        </p:nvSpPr>
        <p:spPr>
          <a:xfrm>
            <a:off x="457201" y="1107618"/>
            <a:ext cx="8226056" cy="403495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lang="en-US" sz="2400">
                <a:solidFill>
                  <a:schemeClr val="dk1"/>
                </a:solidFill>
              </a:rPr>
              <a:t>Multicellular</a:t>
            </a:r>
            <a:endParaRPr/>
          </a:p>
          <a:p>
            <a:pPr indent="-342900" lvl="0" marL="342900" rtl="0" algn="l">
              <a:spcBef>
                <a:spcPts val="1080"/>
              </a:spcBef>
              <a:spcAft>
                <a:spcPts val="0"/>
              </a:spcAft>
              <a:buSzPts val="2400"/>
              <a:buFont typeface="Arial"/>
              <a:buChar char="•"/>
            </a:pPr>
            <a:r>
              <a:rPr b="1" lang="en-US" sz="2400">
                <a:solidFill>
                  <a:schemeClr val="dk1"/>
                </a:solidFill>
              </a:rPr>
              <a:t>Heterotrophic</a:t>
            </a:r>
            <a:endParaRPr sz="2400">
              <a:solidFill>
                <a:schemeClr val="dk1"/>
              </a:solidFill>
            </a:endParaRPr>
          </a:p>
          <a:p>
            <a:pPr indent="-342900" lvl="1" marL="685800" rtl="0" algn="l">
              <a:spcBef>
                <a:spcPts val="1000"/>
              </a:spcBef>
              <a:spcAft>
                <a:spcPts val="0"/>
              </a:spcAft>
              <a:buSzPts val="2000"/>
              <a:buFont typeface="Arial"/>
              <a:buChar char="•"/>
            </a:pPr>
            <a:r>
              <a:rPr i="1" lang="en-US"/>
              <a:t>Obtain energy and organic molecules by ingesting other organisms</a:t>
            </a:r>
            <a:endParaRPr/>
          </a:p>
          <a:p>
            <a:pPr indent="-342900" lvl="0" marL="342900" rtl="0" algn="l">
              <a:spcBef>
                <a:spcPts val="480"/>
              </a:spcBef>
              <a:spcAft>
                <a:spcPts val="0"/>
              </a:spcAft>
              <a:buSzPts val="2400"/>
              <a:buFont typeface="Arial"/>
              <a:buChar char="•"/>
            </a:pPr>
            <a:r>
              <a:rPr lang="en-US" sz="2400">
                <a:solidFill>
                  <a:schemeClr val="dk1"/>
                </a:solidFill>
              </a:rPr>
              <a:t>Active movement </a:t>
            </a:r>
            <a:endParaRPr/>
          </a:p>
          <a:p>
            <a:pPr indent="-342900" lvl="0" marL="342900" rtl="0" algn="l">
              <a:spcBef>
                <a:spcPts val="1080"/>
              </a:spcBef>
              <a:spcAft>
                <a:spcPts val="0"/>
              </a:spcAft>
              <a:buSzPts val="2400"/>
              <a:buFont typeface="Arial"/>
              <a:buChar char="•"/>
            </a:pPr>
            <a:r>
              <a:rPr lang="en-US" sz="2400">
                <a:solidFill>
                  <a:schemeClr val="dk1"/>
                </a:solidFill>
              </a:rPr>
              <a:t>Complex tissue structure </a:t>
            </a:r>
            <a:endParaRPr/>
          </a:p>
          <a:p>
            <a:pPr indent="-388619" lvl="1" marL="731520" rtl="0" algn="l">
              <a:spcBef>
                <a:spcPts val="1000"/>
              </a:spcBef>
              <a:spcAft>
                <a:spcPts val="0"/>
              </a:spcAft>
              <a:buSzPts val="2000"/>
              <a:buFont typeface="Arial"/>
              <a:buChar char="•"/>
            </a:pPr>
            <a:r>
              <a:rPr lang="en-US"/>
              <a:t>Differentiated and specialized tissues </a:t>
            </a:r>
            <a:endParaRPr/>
          </a:p>
          <a:p>
            <a:pPr indent="0" lvl="0" marL="0" rtl="0" algn="l">
              <a:spcBef>
                <a:spcPts val="480"/>
              </a:spcBef>
              <a:spcAft>
                <a:spcPts val="0"/>
              </a:spcAft>
              <a:buSzPts val="2400"/>
              <a:buFont typeface="Arial"/>
              <a:buChar char="•"/>
            </a:pPr>
            <a:r>
              <a:rPr lang="en-US" sz="2400">
                <a:solidFill>
                  <a:schemeClr val="dk1"/>
                </a:solidFill>
              </a:rPr>
              <a:t>Diplontic life cycle</a:t>
            </a:r>
            <a:endParaRPr/>
          </a:p>
          <a:p>
            <a:pPr indent="-388619" lvl="1" marL="731520" rtl="0" algn="l">
              <a:spcBef>
                <a:spcPts val="1000"/>
              </a:spcBef>
              <a:spcAft>
                <a:spcPts val="0"/>
              </a:spcAft>
              <a:buSzPts val="2000"/>
              <a:buFont typeface="Arial"/>
              <a:buChar char="•"/>
            </a:pPr>
            <a:r>
              <a:rPr lang="en-US"/>
              <a:t>Diploid state is multicellular whereas the haploid state is gametic</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35"/>
          <p:cNvSpPr txBox="1"/>
          <p:nvPr>
            <p:ph type="title"/>
          </p:nvPr>
        </p:nvSpPr>
        <p:spPr>
          <a:xfrm>
            <a:off x="457200" y="616788"/>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ANIMAL CHARACTERIZATION BASED ON FEATURES OF EMBRYOLOGICAL DEVELOPMENT</a:t>
            </a:r>
            <a:endParaRPr/>
          </a:p>
        </p:txBody>
      </p:sp>
      <p:sp>
        <p:nvSpPr>
          <p:cNvPr id="268" name="Google Shape;268;p35"/>
          <p:cNvSpPr txBox="1"/>
          <p:nvPr/>
        </p:nvSpPr>
        <p:spPr>
          <a:xfrm>
            <a:off x="445177" y="2295700"/>
            <a:ext cx="4431624" cy="255762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6CB255"/>
              </a:buClr>
              <a:buSzPts val="2200"/>
              <a:buFont typeface="Arial"/>
              <a:buChar char="•"/>
            </a:pPr>
            <a:r>
              <a:rPr b="0" lang="en-US" sz="2200">
                <a:solidFill>
                  <a:srgbClr val="000000"/>
                </a:solidFill>
                <a:latin typeface="Arial"/>
                <a:ea typeface="Arial"/>
                <a:cs typeface="Arial"/>
                <a:sym typeface="Arial"/>
              </a:rPr>
              <a:t>The blastopore of the gastrula may become a mouth or an anus</a:t>
            </a:r>
            <a:endParaRPr/>
          </a:p>
          <a:p>
            <a:pPr indent="-457200" lvl="0" marL="457200" marR="0" rtl="0" algn="l">
              <a:spcBef>
                <a:spcPts val="1040"/>
              </a:spcBef>
              <a:spcAft>
                <a:spcPts val="0"/>
              </a:spcAft>
              <a:buClr>
                <a:srgbClr val="6CB255"/>
              </a:buClr>
              <a:buSzPts val="2200"/>
              <a:buFont typeface="Arial Black"/>
              <a:buAutoNum type="arabicPeriod"/>
            </a:pPr>
            <a:r>
              <a:rPr b="1" lang="en-US" sz="2200">
                <a:solidFill>
                  <a:srgbClr val="000000"/>
                </a:solidFill>
                <a:latin typeface="Arial"/>
                <a:ea typeface="Arial"/>
                <a:cs typeface="Arial"/>
                <a:sym typeface="Arial"/>
              </a:rPr>
              <a:t>Protostomes</a:t>
            </a:r>
            <a:r>
              <a:rPr b="0" lang="en-US" sz="2200">
                <a:solidFill>
                  <a:srgbClr val="000000"/>
                </a:solidFill>
                <a:latin typeface="Arial"/>
                <a:ea typeface="Arial"/>
                <a:cs typeface="Arial"/>
                <a:sym typeface="Arial"/>
              </a:rPr>
              <a:t> form a mouth</a:t>
            </a:r>
            <a:endParaRPr/>
          </a:p>
          <a:p>
            <a:pPr indent="-457200" lvl="0" marL="457200" marR="0" rtl="0" algn="l">
              <a:spcBef>
                <a:spcPts val="1040"/>
              </a:spcBef>
              <a:spcAft>
                <a:spcPts val="0"/>
              </a:spcAft>
              <a:buClr>
                <a:srgbClr val="6CB255"/>
              </a:buClr>
              <a:buSzPts val="2200"/>
              <a:buFont typeface="Arial Black"/>
              <a:buAutoNum type="arabicPeriod"/>
            </a:pPr>
            <a:r>
              <a:rPr b="1" lang="en-US" sz="2200">
                <a:solidFill>
                  <a:srgbClr val="000000"/>
                </a:solidFill>
                <a:latin typeface="Arial"/>
                <a:ea typeface="Arial"/>
                <a:cs typeface="Arial"/>
                <a:sym typeface="Arial"/>
              </a:rPr>
              <a:t>Deuterostomes</a:t>
            </a:r>
            <a:r>
              <a:rPr b="0" lang="en-US" sz="2200">
                <a:solidFill>
                  <a:srgbClr val="000000"/>
                </a:solidFill>
                <a:latin typeface="Arial"/>
                <a:ea typeface="Arial"/>
                <a:cs typeface="Arial"/>
                <a:sym typeface="Arial"/>
              </a:rPr>
              <a:t> form an anus</a:t>
            </a:r>
            <a:endParaRPr/>
          </a:p>
          <a:p>
            <a:pPr indent="-317500" lvl="0" marL="457200" marR="0" rtl="0" algn="l">
              <a:spcBef>
                <a:spcPts val="1040"/>
              </a:spcBef>
              <a:spcAft>
                <a:spcPts val="0"/>
              </a:spcAft>
              <a:buClr>
                <a:srgbClr val="6CB255"/>
              </a:buClr>
              <a:buSzPts val="2200"/>
              <a:buFont typeface="Arial Black"/>
              <a:buNone/>
            </a:pPr>
            <a:r>
              <a:t/>
            </a:r>
            <a:endParaRPr b="1" sz="2200">
              <a:solidFill>
                <a:srgbClr val="000000"/>
              </a:solidFill>
              <a:latin typeface="Arial"/>
              <a:ea typeface="Arial"/>
              <a:cs typeface="Arial"/>
              <a:sym typeface="Arial"/>
            </a:endParaRPr>
          </a:p>
        </p:txBody>
      </p:sp>
      <p:pic>
        <p:nvPicPr>
          <p:cNvPr descr="The illustration compares the development of protostomes and deuterostomes. In both protostomes and deuterostomes, the gastrula, which resembles a hollow ball of cells, contains an indentation called a blastopore. In protostomes, two circular layers of mesoderm form inside the gastrula, containing the coelom. As the protostome develops, the mesoderm grows and fuses with the gastrula cell layer. The blastopore becomes the mouth, and a second opening forms opposite the mouth, which becomes the anus. In deuterostomes, two groups of gastrula cells in the blastopore grow inward to form the mesoderm. As the deuterostome develops, the mesoderm pinches off and fuses, forming a second body cavity. The body plan of the deuterostome at this stage looks very similar to that of the protostome, but the blastopore becomes the anus, and the second opening becomes the mouth." id="269" name="Google Shape;269;p35"/>
          <p:cNvPicPr preferRelativeResize="0"/>
          <p:nvPr/>
        </p:nvPicPr>
        <p:blipFill rotWithShape="1">
          <a:blip r:embed="rId3">
            <a:alphaModFix/>
          </a:blip>
          <a:srcRect b="0" l="0" r="0" t="0"/>
          <a:stretch/>
        </p:blipFill>
        <p:spPr>
          <a:xfrm>
            <a:off x="4903305" y="2242692"/>
            <a:ext cx="4035356" cy="4376583"/>
          </a:xfrm>
          <a:prstGeom prst="rect">
            <a:avLst/>
          </a:prstGeom>
          <a:noFill/>
          <a:ln>
            <a:noFill/>
          </a:ln>
        </p:spPr>
      </p:pic>
      <p:sp>
        <p:nvSpPr>
          <p:cNvPr id="270" name="Google Shape;270;p35"/>
          <p:cNvSpPr txBox="1"/>
          <p:nvPr/>
        </p:nvSpPr>
        <p:spPr>
          <a:xfrm>
            <a:off x="457199" y="1322193"/>
            <a:ext cx="8580783"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CB255"/>
              </a:buClr>
              <a:buSzPts val="2400"/>
              <a:buFont typeface="Arial"/>
              <a:buNone/>
            </a:pPr>
            <a:r>
              <a:rPr b="0" lang="en-US" sz="2400">
                <a:solidFill>
                  <a:srgbClr val="000000"/>
                </a:solidFill>
                <a:latin typeface="Arial"/>
                <a:ea typeface="Arial"/>
                <a:cs typeface="Arial"/>
                <a:sym typeface="Arial"/>
              </a:rPr>
              <a:t>Bilateral, tribloblastic eucoelomates can be further divided based on the origin of the mouth</a:t>
            </a:r>
            <a:endParaRPr b="1" sz="2200">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36"/>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PUTTING IT ALL TOGETHER…</a:t>
            </a:r>
            <a:endParaRPr/>
          </a:p>
        </p:txBody>
      </p:sp>
      <p:pic>
        <p:nvPicPr>
          <p:cNvPr descr="Figure_B27_02_01.png" id="276" name="Google Shape;276;p36"/>
          <p:cNvPicPr preferRelativeResize="0"/>
          <p:nvPr>
            <p:ph idx="2" type="pic"/>
          </p:nvPr>
        </p:nvPicPr>
        <p:blipFill rotWithShape="1">
          <a:blip r:embed="rId4">
            <a:alphaModFix/>
          </a:blip>
          <a:srcRect b="0" l="243" r="-3164" t="0"/>
          <a:stretch/>
        </p:blipFill>
        <p:spPr>
          <a:xfrm>
            <a:off x="1431240" y="121011"/>
            <a:ext cx="7341704" cy="661310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37"/>
          <p:cNvSpPr txBox="1"/>
          <p:nvPr>
            <p:ph type="title"/>
          </p:nvPr>
        </p:nvSpPr>
        <p:spPr>
          <a:xfrm>
            <a:off x="457200" y="241326"/>
            <a:ext cx="8062912" cy="901674"/>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MORE ABOUT PROTOSTOMES VS DEUTEROSTOMES</a:t>
            </a:r>
            <a:endParaRPr/>
          </a:p>
        </p:txBody>
      </p:sp>
      <p:sp>
        <p:nvSpPr>
          <p:cNvPr id="282" name="Google Shape;282;p37"/>
          <p:cNvSpPr txBox="1"/>
          <p:nvPr>
            <p:ph idx="1" type="body"/>
          </p:nvPr>
        </p:nvSpPr>
        <p:spPr>
          <a:xfrm>
            <a:off x="457200" y="1272208"/>
            <a:ext cx="8062913" cy="444279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2400"/>
              <a:buNone/>
            </a:pPr>
            <a:r>
              <a:rPr lang="en-US" sz="2400">
                <a:solidFill>
                  <a:schemeClr val="dk1"/>
                </a:solidFill>
              </a:rPr>
              <a:t>Method of coelom formation</a:t>
            </a:r>
            <a:endParaRPr/>
          </a:p>
          <a:p>
            <a:pPr indent="-342900" lvl="0" marL="342900" rtl="0" algn="l">
              <a:spcBef>
                <a:spcPts val="1000"/>
              </a:spcBef>
              <a:spcAft>
                <a:spcPts val="0"/>
              </a:spcAft>
              <a:buSzPts val="2000"/>
              <a:buFont typeface="Arial"/>
              <a:buChar char="•"/>
            </a:pPr>
            <a:r>
              <a:rPr lang="en-US">
                <a:solidFill>
                  <a:schemeClr val="dk1"/>
                </a:solidFill>
              </a:rPr>
              <a:t>Protostomes form coelom through </a:t>
            </a:r>
            <a:r>
              <a:rPr b="1" lang="en-US">
                <a:solidFill>
                  <a:schemeClr val="dk1"/>
                </a:solidFill>
              </a:rPr>
              <a:t>schizocoely</a:t>
            </a:r>
            <a:endParaRPr b="1">
              <a:solidFill>
                <a:schemeClr val="dk1"/>
              </a:solidFill>
            </a:endParaRPr>
          </a:p>
          <a:p>
            <a:pPr indent="-342900" lvl="1" marL="1074420" rtl="0" algn="l">
              <a:spcBef>
                <a:spcPts val="1000"/>
              </a:spcBef>
              <a:spcAft>
                <a:spcPts val="0"/>
              </a:spcAft>
              <a:buSzPts val="2000"/>
              <a:buFont typeface="Arial"/>
              <a:buChar char="•"/>
            </a:pPr>
            <a:r>
              <a:rPr i="1" lang="en-US"/>
              <a:t>Blastomeres </a:t>
            </a:r>
            <a:r>
              <a:rPr lang="en-US"/>
              <a:t>form two clumps of mesoderm</a:t>
            </a:r>
            <a:endParaRPr/>
          </a:p>
          <a:p>
            <a:pPr indent="-342900" lvl="1" marL="1074420" rtl="0" algn="l">
              <a:spcBef>
                <a:spcPts val="400"/>
              </a:spcBef>
              <a:spcAft>
                <a:spcPts val="0"/>
              </a:spcAft>
              <a:buSzPts val="2000"/>
              <a:buFont typeface="Arial"/>
              <a:buChar char="•"/>
            </a:pPr>
            <a:r>
              <a:rPr lang="en-US"/>
              <a:t>Cavities form in each clump and then merge together</a:t>
            </a:r>
            <a:endParaRPr/>
          </a:p>
          <a:p>
            <a:pPr indent="-342900" lvl="0" marL="342900" rtl="0" algn="l">
              <a:spcBef>
                <a:spcPts val="400"/>
              </a:spcBef>
              <a:spcAft>
                <a:spcPts val="0"/>
              </a:spcAft>
              <a:buSzPts val="2000"/>
              <a:buFont typeface="Arial"/>
              <a:buChar char="•"/>
            </a:pPr>
            <a:r>
              <a:rPr lang="en-US">
                <a:solidFill>
                  <a:schemeClr val="dk1"/>
                </a:solidFill>
              </a:rPr>
              <a:t>Deuterostomes form coelom through </a:t>
            </a:r>
            <a:r>
              <a:rPr b="1" lang="en-US">
                <a:solidFill>
                  <a:schemeClr val="dk1"/>
                </a:solidFill>
              </a:rPr>
              <a:t>enterocoely</a:t>
            </a:r>
            <a:endParaRPr b="1">
              <a:solidFill>
                <a:schemeClr val="dk1"/>
              </a:solidFill>
            </a:endParaRPr>
          </a:p>
          <a:p>
            <a:pPr indent="-342900" lvl="1" marL="1074420" rtl="0" algn="l">
              <a:spcBef>
                <a:spcPts val="1000"/>
              </a:spcBef>
              <a:spcAft>
                <a:spcPts val="0"/>
              </a:spcAft>
              <a:buSzPts val="2000"/>
              <a:buFont typeface="Arial"/>
              <a:buChar char="•"/>
            </a:pPr>
            <a:r>
              <a:rPr lang="en-US"/>
              <a:t>Pouches pinch off from endoderm</a:t>
            </a:r>
            <a:endParaRPr/>
          </a:p>
          <a:p>
            <a:pPr indent="-342900" lvl="1" marL="1074420" rtl="0" algn="l">
              <a:spcBef>
                <a:spcPts val="400"/>
              </a:spcBef>
              <a:spcAft>
                <a:spcPts val="0"/>
              </a:spcAft>
              <a:buSzPts val="2000"/>
              <a:buFont typeface="Arial"/>
              <a:buChar char="•"/>
            </a:pPr>
            <a:r>
              <a:rPr lang="en-US"/>
              <a:t>Pouches eventually fuse and expand to fill the space between the gut and the body wall</a:t>
            </a:r>
            <a:endParaRPr/>
          </a:p>
        </p:txBody>
      </p:sp>
      <p:sp>
        <p:nvSpPr>
          <p:cNvPr id="283" name="Google Shape;283;p37"/>
          <p:cNvSpPr/>
          <p:nvPr/>
        </p:nvSpPr>
        <p:spPr>
          <a:xfrm>
            <a:off x="804078" y="6481008"/>
            <a:ext cx="8183880" cy="24622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Arial"/>
                <a:ea typeface="Arial"/>
                <a:cs typeface="Arial"/>
                <a:sym typeface="Arial"/>
              </a:rPr>
              <a:t>Download for free at </a:t>
            </a:r>
            <a:r>
              <a:rPr lang="en-US" sz="1000" u="sng">
                <a:solidFill>
                  <a:srgbClr val="0000FF"/>
                </a:solidFill>
                <a:latin typeface="Arial"/>
                <a:ea typeface="Arial"/>
                <a:cs typeface="Arial"/>
                <a:sym typeface="Arial"/>
              </a:rPr>
              <a:t>http://cnx.org/contents/ca189282-29f0-459b-840f-c8853c66ede0@2.</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38"/>
          <p:cNvSpPr txBox="1"/>
          <p:nvPr>
            <p:ph type="title"/>
          </p:nvPr>
        </p:nvSpPr>
        <p:spPr>
          <a:xfrm>
            <a:off x="457200" y="616788"/>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MORE ABOUT PROTOSTOMES VS DEUTEROSTOMES</a:t>
            </a:r>
            <a:endParaRPr/>
          </a:p>
        </p:txBody>
      </p:sp>
      <p:sp>
        <p:nvSpPr>
          <p:cNvPr id="289" name="Google Shape;289;p38"/>
          <p:cNvSpPr txBox="1"/>
          <p:nvPr/>
        </p:nvSpPr>
        <p:spPr>
          <a:xfrm>
            <a:off x="564445" y="1430723"/>
            <a:ext cx="7955667" cy="3588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CB255"/>
              </a:buClr>
              <a:buSzPts val="2400"/>
              <a:buFont typeface="Arial"/>
              <a:buNone/>
            </a:pPr>
            <a:r>
              <a:rPr b="0" lang="en-US" sz="2400">
                <a:solidFill>
                  <a:srgbClr val="000000"/>
                </a:solidFill>
                <a:latin typeface="Arial"/>
                <a:ea typeface="Arial"/>
                <a:cs typeface="Arial"/>
                <a:sym typeface="Arial"/>
              </a:rPr>
              <a:t>Cleavage patterns</a:t>
            </a:r>
            <a:endParaRPr/>
          </a:p>
          <a:p>
            <a:pPr indent="-342900" lvl="0" marL="342900" marR="0" rtl="0" algn="l">
              <a:spcBef>
                <a:spcPts val="1040"/>
              </a:spcBef>
              <a:spcAft>
                <a:spcPts val="0"/>
              </a:spcAft>
              <a:buClr>
                <a:srgbClr val="6CB255"/>
              </a:buClr>
              <a:buSzPts val="2200"/>
              <a:buFont typeface="Arial"/>
              <a:buChar char="•"/>
            </a:pPr>
            <a:r>
              <a:rPr b="1" lang="en-US" sz="2200">
                <a:solidFill>
                  <a:srgbClr val="000000"/>
                </a:solidFill>
                <a:latin typeface="Arial"/>
                <a:ea typeface="Arial"/>
                <a:cs typeface="Arial"/>
                <a:sym typeface="Arial"/>
              </a:rPr>
              <a:t>Protostomes</a:t>
            </a:r>
            <a:endParaRPr/>
          </a:p>
          <a:p>
            <a:pPr indent="-230187" lvl="1" marL="688975" marR="0" rtl="0" algn="l">
              <a:spcBef>
                <a:spcPts val="1000"/>
              </a:spcBef>
              <a:spcAft>
                <a:spcPts val="0"/>
              </a:spcAft>
              <a:buClr>
                <a:srgbClr val="6CB255"/>
              </a:buClr>
              <a:buSzPts val="2000"/>
              <a:buFont typeface="Arial"/>
              <a:buChar char="•"/>
            </a:pPr>
            <a:r>
              <a:rPr b="1" i="0" lang="en-US" sz="2000" u="none" cap="none" strike="noStrike">
                <a:solidFill>
                  <a:schemeClr val="dk1"/>
                </a:solidFill>
                <a:latin typeface="Arial"/>
                <a:ea typeface="Arial"/>
                <a:cs typeface="Arial"/>
                <a:sym typeface="Arial"/>
              </a:rPr>
              <a:t>Spiral cleavage</a:t>
            </a:r>
            <a:endParaRPr/>
          </a:p>
          <a:p>
            <a:pPr indent="-230187" lvl="2" marL="1098868" marR="0" rtl="0" algn="l">
              <a:spcBef>
                <a:spcPts val="360"/>
              </a:spcBef>
              <a:spcAft>
                <a:spcPts val="0"/>
              </a:spcAft>
              <a:buClr>
                <a:srgbClr val="6CB255"/>
              </a:buClr>
              <a:buSzPts val="1800"/>
              <a:buFont typeface="Arial"/>
              <a:buChar char="•"/>
            </a:pPr>
            <a:r>
              <a:rPr b="0" i="0" lang="en-US" sz="1800" u="none" cap="none" strike="noStrike">
                <a:solidFill>
                  <a:schemeClr val="dk1"/>
                </a:solidFill>
                <a:latin typeface="Arial"/>
                <a:ea typeface="Arial"/>
                <a:cs typeface="Arial"/>
                <a:sym typeface="Arial"/>
              </a:rPr>
              <a:t>The cells of one pole of the embryo are rotated, and thus misaligned, with respect to the cells of the opposite pole</a:t>
            </a:r>
            <a:endParaRPr/>
          </a:p>
          <a:p>
            <a:pPr indent="-230187" lvl="1" marL="688975" marR="0" rtl="0" algn="l">
              <a:spcBef>
                <a:spcPts val="400"/>
              </a:spcBef>
              <a:spcAft>
                <a:spcPts val="0"/>
              </a:spcAft>
              <a:buClr>
                <a:srgbClr val="6CB255"/>
              </a:buClr>
              <a:buSzPts val="2000"/>
              <a:buFont typeface="Arial"/>
              <a:buChar char="•"/>
            </a:pPr>
            <a:r>
              <a:rPr b="1" i="0" lang="en-US" sz="2000" u="none" cap="none" strike="noStrike">
                <a:solidFill>
                  <a:schemeClr val="dk1"/>
                </a:solidFill>
                <a:latin typeface="Arial"/>
                <a:ea typeface="Arial"/>
                <a:cs typeface="Arial"/>
                <a:sym typeface="Arial"/>
              </a:rPr>
              <a:t>Determinate cleavage</a:t>
            </a:r>
            <a:endParaRPr b="0" i="0" sz="2000" u="none" cap="none" strike="noStrike">
              <a:solidFill>
                <a:schemeClr val="dk1"/>
              </a:solidFill>
              <a:latin typeface="Arial"/>
              <a:ea typeface="Arial"/>
              <a:cs typeface="Arial"/>
              <a:sym typeface="Arial"/>
            </a:endParaRPr>
          </a:p>
          <a:p>
            <a:pPr indent="-230187" lvl="2" marL="1098868" marR="0" rtl="0" algn="l">
              <a:spcBef>
                <a:spcPts val="360"/>
              </a:spcBef>
              <a:spcAft>
                <a:spcPts val="0"/>
              </a:spcAft>
              <a:buClr>
                <a:srgbClr val="6CB255"/>
              </a:buClr>
              <a:buSzPts val="1800"/>
              <a:buFont typeface="Arial"/>
              <a:buChar char="•"/>
            </a:pPr>
            <a:r>
              <a:rPr b="0" i="0" lang="en-US" sz="1800" u="none" cap="none" strike="noStrike">
                <a:solidFill>
                  <a:schemeClr val="dk1"/>
                </a:solidFill>
                <a:latin typeface="Arial"/>
                <a:ea typeface="Arial"/>
                <a:cs typeface="Arial"/>
                <a:sym typeface="Arial"/>
              </a:rPr>
              <a:t>A given cell does not have the ability to develop into any cell type other than its original destination</a:t>
            </a:r>
            <a:endParaRPr/>
          </a:p>
          <a:p>
            <a:pPr indent="-230187" lvl="2" marL="1098868" marR="0" rtl="0" algn="l">
              <a:spcBef>
                <a:spcPts val="360"/>
              </a:spcBef>
              <a:spcAft>
                <a:spcPts val="0"/>
              </a:spcAft>
              <a:buClr>
                <a:srgbClr val="6CB255"/>
              </a:buClr>
              <a:buSzPts val="1800"/>
              <a:buFont typeface="Arial"/>
              <a:buChar char="•"/>
            </a:pPr>
            <a:r>
              <a:rPr b="0" i="0" lang="en-US" sz="1800" u="none" cap="none" strike="noStrike">
                <a:solidFill>
                  <a:schemeClr val="dk1"/>
                </a:solidFill>
                <a:latin typeface="Arial"/>
                <a:ea typeface="Arial"/>
                <a:cs typeface="Arial"/>
                <a:sym typeface="Arial"/>
              </a:rPr>
              <a:t>Removal of a blastomere from the embryo can result in missing structures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39"/>
          <p:cNvSpPr txBox="1"/>
          <p:nvPr>
            <p:ph type="title"/>
          </p:nvPr>
        </p:nvSpPr>
        <p:spPr>
          <a:xfrm>
            <a:off x="457200" y="616788"/>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MORE ABOUT PROTOSTOMES VS DEUTEROSTOMES</a:t>
            </a:r>
            <a:endParaRPr/>
          </a:p>
        </p:txBody>
      </p:sp>
      <p:sp>
        <p:nvSpPr>
          <p:cNvPr id="295" name="Google Shape;295;p39"/>
          <p:cNvSpPr txBox="1"/>
          <p:nvPr/>
        </p:nvSpPr>
        <p:spPr>
          <a:xfrm>
            <a:off x="564445" y="1430723"/>
            <a:ext cx="7955667" cy="33116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CB255"/>
              </a:buClr>
              <a:buSzPts val="2400"/>
              <a:buFont typeface="Arial"/>
              <a:buNone/>
            </a:pPr>
            <a:r>
              <a:rPr b="0" lang="en-US" sz="2400">
                <a:solidFill>
                  <a:srgbClr val="000000"/>
                </a:solidFill>
                <a:latin typeface="Arial"/>
                <a:ea typeface="Arial"/>
                <a:cs typeface="Arial"/>
                <a:sym typeface="Arial"/>
              </a:rPr>
              <a:t>Cleavage patterns</a:t>
            </a:r>
            <a:endParaRPr/>
          </a:p>
          <a:p>
            <a:pPr indent="-342900" lvl="0" marL="342900" marR="0" rtl="0" algn="l">
              <a:spcBef>
                <a:spcPts val="1040"/>
              </a:spcBef>
              <a:spcAft>
                <a:spcPts val="0"/>
              </a:spcAft>
              <a:buClr>
                <a:srgbClr val="6CB255"/>
              </a:buClr>
              <a:buSzPts val="2200"/>
              <a:buFont typeface="Arial"/>
              <a:buChar char="•"/>
            </a:pPr>
            <a:r>
              <a:rPr b="1" lang="en-US" sz="2200">
                <a:solidFill>
                  <a:srgbClr val="000000"/>
                </a:solidFill>
                <a:latin typeface="Arial"/>
                <a:ea typeface="Arial"/>
                <a:cs typeface="Arial"/>
                <a:sym typeface="Arial"/>
              </a:rPr>
              <a:t>Deuterostomes</a:t>
            </a:r>
            <a:r>
              <a:rPr b="0" lang="en-US" sz="2200">
                <a:solidFill>
                  <a:srgbClr val="000000"/>
                </a:solidFill>
                <a:latin typeface="Arial"/>
                <a:ea typeface="Arial"/>
                <a:cs typeface="Arial"/>
                <a:sym typeface="Arial"/>
              </a:rPr>
              <a:t> </a:t>
            </a:r>
            <a:endParaRPr/>
          </a:p>
          <a:p>
            <a:pPr indent="-230187" lvl="1" marL="573088" marR="0" rtl="0" algn="l">
              <a:spcBef>
                <a:spcPts val="1000"/>
              </a:spcBef>
              <a:spcAft>
                <a:spcPts val="0"/>
              </a:spcAft>
              <a:buClr>
                <a:srgbClr val="6CB255"/>
              </a:buClr>
              <a:buSzPts val="2000"/>
              <a:buFont typeface="Arial"/>
              <a:buChar char="•"/>
            </a:pPr>
            <a:r>
              <a:rPr b="1" i="0" lang="en-US" sz="2000" u="none" cap="none" strike="noStrike">
                <a:solidFill>
                  <a:schemeClr val="dk1"/>
                </a:solidFill>
                <a:latin typeface="Arial"/>
                <a:ea typeface="Arial"/>
                <a:cs typeface="Arial"/>
                <a:sym typeface="Arial"/>
              </a:rPr>
              <a:t>Radial cleavage</a:t>
            </a:r>
            <a:r>
              <a:rPr b="0" i="0" lang="en-US" sz="2000" u="none" cap="none" strike="noStrike">
                <a:solidFill>
                  <a:schemeClr val="dk1"/>
                </a:solidFill>
                <a:latin typeface="Arial"/>
                <a:ea typeface="Arial"/>
                <a:cs typeface="Arial"/>
                <a:sym typeface="Arial"/>
              </a:rPr>
              <a:t> </a:t>
            </a:r>
            <a:endParaRPr/>
          </a:p>
          <a:p>
            <a:pPr indent="-230187" lvl="2" marL="1098868" marR="0" rtl="0" algn="l">
              <a:spcBef>
                <a:spcPts val="360"/>
              </a:spcBef>
              <a:spcAft>
                <a:spcPts val="0"/>
              </a:spcAft>
              <a:buClr>
                <a:srgbClr val="6CB255"/>
              </a:buClr>
              <a:buSzPts val="1800"/>
              <a:buFont typeface="Arial"/>
              <a:buChar char="•"/>
            </a:pPr>
            <a:r>
              <a:rPr b="0" i="0" lang="en-US" sz="1800" u="none" cap="none" strike="noStrike">
                <a:solidFill>
                  <a:schemeClr val="dk1"/>
                </a:solidFill>
                <a:latin typeface="Arial"/>
                <a:ea typeface="Arial"/>
                <a:cs typeface="Arial"/>
                <a:sym typeface="Arial"/>
              </a:rPr>
              <a:t>Cell division at right angles causing the cells to have parallel alignment </a:t>
            </a:r>
            <a:endParaRPr/>
          </a:p>
          <a:p>
            <a:pPr indent="-230187" lvl="1" marL="573088" marR="0" rtl="0" algn="l">
              <a:spcBef>
                <a:spcPts val="400"/>
              </a:spcBef>
              <a:spcAft>
                <a:spcPts val="0"/>
              </a:spcAft>
              <a:buClr>
                <a:srgbClr val="6CB255"/>
              </a:buClr>
              <a:buSzPts val="2000"/>
              <a:buFont typeface="Arial"/>
              <a:buChar char="•"/>
            </a:pPr>
            <a:r>
              <a:rPr b="1" i="0" lang="en-US" sz="2000" u="none" cap="none" strike="noStrike">
                <a:solidFill>
                  <a:schemeClr val="dk1"/>
                </a:solidFill>
                <a:latin typeface="Arial"/>
                <a:ea typeface="Arial"/>
                <a:cs typeface="Arial"/>
                <a:sym typeface="Arial"/>
              </a:rPr>
              <a:t>Indeterminate cleavage</a:t>
            </a:r>
            <a:endParaRPr b="0" i="0" sz="2000" u="none" cap="none" strike="noStrike">
              <a:solidFill>
                <a:schemeClr val="dk1"/>
              </a:solidFill>
              <a:latin typeface="Arial"/>
              <a:ea typeface="Arial"/>
              <a:cs typeface="Arial"/>
              <a:sym typeface="Arial"/>
            </a:endParaRPr>
          </a:p>
          <a:p>
            <a:pPr indent="-223837" lvl="2" marL="1087438" marR="0" rtl="0" algn="l">
              <a:spcBef>
                <a:spcPts val="360"/>
              </a:spcBef>
              <a:spcAft>
                <a:spcPts val="0"/>
              </a:spcAft>
              <a:buClr>
                <a:srgbClr val="6CB255"/>
              </a:buClr>
              <a:buSzPts val="1800"/>
              <a:buFont typeface="Arial"/>
              <a:buChar char="•"/>
            </a:pPr>
            <a:r>
              <a:rPr b="0" i="0" lang="en-US" sz="1800" u="none" cap="none" strike="noStrike">
                <a:solidFill>
                  <a:schemeClr val="dk1"/>
                </a:solidFill>
                <a:latin typeface="Arial"/>
                <a:ea typeface="Arial"/>
                <a:cs typeface="Arial"/>
                <a:sym typeface="Arial"/>
              </a:rPr>
              <a:t>Cells are not fully committed to specific cell types</a:t>
            </a:r>
            <a:endParaRPr/>
          </a:p>
          <a:p>
            <a:pPr indent="-223837" lvl="2" marL="1087438" marR="0" rtl="0" algn="l">
              <a:spcBef>
                <a:spcPts val="360"/>
              </a:spcBef>
              <a:spcAft>
                <a:spcPts val="0"/>
              </a:spcAft>
              <a:buClr>
                <a:srgbClr val="6CB255"/>
              </a:buClr>
              <a:buSzPts val="1800"/>
              <a:buFont typeface="Arial"/>
              <a:buChar char="•"/>
            </a:pPr>
            <a:r>
              <a:rPr b="0" i="0" lang="en-US" sz="1800" u="none" cap="none" strike="noStrike">
                <a:solidFill>
                  <a:schemeClr val="dk1"/>
                </a:solidFill>
                <a:latin typeface="Arial"/>
                <a:ea typeface="Arial"/>
                <a:cs typeface="Arial"/>
                <a:sym typeface="Arial"/>
              </a:rPr>
              <a:t>Removal of individual blastomeres does not result in the loss of embryonic structures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40"/>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GROUP DISCUSSION</a:t>
            </a:r>
            <a:endParaRPr/>
          </a:p>
        </p:txBody>
      </p:sp>
      <p:sp>
        <p:nvSpPr>
          <p:cNvPr id="301" name="Google Shape;301;p40"/>
          <p:cNvSpPr txBox="1"/>
          <p:nvPr>
            <p:ph idx="1" type="body"/>
          </p:nvPr>
        </p:nvSpPr>
        <p:spPr>
          <a:xfrm>
            <a:off x="457200" y="1122386"/>
            <a:ext cx="8062912" cy="4887978"/>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SzPts val="2000"/>
              <a:buFont typeface="Arial Black"/>
              <a:buAutoNum type="arabicPeriod"/>
            </a:pPr>
            <a:r>
              <a:rPr lang="en-US"/>
              <a:t>Describe the three types of symmetry and name a group of animals that has that type.</a:t>
            </a:r>
            <a:endParaRPr/>
          </a:p>
          <a:p>
            <a:pPr indent="-457200" lvl="0" marL="457200" rtl="0" algn="l">
              <a:spcBef>
                <a:spcPts val="1000"/>
              </a:spcBef>
              <a:spcAft>
                <a:spcPts val="0"/>
              </a:spcAft>
              <a:buSzPts val="2000"/>
              <a:buFont typeface="Arial Black"/>
              <a:buAutoNum type="arabicPeriod"/>
            </a:pPr>
            <a:r>
              <a:rPr lang="en-US"/>
              <a:t>Describe the differences between the Parazoa and Eumetazoa.</a:t>
            </a:r>
            <a:endParaRPr/>
          </a:p>
          <a:p>
            <a:pPr indent="-457200" lvl="0" marL="457200" rtl="0" algn="l">
              <a:spcBef>
                <a:spcPts val="1000"/>
              </a:spcBef>
              <a:spcAft>
                <a:spcPts val="0"/>
              </a:spcAft>
              <a:buSzPts val="2000"/>
              <a:buFont typeface="Arial Black"/>
              <a:buAutoNum type="arabicPeriod"/>
            </a:pPr>
            <a:r>
              <a:rPr lang="en-US"/>
              <a:t>Describe the differences between acoelomates, pseudocoelomates, and eucoelomates.</a:t>
            </a:r>
            <a:endParaRPr/>
          </a:p>
          <a:p>
            <a:pPr indent="-457200" lvl="0" marL="457200" rtl="0" algn="l">
              <a:spcBef>
                <a:spcPts val="1000"/>
              </a:spcBef>
              <a:spcAft>
                <a:spcPts val="0"/>
              </a:spcAft>
              <a:buSzPts val="2000"/>
              <a:buFont typeface="Arial Black"/>
              <a:buAutoNum type="arabicPeriod"/>
            </a:pPr>
            <a:r>
              <a:rPr lang="en-US"/>
              <a:t>Discuss the differences in the embryonic development of protostomes and deuterostomes.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41"/>
          <p:cNvSpPr txBox="1"/>
          <p:nvPr>
            <p:ph type="title"/>
          </p:nvPr>
        </p:nvSpPr>
        <p:spPr>
          <a:xfrm>
            <a:off x="457200" y="252369"/>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ANIMAL PHYLOGENY</a:t>
            </a:r>
            <a:endParaRPr/>
          </a:p>
        </p:txBody>
      </p:sp>
      <p:sp>
        <p:nvSpPr>
          <p:cNvPr id="307" name="Google Shape;307;p41"/>
          <p:cNvSpPr txBox="1"/>
          <p:nvPr/>
        </p:nvSpPr>
        <p:spPr>
          <a:xfrm>
            <a:off x="564445" y="1132549"/>
            <a:ext cx="8193033" cy="2262158"/>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6CB255"/>
              </a:buClr>
              <a:buSzPts val="2400"/>
              <a:buFont typeface="Arial"/>
              <a:buChar char="•"/>
            </a:pPr>
            <a:r>
              <a:rPr b="0" lang="en-US" sz="2400">
                <a:solidFill>
                  <a:srgbClr val="000000"/>
                </a:solidFill>
                <a:latin typeface="Arial"/>
                <a:ea typeface="Arial"/>
                <a:cs typeface="Arial"/>
                <a:sym typeface="Arial"/>
              </a:rPr>
              <a:t>The study of </a:t>
            </a:r>
            <a:r>
              <a:rPr b="0" i="1" lang="en-US" sz="2400">
                <a:solidFill>
                  <a:srgbClr val="000000"/>
                </a:solidFill>
                <a:latin typeface="Arial"/>
                <a:ea typeface="Arial"/>
                <a:cs typeface="Arial"/>
                <a:sym typeface="Arial"/>
              </a:rPr>
              <a:t>phylogeny </a:t>
            </a:r>
            <a:r>
              <a:rPr b="0" lang="en-US" sz="2400">
                <a:solidFill>
                  <a:srgbClr val="000000"/>
                </a:solidFill>
                <a:latin typeface="Arial"/>
                <a:ea typeface="Arial"/>
                <a:cs typeface="Arial"/>
                <a:sym typeface="Arial"/>
              </a:rPr>
              <a:t>(the branching sequence of evolution) aims to determine evolutionary relationships </a:t>
            </a:r>
            <a:endParaRPr/>
          </a:p>
          <a:p>
            <a:pPr indent="-342900" lvl="1" marL="1074420" marR="0" rtl="0" algn="l">
              <a:spcBef>
                <a:spcPts val="1000"/>
              </a:spcBef>
              <a:spcAft>
                <a:spcPts val="0"/>
              </a:spcAft>
              <a:buClr>
                <a:srgbClr val="6CB255"/>
              </a:buClr>
              <a:buSzPts val="2000"/>
              <a:buFont typeface="Arial"/>
              <a:buChar char="•"/>
            </a:pPr>
            <a:r>
              <a:rPr b="0" i="0" lang="en-US" sz="2000" u="none" cap="none" strike="noStrike">
                <a:solidFill>
                  <a:schemeClr val="dk1"/>
                </a:solidFill>
                <a:latin typeface="Arial"/>
                <a:ea typeface="Arial"/>
                <a:cs typeface="Arial"/>
                <a:sym typeface="Arial"/>
              </a:rPr>
              <a:t>Phylogenetic trees serve as </a:t>
            </a:r>
            <a:r>
              <a:rPr b="0" i="1" lang="en-US" sz="2000" u="none" cap="none" strike="noStrike">
                <a:solidFill>
                  <a:schemeClr val="dk1"/>
                </a:solidFill>
                <a:latin typeface="Arial"/>
                <a:ea typeface="Arial"/>
                <a:cs typeface="Arial"/>
                <a:sym typeface="Arial"/>
              </a:rPr>
              <a:t>hypotheses</a:t>
            </a:r>
            <a:r>
              <a:rPr b="0" i="0" lang="en-US" sz="2000" u="none" cap="none" strike="noStrike">
                <a:solidFill>
                  <a:schemeClr val="dk1"/>
                </a:solidFill>
                <a:latin typeface="Arial"/>
                <a:ea typeface="Arial"/>
                <a:cs typeface="Arial"/>
                <a:sym typeface="Arial"/>
              </a:rPr>
              <a:t> about which species evolved from which ancestors</a:t>
            </a:r>
            <a:endParaRPr/>
          </a:p>
          <a:p>
            <a:pPr indent="-342900" lvl="1" marL="1074420" marR="0" rtl="0" algn="l">
              <a:spcBef>
                <a:spcPts val="400"/>
              </a:spcBef>
              <a:spcAft>
                <a:spcPts val="0"/>
              </a:spcAft>
              <a:buClr>
                <a:srgbClr val="6CB255"/>
              </a:buClr>
              <a:buSzPts val="2000"/>
              <a:buFont typeface="Arial"/>
              <a:buChar char="•"/>
            </a:pPr>
            <a:r>
              <a:rPr b="0" i="0" lang="en-US" sz="2000" u="none" cap="none" strike="noStrike">
                <a:solidFill>
                  <a:schemeClr val="dk1"/>
                </a:solidFill>
                <a:latin typeface="Arial"/>
                <a:ea typeface="Arial"/>
                <a:cs typeface="Arial"/>
                <a:sym typeface="Arial"/>
              </a:rPr>
              <a:t>Traditionally, phylogenetic trees were created using morphological characters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42"/>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160"/>
              <a:buFont typeface="Arial Black"/>
              <a:buNone/>
            </a:pPr>
            <a:r>
              <a:rPr lang="en-US" sz="2160"/>
              <a:t>AN EXAMPLE OF A TREE BUILT FROM MORPHOLOGY</a:t>
            </a:r>
            <a:endParaRPr/>
          </a:p>
        </p:txBody>
      </p:sp>
      <p:pic>
        <p:nvPicPr>
          <p:cNvPr descr="Branching diagram listing distinguishing characteristics, including mouth, snout, fin spines, etc." id="313" name="Google Shape;313;p42"/>
          <p:cNvPicPr preferRelativeResize="0"/>
          <p:nvPr/>
        </p:nvPicPr>
        <p:blipFill rotWithShape="1">
          <a:blip r:embed="rId3">
            <a:alphaModFix/>
          </a:blip>
          <a:srcRect b="0" l="0" r="0" t="0"/>
          <a:stretch/>
        </p:blipFill>
        <p:spPr>
          <a:xfrm>
            <a:off x="782160" y="900861"/>
            <a:ext cx="7825952" cy="571581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43"/>
          <p:cNvSpPr txBox="1"/>
          <p:nvPr>
            <p:ph type="title"/>
          </p:nvPr>
        </p:nvSpPr>
        <p:spPr>
          <a:xfrm>
            <a:off x="457200" y="252369"/>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ANIMAL PHYLOGENY</a:t>
            </a:r>
            <a:endParaRPr/>
          </a:p>
        </p:txBody>
      </p:sp>
      <p:sp>
        <p:nvSpPr>
          <p:cNvPr id="319" name="Google Shape;319;p43"/>
          <p:cNvSpPr txBox="1"/>
          <p:nvPr/>
        </p:nvSpPr>
        <p:spPr>
          <a:xfrm>
            <a:off x="564445" y="1132549"/>
            <a:ext cx="8193033" cy="208980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6CB255"/>
              </a:buClr>
              <a:buSzPts val="2400"/>
              <a:buFont typeface="Arial"/>
              <a:buChar char="•"/>
            </a:pPr>
            <a:r>
              <a:rPr b="0" lang="en-US" sz="2400">
                <a:solidFill>
                  <a:srgbClr val="000000"/>
                </a:solidFill>
                <a:latin typeface="Arial"/>
                <a:ea typeface="Arial"/>
                <a:cs typeface="Arial"/>
                <a:sym typeface="Arial"/>
              </a:rPr>
              <a:t>Morphology can be misleading</a:t>
            </a:r>
            <a:endParaRPr/>
          </a:p>
          <a:p>
            <a:pPr indent="-457200" lvl="1" marL="1074420" marR="0" rtl="0" algn="l">
              <a:spcBef>
                <a:spcPts val="1040"/>
              </a:spcBef>
              <a:spcAft>
                <a:spcPts val="0"/>
              </a:spcAft>
              <a:buClr>
                <a:srgbClr val="6CB255"/>
              </a:buClr>
              <a:buSzPts val="2200"/>
              <a:buFont typeface="Arial"/>
              <a:buChar char="•"/>
            </a:pPr>
            <a:r>
              <a:rPr b="0" i="0" lang="en-US" sz="2200" u="none" cap="none" strike="noStrike">
                <a:solidFill>
                  <a:schemeClr val="dk1"/>
                </a:solidFill>
                <a:latin typeface="Arial"/>
                <a:ea typeface="Arial"/>
                <a:cs typeface="Arial"/>
                <a:sym typeface="Arial"/>
              </a:rPr>
              <a:t>Similar structures can evolve independently (analogous structures from convergence)</a:t>
            </a:r>
            <a:endParaRPr/>
          </a:p>
          <a:p>
            <a:pPr indent="-342900" lvl="1" marL="1074420" marR="0" rtl="0" algn="l">
              <a:spcBef>
                <a:spcPts val="440"/>
              </a:spcBef>
              <a:spcAft>
                <a:spcPts val="0"/>
              </a:spcAft>
              <a:buClr>
                <a:srgbClr val="6CB255"/>
              </a:buClr>
              <a:buSzPts val="2200"/>
              <a:buFont typeface="Arial"/>
              <a:buChar char="•"/>
            </a:pPr>
            <a:r>
              <a:rPr b="0" i="0" lang="en-US" sz="2200" u="none" cap="none" strike="noStrike">
                <a:solidFill>
                  <a:schemeClr val="dk1"/>
                </a:solidFill>
                <a:latin typeface="Arial"/>
                <a:ea typeface="Arial"/>
                <a:cs typeface="Arial"/>
                <a:sym typeface="Arial"/>
              </a:rPr>
              <a:t>Modern systematists use biochemical, molecular and genetic evidence</a:t>
            </a:r>
            <a:endParaRPr/>
          </a:p>
        </p:txBody>
      </p:sp>
      <p:pic>
        <p:nvPicPr>
          <p:cNvPr descr="https://upload.wikimedia.org/wikipedia/commons/thumb/2/23/Phylogenetic-Groups.svg/800px-Phylogenetic-Groups.svg.png" id="320" name="Google Shape;320;p43"/>
          <p:cNvPicPr preferRelativeResize="0"/>
          <p:nvPr/>
        </p:nvPicPr>
        <p:blipFill rotWithShape="1">
          <a:blip r:embed="rId3">
            <a:alphaModFix/>
          </a:blip>
          <a:srcRect b="0" l="0" r="0" t="19451"/>
          <a:stretch/>
        </p:blipFill>
        <p:spPr>
          <a:xfrm>
            <a:off x="2011017" y="3088456"/>
            <a:ext cx="5121965" cy="35171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44"/>
          <p:cNvSpPr txBox="1"/>
          <p:nvPr>
            <p:ph type="title"/>
          </p:nvPr>
        </p:nvSpPr>
        <p:spPr>
          <a:xfrm>
            <a:off x="457200" y="252369"/>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ANIMAL PHYLOGENY</a:t>
            </a:r>
            <a:endParaRPr/>
          </a:p>
        </p:txBody>
      </p:sp>
      <p:sp>
        <p:nvSpPr>
          <p:cNvPr id="326" name="Google Shape;326;p44"/>
          <p:cNvSpPr txBox="1"/>
          <p:nvPr/>
        </p:nvSpPr>
        <p:spPr>
          <a:xfrm>
            <a:off x="564445" y="4003857"/>
            <a:ext cx="8193033" cy="1908215"/>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6CB255"/>
              </a:buClr>
              <a:buSzPts val="2000"/>
              <a:buFont typeface="Arial"/>
              <a:buChar char="•"/>
            </a:pPr>
            <a:r>
              <a:rPr b="0" lang="en-US" sz="2000">
                <a:solidFill>
                  <a:srgbClr val="000000"/>
                </a:solidFill>
                <a:latin typeface="Arial"/>
                <a:ea typeface="Arial"/>
                <a:cs typeface="Arial"/>
                <a:sym typeface="Arial"/>
              </a:rPr>
              <a:t>All animals belong to the group </a:t>
            </a:r>
            <a:r>
              <a:rPr b="1" lang="en-US" sz="2000">
                <a:solidFill>
                  <a:srgbClr val="000000"/>
                </a:solidFill>
                <a:latin typeface="Arial"/>
                <a:ea typeface="Arial"/>
                <a:cs typeface="Arial"/>
                <a:sym typeface="Arial"/>
              </a:rPr>
              <a:t>Metazoa</a:t>
            </a:r>
            <a:endParaRPr b="1" sz="2000">
              <a:solidFill>
                <a:srgbClr val="000000"/>
              </a:solidFill>
              <a:latin typeface="Arial"/>
              <a:ea typeface="Arial"/>
              <a:cs typeface="Arial"/>
              <a:sym typeface="Arial"/>
            </a:endParaRPr>
          </a:p>
          <a:p>
            <a:pPr indent="-342900" lvl="0" marL="342900" marR="0" rtl="0" algn="l">
              <a:spcBef>
                <a:spcPts val="1000"/>
              </a:spcBef>
              <a:spcAft>
                <a:spcPts val="0"/>
              </a:spcAft>
              <a:buClr>
                <a:srgbClr val="6CB255"/>
              </a:buClr>
              <a:buSzPts val="2000"/>
              <a:buFont typeface="Arial"/>
              <a:buChar char="•"/>
            </a:pPr>
            <a:r>
              <a:rPr b="0" lang="en-US" sz="2000">
                <a:solidFill>
                  <a:srgbClr val="000000"/>
                </a:solidFill>
                <a:latin typeface="Arial"/>
                <a:ea typeface="Arial"/>
                <a:cs typeface="Arial"/>
                <a:sym typeface="Arial"/>
              </a:rPr>
              <a:t>Metazoans likely evolved from a common ancestor that resembled modern-day </a:t>
            </a:r>
            <a:r>
              <a:rPr b="1" lang="en-US" sz="2000">
                <a:solidFill>
                  <a:srgbClr val="000000"/>
                </a:solidFill>
                <a:latin typeface="Arial"/>
                <a:ea typeface="Arial"/>
                <a:cs typeface="Arial"/>
                <a:sym typeface="Arial"/>
              </a:rPr>
              <a:t>choanoflagellates</a:t>
            </a:r>
            <a:endParaRPr/>
          </a:p>
          <a:p>
            <a:pPr indent="-342900" lvl="1" marL="1074420" marR="0" rtl="0" algn="l">
              <a:spcBef>
                <a:spcPts val="1000"/>
              </a:spcBef>
              <a:spcAft>
                <a:spcPts val="0"/>
              </a:spcAft>
              <a:buClr>
                <a:srgbClr val="6CB255"/>
              </a:buClr>
              <a:buSzPts val="2000"/>
              <a:buFont typeface="Arial"/>
              <a:buChar char="•"/>
            </a:pPr>
            <a:r>
              <a:rPr b="0" i="0" lang="en-US" sz="2000" u="none" cap="none" strike="noStrike">
                <a:solidFill>
                  <a:schemeClr val="dk1"/>
                </a:solidFill>
                <a:latin typeface="Arial"/>
                <a:ea typeface="Arial"/>
                <a:cs typeface="Arial"/>
                <a:sym typeface="Arial"/>
              </a:rPr>
              <a:t>Similarities between the choanocytes of sponges and choanoflagellate protists</a:t>
            </a:r>
            <a:endParaRPr b="1" i="0" sz="2200" u="none" cap="none" strike="noStrike">
              <a:solidFill>
                <a:schemeClr val="dk1"/>
              </a:solidFill>
              <a:latin typeface="Arial"/>
              <a:ea typeface="Arial"/>
              <a:cs typeface="Arial"/>
              <a:sym typeface="Arial"/>
            </a:endParaRPr>
          </a:p>
        </p:txBody>
      </p:sp>
      <p:pic>
        <p:nvPicPr>
          <p:cNvPr descr="Figure_B27_03_01.jpg" id="327" name="Google Shape;327;p44"/>
          <p:cNvPicPr preferRelativeResize="0"/>
          <p:nvPr>
            <p:ph idx="2" type="pic"/>
          </p:nvPr>
        </p:nvPicPr>
        <p:blipFill rotWithShape="1">
          <a:blip r:embed="rId3">
            <a:alphaModFix/>
          </a:blip>
          <a:srcRect b="0" l="-214" r="-371" t="0"/>
          <a:stretch/>
        </p:blipFill>
        <p:spPr>
          <a:xfrm>
            <a:off x="1033055" y="1018558"/>
            <a:ext cx="7077891" cy="2715687"/>
          </a:xfrm>
          <a:prstGeom prst="rect">
            <a:avLst/>
          </a:prstGeom>
          <a:noFill/>
          <a:ln>
            <a:noFill/>
          </a:ln>
        </p:spPr>
      </p:pic>
      <p:sp>
        <p:nvSpPr>
          <p:cNvPr id="328" name="Google Shape;328;p44"/>
          <p:cNvSpPr/>
          <p:nvPr/>
        </p:nvSpPr>
        <p:spPr>
          <a:xfrm>
            <a:off x="2506205" y="6508760"/>
            <a:ext cx="6538421" cy="24622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Arial"/>
                <a:ea typeface="Arial"/>
                <a:cs typeface="Arial"/>
                <a:sym typeface="Arial"/>
              </a:rPr>
              <a:t>Download for free at </a:t>
            </a:r>
            <a:r>
              <a:rPr lang="en-US" sz="1000" u="sng">
                <a:solidFill>
                  <a:srgbClr val="0000FF"/>
                </a:solidFill>
                <a:latin typeface="Arial"/>
                <a:ea typeface="Arial"/>
                <a:cs typeface="Arial"/>
                <a:sym typeface="Arial"/>
              </a:rPr>
              <a:t>http://cnx.org/contents/0b4f514a-f4d4-455a-8814-97fa5df05345@5.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9"/>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FEATURES OF THE ANIMAL KINGDOM</a:t>
            </a:r>
            <a:endParaRPr/>
          </a:p>
        </p:txBody>
      </p:sp>
      <p:sp>
        <p:nvSpPr>
          <p:cNvPr id="71" name="Google Shape;71;p9"/>
          <p:cNvSpPr txBox="1"/>
          <p:nvPr/>
        </p:nvSpPr>
        <p:spPr>
          <a:xfrm>
            <a:off x="3152915" y="2211640"/>
            <a:ext cx="18466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 name="Google Shape;72;p9"/>
          <p:cNvSpPr txBox="1"/>
          <p:nvPr>
            <p:ph idx="1" type="body"/>
          </p:nvPr>
        </p:nvSpPr>
        <p:spPr>
          <a:xfrm>
            <a:off x="457200" y="4802238"/>
            <a:ext cx="8344687" cy="160043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000"/>
              <a:buFont typeface="Arial"/>
              <a:buChar char="•"/>
            </a:pPr>
            <a:r>
              <a:rPr lang="en-US">
                <a:solidFill>
                  <a:srgbClr val="000000"/>
                </a:solidFill>
              </a:rPr>
              <a:t>Most exhibit </a:t>
            </a:r>
            <a:r>
              <a:rPr b="1" lang="en-US">
                <a:solidFill>
                  <a:srgbClr val="000000"/>
                </a:solidFill>
              </a:rPr>
              <a:t>sexual reproduction</a:t>
            </a:r>
            <a:endParaRPr/>
          </a:p>
          <a:p>
            <a:pPr indent="-342900" lvl="0" marL="342900" rtl="0" algn="l">
              <a:spcBef>
                <a:spcPts val="1000"/>
              </a:spcBef>
              <a:spcAft>
                <a:spcPts val="0"/>
              </a:spcAft>
              <a:buSzPts val="2000"/>
              <a:buFont typeface="Arial"/>
              <a:buChar char="•"/>
            </a:pPr>
            <a:r>
              <a:rPr lang="en-US">
                <a:solidFill>
                  <a:srgbClr val="000000"/>
                </a:solidFill>
              </a:rPr>
              <a:t>Offspring pass through </a:t>
            </a:r>
            <a:r>
              <a:rPr b="1" lang="en-US">
                <a:solidFill>
                  <a:srgbClr val="000000"/>
                </a:solidFill>
              </a:rPr>
              <a:t>developmental stages</a:t>
            </a:r>
            <a:endParaRPr/>
          </a:p>
          <a:p>
            <a:pPr indent="-342900" lvl="1" marL="1074420" rtl="0" algn="l">
              <a:spcBef>
                <a:spcPts val="1000"/>
              </a:spcBef>
              <a:spcAft>
                <a:spcPts val="0"/>
              </a:spcAft>
              <a:buSzPts val="2000"/>
              <a:buFont typeface="Arial"/>
              <a:buChar char="•"/>
            </a:pPr>
            <a:r>
              <a:rPr lang="en-US">
                <a:solidFill>
                  <a:srgbClr val="000000"/>
                </a:solidFill>
              </a:rPr>
              <a:t>Determined/fixed </a:t>
            </a:r>
            <a:r>
              <a:rPr b="1" lang="en-US">
                <a:solidFill>
                  <a:srgbClr val="000000"/>
                </a:solidFill>
              </a:rPr>
              <a:t>body plan =</a:t>
            </a:r>
            <a:r>
              <a:rPr lang="en-US">
                <a:solidFill>
                  <a:srgbClr val="000000"/>
                </a:solidFill>
              </a:rPr>
              <a:t> morphology of animal determined by developmental cues </a:t>
            </a:r>
            <a:endParaRPr/>
          </a:p>
        </p:txBody>
      </p:sp>
      <p:pic>
        <p:nvPicPr>
          <p:cNvPr descr="Figure_B27_01_04ab.jpg" id="73" name="Google Shape;73;p9"/>
          <p:cNvPicPr preferRelativeResize="0"/>
          <p:nvPr>
            <p:ph idx="2" type="pic"/>
          </p:nvPr>
        </p:nvPicPr>
        <p:blipFill rotWithShape="1">
          <a:blip r:embed="rId3">
            <a:alphaModFix/>
          </a:blip>
          <a:srcRect b="49" l="0" r="0" t="733"/>
          <a:stretch/>
        </p:blipFill>
        <p:spPr>
          <a:xfrm>
            <a:off x="2393911" y="1032387"/>
            <a:ext cx="4356178" cy="3634620"/>
          </a:xfrm>
          <a:prstGeom prst="rect">
            <a:avLst/>
          </a:prstGeom>
          <a:noFill/>
          <a:ln>
            <a:noFill/>
          </a:ln>
        </p:spPr>
      </p:pic>
      <p:sp>
        <p:nvSpPr>
          <p:cNvPr id="74" name="Google Shape;74;p9"/>
          <p:cNvSpPr/>
          <p:nvPr/>
        </p:nvSpPr>
        <p:spPr>
          <a:xfrm>
            <a:off x="804078" y="6481008"/>
            <a:ext cx="8183880" cy="24622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Arial"/>
                <a:ea typeface="Arial"/>
                <a:cs typeface="Arial"/>
                <a:sym typeface="Arial"/>
              </a:rPr>
              <a:t>Download for free at </a:t>
            </a:r>
            <a:r>
              <a:rPr lang="en-US" sz="1000" u="sng">
                <a:solidFill>
                  <a:srgbClr val="0000FF"/>
                </a:solidFill>
                <a:latin typeface="Arial"/>
                <a:ea typeface="Arial"/>
                <a:cs typeface="Arial"/>
                <a:sym typeface="Arial"/>
              </a:rPr>
              <a:t>http://cnx.org/contents/d09cbd3e-a293-4aab-9ae6-e1a46e9e1da9@8.</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45"/>
          <p:cNvSpPr txBox="1"/>
          <p:nvPr>
            <p:ph type="title"/>
          </p:nvPr>
        </p:nvSpPr>
        <p:spPr>
          <a:xfrm>
            <a:off x="457200" y="287020"/>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ANIMAL PHYLOGENY</a:t>
            </a:r>
            <a:endParaRPr/>
          </a:p>
        </p:txBody>
      </p:sp>
      <p:sp>
        <p:nvSpPr>
          <p:cNvPr id="334" name="Google Shape;334;p45"/>
          <p:cNvSpPr txBox="1"/>
          <p:nvPr/>
        </p:nvSpPr>
        <p:spPr>
          <a:xfrm>
            <a:off x="457200" y="1114851"/>
            <a:ext cx="7508337" cy="34378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CB255"/>
              </a:buClr>
              <a:buSzPts val="2400"/>
              <a:buFont typeface="Arial"/>
              <a:buNone/>
            </a:pPr>
            <a:r>
              <a:rPr b="0" lang="en-US" sz="2400">
                <a:solidFill>
                  <a:srgbClr val="000000"/>
                </a:solidFill>
                <a:latin typeface="Arial"/>
                <a:ea typeface="Arial"/>
                <a:cs typeface="Arial"/>
                <a:sym typeface="Arial"/>
              </a:rPr>
              <a:t>Metazoans are divided into two major groups…</a:t>
            </a:r>
            <a:endParaRPr/>
          </a:p>
          <a:p>
            <a:pPr indent="-342900" lvl="0" marL="342900" marR="0" rtl="0" algn="l">
              <a:spcBef>
                <a:spcPts val="1080"/>
              </a:spcBef>
              <a:spcAft>
                <a:spcPts val="0"/>
              </a:spcAft>
              <a:buClr>
                <a:srgbClr val="6CB255"/>
              </a:buClr>
              <a:buSzPts val="2400"/>
              <a:buFont typeface="Arial"/>
              <a:buChar char="•"/>
            </a:pPr>
            <a:r>
              <a:rPr b="1" lang="en-US" sz="2400">
                <a:solidFill>
                  <a:srgbClr val="000000"/>
                </a:solidFill>
                <a:latin typeface="Arial"/>
                <a:ea typeface="Arial"/>
                <a:cs typeface="Arial"/>
                <a:sym typeface="Arial"/>
              </a:rPr>
              <a:t>Parazoa</a:t>
            </a:r>
            <a:r>
              <a:rPr b="0" lang="en-US" sz="2400">
                <a:solidFill>
                  <a:srgbClr val="000000"/>
                </a:solidFill>
                <a:latin typeface="Arial"/>
                <a:ea typeface="Arial"/>
                <a:cs typeface="Arial"/>
                <a:sym typeface="Arial"/>
              </a:rPr>
              <a:t> (‘beside’ animals) </a:t>
            </a:r>
            <a:endParaRPr/>
          </a:p>
          <a:p>
            <a:pPr indent="-230187" lvl="1" marL="573088" marR="0" rtl="0" algn="l">
              <a:spcBef>
                <a:spcPts val="1000"/>
              </a:spcBef>
              <a:spcAft>
                <a:spcPts val="0"/>
              </a:spcAft>
              <a:buClr>
                <a:srgbClr val="6CB255"/>
              </a:buClr>
              <a:buSzPts val="2000"/>
              <a:buFont typeface="Arial"/>
              <a:buChar char="•"/>
            </a:pPr>
            <a:r>
              <a:rPr b="0" i="0" lang="en-US" sz="2000" u="none" cap="none" strike="noStrike">
                <a:solidFill>
                  <a:schemeClr val="dk1"/>
                </a:solidFill>
                <a:latin typeface="Arial"/>
                <a:ea typeface="Arial"/>
                <a:cs typeface="Arial"/>
                <a:sym typeface="Arial"/>
              </a:rPr>
              <a:t>No true tissues or symmetry</a:t>
            </a:r>
            <a:endParaRPr/>
          </a:p>
          <a:p>
            <a:pPr indent="-230187" lvl="1" marL="573088" marR="0" rtl="0" algn="l">
              <a:spcBef>
                <a:spcPts val="400"/>
              </a:spcBef>
              <a:spcAft>
                <a:spcPts val="0"/>
              </a:spcAft>
              <a:buClr>
                <a:srgbClr val="6CB255"/>
              </a:buClr>
              <a:buSzPts val="2000"/>
              <a:buFont typeface="Arial"/>
              <a:buChar char="•"/>
            </a:pPr>
            <a:r>
              <a:rPr b="0" i="0" lang="en-US" sz="2000" u="none" cap="none" strike="noStrike">
                <a:solidFill>
                  <a:schemeClr val="dk1"/>
                </a:solidFill>
                <a:latin typeface="Arial"/>
                <a:ea typeface="Arial"/>
                <a:cs typeface="Arial"/>
                <a:sym typeface="Arial"/>
              </a:rPr>
              <a:t>Sponges (Phylum Porifera)</a:t>
            </a:r>
            <a:endParaRPr/>
          </a:p>
          <a:p>
            <a:pPr indent="-342900" lvl="0" marL="342900" marR="0" rtl="0" algn="l">
              <a:spcBef>
                <a:spcPts val="480"/>
              </a:spcBef>
              <a:spcAft>
                <a:spcPts val="0"/>
              </a:spcAft>
              <a:buClr>
                <a:srgbClr val="6CB255"/>
              </a:buClr>
              <a:buSzPts val="2400"/>
              <a:buFont typeface="Arial"/>
              <a:buChar char="•"/>
            </a:pPr>
            <a:r>
              <a:rPr b="1" lang="en-US" sz="2400">
                <a:solidFill>
                  <a:srgbClr val="000000"/>
                </a:solidFill>
                <a:latin typeface="Arial"/>
                <a:ea typeface="Arial"/>
                <a:cs typeface="Arial"/>
                <a:sym typeface="Arial"/>
              </a:rPr>
              <a:t>Eumetazoa</a:t>
            </a:r>
            <a:r>
              <a:rPr b="0" lang="en-US" sz="2400">
                <a:solidFill>
                  <a:srgbClr val="000000"/>
                </a:solidFill>
                <a:latin typeface="Arial"/>
                <a:ea typeface="Arial"/>
                <a:cs typeface="Arial"/>
                <a:sym typeface="Arial"/>
              </a:rPr>
              <a:t> (‘true’ animals) </a:t>
            </a:r>
            <a:endParaRPr/>
          </a:p>
          <a:p>
            <a:pPr indent="-230187" lvl="1" marL="573088" marR="0" rtl="0" algn="l">
              <a:spcBef>
                <a:spcPts val="1000"/>
              </a:spcBef>
              <a:spcAft>
                <a:spcPts val="0"/>
              </a:spcAft>
              <a:buClr>
                <a:srgbClr val="6CB255"/>
              </a:buClr>
              <a:buSzPts val="2000"/>
              <a:buFont typeface="Arial"/>
              <a:buChar char="•"/>
            </a:pPr>
            <a:r>
              <a:rPr b="0" i="0" lang="en-US" sz="2000" u="none" cap="none" strike="noStrike">
                <a:solidFill>
                  <a:schemeClr val="dk1"/>
                </a:solidFill>
                <a:latin typeface="Arial"/>
                <a:ea typeface="Arial"/>
                <a:cs typeface="Arial"/>
                <a:sym typeface="Arial"/>
              </a:rPr>
              <a:t>Remaining animals with true differentiated tissues &amp; symmetry</a:t>
            </a:r>
            <a:endParaRPr/>
          </a:p>
          <a:p>
            <a:pPr indent="-190500" lvl="0" marL="342900" marR="0" rtl="0" algn="l">
              <a:spcBef>
                <a:spcPts val="480"/>
              </a:spcBef>
              <a:spcAft>
                <a:spcPts val="0"/>
              </a:spcAft>
              <a:buClr>
                <a:srgbClr val="6CB255"/>
              </a:buClr>
              <a:buSzPts val="2400"/>
              <a:buFont typeface="Arial"/>
              <a:buNone/>
            </a:pPr>
            <a:r>
              <a:t/>
            </a:r>
            <a:endParaRPr b="0" sz="2400">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46"/>
          <p:cNvSpPr txBox="1"/>
          <p:nvPr>
            <p:ph type="title"/>
          </p:nvPr>
        </p:nvSpPr>
        <p:spPr>
          <a:xfrm>
            <a:off x="457200" y="252369"/>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ANIMAL PHYLOGENY</a:t>
            </a:r>
            <a:endParaRPr/>
          </a:p>
        </p:txBody>
      </p:sp>
      <p:sp>
        <p:nvSpPr>
          <p:cNvPr id="340" name="Google Shape;340;p46"/>
          <p:cNvSpPr txBox="1"/>
          <p:nvPr/>
        </p:nvSpPr>
        <p:spPr>
          <a:xfrm>
            <a:off x="564445" y="1206662"/>
            <a:ext cx="8193033" cy="336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CB255"/>
              </a:buClr>
              <a:buSzPts val="2400"/>
              <a:buFont typeface="Arial"/>
              <a:buNone/>
            </a:pPr>
            <a:r>
              <a:rPr b="0" lang="en-US" sz="2400">
                <a:solidFill>
                  <a:srgbClr val="000000"/>
                </a:solidFill>
                <a:latin typeface="Arial"/>
                <a:ea typeface="Arial"/>
                <a:cs typeface="Arial"/>
                <a:sym typeface="Arial"/>
              </a:rPr>
              <a:t>Eumetazoa are divided into two major clades:</a:t>
            </a:r>
            <a:endParaRPr/>
          </a:p>
          <a:p>
            <a:pPr indent="-342900" lvl="0" marL="342900" marR="0" rtl="0" algn="l">
              <a:spcBef>
                <a:spcPts val="1080"/>
              </a:spcBef>
              <a:spcAft>
                <a:spcPts val="0"/>
              </a:spcAft>
              <a:buClr>
                <a:srgbClr val="6CB255"/>
              </a:buClr>
              <a:buSzPts val="2400"/>
              <a:buFont typeface="Arial"/>
              <a:buChar char="•"/>
            </a:pPr>
            <a:r>
              <a:rPr b="1" lang="en-US" sz="2400">
                <a:solidFill>
                  <a:srgbClr val="000000"/>
                </a:solidFill>
                <a:latin typeface="Arial"/>
                <a:ea typeface="Arial"/>
                <a:cs typeface="Arial"/>
                <a:sym typeface="Arial"/>
              </a:rPr>
              <a:t>Radiata</a:t>
            </a:r>
            <a:r>
              <a:rPr b="0" lang="en-US" sz="2400">
                <a:solidFill>
                  <a:srgbClr val="000000"/>
                </a:solidFill>
                <a:latin typeface="Arial"/>
                <a:ea typeface="Arial"/>
                <a:cs typeface="Arial"/>
                <a:sym typeface="Arial"/>
              </a:rPr>
              <a:t> </a:t>
            </a:r>
            <a:endParaRPr/>
          </a:p>
          <a:p>
            <a:pPr indent="-230187" lvl="1" marL="573088" marR="0" rtl="0" algn="l">
              <a:spcBef>
                <a:spcPts val="1000"/>
              </a:spcBef>
              <a:spcAft>
                <a:spcPts val="0"/>
              </a:spcAft>
              <a:buClr>
                <a:srgbClr val="6CB255"/>
              </a:buClr>
              <a:buSzPts val="2000"/>
              <a:buFont typeface="Arial"/>
              <a:buChar char="•"/>
            </a:pPr>
            <a:r>
              <a:rPr b="0" i="0" lang="en-US" sz="2000" u="none" cap="none" strike="noStrike">
                <a:solidFill>
                  <a:schemeClr val="dk1"/>
                </a:solidFill>
                <a:latin typeface="Arial"/>
                <a:ea typeface="Arial"/>
                <a:cs typeface="Arial"/>
                <a:sym typeface="Arial"/>
              </a:rPr>
              <a:t>‘true’ radial symmetry</a:t>
            </a:r>
            <a:endParaRPr/>
          </a:p>
          <a:p>
            <a:pPr indent="-230187" lvl="1" marL="573088" marR="0" rtl="0" algn="l">
              <a:spcBef>
                <a:spcPts val="400"/>
              </a:spcBef>
              <a:spcAft>
                <a:spcPts val="0"/>
              </a:spcAft>
              <a:buClr>
                <a:srgbClr val="6CB255"/>
              </a:buClr>
              <a:buSzPts val="2000"/>
              <a:buFont typeface="Arial"/>
              <a:buChar char="•"/>
            </a:pPr>
            <a:r>
              <a:rPr b="0" i="0" lang="en-US" sz="2000" u="none" cap="none" strike="noStrike">
                <a:solidFill>
                  <a:schemeClr val="dk1"/>
                </a:solidFill>
                <a:latin typeface="Arial"/>
                <a:ea typeface="Arial"/>
                <a:cs typeface="Arial"/>
                <a:sym typeface="Arial"/>
              </a:rPr>
              <a:t>Includes </a:t>
            </a:r>
            <a:r>
              <a:rPr b="1" i="0" lang="en-US" sz="2000" u="none" cap="none" strike="noStrike">
                <a:solidFill>
                  <a:schemeClr val="dk1"/>
                </a:solidFill>
                <a:latin typeface="Arial"/>
                <a:ea typeface="Arial"/>
                <a:cs typeface="Arial"/>
                <a:sym typeface="Arial"/>
              </a:rPr>
              <a:t>Cnidaria</a:t>
            </a:r>
            <a:r>
              <a:rPr b="0" i="0" lang="en-US" sz="2000" u="none" cap="none" strike="noStrike">
                <a:solidFill>
                  <a:schemeClr val="dk1"/>
                </a:solidFill>
                <a:latin typeface="Arial"/>
                <a:ea typeface="Arial"/>
                <a:cs typeface="Arial"/>
                <a:sym typeface="Arial"/>
              </a:rPr>
              <a:t> (stinging animals) and </a:t>
            </a:r>
            <a:r>
              <a:rPr b="1" i="0" lang="en-US" sz="2000" u="none" cap="none" strike="noStrike">
                <a:solidFill>
                  <a:schemeClr val="dk1"/>
                </a:solidFill>
                <a:latin typeface="Arial"/>
                <a:ea typeface="Arial"/>
                <a:cs typeface="Arial"/>
                <a:sym typeface="Arial"/>
              </a:rPr>
              <a:t>Ctenophora</a:t>
            </a:r>
            <a:r>
              <a:rPr b="0" i="0" lang="en-US" sz="2000" u="none" cap="none" strike="noStrike">
                <a:solidFill>
                  <a:schemeClr val="dk1"/>
                </a:solidFill>
                <a:latin typeface="Arial"/>
                <a:ea typeface="Arial"/>
                <a:cs typeface="Arial"/>
                <a:sym typeface="Arial"/>
              </a:rPr>
              <a:t> (comb jellies)</a:t>
            </a:r>
            <a:endParaRPr/>
          </a:p>
          <a:p>
            <a:pPr indent="-342900" lvl="0" marL="342900" marR="0" rtl="0" algn="l">
              <a:spcBef>
                <a:spcPts val="480"/>
              </a:spcBef>
              <a:spcAft>
                <a:spcPts val="0"/>
              </a:spcAft>
              <a:buClr>
                <a:srgbClr val="6CB255"/>
              </a:buClr>
              <a:buSzPts val="2400"/>
              <a:buFont typeface="Arial"/>
              <a:buChar char="•"/>
            </a:pPr>
            <a:r>
              <a:rPr b="1" lang="en-US" sz="2400">
                <a:solidFill>
                  <a:srgbClr val="000000"/>
                </a:solidFill>
                <a:latin typeface="Arial"/>
                <a:ea typeface="Arial"/>
                <a:cs typeface="Arial"/>
                <a:sym typeface="Arial"/>
              </a:rPr>
              <a:t>Bilateria</a:t>
            </a:r>
            <a:r>
              <a:rPr b="0" lang="en-US" sz="2400">
                <a:solidFill>
                  <a:srgbClr val="000000"/>
                </a:solidFill>
                <a:latin typeface="Arial"/>
                <a:ea typeface="Arial"/>
                <a:cs typeface="Arial"/>
                <a:sym typeface="Arial"/>
              </a:rPr>
              <a:t> </a:t>
            </a:r>
            <a:endParaRPr/>
          </a:p>
          <a:p>
            <a:pPr indent="-230187" lvl="1" marL="573088" marR="0" rtl="0" algn="l">
              <a:spcBef>
                <a:spcPts val="1000"/>
              </a:spcBef>
              <a:spcAft>
                <a:spcPts val="0"/>
              </a:spcAft>
              <a:buClr>
                <a:srgbClr val="6CB255"/>
              </a:buClr>
              <a:buSzPts val="2000"/>
              <a:buFont typeface="Arial"/>
              <a:buChar char="•"/>
            </a:pPr>
            <a:r>
              <a:rPr b="0" i="0" lang="en-US" sz="2000" u="none" cap="none" strike="noStrike">
                <a:solidFill>
                  <a:schemeClr val="dk1"/>
                </a:solidFill>
                <a:latin typeface="Arial"/>
                <a:ea typeface="Arial"/>
                <a:cs typeface="Arial"/>
                <a:sym typeface="Arial"/>
              </a:rPr>
              <a:t>Bilateral symmetry</a:t>
            </a:r>
            <a:endParaRPr/>
          </a:p>
          <a:p>
            <a:pPr indent="-230187" lvl="1" marL="573088" marR="0" rtl="0" algn="l">
              <a:spcBef>
                <a:spcPts val="400"/>
              </a:spcBef>
              <a:spcAft>
                <a:spcPts val="0"/>
              </a:spcAft>
              <a:buClr>
                <a:srgbClr val="6CB255"/>
              </a:buClr>
              <a:buSzPts val="2000"/>
              <a:buFont typeface="Arial"/>
              <a:buChar char="•"/>
            </a:pPr>
            <a:r>
              <a:rPr b="0" i="0" lang="en-US" sz="2000" u="none" cap="none" strike="noStrike">
                <a:solidFill>
                  <a:schemeClr val="dk1"/>
                </a:solidFill>
                <a:latin typeface="Arial"/>
                <a:ea typeface="Arial"/>
                <a:cs typeface="Arial"/>
                <a:sym typeface="Arial"/>
              </a:rPr>
              <a:t>Includes all other animals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Google Shape;345;p47"/>
          <p:cNvSpPr txBox="1"/>
          <p:nvPr>
            <p:ph type="title"/>
          </p:nvPr>
        </p:nvSpPr>
        <p:spPr>
          <a:xfrm>
            <a:off x="457200" y="252369"/>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ANIMAL PHYLOGENY</a:t>
            </a:r>
            <a:endParaRPr/>
          </a:p>
        </p:txBody>
      </p:sp>
      <p:sp>
        <p:nvSpPr>
          <p:cNvPr id="346" name="Google Shape;346;p47"/>
          <p:cNvSpPr txBox="1"/>
          <p:nvPr/>
        </p:nvSpPr>
        <p:spPr>
          <a:xfrm>
            <a:off x="564445" y="1206662"/>
            <a:ext cx="8193033" cy="1501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CB255"/>
              </a:buClr>
              <a:buSzPts val="2400"/>
              <a:buFont typeface="Arial"/>
              <a:buNone/>
            </a:pPr>
            <a:r>
              <a:rPr b="0" lang="en-US" sz="2400">
                <a:solidFill>
                  <a:srgbClr val="000000"/>
                </a:solidFill>
                <a:latin typeface="Arial"/>
                <a:ea typeface="Arial"/>
                <a:cs typeface="Arial"/>
                <a:sym typeface="Arial"/>
              </a:rPr>
              <a:t>Bilateria</a:t>
            </a:r>
            <a:r>
              <a:rPr b="1" lang="en-US" sz="2400">
                <a:solidFill>
                  <a:srgbClr val="000000"/>
                </a:solidFill>
                <a:latin typeface="Arial"/>
                <a:ea typeface="Arial"/>
                <a:cs typeface="Arial"/>
                <a:sym typeface="Arial"/>
              </a:rPr>
              <a:t> </a:t>
            </a:r>
            <a:r>
              <a:rPr b="0" lang="en-US" sz="2400">
                <a:solidFill>
                  <a:srgbClr val="000000"/>
                </a:solidFill>
                <a:latin typeface="Arial"/>
                <a:ea typeface="Arial"/>
                <a:cs typeface="Arial"/>
                <a:sym typeface="Arial"/>
              </a:rPr>
              <a:t>are divided into two major clades:</a:t>
            </a:r>
            <a:endParaRPr/>
          </a:p>
          <a:p>
            <a:pPr indent="-342900" lvl="0" marL="342900" marR="0" rtl="0" algn="l">
              <a:spcBef>
                <a:spcPts val="1080"/>
              </a:spcBef>
              <a:spcAft>
                <a:spcPts val="0"/>
              </a:spcAft>
              <a:buClr>
                <a:srgbClr val="6CB255"/>
              </a:buClr>
              <a:buSzPts val="2400"/>
              <a:buFont typeface="Arial"/>
              <a:buChar char="•"/>
            </a:pPr>
            <a:r>
              <a:rPr b="1" lang="en-US" sz="2400">
                <a:solidFill>
                  <a:srgbClr val="000000"/>
                </a:solidFill>
                <a:latin typeface="Arial"/>
                <a:ea typeface="Arial"/>
                <a:cs typeface="Arial"/>
                <a:sym typeface="Arial"/>
              </a:rPr>
              <a:t>Deuterostomes</a:t>
            </a:r>
            <a:r>
              <a:rPr b="0" lang="en-US" sz="2400">
                <a:solidFill>
                  <a:srgbClr val="000000"/>
                </a:solidFill>
                <a:latin typeface="Arial"/>
                <a:ea typeface="Arial"/>
                <a:cs typeface="Arial"/>
                <a:sym typeface="Arial"/>
              </a:rPr>
              <a:t> </a:t>
            </a:r>
            <a:endParaRPr/>
          </a:p>
          <a:p>
            <a:pPr indent="-342900" lvl="1" marL="1074420" marR="0" rtl="0" algn="l">
              <a:spcBef>
                <a:spcPts val="1080"/>
              </a:spcBef>
              <a:spcAft>
                <a:spcPts val="0"/>
              </a:spcAft>
              <a:buClr>
                <a:srgbClr val="6CB255"/>
              </a:buClr>
              <a:buSzPts val="2400"/>
              <a:buFont typeface="Arial"/>
              <a:buChar char="•"/>
            </a:pPr>
            <a:r>
              <a:rPr b="1" i="0" lang="en-US" sz="2400" u="none" cap="none" strike="noStrike">
                <a:solidFill>
                  <a:schemeClr val="dk1"/>
                </a:solidFill>
                <a:latin typeface="Arial"/>
                <a:ea typeface="Arial"/>
                <a:cs typeface="Arial"/>
                <a:sym typeface="Arial"/>
              </a:rPr>
              <a:t>Echinodermata</a:t>
            </a:r>
            <a:r>
              <a:rPr b="0" i="0" lang="en-US" sz="2400" u="none" cap="none" strike="noStrike">
                <a:solidFill>
                  <a:schemeClr val="dk1"/>
                </a:solidFill>
                <a:latin typeface="Arial"/>
                <a:ea typeface="Arial"/>
                <a:cs typeface="Arial"/>
                <a:sym typeface="Arial"/>
              </a:rPr>
              <a:t> &amp; </a:t>
            </a:r>
            <a:r>
              <a:rPr b="1" i="0" lang="en-US" sz="2400" u="none" cap="none" strike="noStrike">
                <a:solidFill>
                  <a:schemeClr val="dk1"/>
                </a:solidFill>
                <a:latin typeface="Arial"/>
                <a:ea typeface="Arial"/>
                <a:cs typeface="Arial"/>
                <a:sym typeface="Arial"/>
              </a:rPr>
              <a:t>Chordata</a:t>
            </a:r>
            <a:endParaRPr/>
          </a:p>
        </p:txBody>
      </p:sp>
      <p:pic>
        <p:nvPicPr>
          <p:cNvPr descr="Sea Urchins, Purple Sea Urchin" id="347" name="Google Shape;347;p47"/>
          <p:cNvPicPr preferRelativeResize="0"/>
          <p:nvPr/>
        </p:nvPicPr>
        <p:blipFill rotWithShape="1">
          <a:blip r:embed="rId3">
            <a:alphaModFix/>
          </a:blip>
          <a:srcRect b="0" l="0" r="0" t="0"/>
          <a:stretch/>
        </p:blipFill>
        <p:spPr>
          <a:xfrm>
            <a:off x="564443" y="2710072"/>
            <a:ext cx="2485766" cy="1864324"/>
          </a:xfrm>
          <a:prstGeom prst="rect">
            <a:avLst/>
          </a:prstGeom>
          <a:noFill/>
          <a:ln>
            <a:noFill/>
          </a:ln>
        </p:spPr>
      </p:pic>
      <p:pic>
        <p:nvPicPr>
          <p:cNvPr descr="Starfish, Echinoderm, Sea Star, Marine, Animals, Blue" id="348" name="Google Shape;348;p47"/>
          <p:cNvPicPr preferRelativeResize="0"/>
          <p:nvPr/>
        </p:nvPicPr>
        <p:blipFill rotWithShape="1">
          <a:blip r:embed="rId4">
            <a:alphaModFix/>
          </a:blip>
          <a:srcRect b="0" l="0" r="0" t="0"/>
          <a:stretch/>
        </p:blipFill>
        <p:spPr>
          <a:xfrm>
            <a:off x="564443" y="4707837"/>
            <a:ext cx="2485766" cy="1864324"/>
          </a:xfrm>
          <a:prstGeom prst="rect">
            <a:avLst/>
          </a:prstGeom>
          <a:noFill/>
          <a:ln>
            <a:noFill/>
          </a:ln>
        </p:spPr>
      </p:pic>
      <p:pic>
        <p:nvPicPr>
          <p:cNvPr descr="Discus Fish, Fish, Fauna, Symphysodon Aequifasciatus" id="349" name="Google Shape;349;p47"/>
          <p:cNvPicPr preferRelativeResize="0"/>
          <p:nvPr/>
        </p:nvPicPr>
        <p:blipFill rotWithShape="1">
          <a:blip r:embed="rId5">
            <a:alphaModFix/>
          </a:blip>
          <a:srcRect b="0" l="0" r="0" t="0"/>
          <a:stretch/>
        </p:blipFill>
        <p:spPr>
          <a:xfrm>
            <a:off x="3269482" y="2708612"/>
            <a:ext cx="2782957" cy="1855304"/>
          </a:xfrm>
          <a:prstGeom prst="rect">
            <a:avLst/>
          </a:prstGeom>
          <a:noFill/>
          <a:ln>
            <a:noFill/>
          </a:ln>
        </p:spPr>
      </p:pic>
      <p:pic>
        <p:nvPicPr>
          <p:cNvPr descr="Animal, Lemur, Jungle, Blur, Close-Up, Endangered" id="350" name="Google Shape;350;p47"/>
          <p:cNvPicPr preferRelativeResize="0"/>
          <p:nvPr/>
        </p:nvPicPr>
        <p:blipFill rotWithShape="1">
          <a:blip r:embed="rId6">
            <a:alphaModFix/>
          </a:blip>
          <a:srcRect b="0" l="0" r="0" t="0"/>
          <a:stretch/>
        </p:blipFill>
        <p:spPr>
          <a:xfrm>
            <a:off x="6171882" y="2710071"/>
            <a:ext cx="2804869" cy="1855304"/>
          </a:xfrm>
          <a:prstGeom prst="rect">
            <a:avLst/>
          </a:prstGeom>
          <a:noFill/>
          <a:ln>
            <a:noFill/>
          </a:ln>
        </p:spPr>
      </p:pic>
      <p:pic>
        <p:nvPicPr>
          <p:cNvPr descr="Green Tree Python, Python, Tree Python, Green, Tree" id="351" name="Google Shape;351;p47"/>
          <p:cNvPicPr preferRelativeResize="0"/>
          <p:nvPr/>
        </p:nvPicPr>
        <p:blipFill rotWithShape="1">
          <a:blip r:embed="rId7">
            <a:alphaModFix/>
          </a:blip>
          <a:srcRect b="0" l="0" r="0" t="0"/>
          <a:stretch/>
        </p:blipFill>
        <p:spPr>
          <a:xfrm>
            <a:off x="6130059" y="4707836"/>
            <a:ext cx="2846692" cy="1897795"/>
          </a:xfrm>
          <a:prstGeom prst="rect">
            <a:avLst/>
          </a:prstGeom>
          <a:noFill/>
          <a:ln>
            <a:noFill/>
          </a:ln>
        </p:spPr>
      </p:pic>
      <p:pic>
        <p:nvPicPr>
          <p:cNvPr descr="Frog, Exotic, Close Up, Terrarium, Nature, Blue, Zoo" id="352" name="Google Shape;352;p47"/>
          <p:cNvPicPr preferRelativeResize="0"/>
          <p:nvPr/>
        </p:nvPicPr>
        <p:blipFill rotWithShape="1">
          <a:blip r:embed="rId8">
            <a:alphaModFix/>
          </a:blip>
          <a:srcRect b="0" l="0" r="0" t="0"/>
          <a:stretch/>
        </p:blipFill>
        <p:spPr>
          <a:xfrm>
            <a:off x="3269482" y="4691787"/>
            <a:ext cx="2782957" cy="185240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48"/>
          <p:cNvSpPr txBox="1"/>
          <p:nvPr>
            <p:ph type="title"/>
          </p:nvPr>
        </p:nvSpPr>
        <p:spPr>
          <a:xfrm>
            <a:off x="457200" y="252369"/>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ANIMAL PHYLOGENY</a:t>
            </a:r>
            <a:endParaRPr/>
          </a:p>
        </p:txBody>
      </p:sp>
      <p:sp>
        <p:nvSpPr>
          <p:cNvPr id="358" name="Google Shape;358;p48"/>
          <p:cNvSpPr txBox="1"/>
          <p:nvPr/>
        </p:nvSpPr>
        <p:spPr>
          <a:xfrm>
            <a:off x="564446" y="1206662"/>
            <a:ext cx="5383752" cy="487518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CB255"/>
              </a:buClr>
              <a:buSzPts val="2400"/>
              <a:buFont typeface="Arial"/>
              <a:buNone/>
            </a:pPr>
            <a:r>
              <a:rPr b="0" lang="en-US" sz="2400">
                <a:solidFill>
                  <a:srgbClr val="000000"/>
                </a:solidFill>
                <a:latin typeface="Arial"/>
                <a:ea typeface="Arial"/>
                <a:cs typeface="Arial"/>
                <a:sym typeface="Arial"/>
              </a:rPr>
              <a:t>Bilateria</a:t>
            </a:r>
            <a:r>
              <a:rPr b="1" lang="en-US" sz="2400">
                <a:solidFill>
                  <a:srgbClr val="000000"/>
                </a:solidFill>
                <a:latin typeface="Arial"/>
                <a:ea typeface="Arial"/>
                <a:cs typeface="Arial"/>
                <a:sym typeface="Arial"/>
              </a:rPr>
              <a:t> </a:t>
            </a:r>
            <a:r>
              <a:rPr b="0" lang="en-US" sz="2400">
                <a:solidFill>
                  <a:srgbClr val="000000"/>
                </a:solidFill>
                <a:latin typeface="Arial"/>
                <a:ea typeface="Arial"/>
                <a:cs typeface="Arial"/>
                <a:sym typeface="Arial"/>
              </a:rPr>
              <a:t>are divided into two major clades:</a:t>
            </a:r>
            <a:endParaRPr/>
          </a:p>
          <a:p>
            <a:pPr indent="-342900" lvl="0" marL="342900" marR="0" rtl="0" algn="l">
              <a:spcBef>
                <a:spcPts val="1080"/>
              </a:spcBef>
              <a:spcAft>
                <a:spcPts val="0"/>
              </a:spcAft>
              <a:buClr>
                <a:srgbClr val="6CB255"/>
              </a:buClr>
              <a:buSzPts val="2400"/>
              <a:buFont typeface="Arial"/>
              <a:buChar char="•"/>
            </a:pPr>
            <a:r>
              <a:rPr b="1" lang="en-US" sz="2400">
                <a:solidFill>
                  <a:srgbClr val="000000"/>
                </a:solidFill>
                <a:latin typeface="Arial"/>
                <a:ea typeface="Arial"/>
                <a:cs typeface="Arial"/>
                <a:sym typeface="Arial"/>
              </a:rPr>
              <a:t>Protostomes</a:t>
            </a:r>
            <a:r>
              <a:rPr b="0" lang="en-US" sz="2400">
                <a:solidFill>
                  <a:srgbClr val="000000"/>
                </a:solidFill>
                <a:latin typeface="Arial"/>
                <a:ea typeface="Arial"/>
                <a:cs typeface="Arial"/>
                <a:sym typeface="Arial"/>
              </a:rPr>
              <a:t> </a:t>
            </a:r>
            <a:endParaRPr/>
          </a:p>
          <a:p>
            <a:pPr indent="-342900" lvl="1" marL="1074420" marR="0" rtl="0" algn="l">
              <a:spcBef>
                <a:spcPts val="1000"/>
              </a:spcBef>
              <a:spcAft>
                <a:spcPts val="0"/>
              </a:spcAft>
              <a:buClr>
                <a:srgbClr val="6CB255"/>
              </a:buClr>
              <a:buSzPts val="2000"/>
              <a:buFont typeface="Arial"/>
              <a:buChar char="•"/>
            </a:pPr>
            <a:r>
              <a:rPr b="1" i="0" lang="en-US" sz="2000" u="none" cap="none" strike="noStrike">
                <a:solidFill>
                  <a:schemeClr val="dk1"/>
                </a:solidFill>
                <a:latin typeface="Arial"/>
                <a:ea typeface="Arial"/>
                <a:cs typeface="Arial"/>
                <a:sym typeface="Arial"/>
              </a:rPr>
              <a:t>Lophotrochozoa</a:t>
            </a:r>
            <a:r>
              <a:rPr b="0" i="0" lang="en-US" sz="2000" u="none" cap="none" strike="noStrike">
                <a:solidFill>
                  <a:schemeClr val="dk1"/>
                </a:solidFill>
                <a:latin typeface="Arial"/>
                <a:ea typeface="Arial"/>
                <a:cs typeface="Arial"/>
                <a:sym typeface="Arial"/>
              </a:rPr>
              <a:t> </a:t>
            </a:r>
            <a:endParaRPr/>
          </a:p>
          <a:p>
            <a:pPr indent="-342900" lvl="2" marL="1600200" marR="0" rtl="0" algn="l">
              <a:spcBef>
                <a:spcPts val="400"/>
              </a:spcBef>
              <a:spcAft>
                <a:spcPts val="0"/>
              </a:spcAft>
              <a:buClr>
                <a:srgbClr val="6CB255"/>
              </a:buClr>
              <a:buSzPts val="2000"/>
              <a:buFont typeface="Arial"/>
              <a:buChar char="•"/>
            </a:pPr>
            <a:r>
              <a:rPr b="0" i="0" lang="en-US" sz="2000" u="none" cap="none" strike="noStrike">
                <a:solidFill>
                  <a:schemeClr val="dk1"/>
                </a:solidFill>
                <a:latin typeface="Arial"/>
                <a:ea typeface="Arial"/>
                <a:cs typeface="Arial"/>
                <a:sym typeface="Arial"/>
              </a:rPr>
              <a:t>Either have a </a:t>
            </a:r>
            <a:r>
              <a:rPr b="1" i="0" lang="en-US" sz="2000" u="none" cap="none" strike="noStrike">
                <a:solidFill>
                  <a:schemeClr val="dk1"/>
                </a:solidFill>
                <a:latin typeface="Arial"/>
                <a:ea typeface="Arial"/>
                <a:cs typeface="Arial"/>
                <a:sym typeface="Arial"/>
              </a:rPr>
              <a:t>trochophore larva </a:t>
            </a:r>
            <a:r>
              <a:rPr b="0" i="0" lang="en-US" sz="2000" u="none" cap="none" strike="noStrike">
                <a:solidFill>
                  <a:schemeClr val="dk1"/>
                </a:solidFill>
                <a:latin typeface="Arial"/>
                <a:ea typeface="Arial"/>
                <a:cs typeface="Arial"/>
                <a:sym typeface="Arial"/>
              </a:rPr>
              <a:t>and/or a feeding structure called a </a:t>
            </a:r>
            <a:r>
              <a:rPr b="1" i="0" lang="en-US" sz="2000" u="none" cap="none" strike="noStrike">
                <a:solidFill>
                  <a:schemeClr val="dk1"/>
                </a:solidFill>
                <a:latin typeface="Arial"/>
                <a:ea typeface="Arial"/>
                <a:cs typeface="Arial"/>
                <a:sym typeface="Arial"/>
              </a:rPr>
              <a:t>lophophore</a:t>
            </a:r>
            <a:endParaRPr b="1" i="0" sz="2000" u="none" cap="none" strike="noStrike">
              <a:solidFill>
                <a:schemeClr val="dk1"/>
              </a:solidFill>
              <a:latin typeface="Arial"/>
              <a:ea typeface="Arial"/>
              <a:cs typeface="Arial"/>
              <a:sym typeface="Arial"/>
            </a:endParaRPr>
          </a:p>
          <a:p>
            <a:pPr indent="-342900" lvl="2" marL="1600200" marR="0" rtl="0" algn="l">
              <a:spcBef>
                <a:spcPts val="400"/>
              </a:spcBef>
              <a:spcAft>
                <a:spcPts val="0"/>
              </a:spcAft>
              <a:buClr>
                <a:srgbClr val="6CB255"/>
              </a:buClr>
              <a:buSzPts val="2000"/>
              <a:buFont typeface="Arial"/>
              <a:buChar char="•"/>
            </a:pPr>
            <a:r>
              <a:rPr b="0" i="0" lang="en-US" sz="2000" u="none" cap="none" strike="noStrike">
                <a:solidFill>
                  <a:schemeClr val="dk1"/>
                </a:solidFill>
                <a:latin typeface="Arial"/>
                <a:ea typeface="Arial"/>
                <a:cs typeface="Arial"/>
                <a:sym typeface="Arial"/>
              </a:rPr>
              <a:t>Multiple diverse groups</a:t>
            </a:r>
            <a:endParaRPr/>
          </a:p>
          <a:p>
            <a:pPr indent="-342900" lvl="2" marL="1211580" marR="0" rtl="0" algn="l">
              <a:spcBef>
                <a:spcPts val="400"/>
              </a:spcBef>
              <a:spcAft>
                <a:spcPts val="0"/>
              </a:spcAft>
              <a:buClr>
                <a:srgbClr val="6CB255"/>
              </a:buClr>
              <a:buSzPts val="2000"/>
              <a:buFont typeface="Arial"/>
              <a:buChar char="•"/>
            </a:pPr>
            <a:r>
              <a:rPr b="1" i="0" lang="en-US" sz="2000" u="none" cap="none" strike="noStrike">
                <a:solidFill>
                  <a:schemeClr val="dk1"/>
                </a:solidFill>
                <a:latin typeface="Arial"/>
                <a:ea typeface="Arial"/>
                <a:cs typeface="Arial"/>
                <a:sym typeface="Arial"/>
              </a:rPr>
              <a:t>Ecdysozoa</a:t>
            </a:r>
            <a:r>
              <a:rPr b="0" i="0" lang="en-US" sz="2000" u="none" cap="none" strike="noStrike">
                <a:solidFill>
                  <a:schemeClr val="dk1"/>
                </a:solidFill>
                <a:latin typeface="Arial"/>
                <a:ea typeface="Arial"/>
                <a:cs typeface="Arial"/>
                <a:sym typeface="Arial"/>
              </a:rPr>
              <a:t> </a:t>
            </a:r>
            <a:endParaRPr/>
          </a:p>
          <a:p>
            <a:pPr indent="-409575" lvl="3" marL="1668463" marR="0" rtl="0" algn="l">
              <a:spcBef>
                <a:spcPts val="400"/>
              </a:spcBef>
              <a:spcAft>
                <a:spcPts val="0"/>
              </a:spcAft>
              <a:buClr>
                <a:srgbClr val="6CB255"/>
              </a:buClr>
              <a:buSzPts val="2000"/>
              <a:buFont typeface="Arial"/>
              <a:buChar char="•"/>
            </a:pPr>
            <a:r>
              <a:rPr b="0" i="0" lang="en-US" sz="2000" u="none" cap="none" strike="noStrike">
                <a:solidFill>
                  <a:schemeClr val="dk1"/>
                </a:solidFill>
                <a:latin typeface="Arial"/>
                <a:ea typeface="Arial"/>
                <a:cs typeface="Arial"/>
                <a:sym typeface="Arial"/>
              </a:rPr>
              <a:t>Molt their exoskeleton (</a:t>
            </a:r>
            <a:r>
              <a:rPr b="1" i="0" lang="en-US" sz="2000" u="none" cap="none" strike="noStrike">
                <a:solidFill>
                  <a:schemeClr val="dk1"/>
                </a:solidFill>
                <a:latin typeface="Arial"/>
                <a:ea typeface="Arial"/>
                <a:cs typeface="Arial"/>
                <a:sym typeface="Arial"/>
              </a:rPr>
              <a:t>ecdysis</a:t>
            </a:r>
            <a:r>
              <a:rPr b="0" i="0" lang="en-US" sz="2000" u="none" cap="none" strike="noStrike">
                <a:solidFill>
                  <a:schemeClr val="dk1"/>
                </a:solidFill>
                <a:latin typeface="Arial"/>
                <a:ea typeface="Arial"/>
                <a:cs typeface="Arial"/>
                <a:sym typeface="Arial"/>
              </a:rPr>
              <a:t>)</a:t>
            </a:r>
            <a:endParaRPr/>
          </a:p>
          <a:p>
            <a:pPr indent="-341313" lvl="3" marL="1603375" marR="0" rtl="0" algn="l">
              <a:spcBef>
                <a:spcPts val="400"/>
              </a:spcBef>
              <a:spcAft>
                <a:spcPts val="0"/>
              </a:spcAft>
              <a:buClr>
                <a:srgbClr val="6CB255"/>
              </a:buClr>
              <a:buSzPts val="2000"/>
              <a:buFont typeface="Arial"/>
              <a:buChar char="•"/>
            </a:pPr>
            <a:r>
              <a:rPr b="0" i="0" lang="en-US" sz="2000" u="none" cap="none" strike="noStrike">
                <a:solidFill>
                  <a:schemeClr val="dk1"/>
                </a:solidFill>
                <a:latin typeface="Arial"/>
                <a:ea typeface="Arial"/>
                <a:cs typeface="Arial"/>
                <a:sym typeface="Arial"/>
              </a:rPr>
              <a:t>Include </a:t>
            </a:r>
            <a:r>
              <a:rPr b="1" i="0" lang="en-US" sz="2000" u="none" cap="none" strike="noStrike">
                <a:solidFill>
                  <a:schemeClr val="dk1"/>
                </a:solidFill>
                <a:latin typeface="Arial"/>
                <a:ea typeface="Arial"/>
                <a:cs typeface="Arial"/>
                <a:sym typeface="Arial"/>
              </a:rPr>
              <a:t>Arthropoda</a:t>
            </a:r>
            <a:r>
              <a:rPr b="0" i="0" lang="en-US" sz="2000" u="none" cap="none" strike="noStrike">
                <a:solidFill>
                  <a:schemeClr val="dk1"/>
                </a:solidFill>
                <a:latin typeface="Arial"/>
                <a:ea typeface="Arial"/>
                <a:cs typeface="Arial"/>
                <a:sym typeface="Arial"/>
              </a:rPr>
              <a:t> and </a:t>
            </a:r>
            <a:r>
              <a:rPr b="1" i="0" lang="en-US" sz="2000" u="none" cap="none" strike="noStrike">
                <a:solidFill>
                  <a:schemeClr val="dk1"/>
                </a:solidFill>
                <a:latin typeface="Arial"/>
                <a:ea typeface="Arial"/>
                <a:cs typeface="Arial"/>
                <a:sym typeface="Arial"/>
              </a:rPr>
              <a:t>Nematoda</a:t>
            </a:r>
            <a:endParaRPr/>
          </a:p>
        </p:txBody>
      </p:sp>
      <p:pic>
        <p:nvPicPr>
          <p:cNvPr descr="File:Haliotis asinina trochophore.jpg" id="359" name="Google Shape;359;p48"/>
          <p:cNvPicPr preferRelativeResize="0"/>
          <p:nvPr/>
        </p:nvPicPr>
        <p:blipFill rotWithShape="1">
          <a:blip r:embed="rId3">
            <a:alphaModFix/>
          </a:blip>
          <a:srcRect b="0" l="0" r="0" t="0"/>
          <a:stretch/>
        </p:blipFill>
        <p:spPr>
          <a:xfrm>
            <a:off x="6372623" y="418023"/>
            <a:ext cx="2437822" cy="2437822"/>
          </a:xfrm>
          <a:prstGeom prst="rect">
            <a:avLst/>
          </a:prstGeom>
          <a:noFill/>
          <a:ln>
            <a:noFill/>
          </a:ln>
        </p:spPr>
      </p:pic>
      <p:sp>
        <p:nvSpPr>
          <p:cNvPr id="360" name="Google Shape;360;p48"/>
          <p:cNvSpPr/>
          <p:nvPr/>
        </p:nvSpPr>
        <p:spPr>
          <a:xfrm>
            <a:off x="6581761" y="2855845"/>
            <a:ext cx="1938351"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rgbClr val="222222"/>
                </a:solidFill>
                <a:latin typeface="Arial"/>
                <a:ea typeface="Arial"/>
                <a:cs typeface="Arial"/>
                <a:sym typeface="Arial"/>
              </a:rPr>
              <a:t>Daniel J. Jackson</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https://commons.wikimedia.org</a:t>
            </a:r>
            <a:endParaRPr/>
          </a:p>
        </p:txBody>
      </p:sp>
      <p:pic>
        <p:nvPicPr>
          <p:cNvPr descr="File:Flustrellidra hispida 2090a.JPG" id="361" name="Google Shape;361;p48"/>
          <p:cNvPicPr preferRelativeResize="0"/>
          <p:nvPr/>
        </p:nvPicPr>
        <p:blipFill rotWithShape="1">
          <a:blip r:embed="rId4">
            <a:alphaModFix/>
          </a:blip>
          <a:srcRect b="0" l="0" r="0" t="0"/>
          <a:stretch/>
        </p:blipFill>
        <p:spPr>
          <a:xfrm>
            <a:off x="6394014" y="3255050"/>
            <a:ext cx="2416431" cy="3028121"/>
          </a:xfrm>
          <a:prstGeom prst="rect">
            <a:avLst/>
          </a:prstGeom>
          <a:noFill/>
          <a:ln>
            <a:noFill/>
          </a:ln>
        </p:spPr>
      </p:pic>
      <p:sp>
        <p:nvSpPr>
          <p:cNvPr id="362" name="Google Shape;362;p48"/>
          <p:cNvSpPr/>
          <p:nvPr/>
        </p:nvSpPr>
        <p:spPr>
          <a:xfrm>
            <a:off x="6633053" y="6239922"/>
            <a:ext cx="1938351"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Ar rouz</a:t>
            </a:r>
            <a:endParaRPr sz="1000">
              <a:solidFill>
                <a:schemeClr val="dk1"/>
              </a:solidFill>
              <a:latin typeface="Arial"/>
              <a:ea typeface="Arial"/>
              <a:cs typeface="Arial"/>
              <a:sym typeface="Arial"/>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https://commons.wikimedia.org</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49"/>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PUTTING IT ALL TOGETHER…</a:t>
            </a:r>
            <a:endParaRPr/>
          </a:p>
        </p:txBody>
      </p:sp>
      <p:pic>
        <p:nvPicPr>
          <p:cNvPr descr="Figure_B27_02_01.png" id="368" name="Google Shape;368;p49"/>
          <p:cNvPicPr preferRelativeResize="0"/>
          <p:nvPr>
            <p:ph idx="2" type="pic"/>
          </p:nvPr>
        </p:nvPicPr>
        <p:blipFill rotWithShape="1">
          <a:blip r:embed="rId4">
            <a:alphaModFix/>
          </a:blip>
          <a:srcRect b="0" l="243" r="-3164" t="0"/>
          <a:stretch/>
        </p:blipFill>
        <p:spPr>
          <a:xfrm>
            <a:off x="1431240" y="121011"/>
            <a:ext cx="7341704" cy="661310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50"/>
          <p:cNvSpPr txBox="1"/>
          <p:nvPr>
            <p:ph type="title"/>
          </p:nvPr>
        </p:nvSpPr>
        <p:spPr>
          <a:xfrm>
            <a:off x="457200" y="274455"/>
            <a:ext cx="8062912" cy="113912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MODERN ADVANCES IN PHYLOGENETIC UNDERSTANDING COME FROM MOLECULAR ANALYSES</a:t>
            </a:r>
            <a:endParaRPr/>
          </a:p>
        </p:txBody>
      </p:sp>
      <p:sp>
        <p:nvSpPr>
          <p:cNvPr id="374" name="Google Shape;374;p50"/>
          <p:cNvSpPr txBox="1"/>
          <p:nvPr/>
        </p:nvSpPr>
        <p:spPr>
          <a:xfrm>
            <a:off x="564445" y="1456984"/>
            <a:ext cx="8193033" cy="2911566"/>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6CB255"/>
              </a:buClr>
              <a:buSzPts val="2400"/>
              <a:buFont typeface="Arial"/>
              <a:buChar char="•"/>
            </a:pPr>
            <a:r>
              <a:rPr b="0" lang="en-US" sz="2400">
                <a:solidFill>
                  <a:srgbClr val="000000"/>
                </a:solidFill>
                <a:latin typeface="Arial"/>
                <a:ea typeface="Arial"/>
                <a:cs typeface="Arial"/>
                <a:sym typeface="Arial"/>
              </a:rPr>
              <a:t>Nucleic acid and protein analyses have greatly modified and refined the modern phylogenetic animal tree</a:t>
            </a:r>
            <a:endParaRPr/>
          </a:p>
          <a:p>
            <a:pPr indent="-457200" lvl="0" marL="862013" marR="0" rtl="0" algn="l">
              <a:spcBef>
                <a:spcPts val="1080"/>
              </a:spcBef>
              <a:spcAft>
                <a:spcPts val="0"/>
              </a:spcAft>
              <a:buClr>
                <a:srgbClr val="6CB255"/>
              </a:buClr>
              <a:buSzPts val="2400"/>
              <a:buFont typeface="Arial Black"/>
              <a:buAutoNum type="arabicPeriod"/>
            </a:pPr>
            <a:r>
              <a:rPr b="0" lang="en-US" sz="2400">
                <a:solidFill>
                  <a:srgbClr val="000000"/>
                </a:solidFill>
                <a:latin typeface="Arial"/>
                <a:ea typeface="Arial"/>
                <a:cs typeface="Arial"/>
                <a:sym typeface="Arial"/>
              </a:rPr>
              <a:t>Mitochondrial DNA</a:t>
            </a:r>
            <a:endParaRPr/>
          </a:p>
          <a:p>
            <a:pPr indent="-457200" lvl="0" marL="862013" marR="0" rtl="0" algn="l">
              <a:spcBef>
                <a:spcPts val="1080"/>
              </a:spcBef>
              <a:spcAft>
                <a:spcPts val="0"/>
              </a:spcAft>
              <a:buClr>
                <a:srgbClr val="6CB255"/>
              </a:buClr>
              <a:buSzPts val="2400"/>
              <a:buFont typeface="Arial Black"/>
              <a:buAutoNum type="arabicPeriod"/>
            </a:pPr>
            <a:r>
              <a:rPr b="0" lang="en-US" sz="2400">
                <a:solidFill>
                  <a:srgbClr val="000000"/>
                </a:solidFill>
                <a:latin typeface="Arial"/>
                <a:ea typeface="Arial"/>
                <a:cs typeface="Arial"/>
                <a:sym typeface="Arial"/>
              </a:rPr>
              <a:t>Nuclear DNA</a:t>
            </a:r>
            <a:endParaRPr/>
          </a:p>
          <a:p>
            <a:pPr indent="-457200" lvl="0" marL="862013" marR="0" rtl="0" algn="l">
              <a:spcBef>
                <a:spcPts val="1080"/>
              </a:spcBef>
              <a:spcAft>
                <a:spcPts val="0"/>
              </a:spcAft>
              <a:buClr>
                <a:srgbClr val="6CB255"/>
              </a:buClr>
              <a:buSzPts val="2400"/>
              <a:buFont typeface="Arial Black"/>
              <a:buAutoNum type="arabicPeriod"/>
            </a:pPr>
            <a:r>
              <a:rPr b="0" lang="en-US" sz="2400">
                <a:solidFill>
                  <a:srgbClr val="000000"/>
                </a:solidFill>
                <a:latin typeface="Arial"/>
                <a:ea typeface="Arial"/>
                <a:cs typeface="Arial"/>
                <a:sym typeface="Arial"/>
              </a:rPr>
              <a:t>Ribosomal RNA (rRNA)</a:t>
            </a:r>
            <a:endParaRPr/>
          </a:p>
          <a:p>
            <a:pPr indent="-457200" lvl="0" marL="862013" marR="0" rtl="0" algn="l">
              <a:spcBef>
                <a:spcPts val="1080"/>
              </a:spcBef>
              <a:spcAft>
                <a:spcPts val="0"/>
              </a:spcAft>
              <a:buClr>
                <a:srgbClr val="6CB255"/>
              </a:buClr>
              <a:buSzPts val="2400"/>
              <a:buFont typeface="Arial Black"/>
              <a:buAutoNum type="arabicPeriod"/>
            </a:pPr>
            <a:r>
              <a:rPr b="0" lang="en-US" sz="2400">
                <a:solidFill>
                  <a:srgbClr val="000000"/>
                </a:solidFill>
                <a:latin typeface="Arial"/>
                <a:ea typeface="Arial"/>
                <a:cs typeface="Arial"/>
                <a:sym typeface="Arial"/>
              </a:rPr>
              <a:t>Cellular proteins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sp>
        <p:nvSpPr>
          <p:cNvPr id="379" name="Google Shape;379;p51"/>
          <p:cNvSpPr txBox="1"/>
          <p:nvPr>
            <p:ph type="title"/>
          </p:nvPr>
        </p:nvSpPr>
        <p:spPr>
          <a:xfrm>
            <a:off x="457200" y="281082"/>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160"/>
              <a:buFont typeface="Arial Black"/>
              <a:buNone/>
            </a:pPr>
            <a:r>
              <a:rPr lang="en-US" sz="2160"/>
              <a:t>RECENT CHANGES TO OUR UNDERSTANDING OF ANIMAL PHYLOGENY</a:t>
            </a:r>
            <a:endParaRPr/>
          </a:p>
        </p:txBody>
      </p:sp>
      <p:sp>
        <p:nvSpPr>
          <p:cNvPr id="380" name="Google Shape;380;p51"/>
          <p:cNvSpPr txBox="1"/>
          <p:nvPr>
            <p:ph idx="1" type="body"/>
          </p:nvPr>
        </p:nvSpPr>
        <p:spPr>
          <a:xfrm>
            <a:off x="457200" y="1139687"/>
            <a:ext cx="8062912" cy="4870677"/>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SzPts val="2000"/>
              <a:buFont typeface="Arial Black"/>
              <a:buAutoNum type="arabicPeriod"/>
            </a:pPr>
            <a:r>
              <a:rPr lang="en-US"/>
              <a:t>Lophophorates are protostomes</a:t>
            </a:r>
            <a:endParaRPr/>
          </a:p>
          <a:p>
            <a:pPr indent="-457200" lvl="1" marL="1188720" rtl="0" algn="l">
              <a:spcBef>
                <a:spcPts val="1000"/>
              </a:spcBef>
              <a:spcAft>
                <a:spcPts val="0"/>
              </a:spcAft>
              <a:buSzPts val="2000"/>
              <a:buFont typeface="Arial"/>
              <a:buChar char="•"/>
            </a:pPr>
            <a:r>
              <a:rPr lang="en-US"/>
              <a:t>They are more closely related to annelids/mollusks than deuterostomes</a:t>
            </a:r>
            <a:endParaRPr/>
          </a:p>
          <a:p>
            <a:pPr indent="-457200" lvl="1" marL="1188720" rtl="0" algn="l">
              <a:spcBef>
                <a:spcPts val="400"/>
              </a:spcBef>
              <a:spcAft>
                <a:spcPts val="0"/>
              </a:spcAft>
              <a:buSzPts val="2000"/>
              <a:buFont typeface="Arial"/>
              <a:buChar char="•"/>
            </a:pPr>
            <a:r>
              <a:rPr lang="en-US"/>
              <a:t>Created the protostome clade Lophotrochozoa</a:t>
            </a:r>
            <a:endParaRPr/>
          </a:p>
          <a:p>
            <a:pPr indent="-457200" lvl="0" marL="457200" rtl="0" algn="l">
              <a:spcBef>
                <a:spcPts val="400"/>
              </a:spcBef>
              <a:spcAft>
                <a:spcPts val="0"/>
              </a:spcAft>
              <a:buSzPts val="2000"/>
              <a:buFont typeface="Arial Black"/>
              <a:buAutoNum type="arabicPeriod"/>
            </a:pPr>
            <a:r>
              <a:rPr lang="en-US"/>
              <a:t>Arthropods are more closely related to nematodes</a:t>
            </a:r>
            <a:endParaRPr/>
          </a:p>
          <a:p>
            <a:pPr indent="-457200" lvl="1" marL="1188720" rtl="0" algn="l">
              <a:spcBef>
                <a:spcPts val="1000"/>
              </a:spcBef>
              <a:spcAft>
                <a:spcPts val="0"/>
              </a:spcAft>
              <a:buSzPts val="2000"/>
              <a:buFont typeface="Arial"/>
              <a:buChar char="•"/>
            </a:pPr>
            <a:r>
              <a:rPr lang="en-US"/>
              <a:t>Annelids and arthropods were once thought to be closely related due to their shared segmentation</a:t>
            </a:r>
            <a:endParaRPr/>
          </a:p>
          <a:p>
            <a:pPr indent="-457200" lvl="1" marL="1188720" rtl="0" algn="l">
              <a:spcBef>
                <a:spcPts val="400"/>
              </a:spcBef>
              <a:spcAft>
                <a:spcPts val="0"/>
              </a:spcAft>
              <a:buSzPts val="2000"/>
              <a:buFont typeface="Arial"/>
              <a:buChar char="•"/>
            </a:pPr>
            <a:r>
              <a:rPr lang="en-US"/>
              <a:t>Created the ecdysozoan clade</a:t>
            </a:r>
            <a:endParaRPr/>
          </a:p>
          <a:p>
            <a:pPr indent="-457200" lvl="1" marL="1188720" rtl="0" algn="l">
              <a:spcBef>
                <a:spcPts val="400"/>
              </a:spcBef>
              <a:spcAft>
                <a:spcPts val="0"/>
              </a:spcAft>
              <a:buSzPts val="2000"/>
              <a:buFont typeface="Arial"/>
              <a:buChar char="•"/>
            </a:pPr>
            <a:r>
              <a:rPr lang="en-US"/>
              <a:t>Annelids belong in the lophotrochozoan clade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Google Shape;385;p52"/>
          <p:cNvSpPr txBox="1"/>
          <p:nvPr>
            <p:ph type="title"/>
          </p:nvPr>
        </p:nvSpPr>
        <p:spPr>
          <a:xfrm>
            <a:off x="457200" y="281082"/>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160"/>
              <a:buFont typeface="Arial Black"/>
              <a:buNone/>
            </a:pPr>
            <a:r>
              <a:rPr lang="en-US" sz="2160"/>
              <a:t>RECENT CHANGES TO OUR UNDERSTANDING OF ANIMAL PHYLOGENY</a:t>
            </a:r>
            <a:endParaRPr/>
          </a:p>
        </p:txBody>
      </p:sp>
      <p:sp>
        <p:nvSpPr>
          <p:cNvPr id="386" name="Google Shape;386;p52"/>
          <p:cNvSpPr txBox="1"/>
          <p:nvPr>
            <p:ph idx="1" type="body"/>
          </p:nvPr>
        </p:nvSpPr>
        <p:spPr>
          <a:xfrm>
            <a:off x="457200" y="1139687"/>
            <a:ext cx="8062912" cy="4870677"/>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SzPts val="2000"/>
              <a:buFont typeface="Arial Black"/>
              <a:buAutoNum type="arabicPeriod" startAt="3"/>
            </a:pPr>
            <a:r>
              <a:rPr lang="en-US"/>
              <a:t>Acoel flatworms may be more closely related to deuterostomes</a:t>
            </a:r>
            <a:endParaRPr/>
          </a:p>
          <a:p>
            <a:pPr indent="-457200" lvl="1" marL="1188720" rtl="0" algn="l">
              <a:spcBef>
                <a:spcPts val="1000"/>
              </a:spcBef>
              <a:spcAft>
                <a:spcPts val="0"/>
              </a:spcAft>
              <a:buSzPts val="2000"/>
              <a:buFont typeface="Arial"/>
              <a:buChar char="•"/>
            </a:pPr>
            <a:r>
              <a:rPr lang="en-US"/>
              <a:t>Acoel flatworms were long thought to belong to Platyhelminthes because of their similar “flatworm” morphology</a:t>
            </a:r>
            <a:endParaRPr/>
          </a:p>
          <a:p>
            <a:pPr indent="-457200" lvl="0" marL="457200" rtl="0" algn="l">
              <a:spcBef>
                <a:spcPts val="400"/>
              </a:spcBef>
              <a:spcAft>
                <a:spcPts val="0"/>
              </a:spcAft>
              <a:buSzPts val="2000"/>
              <a:buFont typeface="Arial Black"/>
              <a:buAutoNum type="arabicPeriod" startAt="3"/>
            </a:pPr>
            <a:r>
              <a:rPr lang="en-US"/>
              <a:t>Ctenophores should be considered basal or as a sister group of the Porifera</a:t>
            </a:r>
            <a:endParaRPr/>
          </a:p>
          <a:p>
            <a:pPr indent="-457200" lvl="1" marL="1188720" rtl="0" algn="l">
              <a:spcBef>
                <a:spcPts val="1000"/>
              </a:spcBef>
              <a:spcAft>
                <a:spcPts val="0"/>
              </a:spcAft>
              <a:buSzPts val="2000"/>
              <a:buFont typeface="Arial"/>
              <a:buChar char="•"/>
            </a:pPr>
            <a:r>
              <a:rPr lang="en-US"/>
              <a:t>Ctenophora were once considered to be a sister group of the Cnidaria based on the presence of nerve/muscle cells</a:t>
            </a:r>
            <a:endParaRPr/>
          </a:p>
          <a:p>
            <a:pPr indent="-457200" lvl="1" marL="1188720" rtl="0" algn="l">
              <a:spcBef>
                <a:spcPts val="400"/>
              </a:spcBef>
              <a:spcAft>
                <a:spcPts val="0"/>
              </a:spcAft>
              <a:buSzPts val="2000"/>
              <a:buFont typeface="Arial"/>
              <a:buChar char="•"/>
            </a:pPr>
            <a:r>
              <a:rPr lang="en-US"/>
              <a:t>BUT they lack important genes found in Cnidaria and the other animals</a:t>
            </a:r>
            <a:endParaRPr/>
          </a:p>
          <a:p>
            <a:pPr indent="-457200" lvl="1" marL="1188720" rtl="0" algn="l">
              <a:spcBef>
                <a:spcPts val="400"/>
              </a:spcBef>
              <a:spcAft>
                <a:spcPts val="0"/>
              </a:spcAft>
              <a:buSzPts val="2000"/>
              <a:buFont typeface="Arial"/>
              <a:buChar char="•"/>
            </a:pPr>
            <a:r>
              <a:rPr lang="en-US"/>
              <a:t>Specialized nerve and muscle tissue may have evolved more than once</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Google Shape;391;p53"/>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GROUP DISCUSSION</a:t>
            </a:r>
            <a:endParaRPr/>
          </a:p>
        </p:txBody>
      </p:sp>
      <p:sp>
        <p:nvSpPr>
          <p:cNvPr id="392" name="Google Shape;392;p53"/>
          <p:cNvSpPr txBox="1"/>
          <p:nvPr>
            <p:ph idx="1" type="body"/>
          </p:nvPr>
        </p:nvSpPr>
        <p:spPr>
          <a:xfrm>
            <a:off x="457200" y="1219200"/>
            <a:ext cx="8062912" cy="4791164"/>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SzPts val="2000"/>
              <a:buFont typeface="Arial Black"/>
              <a:buAutoNum type="arabicPeriod"/>
            </a:pPr>
            <a:r>
              <a:rPr lang="en-US"/>
              <a:t>List the major clades of animals and describe the major relationships between them.</a:t>
            </a:r>
            <a:endParaRPr/>
          </a:p>
          <a:p>
            <a:pPr indent="-457200" lvl="0" marL="457200" rtl="0" algn="l">
              <a:spcBef>
                <a:spcPts val="1000"/>
              </a:spcBef>
              <a:spcAft>
                <a:spcPts val="0"/>
              </a:spcAft>
              <a:buSzPts val="2000"/>
              <a:buFont typeface="Arial Black"/>
              <a:buAutoNum type="arabicPeriod"/>
            </a:pPr>
            <a:r>
              <a:rPr lang="en-US"/>
              <a:t>Name the types of data that scientists use to construct and revise animal phylogeny.</a:t>
            </a:r>
            <a:endParaRPr/>
          </a:p>
          <a:p>
            <a:pPr indent="-457200" lvl="0" marL="457200" rtl="0" algn="l">
              <a:spcBef>
                <a:spcPts val="1000"/>
              </a:spcBef>
              <a:spcAft>
                <a:spcPts val="0"/>
              </a:spcAft>
              <a:buSzPts val="2000"/>
              <a:buFont typeface="Arial Black"/>
              <a:buAutoNum type="arabicPeriod"/>
            </a:pPr>
            <a:r>
              <a:rPr lang="en-US"/>
              <a:t>Discuss some of the relationships within the modern phylogenetic tree that have been discovered as a result of modern molecular data.</a:t>
            </a:r>
            <a:endParaRPr/>
          </a:p>
          <a:p>
            <a:pPr indent="0" lvl="0" marL="0" rtl="0" algn="l">
              <a:spcBef>
                <a:spcPts val="1000"/>
              </a:spcBef>
              <a:spcAft>
                <a:spcPts val="0"/>
              </a:spcAft>
              <a:buClr>
                <a:srgbClr val="6CB255"/>
              </a:buClr>
              <a:buSzPts val="2000"/>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54"/>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ORIGIN OF ANIMALS</a:t>
            </a:r>
            <a:endParaRPr/>
          </a:p>
        </p:txBody>
      </p:sp>
      <p:pic>
        <p:nvPicPr>
          <p:cNvPr id="398" name="Google Shape;398;p54"/>
          <p:cNvPicPr preferRelativeResize="0"/>
          <p:nvPr>
            <p:ph idx="2" type="pic"/>
          </p:nvPr>
        </p:nvPicPr>
        <p:blipFill rotWithShape="1">
          <a:blip r:embed="rId3">
            <a:alphaModFix/>
          </a:blip>
          <a:srcRect b="4481" l="3" r="57867" t="-4481"/>
          <a:stretch/>
        </p:blipFill>
        <p:spPr>
          <a:xfrm>
            <a:off x="238539" y="961846"/>
            <a:ext cx="4250279" cy="4607689"/>
          </a:xfrm>
          <a:prstGeom prst="rect">
            <a:avLst/>
          </a:prstGeom>
          <a:noFill/>
          <a:ln>
            <a:noFill/>
          </a:ln>
        </p:spPr>
      </p:pic>
      <p:sp>
        <p:nvSpPr>
          <p:cNvPr id="399" name="Google Shape;399;p54"/>
          <p:cNvSpPr txBox="1"/>
          <p:nvPr>
            <p:ph idx="1" type="body"/>
          </p:nvPr>
        </p:nvSpPr>
        <p:spPr>
          <a:xfrm>
            <a:off x="4606925" y="1107618"/>
            <a:ext cx="3913188" cy="460738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000"/>
              <a:buFont typeface="Arial"/>
              <a:buChar char="•"/>
            </a:pPr>
            <a:r>
              <a:rPr lang="en-US"/>
              <a:t>Animal diversity rapidly increased during the </a:t>
            </a:r>
            <a:r>
              <a:rPr lang="en-US" u="sng"/>
              <a:t>Cambrian period </a:t>
            </a:r>
            <a:r>
              <a:rPr lang="en-US"/>
              <a:t>of the </a:t>
            </a:r>
            <a:r>
              <a:rPr lang="en-US" u="sng"/>
              <a:t>Paleozoic era</a:t>
            </a:r>
            <a:r>
              <a:rPr lang="en-US"/>
              <a:t> (530 MYA)</a:t>
            </a:r>
            <a:endParaRPr/>
          </a:p>
          <a:p>
            <a:pPr indent="-342900" lvl="0" marL="342900" rtl="0" algn="l">
              <a:spcBef>
                <a:spcPts val="1000"/>
              </a:spcBef>
              <a:spcAft>
                <a:spcPts val="0"/>
              </a:spcAft>
              <a:buSzPts val="2000"/>
              <a:buFont typeface="Arial"/>
              <a:buChar char="•"/>
            </a:pPr>
            <a:r>
              <a:rPr lang="en-US"/>
              <a:t>Modern fossil evidence suggests primitive animal species existed much earlier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0"/>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COMPLEX TISSUE STRUCTURE</a:t>
            </a:r>
            <a:endParaRPr/>
          </a:p>
        </p:txBody>
      </p:sp>
      <p:sp>
        <p:nvSpPr>
          <p:cNvPr id="80" name="Google Shape;80;p10"/>
          <p:cNvSpPr txBox="1"/>
          <p:nvPr>
            <p:ph idx="1" type="body"/>
          </p:nvPr>
        </p:nvSpPr>
        <p:spPr>
          <a:xfrm>
            <a:off x="457200" y="1107618"/>
            <a:ext cx="7933959" cy="15019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lang="en-US" sz="2400">
                <a:solidFill>
                  <a:srgbClr val="000000"/>
                </a:solidFill>
              </a:rPr>
              <a:t>Lack cell walls</a:t>
            </a:r>
            <a:endParaRPr/>
          </a:p>
          <a:p>
            <a:pPr indent="-342900" lvl="0" marL="342900" rtl="0" algn="l">
              <a:spcBef>
                <a:spcPts val="1080"/>
              </a:spcBef>
              <a:spcAft>
                <a:spcPts val="0"/>
              </a:spcAft>
              <a:buSzPts val="2400"/>
              <a:buFont typeface="Arial"/>
              <a:buChar char="•"/>
            </a:pPr>
            <a:r>
              <a:rPr lang="en-US" sz="2400">
                <a:solidFill>
                  <a:srgbClr val="000000"/>
                </a:solidFill>
              </a:rPr>
              <a:t>Unique intracellular communication (gap junctions)</a:t>
            </a:r>
            <a:endParaRPr/>
          </a:p>
          <a:p>
            <a:pPr indent="-190500" lvl="0" marL="342900" rtl="0" algn="l">
              <a:spcBef>
                <a:spcPts val="1080"/>
              </a:spcBef>
              <a:spcAft>
                <a:spcPts val="0"/>
              </a:spcAft>
              <a:buSzPts val="2400"/>
              <a:buFont typeface="Arial"/>
              <a:buNone/>
            </a:pPr>
            <a:r>
              <a:t/>
            </a:r>
            <a:endParaRPr sz="2400">
              <a:solidFill>
                <a:srgbClr val="000000"/>
              </a:solidFill>
            </a:endParaRPr>
          </a:p>
        </p:txBody>
      </p:sp>
      <p:pic>
        <p:nvPicPr>
          <p:cNvPr descr="File:Gap cell junction-en.svg" id="81" name="Google Shape;81;p10"/>
          <p:cNvPicPr preferRelativeResize="0"/>
          <p:nvPr/>
        </p:nvPicPr>
        <p:blipFill rotWithShape="1">
          <a:blip r:embed="rId3">
            <a:alphaModFix/>
          </a:blip>
          <a:srcRect b="0" l="0" r="0" t="0"/>
          <a:stretch/>
        </p:blipFill>
        <p:spPr>
          <a:xfrm>
            <a:off x="1500712" y="2199861"/>
            <a:ext cx="6142575" cy="431668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Google Shape;404;p55"/>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PRE-CAMBRIAN ANIMAL LIFE</a:t>
            </a:r>
            <a:endParaRPr/>
          </a:p>
        </p:txBody>
      </p:sp>
      <p:sp>
        <p:nvSpPr>
          <p:cNvPr id="405" name="Google Shape;405;p55"/>
          <p:cNvSpPr txBox="1"/>
          <p:nvPr/>
        </p:nvSpPr>
        <p:spPr>
          <a:xfrm>
            <a:off x="457199" y="948600"/>
            <a:ext cx="3949940" cy="55324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CB255"/>
              </a:buClr>
              <a:buSzPts val="2400"/>
              <a:buFont typeface="Arial"/>
              <a:buNone/>
            </a:pPr>
            <a:r>
              <a:rPr b="0" lang="en-US" sz="2400">
                <a:solidFill>
                  <a:srgbClr val="000000"/>
                </a:solidFill>
                <a:latin typeface="Arial"/>
                <a:ea typeface="Arial"/>
                <a:cs typeface="Arial"/>
                <a:sym typeface="Arial"/>
              </a:rPr>
              <a:t>Evidence of primitive animals before the Cambrian period has been found in the </a:t>
            </a:r>
            <a:r>
              <a:rPr b="1" lang="en-US" sz="2400">
                <a:solidFill>
                  <a:srgbClr val="000000"/>
                </a:solidFill>
                <a:latin typeface="Arial"/>
                <a:ea typeface="Arial"/>
                <a:cs typeface="Arial"/>
                <a:sym typeface="Arial"/>
              </a:rPr>
              <a:t>Ediacaran</a:t>
            </a:r>
            <a:r>
              <a:rPr b="0" lang="en-US" sz="2400">
                <a:solidFill>
                  <a:srgbClr val="000000"/>
                </a:solidFill>
                <a:latin typeface="Arial"/>
                <a:ea typeface="Arial"/>
                <a:cs typeface="Arial"/>
                <a:sym typeface="Arial"/>
              </a:rPr>
              <a:t> period </a:t>
            </a:r>
            <a:endParaRPr/>
          </a:p>
          <a:p>
            <a:pPr indent="-342900" lvl="0" marL="342900" marR="0" rtl="0" algn="l">
              <a:spcBef>
                <a:spcPts val="1000"/>
              </a:spcBef>
              <a:spcAft>
                <a:spcPts val="0"/>
              </a:spcAft>
              <a:buClr>
                <a:srgbClr val="6CB255"/>
              </a:buClr>
              <a:buSzPts val="2000"/>
              <a:buFont typeface="Arial"/>
              <a:buChar char="•"/>
            </a:pPr>
            <a:r>
              <a:rPr b="0" lang="en-US" sz="2000">
                <a:solidFill>
                  <a:srgbClr val="000000"/>
                </a:solidFill>
                <a:latin typeface="Arial"/>
                <a:ea typeface="Arial"/>
                <a:cs typeface="Arial"/>
                <a:sym typeface="Arial"/>
              </a:rPr>
              <a:t>635–543 mya</a:t>
            </a:r>
            <a:endParaRPr b="0" sz="2000">
              <a:solidFill>
                <a:srgbClr val="000000"/>
              </a:solidFill>
              <a:latin typeface="Arial"/>
              <a:ea typeface="Arial"/>
              <a:cs typeface="Arial"/>
              <a:sym typeface="Arial"/>
            </a:endParaRPr>
          </a:p>
          <a:p>
            <a:pPr indent="-342900" lvl="0" marL="342900" marR="0" rtl="0" algn="l">
              <a:spcBef>
                <a:spcPts val="1000"/>
              </a:spcBef>
              <a:spcAft>
                <a:spcPts val="0"/>
              </a:spcAft>
              <a:buClr>
                <a:srgbClr val="6CB255"/>
              </a:buClr>
              <a:buSzPts val="2000"/>
              <a:buFont typeface="Arial"/>
              <a:buChar char="•"/>
            </a:pPr>
            <a:r>
              <a:rPr b="0" lang="en-US" sz="2000">
                <a:solidFill>
                  <a:srgbClr val="000000"/>
                </a:solidFill>
                <a:latin typeface="Arial"/>
                <a:ea typeface="Arial"/>
                <a:cs typeface="Arial"/>
                <a:sym typeface="Arial"/>
              </a:rPr>
              <a:t>Impressions of feathers or coins</a:t>
            </a:r>
            <a:endParaRPr/>
          </a:p>
          <a:p>
            <a:pPr indent="-342900" lvl="0" marL="342900" marR="0" rtl="0" algn="l">
              <a:spcBef>
                <a:spcPts val="1000"/>
              </a:spcBef>
              <a:spcAft>
                <a:spcPts val="0"/>
              </a:spcAft>
              <a:buClr>
                <a:srgbClr val="6CB255"/>
              </a:buClr>
              <a:buSzPts val="2000"/>
              <a:buFont typeface="Arial"/>
              <a:buChar char="•"/>
            </a:pPr>
            <a:r>
              <a:rPr b="0" lang="en-US" sz="2000">
                <a:solidFill>
                  <a:srgbClr val="000000"/>
                </a:solidFill>
                <a:latin typeface="Arial"/>
                <a:ea typeface="Arial"/>
                <a:cs typeface="Arial"/>
                <a:sym typeface="Arial"/>
              </a:rPr>
              <a:t>No living representatives </a:t>
            </a:r>
            <a:endParaRPr/>
          </a:p>
          <a:p>
            <a:pPr indent="-342900" lvl="0" marL="342900" marR="0" rtl="0" algn="l">
              <a:spcBef>
                <a:spcPts val="1000"/>
              </a:spcBef>
              <a:spcAft>
                <a:spcPts val="0"/>
              </a:spcAft>
              <a:buClr>
                <a:srgbClr val="6CB255"/>
              </a:buClr>
              <a:buSzPts val="2000"/>
              <a:buFont typeface="Arial"/>
              <a:buChar char="•"/>
            </a:pPr>
            <a:r>
              <a:rPr b="1" lang="en-US" sz="2000">
                <a:solidFill>
                  <a:srgbClr val="000000"/>
                </a:solidFill>
                <a:latin typeface="Arial"/>
                <a:ea typeface="Arial"/>
                <a:cs typeface="Arial"/>
                <a:sym typeface="Arial"/>
              </a:rPr>
              <a:t>Ediacaran biota </a:t>
            </a:r>
            <a:r>
              <a:rPr b="0" lang="en-US" sz="2000">
                <a:solidFill>
                  <a:srgbClr val="000000"/>
                </a:solidFill>
                <a:latin typeface="Arial"/>
                <a:ea typeface="Arial"/>
                <a:cs typeface="Arial"/>
                <a:sym typeface="Arial"/>
              </a:rPr>
              <a:t>likely evolved from protists</a:t>
            </a:r>
            <a:endParaRPr/>
          </a:p>
        </p:txBody>
      </p:sp>
      <p:sp>
        <p:nvSpPr>
          <p:cNvPr id="406" name="Google Shape;406;p55"/>
          <p:cNvSpPr/>
          <p:nvPr/>
        </p:nvSpPr>
        <p:spPr>
          <a:xfrm>
            <a:off x="2305884" y="6481008"/>
            <a:ext cx="6705600" cy="24622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Arial"/>
                <a:ea typeface="Arial"/>
                <a:cs typeface="Arial"/>
                <a:sym typeface="Arial"/>
              </a:rPr>
              <a:t>Download for free at </a:t>
            </a:r>
            <a:r>
              <a:rPr lang="en-US" sz="1000" u="sng">
                <a:solidFill>
                  <a:srgbClr val="0000FF"/>
                </a:solidFill>
                <a:latin typeface="Arial"/>
                <a:ea typeface="Arial"/>
                <a:cs typeface="Arial"/>
                <a:sym typeface="Arial"/>
              </a:rPr>
              <a:t>http://cnx.org/contents/0a0b301a-b084-4d30-82d5-430c4d266f35@7.</a:t>
            </a:r>
            <a:endParaRPr/>
          </a:p>
        </p:txBody>
      </p:sp>
      <p:pic>
        <p:nvPicPr>
          <p:cNvPr descr="Figure_B27_04_01ab.jpg" id="407" name="Google Shape;407;p55"/>
          <p:cNvPicPr preferRelativeResize="0"/>
          <p:nvPr>
            <p:ph idx="2" type="pic"/>
          </p:nvPr>
        </p:nvPicPr>
        <p:blipFill rotWithShape="1">
          <a:blip r:embed="rId3">
            <a:alphaModFix/>
          </a:blip>
          <a:srcRect b="-312" l="0" r="56527" t="60"/>
          <a:stretch/>
        </p:blipFill>
        <p:spPr>
          <a:xfrm>
            <a:off x="4755968" y="1116910"/>
            <a:ext cx="4158343" cy="4377884"/>
          </a:xfrm>
          <a:prstGeom prst="rect">
            <a:avLst/>
          </a:prstGeom>
          <a:noFill/>
          <a:ln>
            <a:noFill/>
          </a:ln>
        </p:spPr>
      </p:pic>
      <p:sp>
        <p:nvSpPr>
          <p:cNvPr id="408" name="Google Shape;408;p55"/>
          <p:cNvSpPr/>
          <p:nvPr/>
        </p:nvSpPr>
        <p:spPr>
          <a:xfrm>
            <a:off x="4634049" y="4167208"/>
            <a:ext cx="4280262" cy="388620"/>
          </a:xfrm>
          <a:prstGeom prst="roundRect">
            <a:avLst>
              <a:gd fmla="val 16667" name="adj"/>
            </a:avLst>
          </a:prstGeom>
          <a:noFill/>
          <a:ln cap="flat" cmpd="sng" w="57150">
            <a:solidFill>
              <a:srgbClr val="00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mic Sans MS"/>
              <a:ea typeface="Comic Sans MS"/>
              <a:cs typeface="Comic Sans MS"/>
              <a:sym typeface="Comic Sans MS"/>
            </a:endParaRPr>
          </a:p>
        </p:txBody>
      </p:sp>
      <p:sp>
        <p:nvSpPr>
          <p:cNvPr id="409" name="Google Shape;409;p55"/>
          <p:cNvSpPr/>
          <p:nvPr/>
        </p:nvSpPr>
        <p:spPr>
          <a:xfrm>
            <a:off x="6774180" y="4167208"/>
            <a:ext cx="1272540" cy="388620"/>
          </a:xfrm>
          <a:prstGeom prst="ellipse">
            <a:avLst/>
          </a:prstGeom>
          <a:no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mic Sans MS"/>
              <a:ea typeface="Comic Sans MS"/>
              <a:cs typeface="Comic Sans MS"/>
              <a:sym typeface="Comic Sans MS"/>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Google Shape;414;p56"/>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CAMBRIAN ‘EXPLOSION’ OF ANIMAL LIFE</a:t>
            </a:r>
            <a:endParaRPr/>
          </a:p>
        </p:txBody>
      </p:sp>
      <p:sp>
        <p:nvSpPr>
          <p:cNvPr id="415" name="Google Shape;415;p56"/>
          <p:cNvSpPr txBox="1"/>
          <p:nvPr/>
        </p:nvSpPr>
        <p:spPr>
          <a:xfrm>
            <a:off x="457199" y="948600"/>
            <a:ext cx="3949940" cy="543894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CB255"/>
              </a:buClr>
              <a:buSzPts val="2400"/>
              <a:buFont typeface="Arial"/>
              <a:buNone/>
            </a:pPr>
            <a:r>
              <a:rPr b="1" lang="en-US" sz="2400">
                <a:solidFill>
                  <a:srgbClr val="000000"/>
                </a:solidFill>
                <a:latin typeface="Arial"/>
                <a:ea typeface="Arial"/>
                <a:cs typeface="Arial"/>
                <a:sym typeface="Arial"/>
              </a:rPr>
              <a:t>Cambrian period </a:t>
            </a:r>
            <a:r>
              <a:rPr b="0" lang="en-US" sz="2400">
                <a:solidFill>
                  <a:srgbClr val="000000"/>
                </a:solidFill>
                <a:latin typeface="Arial"/>
                <a:ea typeface="Arial"/>
                <a:cs typeface="Arial"/>
                <a:sym typeface="Arial"/>
              </a:rPr>
              <a:t>occurred </a:t>
            </a:r>
            <a:br>
              <a:rPr b="0" lang="en-US" sz="2400">
                <a:solidFill>
                  <a:srgbClr val="000000"/>
                </a:solidFill>
                <a:latin typeface="Arial"/>
                <a:ea typeface="Arial"/>
                <a:cs typeface="Arial"/>
                <a:sym typeface="Arial"/>
              </a:rPr>
            </a:br>
            <a:r>
              <a:rPr b="0" lang="en-US" sz="2400">
                <a:solidFill>
                  <a:srgbClr val="000000"/>
                </a:solidFill>
                <a:latin typeface="Arial"/>
                <a:ea typeface="Arial"/>
                <a:cs typeface="Arial"/>
                <a:sym typeface="Arial"/>
              </a:rPr>
              <a:t>542–488 mya</a:t>
            </a:r>
            <a:endParaRPr b="0" sz="2400">
              <a:solidFill>
                <a:srgbClr val="000000"/>
              </a:solidFill>
              <a:latin typeface="Arial"/>
              <a:ea typeface="Arial"/>
              <a:cs typeface="Arial"/>
              <a:sym typeface="Arial"/>
            </a:endParaRPr>
          </a:p>
          <a:p>
            <a:pPr indent="-342900" lvl="0" marL="342900" marR="0" rtl="0" algn="l">
              <a:spcBef>
                <a:spcPts val="1000"/>
              </a:spcBef>
              <a:spcAft>
                <a:spcPts val="0"/>
              </a:spcAft>
              <a:buClr>
                <a:srgbClr val="6CB255"/>
              </a:buClr>
              <a:buSzPts val="2000"/>
              <a:buFont typeface="Arial"/>
              <a:buChar char="•"/>
            </a:pPr>
            <a:r>
              <a:rPr b="0" lang="en-US" sz="2000">
                <a:solidFill>
                  <a:srgbClr val="000000"/>
                </a:solidFill>
                <a:latin typeface="Arial"/>
                <a:ea typeface="Arial"/>
                <a:cs typeface="Arial"/>
                <a:sym typeface="Arial"/>
              </a:rPr>
              <a:t>Most rapid evolution of new animal phyla and animal diversity in Earth’s history</a:t>
            </a:r>
            <a:endParaRPr/>
          </a:p>
          <a:p>
            <a:pPr indent="-342900" lvl="0" marL="342900" marR="0" rtl="0" algn="l">
              <a:spcBef>
                <a:spcPts val="1000"/>
              </a:spcBef>
              <a:spcAft>
                <a:spcPts val="0"/>
              </a:spcAft>
              <a:buClr>
                <a:srgbClr val="6CB255"/>
              </a:buClr>
              <a:buSzPts val="2000"/>
              <a:buFont typeface="Arial"/>
              <a:buChar char="•"/>
            </a:pPr>
            <a:r>
              <a:rPr b="0" lang="en-US" sz="2000">
                <a:solidFill>
                  <a:srgbClr val="000000"/>
                </a:solidFill>
                <a:latin typeface="Arial"/>
                <a:ea typeface="Arial"/>
                <a:cs typeface="Arial"/>
                <a:sym typeface="Arial"/>
              </a:rPr>
              <a:t>Most of today’s phyla originated </a:t>
            </a:r>
            <a:endParaRPr/>
          </a:p>
          <a:p>
            <a:pPr indent="-342900" lvl="1" marL="685800" marR="0" rtl="0" algn="l">
              <a:spcBef>
                <a:spcPts val="1000"/>
              </a:spcBef>
              <a:spcAft>
                <a:spcPts val="0"/>
              </a:spcAft>
              <a:buClr>
                <a:srgbClr val="6CB255"/>
              </a:buClr>
              <a:buSzPts val="2000"/>
              <a:buFont typeface="Arial"/>
              <a:buChar char="•"/>
            </a:pPr>
            <a:r>
              <a:rPr b="0" i="0" lang="en-US" sz="2000" u="none" cap="none" strike="noStrike">
                <a:solidFill>
                  <a:schemeClr val="dk1"/>
                </a:solidFill>
                <a:latin typeface="Arial"/>
                <a:ea typeface="Arial"/>
                <a:cs typeface="Arial"/>
                <a:sym typeface="Arial"/>
              </a:rPr>
              <a:t>Echinoderms, mollusks, worms, arthorpods, chordates</a:t>
            </a:r>
            <a:endParaRPr/>
          </a:p>
          <a:p>
            <a:pPr indent="-387350" lvl="0" marL="387350" marR="0" rtl="0" algn="l">
              <a:spcBef>
                <a:spcPts val="400"/>
              </a:spcBef>
              <a:spcAft>
                <a:spcPts val="0"/>
              </a:spcAft>
              <a:buClr>
                <a:srgbClr val="6CB255"/>
              </a:buClr>
              <a:buSzPts val="2000"/>
              <a:buFont typeface="Arial"/>
              <a:buChar char="•"/>
            </a:pPr>
            <a:r>
              <a:rPr b="0" lang="en-US" sz="2000">
                <a:solidFill>
                  <a:srgbClr val="000000"/>
                </a:solidFill>
                <a:latin typeface="Arial"/>
                <a:ea typeface="Arial"/>
                <a:cs typeface="Arial"/>
                <a:sym typeface="Arial"/>
              </a:rPr>
              <a:t>Cambrian animals exhibited complex structures, so their ancestors must have existed much earlier</a:t>
            </a:r>
            <a:endParaRPr b="0" sz="2400">
              <a:solidFill>
                <a:srgbClr val="000000"/>
              </a:solidFill>
              <a:latin typeface="Arial"/>
              <a:ea typeface="Arial"/>
              <a:cs typeface="Arial"/>
              <a:sym typeface="Arial"/>
            </a:endParaRPr>
          </a:p>
        </p:txBody>
      </p:sp>
      <p:sp>
        <p:nvSpPr>
          <p:cNvPr id="416" name="Google Shape;416;p56"/>
          <p:cNvSpPr/>
          <p:nvPr/>
        </p:nvSpPr>
        <p:spPr>
          <a:xfrm>
            <a:off x="2305884" y="6481008"/>
            <a:ext cx="6705600" cy="24622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Arial"/>
                <a:ea typeface="Arial"/>
                <a:cs typeface="Arial"/>
                <a:sym typeface="Arial"/>
              </a:rPr>
              <a:t>Download for free at </a:t>
            </a:r>
            <a:r>
              <a:rPr lang="en-US" sz="1000" u="sng">
                <a:solidFill>
                  <a:srgbClr val="0000FF"/>
                </a:solidFill>
                <a:latin typeface="Arial"/>
                <a:ea typeface="Arial"/>
                <a:cs typeface="Arial"/>
                <a:sym typeface="Arial"/>
              </a:rPr>
              <a:t>http://cnx.org/contents/0a0b301a-b084-4d30-82d5-430c4d266f35@7.</a:t>
            </a:r>
            <a:endParaRPr/>
          </a:p>
        </p:txBody>
      </p:sp>
      <p:pic>
        <p:nvPicPr>
          <p:cNvPr descr="Figure_B27_04_01ab.jpg" id="417" name="Google Shape;417;p56"/>
          <p:cNvPicPr preferRelativeResize="0"/>
          <p:nvPr>
            <p:ph idx="2" type="pic"/>
          </p:nvPr>
        </p:nvPicPr>
        <p:blipFill rotWithShape="1">
          <a:blip r:embed="rId3">
            <a:alphaModFix/>
          </a:blip>
          <a:srcRect b="-312" l="0" r="56527" t="60"/>
          <a:stretch/>
        </p:blipFill>
        <p:spPr>
          <a:xfrm>
            <a:off x="4755968" y="1116910"/>
            <a:ext cx="4158343" cy="4377884"/>
          </a:xfrm>
          <a:prstGeom prst="rect">
            <a:avLst/>
          </a:prstGeom>
          <a:noFill/>
          <a:ln>
            <a:noFill/>
          </a:ln>
        </p:spPr>
      </p:pic>
      <p:sp>
        <p:nvSpPr>
          <p:cNvPr id="418" name="Google Shape;418;p56"/>
          <p:cNvSpPr/>
          <p:nvPr/>
        </p:nvSpPr>
        <p:spPr>
          <a:xfrm>
            <a:off x="4634049" y="3972898"/>
            <a:ext cx="4280262" cy="234667"/>
          </a:xfrm>
          <a:prstGeom prst="roundRect">
            <a:avLst>
              <a:gd fmla="val 16667" name="adj"/>
            </a:avLst>
          </a:prstGeom>
          <a:noFill/>
          <a:ln cap="flat" cmpd="sng" w="57150">
            <a:solidFill>
              <a:srgbClr val="00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mic Sans MS"/>
              <a:ea typeface="Comic Sans MS"/>
              <a:cs typeface="Comic Sans MS"/>
              <a:sym typeface="Comic Sans MS"/>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Google Shape;423;p57"/>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CAMBRIAN ‘EXPLOSION’ OF ANIMAL LIFE</a:t>
            </a:r>
            <a:endParaRPr/>
          </a:p>
        </p:txBody>
      </p:sp>
      <p:sp>
        <p:nvSpPr>
          <p:cNvPr id="424" name="Google Shape;424;p57"/>
          <p:cNvSpPr txBox="1"/>
          <p:nvPr/>
        </p:nvSpPr>
        <p:spPr>
          <a:xfrm>
            <a:off x="457199" y="948600"/>
            <a:ext cx="3949940" cy="55324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CB255"/>
              </a:buClr>
              <a:buSzPts val="2400"/>
              <a:buFont typeface="Arial"/>
              <a:buNone/>
            </a:pPr>
            <a:r>
              <a:rPr b="0" lang="en-US" sz="2400">
                <a:solidFill>
                  <a:srgbClr val="000000"/>
                </a:solidFill>
                <a:latin typeface="Arial"/>
                <a:ea typeface="Arial"/>
                <a:cs typeface="Arial"/>
                <a:sym typeface="Arial"/>
              </a:rPr>
              <a:t>Cause of Cambrian ‘explosion’ is debated</a:t>
            </a:r>
            <a:endParaRPr/>
          </a:p>
          <a:p>
            <a:pPr indent="-457200" lvl="0" marL="457200" marR="0" rtl="0" algn="l">
              <a:spcBef>
                <a:spcPts val="1000"/>
              </a:spcBef>
              <a:spcAft>
                <a:spcPts val="0"/>
              </a:spcAft>
              <a:buClr>
                <a:srgbClr val="6CB255"/>
              </a:buClr>
              <a:buSzPts val="2000"/>
              <a:buFont typeface="Arial Black"/>
              <a:buAutoNum type="arabicPeriod"/>
            </a:pPr>
            <a:r>
              <a:rPr b="0" lang="en-US" sz="2000">
                <a:solidFill>
                  <a:srgbClr val="000000"/>
                </a:solidFill>
                <a:latin typeface="Arial"/>
                <a:ea typeface="Arial"/>
                <a:cs typeface="Arial"/>
                <a:sym typeface="Arial"/>
              </a:rPr>
              <a:t>Preceded by rising O</a:t>
            </a:r>
            <a:r>
              <a:rPr b="0" baseline="-25000" lang="en-US" sz="2000">
                <a:solidFill>
                  <a:srgbClr val="000000"/>
                </a:solidFill>
                <a:latin typeface="Arial"/>
                <a:ea typeface="Arial"/>
                <a:cs typeface="Arial"/>
                <a:sym typeface="Arial"/>
              </a:rPr>
              <a:t>2</a:t>
            </a:r>
            <a:r>
              <a:rPr b="0" lang="en-US" sz="2000">
                <a:solidFill>
                  <a:srgbClr val="000000"/>
                </a:solidFill>
                <a:latin typeface="Arial"/>
                <a:ea typeface="Arial"/>
                <a:cs typeface="Arial"/>
                <a:sym typeface="Arial"/>
              </a:rPr>
              <a:t> levels and ocean calcium levels</a:t>
            </a:r>
            <a:endParaRPr/>
          </a:p>
          <a:p>
            <a:pPr indent="-457200" lvl="0" marL="457200" marR="0" rtl="0" algn="l">
              <a:spcBef>
                <a:spcPts val="1000"/>
              </a:spcBef>
              <a:spcAft>
                <a:spcPts val="0"/>
              </a:spcAft>
              <a:buClr>
                <a:srgbClr val="6CB255"/>
              </a:buClr>
              <a:buSzPts val="2000"/>
              <a:buFont typeface="Arial Black"/>
              <a:buAutoNum type="arabicPeriod"/>
            </a:pPr>
            <a:r>
              <a:rPr b="0" lang="en-US" sz="2000">
                <a:solidFill>
                  <a:srgbClr val="000000"/>
                </a:solidFill>
                <a:latin typeface="Arial"/>
                <a:ea typeface="Arial"/>
                <a:cs typeface="Arial"/>
                <a:sym typeface="Arial"/>
              </a:rPr>
              <a:t>Presence of shallow seas and lagoons, allowing for ecological variation</a:t>
            </a:r>
            <a:endParaRPr/>
          </a:p>
          <a:p>
            <a:pPr indent="-457200" lvl="0" marL="457200" marR="0" rtl="0" algn="l">
              <a:spcBef>
                <a:spcPts val="1000"/>
              </a:spcBef>
              <a:spcAft>
                <a:spcPts val="0"/>
              </a:spcAft>
              <a:buClr>
                <a:srgbClr val="6CB255"/>
              </a:buClr>
              <a:buSzPts val="2000"/>
              <a:buFont typeface="Arial Black"/>
              <a:buAutoNum type="arabicPeriod"/>
            </a:pPr>
            <a:r>
              <a:rPr b="0" lang="en-US" sz="2000">
                <a:solidFill>
                  <a:srgbClr val="000000"/>
                </a:solidFill>
                <a:latin typeface="Arial"/>
                <a:ea typeface="Arial"/>
                <a:cs typeface="Arial"/>
                <a:sym typeface="Arial"/>
              </a:rPr>
              <a:t>Changes in predator-prey relationships</a:t>
            </a:r>
            <a:endParaRPr/>
          </a:p>
          <a:p>
            <a:pPr indent="-457200" lvl="0" marL="457200" marR="0" rtl="0" algn="l">
              <a:spcBef>
                <a:spcPts val="1000"/>
              </a:spcBef>
              <a:spcAft>
                <a:spcPts val="0"/>
              </a:spcAft>
              <a:buClr>
                <a:srgbClr val="6CB255"/>
              </a:buClr>
              <a:buSzPts val="2000"/>
              <a:buFont typeface="Arial Black"/>
              <a:buAutoNum type="arabicPeriod"/>
            </a:pPr>
            <a:r>
              <a:rPr b="0" lang="en-US" sz="2000">
                <a:solidFill>
                  <a:srgbClr val="000000"/>
                </a:solidFill>
                <a:latin typeface="Arial"/>
                <a:ea typeface="Arial"/>
                <a:cs typeface="Arial"/>
                <a:sym typeface="Arial"/>
              </a:rPr>
              <a:t>Genetic innovations (via evolution of Hox genes)</a:t>
            </a:r>
            <a:endParaRPr/>
          </a:p>
          <a:p>
            <a:pPr indent="-342900" lvl="0" marL="342900" marR="0" rtl="0" algn="l">
              <a:spcBef>
                <a:spcPts val="1000"/>
              </a:spcBef>
              <a:spcAft>
                <a:spcPts val="0"/>
              </a:spcAft>
              <a:buClr>
                <a:srgbClr val="6CB255"/>
              </a:buClr>
              <a:buSzPts val="2000"/>
              <a:buFont typeface="Arial"/>
              <a:buChar char="•"/>
            </a:pPr>
            <a:r>
              <a:rPr b="0" lang="en-US" sz="2000">
                <a:solidFill>
                  <a:srgbClr val="000000"/>
                </a:solidFill>
                <a:latin typeface="Arial"/>
                <a:ea typeface="Arial"/>
                <a:cs typeface="Arial"/>
                <a:sym typeface="Arial"/>
              </a:rPr>
              <a:t>Evidence for/against these hypotheses and others… probably some combination</a:t>
            </a:r>
            <a:endParaRPr/>
          </a:p>
        </p:txBody>
      </p:sp>
      <p:sp>
        <p:nvSpPr>
          <p:cNvPr id="425" name="Google Shape;425;p57"/>
          <p:cNvSpPr/>
          <p:nvPr/>
        </p:nvSpPr>
        <p:spPr>
          <a:xfrm>
            <a:off x="2305884" y="6481008"/>
            <a:ext cx="6705600" cy="24622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Arial"/>
                <a:ea typeface="Arial"/>
                <a:cs typeface="Arial"/>
                <a:sym typeface="Arial"/>
              </a:rPr>
              <a:t>Download for free at </a:t>
            </a:r>
            <a:r>
              <a:rPr lang="en-US" sz="1000" u="sng">
                <a:solidFill>
                  <a:srgbClr val="0000FF"/>
                </a:solidFill>
                <a:latin typeface="Arial"/>
                <a:ea typeface="Arial"/>
                <a:cs typeface="Arial"/>
                <a:sym typeface="Arial"/>
              </a:rPr>
              <a:t>http://cnx.org/contents/0a0b301a-b084-4d30-82d5-430c4d266f35@7.</a:t>
            </a:r>
            <a:endParaRPr/>
          </a:p>
        </p:txBody>
      </p:sp>
      <p:pic>
        <p:nvPicPr>
          <p:cNvPr descr="Figure_B27_04_05.JPG" id="426" name="Google Shape;426;p57"/>
          <p:cNvPicPr preferRelativeResize="0"/>
          <p:nvPr/>
        </p:nvPicPr>
        <p:blipFill rotWithShape="1">
          <a:blip r:embed="rId3">
            <a:alphaModFix/>
          </a:blip>
          <a:srcRect b="0" l="-730" r="-1578" t="0"/>
          <a:stretch/>
        </p:blipFill>
        <p:spPr>
          <a:xfrm>
            <a:off x="4617538" y="1131600"/>
            <a:ext cx="4186324" cy="2715948"/>
          </a:xfrm>
          <a:prstGeom prst="rect">
            <a:avLst/>
          </a:prstGeom>
          <a:noFill/>
          <a:ln>
            <a:noFill/>
          </a:ln>
        </p:spPr>
      </p:pic>
      <p:sp>
        <p:nvSpPr>
          <p:cNvPr id="427" name="Google Shape;427;p57"/>
          <p:cNvSpPr/>
          <p:nvPr/>
        </p:nvSpPr>
        <p:spPr>
          <a:xfrm>
            <a:off x="4666969" y="3869634"/>
            <a:ext cx="413689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The oxygen concentration in Earth’s atmosphere rose sharply around </a:t>
            </a:r>
            <a:br>
              <a:rPr lang="en-US" sz="1800">
                <a:solidFill>
                  <a:schemeClr val="dk1"/>
                </a:solidFill>
                <a:latin typeface="Arial"/>
                <a:ea typeface="Arial"/>
                <a:cs typeface="Arial"/>
                <a:sym typeface="Arial"/>
              </a:rPr>
            </a:br>
            <a:r>
              <a:rPr lang="en-US" sz="1800">
                <a:solidFill>
                  <a:schemeClr val="dk1"/>
                </a:solidFill>
                <a:latin typeface="Arial"/>
                <a:ea typeface="Arial"/>
                <a:cs typeface="Arial"/>
                <a:sym typeface="Arial"/>
              </a:rPr>
              <a:t>300 million years ago.</a:t>
            </a:r>
            <a:endParaRPr sz="1800">
              <a:solidFill>
                <a:schemeClr val="dk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Google Shape;432;p58"/>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POST-CAMBRIAN EVOLUTION</a:t>
            </a:r>
            <a:endParaRPr/>
          </a:p>
        </p:txBody>
      </p:sp>
      <p:sp>
        <p:nvSpPr>
          <p:cNvPr id="433" name="Google Shape;433;p58"/>
          <p:cNvSpPr txBox="1"/>
          <p:nvPr>
            <p:ph idx="1" type="body"/>
          </p:nvPr>
        </p:nvSpPr>
        <p:spPr>
          <a:xfrm>
            <a:off x="4488656" y="1107618"/>
            <a:ext cx="4031457" cy="4607382"/>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2000"/>
              <a:buFont typeface="Arial"/>
              <a:buChar char="•"/>
            </a:pPr>
            <a:r>
              <a:rPr lang="en-US">
                <a:solidFill>
                  <a:schemeClr val="dk1"/>
                </a:solidFill>
              </a:rPr>
              <a:t>Ordovician: plant life first appeared on land</a:t>
            </a:r>
            <a:endParaRPr/>
          </a:p>
          <a:p>
            <a:pPr indent="-342900" lvl="1" marL="1074420" rtl="0" algn="l">
              <a:lnSpc>
                <a:spcPct val="90000"/>
              </a:lnSpc>
              <a:spcBef>
                <a:spcPts val="1000"/>
              </a:spcBef>
              <a:spcAft>
                <a:spcPts val="0"/>
              </a:spcAft>
              <a:buSzPts val="2000"/>
              <a:buFont typeface="Arial"/>
              <a:buChar char="•"/>
            </a:pPr>
            <a:r>
              <a:rPr lang="en-US"/>
              <a:t>Allowed formerly aquatic animal species to invade land</a:t>
            </a:r>
            <a:endParaRPr/>
          </a:p>
          <a:p>
            <a:pPr indent="-342900" lvl="0" marL="342900" rtl="0" algn="l">
              <a:lnSpc>
                <a:spcPct val="90000"/>
              </a:lnSpc>
              <a:spcBef>
                <a:spcPts val="400"/>
              </a:spcBef>
              <a:spcAft>
                <a:spcPts val="0"/>
              </a:spcAft>
              <a:buSzPts val="2000"/>
              <a:buFont typeface="Arial"/>
              <a:buChar char="•"/>
            </a:pPr>
            <a:r>
              <a:rPr lang="en-US">
                <a:solidFill>
                  <a:schemeClr val="dk1"/>
                </a:solidFill>
              </a:rPr>
              <a:t>Continental plate movements in the mid to late Paleozoic Era caused changes in temperature and moisture </a:t>
            </a:r>
            <a:endParaRPr/>
          </a:p>
          <a:p>
            <a:pPr indent="-342900" lvl="1" marL="1074420" rtl="0" algn="l">
              <a:lnSpc>
                <a:spcPct val="90000"/>
              </a:lnSpc>
              <a:spcBef>
                <a:spcPts val="1000"/>
              </a:spcBef>
              <a:spcAft>
                <a:spcPts val="0"/>
              </a:spcAft>
              <a:buSzPts val="2000"/>
              <a:buFont typeface="Arial"/>
              <a:buChar char="•"/>
            </a:pPr>
            <a:r>
              <a:rPr lang="en-US"/>
              <a:t>Encouraged new adaptations to terrestrial existence in animals, including limbs and the amniotic egg</a:t>
            </a:r>
            <a:endParaRPr/>
          </a:p>
        </p:txBody>
      </p:sp>
      <p:pic>
        <p:nvPicPr>
          <p:cNvPr descr="Figure_B27_04_01ab.jpg" id="434" name="Google Shape;434;p58"/>
          <p:cNvPicPr preferRelativeResize="0"/>
          <p:nvPr/>
        </p:nvPicPr>
        <p:blipFill rotWithShape="1">
          <a:blip r:embed="rId3">
            <a:alphaModFix/>
          </a:blip>
          <a:srcRect b="-312" l="0" r="56527" t="60"/>
          <a:stretch/>
        </p:blipFill>
        <p:spPr>
          <a:xfrm>
            <a:off x="330313" y="1116910"/>
            <a:ext cx="4158343" cy="4377884"/>
          </a:xfrm>
          <a:prstGeom prst="rect">
            <a:avLst/>
          </a:prstGeom>
          <a:noFill/>
          <a:ln>
            <a:noFill/>
          </a:ln>
        </p:spPr>
      </p:pic>
      <p:sp>
        <p:nvSpPr>
          <p:cNvPr id="435" name="Google Shape;435;p58"/>
          <p:cNvSpPr/>
          <p:nvPr/>
        </p:nvSpPr>
        <p:spPr>
          <a:xfrm>
            <a:off x="269353" y="3748729"/>
            <a:ext cx="4280262" cy="234667"/>
          </a:xfrm>
          <a:prstGeom prst="roundRect">
            <a:avLst>
              <a:gd fmla="val 16667" name="adj"/>
            </a:avLst>
          </a:prstGeom>
          <a:noFill/>
          <a:ln cap="flat" cmpd="sng" w="57150">
            <a:solidFill>
              <a:srgbClr val="00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mic Sans MS"/>
              <a:ea typeface="Comic Sans MS"/>
              <a:cs typeface="Comic Sans MS"/>
              <a:sym typeface="Comic Sans MS"/>
            </a:endParaRPr>
          </a:p>
        </p:txBody>
      </p:sp>
      <p:sp>
        <p:nvSpPr>
          <p:cNvPr id="436" name="Google Shape;436;p58"/>
          <p:cNvSpPr/>
          <p:nvPr/>
        </p:nvSpPr>
        <p:spPr>
          <a:xfrm>
            <a:off x="240510" y="2549408"/>
            <a:ext cx="4280262" cy="559864"/>
          </a:xfrm>
          <a:prstGeom prst="roundRect">
            <a:avLst>
              <a:gd fmla="val 16667" name="adj"/>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mic Sans MS"/>
              <a:ea typeface="Comic Sans MS"/>
              <a:cs typeface="Comic Sans MS"/>
              <a:sym typeface="Comic Sans MS"/>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sp>
        <p:nvSpPr>
          <p:cNvPr id="441" name="Google Shape;441;p59"/>
          <p:cNvSpPr txBox="1"/>
          <p:nvPr>
            <p:ph type="title"/>
          </p:nvPr>
        </p:nvSpPr>
        <p:spPr>
          <a:xfrm>
            <a:off x="457200" y="395928"/>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MASS EXTINCTIONS</a:t>
            </a:r>
            <a:endParaRPr/>
          </a:p>
        </p:txBody>
      </p:sp>
      <p:sp>
        <p:nvSpPr>
          <p:cNvPr id="442" name="Google Shape;442;p59"/>
          <p:cNvSpPr txBox="1"/>
          <p:nvPr/>
        </p:nvSpPr>
        <p:spPr>
          <a:xfrm>
            <a:off x="457198" y="1169460"/>
            <a:ext cx="8311323" cy="45731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CB255"/>
              </a:buClr>
              <a:buSzPts val="2400"/>
              <a:buFont typeface="Arial"/>
              <a:buNone/>
            </a:pPr>
            <a:r>
              <a:rPr b="0" lang="en-US" sz="2400">
                <a:solidFill>
                  <a:srgbClr val="000000"/>
                </a:solidFill>
                <a:latin typeface="Arial"/>
                <a:ea typeface="Arial"/>
                <a:cs typeface="Arial"/>
                <a:sym typeface="Arial"/>
              </a:rPr>
              <a:t>Cataclysmic events can result in devastating losses of diversity but provide new opportunities for others to “fill in the gaps” </a:t>
            </a:r>
            <a:endParaRPr/>
          </a:p>
        </p:txBody>
      </p:sp>
      <p:pic>
        <p:nvPicPr>
          <p:cNvPr descr="Figure_B27_04_06.jpg" id="443" name="Google Shape;443;p59"/>
          <p:cNvPicPr preferRelativeResize="0"/>
          <p:nvPr/>
        </p:nvPicPr>
        <p:blipFill rotWithShape="1">
          <a:blip r:embed="rId3">
            <a:alphaModFix/>
          </a:blip>
          <a:srcRect b="0" l="0" r="0" t="0"/>
          <a:stretch/>
        </p:blipFill>
        <p:spPr>
          <a:xfrm>
            <a:off x="1020419" y="2411896"/>
            <a:ext cx="6888920" cy="4312347"/>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sp>
        <p:nvSpPr>
          <p:cNvPr id="448" name="Google Shape;448;p60"/>
          <p:cNvSpPr txBox="1"/>
          <p:nvPr>
            <p:ph type="title"/>
          </p:nvPr>
        </p:nvSpPr>
        <p:spPr>
          <a:xfrm>
            <a:off x="457200" y="395928"/>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PERMIAN EXTINCTION</a:t>
            </a:r>
            <a:endParaRPr/>
          </a:p>
        </p:txBody>
      </p:sp>
      <p:sp>
        <p:nvSpPr>
          <p:cNvPr id="449" name="Google Shape;449;p60"/>
          <p:cNvSpPr txBox="1"/>
          <p:nvPr/>
        </p:nvSpPr>
        <p:spPr>
          <a:xfrm>
            <a:off x="457199" y="1169460"/>
            <a:ext cx="8421758" cy="45731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CB255"/>
              </a:buClr>
              <a:buSzPts val="2000"/>
              <a:buFont typeface="Arial"/>
              <a:buNone/>
            </a:pPr>
            <a:r>
              <a:rPr b="0" lang="en-US" sz="2000">
                <a:solidFill>
                  <a:srgbClr val="000000"/>
                </a:solidFill>
                <a:latin typeface="Arial"/>
                <a:ea typeface="Arial"/>
                <a:cs typeface="Arial"/>
                <a:sym typeface="Arial"/>
              </a:rPr>
              <a:t>Permian-Triassic boundary – greatest extinction event in Earth’s history</a:t>
            </a:r>
            <a:endParaRPr/>
          </a:p>
          <a:p>
            <a:pPr indent="-230187" lvl="1" marL="573088" marR="0" rtl="0" algn="l">
              <a:spcBef>
                <a:spcPts val="1000"/>
              </a:spcBef>
              <a:spcAft>
                <a:spcPts val="0"/>
              </a:spcAft>
              <a:buClr>
                <a:srgbClr val="6CB255"/>
              </a:buClr>
              <a:buSzPts val="2000"/>
              <a:buFont typeface="Arial"/>
              <a:buChar char="•"/>
            </a:pPr>
            <a:r>
              <a:rPr b="0" i="0" lang="en-US" sz="2000" u="none" cap="none" strike="noStrike">
                <a:solidFill>
                  <a:schemeClr val="dk1"/>
                </a:solidFill>
                <a:latin typeface="Arial"/>
                <a:ea typeface="Arial"/>
                <a:cs typeface="Arial"/>
                <a:sym typeface="Arial"/>
              </a:rPr>
              <a:t>Loss of 95 percent of extant species at that time</a:t>
            </a:r>
            <a:endParaRPr/>
          </a:p>
          <a:p>
            <a:pPr indent="-227012" lvl="1" marL="569913" marR="0" rtl="0" algn="l">
              <a:spcBef>
                <a:spcPts val="400"/>
              </a:spcBef>
              <a:spcAft>
                <a:spcPts val="0"/>
              </a:spcAft>
              <a:buClr>
                <a:srgbClr val="6CB255"/>
              </a:buClr>
              <a:buSzPts val="2000"/>
              <a:buFont typeface="Arial"/>
              <a:buChar char="•"/>
            </a:pPr>
            <a:r>
              <a:rPr b="0" i="0" lang="en-US" sz="2000" u="none" cap="none" strike="noStrike">
                <a:solidFill>
                  <a:schemeClr val="dk1"/>
                </a:solidFill>
                <a:latin typeface="Arial"/>
                <a:ea typeface="Arial"/>
                <a:cs typeface="Arial"/>
                <a:sym typeface="Arial"/>
              </a:rPr>
              <a:t>Disappearance of dominant species of Permian reptiles made it possible for dinosaurs to expand/diversify</a:t>
            </a:r>
            <a:endParaRPr/>
          </a:p>
          <a:p>
            <a:pPr indent="-227012" lvl="1" marL="569913" marR="0" rtl="0" algn="l">
              <a:spcBef>
                <a:spcPts val="400"/>
              </a:spcBef>
              <a:spcAft>
                <a:spcPts val="0"/>
              </a:spcAft>
              <a:buClr>
                <a:srgbClr val="6CB255"/>
              </a:buClr>
              <a:buSzPts val="2000"/>
              <a:buFont typeface="Arial"/>
              <a:buChar char="•"/>
            </a:pPr>
            <a:r>
              <a:rPr b="0" i="0" lang="en-US" sz="2000" u="none" cap="none" strike="noStrike">
                <a:solidFill>
                  <a:schemeClr val="dk1"/>
                </a:solidFill>
                <a:latin typeface="Arial"/>
                <a:ea typeface="Arial"/>
                <a:cs typeface="Arial"/>
                <a:sym typeface="Arial"/>
              </a:rPr>
              <a:t>Radiation of plants created complex communities of producers and consumers</a:t>
            </a:r>
            <a:endParaRPr b="0" i="0" sz="1800" u="none" cap="none" strike="noStrike">
              <a:solidFill>
                <a:schemeClr val="dk1"/>
              </a:solidFill>
              <a:latin typeface="Arial"/>
              <a:ea typeface="Arial"/>
              <a:cs typeface="Arial"/>
              <a:sym typeface="Arial"/>
            </a:endParaRPr>
          </a:p>
        </p:txBody>
      </p:sp>
      <p:grpSp>
        <p:nvGrpSpPr>
          <p:cNvPr id="450" name="Google Shape;450;p60"/>
          <p:cNvGrpSpPr/>
          <p:nvPr/>
        </p:nvGrpSpPr>
        <p:grpSpPr>
          <a:xfrm>
            <a:off x="1789044" y="3273286"/>
            <a:ext cx="5314121" cy="3498574"/>
            <a:chOff x="4527826" y="1254238"/>
            <a:chExt cx="4240696" cy="2604692"/>
          </a:xfrm>
        </p:grpSpPr>
        <p:pic>
          <p:nvPicPr>
            <p:cNvPr descr="Figure_B27_04_06.jpg" id="451" name="Google Shape;451;p60"/>
            <p:cNvPicPr preferRelativeResize="0"/>
            <p:nvPr/>
          </p:nvPicPr>
          <p:blipFill rotWithShape="1">
            <a:blip r:embed="rId3">
              <a:alphaModFix/>
            </a:blip>
            <a:srcRect b="0" l="0" r="0" t="0"/>
            <a:stretch/>
          </p:blipFill>
          <p:spPr>
            <a:xfrm>
              <a:off x="4527826" y="1254238"/>
              <a:ext cx="4240696" cy="2604692"/>
            </a:xfrm>
            <a:prstGeom prst="rect">
              <a:avLst/>
            </a:prstGeom>
            <a:noFill/>
            <a:ln>
              <a:noFill/>
            </a:ln>
          </p:spPr>
        </p:pic>
        <p:cxnSp>
          <p:nvCxnSpPr>
            <p:cNvPr id="452" name="Google Shape;452;p60"/>
            <p:cNvCxnSpPr/>
            <p:nvPr/>
          </p:nvCxnSpPr>
          <p:spPr>
            <a:xfrm flipH="1" rot="10800000">
              <a:off x="5847418" y="1664305"/>
              <a:ext cx="1082040" cy="243840"/>
            </a:xfrm>
            <a:prstGeom prst="straightConnector1">
              <a:avLst/>
            </a:prstGeom>
            <a:noFill/>
            <a:ln cap="flat" cmpd="sng" w="57150">
              <a:solidFill>
                <a:srgbClr val="0000FF"/>
              </a:solidFill>
              <a:prstDash val="solid"/>
              <a:round/>
              <a:headEnd len="sm" w="sm" type="none"/>
              <a:tailEnd len="med" w="med" type="stealth"/>
            </a:ln>
          </p:spPr>
        </p:cxnSp>
      </p:gr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6" name="Shape 456"/>
        <p:cNvGrpSpPr/>
        <p:nvPr/>
      </p:nvGrpSpPr>
      <p:grpSpPr>
        <a:xfrm>
          <a:off x="0" y="0"/>
          <a:ext cx="0" cy="0"/>
          <a:chOff x="0" y="0"/>
          <a:chExt cx="0" cy="0"/>
        </a:xfrm>
      </p:grpSpPr>
      <p:sp>
        <p:nvSpPr>
          <p:cNvPr id="457" name="Google Shape;457;p61"/>
          <p:cNvSpPr txBox="1"/>
          <p:nvPr>
            <p:ph type="title"/>
          </p:nvPr>
        </p:nvSpPr>
        <p:spPr>
          <a:xfrm>
            <a:off x="457200" y="369424"/>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CRETACEOUS EXTINCTION</a:t>
            </a:r>
            <a:endParaRPr/>
          </a:p>
        </p:txBody>
      </p:sp>
      <p:sp>
        <p:nvSpPr>
          <p:cNvPr id="458" name="Google Shape;458;p61"/>
          <p:cNvSpPr txBox="1"/>
          <p:nvPr/>
        </p:nvSpPr>
        <p:spPr>
          <a:xfrm>
            <a:off x="457198" y="1191546"/>
            <a:ext cx="8395253" cy="45731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CB255"/>
              </a:buClr>
              <a:buSzPts val="2400"/>
              <a:buFont typeface="Arial"/>
              <a:buNone/>
            </a:pPr>
            <a:r>
              <a:rPr b="0" lang="en-US" sz="2400">
                <a:solidFill>
                  <a:srgbClr val="000000"/>
                </a:solidFill>
                <a:latin typeface="Arial"/>
                <a:ea typeface="Arial"/>
                <a:cs typeface="Arial"/>
                <a:sym typeface="Arial"/>
              </a:rPr>
              <a:t>Cretaceous-Paleogene (Tertiary) boundary (~66 mya)</a:t>
            </a:r>
            <a:endParaRPr/>
          </a:p>
          <a:p>
            <a:pPr indent="-342900" lvl="0" marL="342900" marR="0" rtl="0" algn="l">
              <a:spcBef>
                <a:spcPts val="1000"/>
              </a:spcBef>
              <a:spcAft>
                <a:spcPts val="0"/>
              </a:spcAft>
              <a:buClr>
                <a:srgbClr val="6CB255"/>
              </a:buClr>
              <a:buSzPts val="2000"/>
              <a:buFont typeface="Arial"/>
              <a:buChar char="•"/>
            </a:pPr>
            <a:r>
              <a:rPr b="0" lang="en-US" sz="2000">
                <a:solidFill>
                  <a:srgbClr val="000000"/>
                </a:solidFill>
                <a:latin typeface="Arial"/>
                <a:ea typeface="Arial"/>
                <a:cs typeface="Arial"/>
                <a:sym typeface="Arial"/>
              </a:rPr>
              <a:t>Ended the Mesozoic Era</a:t>
            </a:r>
            <a:endParaRPr/>
          </a:p>
          <a:p>
            <a:pPr indent="-342900" lvl="0" marL="342900" marR="0" rtl="0" algn="l">
              <a:spcBef>
                <a:spcPts val="1000"/>
              </a:spcBef>
              <a:spcAft>
                <a:spcPts val="0"/>
              </a:spcAft>
              <a:buClr>
                <a:srgbClr val="6CB255"/>
              </a:buClr>
              <a:buSzPts val="2000"/>
              <a:buFont typeface="Arial"/>
              <a:buChar char="•"/>
            </a:pPr>
            <a:r>
              <a:rPr b="0" lang="en-US" sz="2000">
                <a:solidFill>
                  <a:srgbClr val="000000"/>
                </a:solidFill>
                <a:latin typeface="Arial"/>
                <a:ea typeface="Arial"/>
                <a:cs typeface="Arial"/>
                <a:sym typeface="Arial"/>
              </a:rPr>
              <a:t>Dust from large meteorite impact near Yucatan plus volcanic activity 🡪 severe climate change</a:t>
            </a:r>
            <a:endParaRPr/>
          </a:p>
          <a:p>
            <a:pPr indent="-342900" lvl="0" marL="342900" marR="0" rtl="0" algn="l">
              <a:spcBef>
                <a:spcPts val="1000"/>
              </a:spcBef>
              <a:spcAft>
                <a:spcPts val="0"/>
              </a:spcAft>
              <a:buClr>
                <a:srgbClr val="6CB255"/>
              </a:buClr>
              <a:buSzPts val="2000"/>
              <a:buFont typeface="Arial"/>
              <a:buChar char="•"/>
            </a:pPr>
            <a:r>
              <a:rPr b="0" lang="en-US" sz="2000">
                <a:solidFill>
                  <a:srgbClr val="000000"/>
                </a:solidFill>
                <a:latin typeface="Arial"/>
                <a:ea typeface="Arial"/>
                <a:cs typeface="Arial"/>
                <a:sym typeface="Arial"/>
              </a:rPr>
              <a:t>Plants, most herbivores and carnivores died, opening niches</a:t>
            </a:r>
            <a:endParaRPr/>
          </a:p>
          <a:p>
            <a:pPr indent="-342900" lvl="0" marL="342900" marR="0" rtl="0" algn="l">
              <a:spcBef>
                <a:spcPts val="1000"/>
              </a:spcBef>
              <a:spcAft>
                <a:spcPts val="0"/>
              </a:spcAft>
              <a:buClr>
                <a:srgbClr val="6CB255"/>
              </a:buClr>
              <a:buSzPts val="2000"/>
              <a:buFont typeface="Arial"/>
              <a:buChar char="•"/>
            </a:pPr>
            <a:r>
              <a:rPr b="0" lang="en-US" sz="2000">
                <a:solidFill>
                  <a:srgbClr val="000000"/>
                </a:solidFill>
                <a:latin typeface="Arial"/>
                <a:ea typeface="Arial"/>
                <a:cs typeface="Arial"/>
                <a:sym typeface="Arial"/>
              </a:rPr>
              <a:t>Allowed radiation of mammals, birds and flowering plants </a:t>
            </a:r>
            <a:endParaRPr/>
          </a:p>
          <a:p>
            <a:pPr indent="-342900" lvl="2" marL="1600200" marR="0" rtl="0" algn="l">
              <a:spcBef>
                <a:spcPts val="960"/>
              </a:spcBef>
              <a:spcAft>
                <a:spcPts val="0"/>
              </a:spcAft>
              <a:buClr>
                <a:srgbClr val="6CB255"/>
              </a:buClr>
              <a:buSzPts val="1800"/>
              <a:buFont typeface="Arial"/>
              <a:buChar char="•"/>
            </a:pPr>
            <a:r>
              <a:rPr b="0" i="0" lang="en-US" sz="1800" u="none" cap="none" strike="noStrike">
                <a:solidFill>
                  <a:schemeClr val="dk1"/>
                </a:solidFill>
                <a:latin typeface="Arial"/>
                <a:ea typeface="Arial"/>
                <a:cs typeface="Arial"/>
                <a:sym typeface="Arial"/>
              </a:rPr>
              <a:t>The radiation of flowering plants created new niches for pollinating insects, birds, and mammals </a:t>
            </a:r>
            <a:endParaRPr/>
          </a:p>
        </p:txBody>
      </p:sp>
      <p:pic>
        <p:nvPicPr>
          <p:cNvPr descr="Figure_B27_04_06.jpg" id="459" name="Google Shape;459;p61"/>
          <p:cNvPicPr preferRelativeResize="0"/>
          <p:nvPr/>
        </p:nvPicPr>
        <p:blipFill rotWithShape="1">
          <a:blip r:embed="rId3">
            <a:alphaModFix/>
          </a:blip>
          <a:srcRect b="0" l="0" r="0" t="0"/>
          <a:stretch/>
        </p:blipFill>
        <p:spPr>
          <a:xfrm>
            <a:off x="2690191" y="4415565"/>
            <a:ext cx="3763618" cy="2311664"/>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3" name="Shape 463"/>
        <p:cNvGrpSpPr/>
        <p:nvPr/>
      </p:nvGrpSpPr>
      <p:grpSpPr>
        <a:xfrm>
          <a:off x="0" y="0"/>
          <a:ext cx="0" cy="0"/>
          <a:chOff x="0" y="0"/>
          <a:chExt cx="0" cy="0"/>
        </a:xfrm>
      </p:grpSpPr>
      <p:sp>
        <p:nvSpPr>
          <p:cNvPr id="464" name="Google Shape;464;p62"/>
          <p:cNvSpPr txBox="1"/>
          <p:nvPr>
            <p:ph type="title"/>
          </p:nvPr>
        </p:nvSpPr>
        <p:spPr>
          <a:xfrm>
            <a:off x="457200" y="369424"/>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CENOZOIC ERA</a:t>
            </a:r>
            <a:endParaRPr/>
          </a:p>
        </p:txBody>
      </p:sp>
      <p:sp>
        <p:nvSpPr>
          <p:cNvPr id="465" name="Google Shape;465;p62"/>
          <p:cNvSpPr txBox="1"/>
          <p:nvPr/>
        </p:nvSpPr>
        <p:spPr>
          <a:xfrm>
            <a:off x="457198" y="1191546"/>
            <a:ext cx="8395253" cy="457314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6CB255"/>
              </a:buClr>
              <a:buSzPts val="2000"/>
              <a:buFont typeface="Arial"/>
              <a:buChar char="•"/>
            </a:pPr>
            <a:r>
              <a:rPr b="0" lang="en-US" sz="2000">
                <a:solidFill>
                  <a:srgbClr val="000000"/>
                </a:solidFill>
                <a:latin typeface="Arial"/>
                <a:ea typeface="Arial"/>
                <a:cs typeface="Arial"/>
                <a:sym typeface="Arial"/>
              </a:rPr>
              <a:t>Plate tectonics altered landforms and climate, causing changes in animal diversity</a:t>
            </a:r>
            <a:endParaRPr/>
          </a:p>
          <a:p>
            <a:pPr indent="-342900" lvl="0" marL="342900" marR="0" rtl="0" algn="l">
              <a:spcBef>
                <a:spcPts val="1000"/>
              </a:spcBef>
              <a:spcAft>
                <a:spcPts val="0"/>
              </a:spcAft>
              <a:buClr>
                <a:srgbClr val="6CB255"/>
              </a:buClr>
              <a:buSzPts val="2000"/>
              <a:buFont typeface="Arial"/>
              <a:buChar char="•"/>
            </a:pPr>
            <a:r>
              <a:rPr b="0" lang="en-US" sz="2000">
                <a:solidFill>
                  <a:srgbClr val="000000"/>
                </a:solidFill>
                <a:latin typeface="Arial"/>
                <a:ea typeface="Arial"/>
                <a:cs typeface="Arial"/>
                <a:sym typeface="Arial"/>
              </a:rPr>
              <a:t>Evolution of grasses and coral reefs created new ecosystems </a:t>
            </a:r>
            <a:endParaRPr/>
          </a:p>
          <a:p>
            <a:pPr indent="-342900" lvl="0" marL="342900" marR="0" rtl="0" algn="l">
              <a:spcBef>
                <a:spcPts val="1000"/>
              </a:spcBef>
              <a:spcAft>
                <a:spcPts val="0"/>
              </a:spcAft>
              <a:buClr>
                <a:srgbClr val="6CB255"/>
              </a:buClr>
              <a:buSzPts val="2000"/>
              <a:buFont typeface="Arial"/>
              <a:buChar char="•"/>
            </a:pPr>
            <a:r>
              <a:rPr b="0" lang="en-US" sz="2000">
                <a:solidFill>
                  <a:srgbClr val="000000"/>
                </a:solidFill>
                <a:latin typeface="Arial"/>
                <a:ea typeface="Arial"/>
                <a:cs typeface="Arial"/>
                <a:sym typeface="Arial"/>
              </a:rPr>
              <a:t>Late Cenozoic ice ages caused extinctions followed by speciation</a:t>
            </a:r>
            <a:endParaRPr/>
          </a:p>
        </p:txBody>
      </p:sp>
      <p:pic>
        <p:nvPicPr>
          <p:cNvPr descr="The Terminal Moraine Region of North America" id="466" name="Google Shape;466;p62"/>
          <p:cNvPicPr preferRelativeResize="0"/>
          <p:nvPr/>
        </p:nvPicPr>
        <p:blipFill rotWithShape="1">
          <a:blip r:embed="rId3">
            <a:alphaModFix/>
          </a:blip>
          <a:srcRect b="0" l="0" r="0" t="0"/>
          <a:stretch/>
        </p:blipFill>
        <p:spPr>
          <a:xfrm>
            <a:off x="1206359" y="2776623"/>
            <a:ext cx="6903970" cy="395060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0" name="Shape 470"/>
        <p:cNvGrpSpPr/>
        <p:nvPr/>
      </p:nvGrpSpPr>
      <p:grpSpPr>
        <a:xfrm>
          <a:off x="0" y="0"/>
          <a:ext cx="0" cy="0"/>
          <a:chOff x="0" y="0"/>
          <a:chExt cx="0" cy="0"/>
        </a:xfrm>
      </p:grpSpPr>
      <p:sp>
        <p:nvSpPr>
          <p:cNvPr id="471" name="Google Shape;471;p63"/>
          <p:cNvSpPr txBox="1"/>
          <p:nvPr>
            <p:ph type="title"/>
          </p:nvPr>
        </p:nvSpPr>
        <p:spPr>
          <a:xfrm>
            <a:off x="457200" y="395928"/>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POST-CAMBRIAN EVOLUTION AND MASS EXTINCTIONS</a:t>
            </a:r>
            <a:endParaRPr/>
          </a:p>
        </p:txBody>
      </p:sp>
      <p:sp>
        <p:nvSpPr>
          <p:cNvPr id="472" name="Google Shape;472;p63"/>
          <p:cNvSpPr txBox="1"/>
          <p:nvPr/>
        </p:nvSpPr>
        <p:spPr>
          <a:xfrm>
            <a:off x="457198" y="1191547"/>
            <a:ext cx="8178801" cy="34726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CB255"/>
              </a:buClr>
              <a:buSzPts val="2400"/>
              <a:buFont typeface="Arial"/>
              <a:buNone/>
            </a:pPr>
            <a:r>
              <a:rPr b="0" lang="en-US" sz="2400">
                <a:solidFill>
                  <a:srgbClr val="000000"/>
                </a:solidFill>
                <a:latin typeface="Arial"/>
                <a:ea typeface="Arial"/>
                <a:cs typeface="Arial"/>
                <a:sym typeface="Arial"/>
              </a:rPr>
              <a:t>There have been five mass extinction events (MSE) after the Cambrian period</a:t>
            </a:r>
            <a:endParaRPr/>
          </a:p>
          <a:p>
            <a:pPr indent="-342900" lvl="0" marL="342900" marR="0" rtl="0" algn="l">
              <a:spcBef>
                <a:spcPts val="1000"/>
              </a:spcBef>
              <a:spcAft>
                <a:spcPts val="0"/>
              </a:spcAft>
              <a:buClr>
                <a:srgbClr val="6CB255"/>
              </a:buClr>
              <a:buSzPts val="2000"/>
              <a:buFont typeface="Arial"/>
              <a:buChar char="•"/>
            </a:pPr>
            <a:r>
              <a:rPr b="0" lang="en-US" sz="2000">
                <a:solidFill>
                  <a:srgbClr val="000000"/>
                </a:solidFill>
                <a:latin typeface="Arial"/>
                <a:ea typeface="Arial"/>
                <a:cs typeface="Arial"/>
                <a:sym typeface="Arial"/>
              </a:rPr>
              <a:t>We may now be entering what appears to be the sixth MSE</a:t>
            </a:r>
            <a:endParaRPr/>
          </a:p>
          <a:p>
            <a:pPr indent="-342900" lvl="0" marL="342900" marR="0" rtl="0" algn="l">
              <a:spcBef>
                <a:spcPts val="1000"/>
              </a:spcBef>
              <a:spcAft>
                <a:spcPts val="0"/>
              </a:spcAft>
              <a:buClr>
                <a:srgbClr val="6CB255"/>
              </a:buClr>
              <a:buSzPts val="2000"/>
              <a:buFont typeface="Arial"/>
              <a:buChar char="•"/>
            </a:pPr>
            <a:r>
              <a:rPr b="0" lang="en-US" sz="2000">
                <a:solidFill>
                  <a:srgbClr val="000000"/>
                </a:solidFill>
                <a:latin typeface="Arial"/>
                <a:ea typeface="Arial"/>
                <a:cs typeface="Arial"/>
                <a:sym typeface="Arial"/>
              </a:rPr>
              <a:t>Previous MSEs are likely due to drastic climate change caused by asteroids and/or tectonic events</a:t>
            </a:r>
            <a:endParaRPr/>
          </a:p>
          <a:p>
            <a:pPr indent="-342900" lvl="0" marL="342900" marR="0" rtl="0" algn="l">
              <a:spcBef>
                <a:spcPts val="1000"/>
              </a:spcBef>
              <a:spcAft>
                <a:spcPts val="0"/>
              </a:spcAft>
              <a:buClr>
                <a:srgbClr val="6CB255"/>
              </a:buClr>
              <a:buSzPts val="2000"/>
              <a:buFont typeface="Arial"/>
              <a:buChar char="•"/>
            </a:pPr>
            <a:r>
              <a:rPr b="0" lang="en-US" sz="2000">
                <a:solidFill>
                  <a:srgbClr val="000000"/>
                </a:solidFill>
                <a:latin typeface="Arial"/>
                <a:ea typeface="Arial"/>
                <a:cs typeface="Arial"/>
                <a:sym typeface="Arial"/>
              </a:rPr>
              <a:t>The current MSE appears to be human-related </a:t>
            </a:r>
            <a:endParaRPr/>
          </a:p>
          <a:p>
            <a:pPr indent="-342900" lvl="1" marL="1074420" marR="0" rtl="0" algn="l">
              <a:spcBef>
                <a:spcPts val="1000"/>
              </a:spcBef>
              <a:spcAft>
                <a:spcPts val="0"/>
              </a:spcAft>
              <a:buClr>
                <a:srgbClr val="6CB255"/>
              </a:buClr>
              <a:buSzPts val="2000"/>
              <a:buFont typeface="Arial"/>
              <a:buChar char="•"/>
            </a:pPr>
            <a:r>
              <a:rPr b="0" i="0" lang="en-US" sz="2000" u="none" cap="none" strike="noStrike">
                <a:solidFill>
                  <a:schemeClr val="dk1"/>
                </a:solidFill>
                <a:latin typeface="Arial"/>
                <a:ea typeface="Arial"/>
                <a:cs typeface="Arial"/>
                <a:sym typeface="Arial"/>
              </a:rPr>
              <a:t>Current extinction rates estimated to be higher than previous MSEs over a geologically very short time span</a:t>
            </a:r>
            <a:endParaRPr/>
          </a:p>
        </p:txBody>
      </p:sp>
      <p:sp>
        <p:nvSpPr>
          <p:cNvPr id="473" name="Google Shape;473;p63"/>
          <p:cNvSpPr txBox="1"/>
          <p:nvPr/>
        </p:nvSpPr>
        <p:spPr>
          <a:xfrm>
            <a:off x="457198" y="5288772"/>
            <a:ext cx="8178801" cy="10724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CB255"/>
              </a:buClr>
              <a:buSzPts val="2000"/>
              <a:buFont typeface="Arial"/>
              <a:buNone/>
            </a:pPr>
            <a:r>
              <a:rPr b="1" lang="en-US" sz="2000">
                <a:solidFill>
                  <a:schemeClr val="dk1"/>
                </a:solidFill>
                <a:latin typeface="Arial"/>
                <a:ea typeface="Arial"/>
                <a:cs typeface="Arial"/>
                <a:sym typeface="Arial"/>
              </a:rPr>
              <a:t>Food for thought:  </a:t>
            </a:r>
            <a:endParaRPr/>
          </a:p>
          <a:p>
            <a:pPr indent="-285750" lvl="0" marL="285750" marR="0" rtl="0" algn="l">
              <a:spcBef>
                <a:spcPts val="960"/>
              </a:spcBef>
              <a:spcAft>
                <a:spcPts val="0"/>
              </a:spcAft>
              <a:buClr>
                <a:srgbClr val="6CB255"/>
              </a:buClr>
              <a:buSzPts val="1800"/>
              <a:buFont typeface="Arial"/>
              <a:buChar char="•"/>
            </a:pPr>
            <a:r>
              <a:rPr b="0" lang="en-US" sz="1800">
                <a:solidFill>
                  <a:schemeClr val="dk1"/>
                </a:solidFill>
                <a:latin typeface="Arial"/>
                <a:ea typeface="Arial"/>
                <a:cs typeface="Arial"/>
                <a:sym typeface="Arial"/>
              </a:rPr>
              <a:t>Sixth Mass Extinction (Full Documentary) – Click for YouTube Video</a:t>
            </a:r>
            <a:br>
              <a:rPr b="0" lang="en-US" sz="1800">
                <a:solidFill>
                  <a:srgbClr val="0000FF"/>
                </a:solidFill>
                <a:latin typeface="Arial"/>
                <a:ea typeface="Arial"/>
                <a:cs typeface="Arial"/>
                <a:sym typeface="Arial"/>
              </a:rPr>
            </a:br>
            <a:r>
              <a:rPr b="0" lang="en-US" sz="1800">
                <a:solidFill>
                  <a:srgbClr val="000000"/>
                </a:solidFill>
                <a:latin typeface="Arial"/>
                <a:ea typeface="Arial"/>
                <a:cs typeface="Arial"/>
                <a:sym typeface="Arial"/>
              </a:rPr>
              <a:t>(</a:t>
            </a:r>
            <a:r>
              <a:rPr b="0" lang="en-US" sz="1800" u="sng">
                <a:solidFill>
                  <a:srgbClr val="0000FF"/>
                </a:solidFill>
                <a:latin typeface="Arial"/>
                <a:ea typeface="Arial"/>
                <a:cs typeface="Arial"/>
                <a:sym typeface="Arial"/>
              </a:rPr>
              <a:t>https://www.youtube.com/watch?v=EDQV1hiLpQQ</a:t>
            </a:r>
            <a:r>
              <a:rPr b="0" lang="en-US" sz="1800">
                <a:solidFill>
                  <a:srgbClr val="000000"/>
                </a:solidFill>
                <a:latin typeface="Arial"/>
                <a:ea typeface="Arial"/>
                <a:cs typeface="Arial"/>
                <a:sym typeface="Arial"/>
              </a:rPr>
              <a:t>)</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7" name="Shape 477"/>
        <p:cNvGrpSpPr/>
        <p:nvPr/>
      </p:nvGrpSpPr>
      <p:grpSpPr>
        <a:xfrm>
          <a:off x="0" y="0"/>
          <a:ext cx="0" cy="0"/>
          <a:chOff x="0" y="0"/>
          <a:chExt cx="0" cy="0"/>
        </a:xfrm>
      </p:grpSpPr>
      <p:sp>
        <p:nvSpPr>
          <p:cNvPr id="478" name="Google Shape;478;p64"/>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GROUP DISCUSSION</a:t>
            </a:r>
            <a:endParaRPr/>
          </a:p>
        </p:txBody>
      </p:sp>
      <p:sp>
        <p:nvSpPr>
          <p:cNvPr id="479" name="Google Shape;479;p64"/>
          <p:cNvSpPr txBox="1"/>
          <p:nvPr>
            <p:ph idx="1" type="body"/>
          </p:nvPr>
        </p:nvSpPr>
        <p:spPr>
          <a:xfrm>
            <a:off x="457200" y="1122386"/>
            <a:ext cx="8062912" cy="4887978"/>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SzPts val="2000"/>
              <a:buFont typeface="Arial Black"/>
              <a:buAutoNum type="arabicPeriod"/>
            </a:pPr>
            <a:r>
              <a:rPr lang="en-US"/>
              <a:t>Describe the features that characterized the earliest animals and approximately when they appeared on earth.</a:t>
            </a:r>
            <a:endParaRPr/>
          </a:p>
          <a:p>
            <a:pPr indent="-457200" lvl="0" marL="457200" rtl="0" algn="l">
              <a:spcBef>
                <a:spcPts val="1000"/>
              </a:spcBef>
              <a:spcAft>
                <a:spcPts val="0"/>
              </a:spcAft>
              <a:buSzPts val="2000"/>
              <a:buFont typeface="Arial Black"/>
              <a:buAutoNum type="arabicPeriod"/>
            </a:pPr>
            <a:r>
              <a:rPr lang="en-US"/>
              <a:t>Explain the significance of the Cambrian Explosion for animal evolution and the possible causes.</a:t>
            </a:r>
            <a:endParaRPr/>
          </a:p>
          <a:p>
            <a:pPr indent="-457200" lvl="0" marL="457200" rtl="0" algn="l">
              <a:spcBef>
                <a:spcPts val="1000"/>
              </a:spcBef>
              <a:spcAft>
                <a:spcPts val="0"/>
              </a:spcAft>
              <a:buSzPts val="2000"/>
              <a:buFont typeface="Arial Black"/>
              <a:buAutoNum type="arabicPeriod"/>
            </a:pPr>
            <a:r>
              <a:rPr lang="en-US"/>
              <a:t>Name two major mass extinctions and describe their effects on animal diversity.</a:t>
            </a:r>
            <a:endParaRPr/>
          </a:p>
          <a:p>
            <a:pPr indent="-457200" lvl="0" marL="457200" rtl="0" algn="l">
              <a:spcBef>
                <a:spcPts val="1000"/>
              </a:spcBef>
              <a:spcAft>
                <a:spcPts val="0"/>
              </a:spcAft>
              <a:buSzPts val="2000"/>
              <a:buFont typeface="Arial Black"/>
              <a:buAutoNum type="arabicPeriod"/>
            </a:pPr>
            <a:r>
              <a:rPr lang="en-US"/>
              <a:t>Identify major radiations that occurred during the Cenozoic Era.</a:t>
            </a:r>
            <a:endParaRPr/>
          </a:p>
          <a:p>
            <a:pPr indent="0" lvl="0" marL="0" rtl="0" algn="l">
              <a:spcBef>
                <a:spcPts val="1000"/>
              </a:spcBef>
              <a:spcAft>
                <a:spcPts val="0"/>
              </a:spcAft>
              <a:buClr>
                <a:srgbClr val="6CB255"/>
              </a:buClr>
              <a:buSzPts val="20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1"/>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COMPLEX TISSUE STRUCTURE</a:t>
            </a:r>
            <a:endParaRPr/>
          </a:p>
        </p:txBody>
      </p:sp>
      <p:sp>
        <p:nvSpPr>
          <p:cNvPr id="87" name="Google Shape;87;p11"/>
          <p:cNvSpPr txBox="1"/>
          <p:nvPr>
            <p:ph idx="1" type="body"/>
          </p:nvPr>
        </p:nvSpPr>
        <p:spPr>
          <a:xfrm>
            <a:off x="457200" y="1107618"/>
            <a:ext cx="7933959" cy="505061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lang="en-US" sz="2400">
                <a:solidFill>
                  <a:schemeClr val="dk1"/>
                </a:solidFill>
              </a:rPr>
              <a:t>Many of the specialized tissues of animals are associated with seeking and processing food</a:t>
            </a:r>
            <a:endParaRPr/>
          </a:p>
          <a:p>
            <a:pPr indent="-457200" lvl="1" marL="1188720" rtl="0" algn="l">
              <a:spcBef>
                <a:spcPts val="1080"/>
              </a:spcBef>
              <a:spcAft>
                <a:spcPts val="0"/>
              </a:spcAft>
              <a:buSzPts val="2400"/>
              <a:buFont typeface="Arial Black"/>
              <a:buAutoNum type="arabicPeriod"/>
            </a:pPr>
            <a:r>
              <a:rPr b="1" lang="en-US" sz="2400">
                <a:solidFill>
                  <a:srgbClr val="000000"/>
                </a:solidFill>
              </a:rPr>
              <a:t>Connective tissues </a:t>
            </a:r>
            <a:endParaRPr/>
          </a:p>
          <a:p>
            <a:pPr indent="-457200" lvl="2" marL="1714500" rtl="0" algn="l">
              <a:spcBef>
                <a:spcPts val="440"/>
              </a:spcBef>
              <a:spcAft>
                <a:spcPts val="0"/>
              </a:spcAft>
              <a:buSzPts val="2200"/>
              <a:buFont typeface="Arial"/>
              <a:buChar char="•"/>
            </a:pPr>
            <a:r>
              <a:rPr lang="en-US" sz="2200">
                <a:solidFill>
                  <a:srgbClr val="000000"/>
                </a:solidFill>
              </a:rPr>
              <a:t>Cells embedded in an extracellular matrix (ex: bone, cartilage)</a:t>
            </a:r>
            <a:endParaRPr/>
          </a:p>
          <a:p>
            <a:pPr indent="-457200" lvl="1" marL="1188720" rtl="0" algn="l">
              <a:spcBef>
                <a:spcPts val="480"/>
              </a:spcBef>
              <a:spcAft>
                <a:spcPts val="0"/>
              </a:spcAft>
              <a:buSzPts val="2400"/>
              <a:buFont typeface="Arial Black"/>
              <a:buAutoNum type="arabicPeriod"/>
            </a:pPr>
            <a:r>
              <a:rPr b="1" lang="en-US" sz="2400">
                <a:solidFill>
                  <a:srgbClr val="000000"/>
                </a:solidFill>
              </a:rPr>
              <a:t>Epithelial tissues </a:t>
            </a:r>
            <a:endParaRPr/>
          </a:p>
          <a:p>
            <a:pPr indent="-457200" lvl="2" marL="1714500" rtl="0" algn="l">
              <a:spcBef>
                <a:spcPts val="440"/>
              </a:spcBef>
              <a:spcAft>
                <a:spcPts val="0"/>
              </a:spcAft>
              <a:buSzPts val="2200"/>
              <a:buFont typeface="Arial"/>
              <a:buChar char="•"/>
            </a:pPr>
            <a:r>
              <a:rPr lang="en-US" sz="2200">
                <a:solidFill>
                  <a:srgbClr val="000000"/>
                </a:solidFill>
              </a:rPr>
              <a:t>Covers, lines, protects and secretes</a:t>
            </a:r>
            <a:endParaRPr/>
          </a:p>
          <a:p>
            <a:pPr indent="-457200" lvl="1" marL="1188720" rtl="0" algn="l">
              <a:spcBef>
                <a:spcPts val="480"/>
              </a:spcBef>
              <a:spcAft>
                <a:spcPts val="0"/>
              </a:spcAft>
              <a:buSzPts val="2400"/>
              <a:buFont typeface="Arial Black"/>
              <a:buAutoNum type="arabicPeriod"/>
            </a:pPr>
            <a:r>
              <a:rPr b="1" lang="en-US" sz="2400">
                <a:solidFill>
                  <a:srgbClr val="000000"/>
                </a:solidFill>
              </a:rPr>
              <a:t>Nervous tissue </a:t>
            </a:r>
            <a:endParaRPr/>
          </a:p>
          <a:p>
            <a:pPr indent="-457200" lvl="2" marL="1714500" rtl="0" algn="l">
              <a:spcBef>
                <a:spcPts val="440"/>
              </a:spcBef>
              <a:spcAft>
                <a:spcPts val="0"/>
              </a:spcAft>
              <a:buSzPts val="2200"/>
              <a:buFont typeface="Arial"/>
              <a:buChar char="•"/>
            </a:pPr>
            <a:r>
              <a:rPr lang="en-US" sz="2200">
                <a:solidFill>
                  <a:srgbClr val="000000"/>
                </a:solidFill>
              </a:rPr>
              <a:t>Coordinates movement</a:t>
            </a:r>
            <a:endParaRPr/>
          </a:p>
          <a:p>
            <a:pPr indent="-457200" lvl="2" marL="1714500" rtl="0" algn="l">
              <a:spcBef>
                <a:spcPts val="440"/>
              </a:spcBef>
              <a:spcAft>
                <a:spcPts val="0"/>
              </a:spcAft>
              <a:buSzPts val="2200"/>
              <a:buFont typeface="Arial"/>
              <a:buChar char="•"/>
            </a:pPr>
            <a:r>
              <a:rPr lang="en-US" sz="2200">
                <a:solidFill>
                  <a:srgbClr val="000000"/>
                </a:solidFill>
              </a:rPr>
              <a:t>Sensory structures</a:t>
            </a:r>
            <a:endParaRPr/>
          </a:p>
          <a:p>
            <a:pPr indent="-457200" lvl="1" marL="1188720" rtl="0" algn="l">
              <a:spcBef>
                <a:spcPts val="480"/>
              </a:spcBef>
              <a:spcAft>
                <a:spcPts val="0"/>
              </a:spcAft>
              <a:buSzPts val="2400"/>
              <a:buFont typeface="Arial Black"/>
              <a:buAutoNum type="arabicPeriod"/>
            </a:pPr>
            <a:r>
              <a:rPr b="1" lang="en-US" sz="2400">
                <a:solidFill>
                  <a:srgbClr val="000000"/>
                </a:solidFill>
              </a:rPr>
              <a:t>Muscle tissue </a:t>
            </a:r>
            <a:endParaRPr/>
          </a:p>
          <a:p>
            <a:pPr indent="-457200" lvl="2" marL="1714500" rtl="0" algn="l">
              <a:spcBef>
                <a:spcPts val="440"/>
              </a:spcBef>
              <a:spcAft>
                <a:spcPts val="0"/>
              </a:spcAft>
              <a:buSzPts val="2200"/>
              <a:buFont typeface="Arial"/>
              <a:buChar char="•"/>
            </a:pPr>
            <a:r>
              <a:rPr lang="en-US" sz="2200">
                <a:solidFill>
                  <a:srgbClr val="000000"/>
                </a:solidFill>
              </a:rPr>
              <a:t>Powers movement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pic>
        <p:nvPicPr>
          <p:cNvPr id="92" name="Google Shape;92;p12"/>
          <p:cNvPicPr preferRelativeResize="0"/>
          <p:nvPr>
            <p:ph idx="2" type="pic"/>
          </p:nvPr>
        </p:nvPicPr>
        <p:blipFill rotWithShape="1">
          <a:blip r:embed="rId3">
            <a:alphaModFix/>
          </a:blip>
          <a:srcRect b="0" l="-4517" r="-1593" t="0"/>
          <a:stretch/>
        </p:blipFill>
        <p:spPr>
          <a:xfrm>
            <a:off x="1255342" y="92851"/>
            <a:ext cx="6656204" cy="66525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3"/>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ORGANIZATION OF THE ANIMAL KINGDOM</a:t>
            </a:r>
            <a:endParaRPr/>
          </a:p>
        </p:txBody>
      </p:sp>
      <p:sp>
        <p:nvSpPr>
          <p:cNvPr id="98" name="Google Shape;98;p13"/>
          <p:cNvSpPr txBox="1"/>
          <p:nvPr>
            <p:ph idx="1" type="body"/>
          </p:nvPr>
        </p:nvSpPr>
        <p:spPr>
          <a:xfrm>
            <a:off x="457200" y="1107618"/>
            <a:ext cx="7933959" cy="314855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000"/>
              <a:buFont typeface="Arial"/>
              <a:buChar char="•"/>
            </a:pPr>
            <a:r>
              <a:rPr lang="en-US">
                <a:solidFill>
                  <a:schemeClr val="dk1"/>
                </a:solidFill>
              </a:rPr>
              <a:t>Currently five monophyletic clades: </a:t>
            </a:r>
            <a:endParaRPr/>
          </a:p>
          <a:p>
            <a:pPr indent="-342900" lvl="1" marL="1074420" rtl="0" algn="l">
              <a:spcBef>
                <a:spcPts val="1000"/>
              </a:spcBef>
              <a:spcAft>
                <a:spcPts val="0"/>
              </a:spcAft>
              <a:buSzPts val="2000"/>
              <a:buFont typeface="Arial"/>
              <a:buChar char="•"/>
            </a:pPr>
            <a:r>
              <a:rPr lang="en-US"/>
              <a:t>Simplest do not have specialized tissues derived from germ layers of the embryo</a:t>
            </a:r>
            <a:endParaRPr/>
          </a:p>
          <a:p>
            <a:pPr indent="-342900" lvl="2" marL="1600200" rtl="0" algn="l">
              <a:spcBef>
                <a:spcPts val="360"/>
              </a:spcBef>
              <a:spcAft>
                <a:spcPts val="0"/>
              </a:spcAft>
              <a:buSzPts val="1800"/>
              <a:buFont typeface="Arial"/>
              <a:buChar char="•"/>
            </a:pPr>
            <a:r>
              <a:rPr lang="en-US"/>
              <a:t>Possess specialized cell types that act </a:t>
            </a:r>
            <a:r>
              <a:rPr i="1" lang="en-US"/>
              <a:t>functionally</a:t>
            </a:r>
            <a:r>
              <a:rPr lang="en-US"/>
              <a:t> like tissues</a:t>
            </a:r>
            <a:endParaRPr/>
          </a:p>
          <a:p>
            <a:pPr indent="-342900" lvl="2" marL="1709738" rtl="0" algn="l">
              <a:spcBef>
                <a:spcPts val="360"/>
              </a:spcBef>
              <a:spcAft>
                <a:spcPts val="0"/>
              </a:spcAft>
              <a:buSzPts val="1800"/>
              <a:buFont typeface="Arial Black"/>
              <a:buAutoNum type="arabicPeriod"/>
            </a:pPr>
            <a:r>
              <a:rPr lang="en-US"/>
              <a:t>Porifera (sponges)</a:t>
            </a:r>
            <a:endParaRPr/>
          </a:p>
          <a:p>
            <a:pPr indent="-342900" lvl="2" marL="1714500" rtl="0" algn="l">
              <a:spcBef>
                <a:spcPts val="360"/>
              </a:spcBef>
              <a:spcAft>
                <a:spcPts val="0"/>
              </a:spcAft>
              <a:buSzPts val="1800"/>
              <a:buFont typeface="Arial Black"/>
              <a:buAutoNum type="arabicPeriod"/>
            </a:pPr>
            <a:r>
              <a:rPr lang="en-US"/>
              <a:t>Placozoa (tiny, flat creatures that resemble multicellular amoebae)</a:t>
            </a:r>
            <a:endParaRPr/>
          </a:p>
          <a:p>
            <a:pPr indent="-190500" lvl="0" marL="342900" rtl="0" algn="l">
              <a:spcBef>
                <a:spcPts val="480"/>
              </a:spcBef>
              <a:spcAft>
                <a:spcPts val="0"/>
              </a:spcAft>
              <a:buSzPts val="2400"/>
              <a:buFont typeface="Arial"/>
              <a:buNone/>
            </a:pPr>
            <a:r>
              <a:t/>
            </a:r>
            <a:endParaRPr sz="2400">
              <a:solidFill>
                <a:srgbClr val="000000"/>
              </a:solidFill>
            </a:endParaRPr>
          </a:p>
        </p:txBody>
      </p:sp>
      <p:pic>
        <p:nvPicPr>
          <p:cNvPr descr="File:Spons.jpg" id="99" name="Google Shape;99;p13"/>
          <p:cNvPicPr preferRelativeResize="0"/>
          <p:nvPr/>
        </p:nvPicPr>
        <p:blipFill rotWithShape="1">
          <a:blip r:embed="rId3">
            <a:alphaModFix/>
          </a:blip>
          <a:srcRect b="0" l="0" r="0" t="0"/>
          <a:stretch/>
        </p:blipFill>
        <p:spPr>
          <a:xfrm>
            <a:off x="872774" y="3840024"/>
            <a:ext cx="3818490" cy="2776649"/>
          </a:xfrm>
          <a:prstGeom prst="rect">
            <a:avLst/>
          </a:prstGeom>
          <a:noFill/>
          <a:ln>
            <a:noFill/>
          </a:ln>
        </p:spPr>
      </p:pic>
      <p:pic>
        <p:nvPicPr>
          <p:cNvPr descr="File:Trichoplax adhaerens photograph.png" id="100" name="Google Shape;100;p13"/>
          <p:cNvPicPr preferRelativeResize="0"/>
          <p:nvPr/>
        </p:nvPicPr>
        <p:blipFill rotWithShape="1">
          <a:blip r:embed="rId4">
            <a:alphaModFix/>
          </a:blip>
          <a:srcRect b="0" l="0" r="0" t="0"/>
          <a:stretch/>
        </p:blipFill>
        <p:spPr>
          <a:xfrm>
            <a:off x="4986379" y="3874769"/>
            <a:ext cx="3203458" cy="2741904"/>
          </a:xfrm>
          <a:prstGeom prst="rect">
            <a:avLst/>
          </a:prstGeom>
          <a:noFill/>
          <a:ln>
            <a:noFill/>
          </a:ln>
        </p:spPr>
      </p:pic>
      <p:sp>
        <p:nvSpPr>
          <p:cNvPr id="101" name="Google Shape;101;p13"/>
          <p:cNvSpPr/>
          <p:nvPr/>
        </p:nvSpPr>
        <p:spPr>
          <a:xfrm rot="-5400000">
            <a:off x="7390638" y="5045665"/>
            <a:ext cx="1938351"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rgbClr val="222222"/>
                </a:solidFill>
                <a:latin typeface="Arial"/>
                <a:ea typeface="Arial"/>
                <a:cs typeface="Arial"/>
                <a:sym typeface="Arial"/>
              </a:rPr>
              <a:t>Bernd Schierwater</a:t>
            </a:r>
            <a:endParaRPr sz="1000">
              <a:solidFill>
                <a:srgbClr val="222222"/>
              </a:solidFill>
              <a:latin typeface="Arial"/>
              <a:ea typeface="Arial"/>
              <a:cs typeface="Arial"/>
              <a:sym typeface="Arial"/>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https://commons.wikimedia.org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4"/>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ORGANIZATION OF THE ANIMAL KINGDOM</a:t>
            </a:r>
            <a:endParaRPr/>
          </a:p>
        </p:txBody>
      </p:sp>
      <p:sp>
        <p:nvSpPr>
          <p:cNvPr id="107" name="Google Shape;107;p14"/>
          <p:cNvSpPr txBox="1"/>
          <p:nvPr>
            <p:ph idx="1" type="body"/>
          </p:nvPr>
        </p:nvSpPr>
        <p:spPr>
          <a:xfrm>
            <a:off x="457200" y="1107618"/>
            <a:ext cx="7933959" cy="325935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000"/>
              <a:buFont typeface="Arial"/>
              <a:buChar char="•"/>
            </a:pPr>
            <a:r>
              <a:rPr lang="en-US">
                <a:solidFill>
                  <a:schemeClr val="dk1"/>
                </a:solidFill>
              </a:rPr>
              <a:t>Currently five monophyletic clades: </a:t>
            </a:r>
            <a:endParaRPr/>
          </a:p>
          <a:p>
            <a:pPr indent="-342900" lvl="1" marL="1074420" rtl="0" algn="l">
              <a:spcBef>
                <a:spcPts val="1000"/>
              </a:spcBef>
              <a:spcAft>
                <a:spcPts val="0"/>
              </a:spcAft>
              <a:buSzPts val="2000"/>
              <a:buFont typeface="Arial"/>
              <a:buChar char="•"/>
            </a:pPr>
            <a:r>
              <a:rPr lang="en-US"/>
              <a:t>Others have specialized tissues derived from the germ layers of embryo</a:t>
            </a:r>
            <a:endParaRPr/>
          </a:p>
          <a:p>
            <a:pPr indent="-342900" lvl="2" marL="1714500" rtl="0" algn="l">
              <a:spcBef>
                <a:spcPts val="360"/>
              </a:spcBef>
              <a:spcAft>
                <a:spcPts val="0"/>
              </a:spcAft>
              <a:buSzPts val="1800"/>
              <a:buFont typeface="Arial Black"/>
              <a:buAutoNum type="arabicPeriod" startAt="3"/>
            </a:pPr>
            <a:r>
              <a:rPr lang="en-US"/>
              <a:t>Cnidaria (jellyfish and their relatives)</a:t>
            </a:r>
            <a:endParaRPr/>
          </a:p>
          <a:p>
            <a:pPr indent="-342900" lvl="2" marL="1714500" rtl="0" algn="l">
              <a:spcBef>
                <a:spcPts val="360"/>
              </a:spcBef>
              <a:spcAft>
                <a:spcPts val="0"/>
              </a:spcAft>
              <a:buSzPts val="1800"/>
              <a:buFont typeface="Arial Black"/>
              <a:buAutoNum type="arabicPeriod" startAt="3"/>
            </a:pPr>
            <a:r>
              <a:rPr lang="en-US"/>
              <a:t>Ctenophora (the comb jellies)</a:t>
            </a:r>
            <a:endParaRPr/>
          </a:p>
          <a:p>
            <a:pPr indent="-342900" lvl="2" marL="1714500" rtl="0" algn="l">
              <a:spcBef>
                <a:spcPts val="360"/>
              </a:spcBef>
              <a:spcAft>
                <a:spcPts val="0"/>
              </a:spcAft>
              <a:buSzPts val="1800"/>
              <a:buFont typeface="Arial Black"/>
              <a:buAutoNum type="arabicPeriod" startAt="3"/>
            </a:pPr>
            <a:r>
              <a:rPr lang="en-US"/>
              <a:t>Bilateria (all other animals)</a:t>
            </a:r>
            <a:endParaRPr/>
          </a:p>
          <a:p>
            <a:pPr indent="-342900" lvl="3" marL="2171700" rtl="0" algn="l">
              <a:spcBef>
                <a:spcPts val="360"/>
              </a:spcBef>
              <a:spcAft>
                <a:spcPts val="0"/>
              </a:spcAft>
              <a:buSzPts val="1800"/>
              <a:buFont typeface="Arial"/>
              <a:buChar char="•"/>
            </a:pPr>
            <a:r>
              <a:rPr lang="en-US"/>
              <a:t>"true animals“</a:t>
            </a:r>
            <a:endParaRPr/>
          </a:p>
          <a:p>
            <a:pPr indent="-342900" lvl="3" marL="2171700" rtl="0" algn="l">
              <a:spcBef>
                <a:spcPts val="360"/>
              </a:spcBef>
              <a:spcAft>
                <a:spcPts val="0"/>
              </a:spcAft>
              <a:buSzPts val="1800"/>
              <a:buFont typeface="Arial"/>
              <a:buChar char="•"/>
            </a:pPr>
            <a:r>
              <a:rPr lang="en-US"/>
              <a:t>Most animals</a:t>
            </a:r>
            <a:endParaRPr/>
          </a:p>
          <a:p>
            <a:pPr indent="-190500" lvl="0" marL="342900" rtl="0" algn="l">
              <a:spcBef>
                <a:spcPts val="480"/>
              </a:spcBef>
              <a:spcAft>
                <a:spcPts val="0"/>
              </a:spcAft>
              <a:buSzPts val="2400"/>
              <a:buFont typeface="Arial"/>
              <a:buNone/>
            </a:pPr>
            <a:r>
              <a:t/>
            </a:r>
            <a:endParaRPr sz="2400">
              <a:solidFill>
                <a:srgbClr val="000000"/>
              </a:solidFill>
            </a:endParaRPr>
          </a:p>
        </p:txBody>
      </p:sp>
      <p:pic>
        <p:nvPicPr>
          <p:cNvPr descr="Related image" id="108" name="Google Shape;108;p14"/>
          <p:cNvPicPr preferRelativeResize="0"/>
          <p:nvPr/>
        </p:nvPicPr>
        <p:blipFill rotWithShape="1">
          <a:blip r:embed="rId3">
            <a:alphaModFix/>
          </a:blip>
          <a:srcRect b="0" l="0" r="0" t="0"/>
          <a:stretch/>
        </p:blipFill>
        <p:spPr>
          <a:xfrm>
            <a:off x="6261986" y="1995321"/>
            <a:ext cx="2424814" cy="1818610"/>
          </a:xfrm>
          <a:prstGeom prst="rect">
            <a:avLst/>
          </a:prstGeom>
          <a:noFill/>
          <a:ln>
            <a:noFill/>
          </a:ln>
        </p:spPr>
      </p:pic>
      <p:pic>
        <p:nvPicPr>
          <p:cNvPr descr="File:LightRefractsOf comb-rows of ctenophore Mertensia ovum.jpg" id="109" name="Google Shape;109;p14"/>
          <p:cNvPicPr preferRelativeResize="0"/>
          <p:nvPr/>
        </p:nvPicPr>
        <p:blipFill rotWithShape="1">
          <a:blip r:embed="rId4">
            <a:alphaModFix/>
          </a:blip>
          <a:srcRect b="37187" l="0" r="0" t="0"/>
          <a:stretch/>
        </p:blipFill>
        <p:spPr>
          <a:xfrm>
            <a:off x="6261986" y="3937981"/>
            <a:ext cx="2424815" cy="2752588"/>
          </a:xfrm>
          <a:prstGeom prst="rect">
            <a:avLst/>
          </a:prstGeom>
          <a:noFill/>
          <a:ln>
            <a:noFill/>
          </a:ln>
        </p:spPr>
      </p:pic>
      <p:pic>
        <p:nvPicPr>
          <p:cNvPr descr="File:Bilaterian-plan.svg" id="110" name="Google Shape;110;p14"/>
          <p:cNvPicPr preferRelativeResize="0"/>
          <p:nvPr/>
        </p:nvPicPr>
        <p:blipFill rotWithShape="1">
          <a:blip r:embed="rId5">
            <a:alphaModFix/>
          </a:blip>
          <a:srcRect b="0" l="0" r="0" t="0"/>
          <a:stretch/>
        </p:blipFill>
        <p:spPr>
          <a:xfrm>
            <a:off x="0" y="4016433"/>
            <a:ext cx="6261986" cy="183482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