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2" r:id="rId1"/>
  </p:sldMasterIdLst>
  <p:notesMasterIdLst>
    <p:notesMasterId r:id="rId1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9144000" cy="6858000" type="screen4x3"/>
  <p:notesSz cx="6858000" cy="9144000"/>
  <p:embeddedFontLst>
    <p:embeddedFont>
      <p:font typeface="Arial Black" panose="020B0A04020102020204" pitchFamily="34" charset="0"/>
      <p:regular r:id="rId124"/>
      <p:bold r:id="rId125"/>
    </p:embeddedFont>
    <p:embeddedFont>
      <p:font typeface="Calibri" panose="020F0502020204030204" pitchFamily="34" charset="0"/>
      <p:regular r:id="rId126"/>
      <p:bold r:id="rId127"/>
      <p:italic r:id="rId128"/>
      <p:boldItalic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hita Gupta" initials="" lastIdx="2" clrIdx="0"/>
  <p:cmAuthor id="1" name="Shaun Blevin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3.fntdata"/><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1.fntdata"/><Relationship Id="rId12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e31f0322a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e31f0322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5e31f0322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e31f0322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e31f0322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g5e31f0322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e31f0322a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e31f0322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5e31f0322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5e31f0322a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5e31f0322a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5e31f0322a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e31f0322a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5e31f0322a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5e31f0322a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e31f0322a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5e31f0322a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5e31f0322a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p:nvPr/>
        </p:nvSpPr>
        <p:spPr>
          <a:xfrm>
            <a:off x="0" y="789677"/>
            <a:ext cx="9144000" cy="7091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6CB255"/>
              </a:buClr>
              <a:buSzPts val="3500"/>
              <a:buFont typeface="Arial Black"/>
              <a:buNone/>
            </a:pPr>
            <a:r>
              <a:rPr lang="en-US" sz="3500" b="0" i="0" u="none" strike="noStrike" cap="none">
                <a:solidFill>
                  <a:srgbClr val="6CB255"/>
                </a:solidFill>
                <a:latin typeface="Arial Black"/>
                <a:ea typeface="Arial Black"/>
                <a:cs typeface="Arial Black"/>
                <a:sym typeface="Arial Black"/>
              </a:rPr>
              <a:t>COLLEGE PHYSICS</a:t>
            </a:r>
            <a:endParaRPr/>
          </a:p>
          <a:p>
            <a:pPr marL="0" marR="0" lvl="0" indent="0" algn="ctr" rtl="0">
              <a:spcBef>
                <a:spcPts val="0"/>
              </a:spcBef>
              <a:spcAft>
                <a:spcPts val="0"/>
              </a:spcAft>
              <a:buClr>
                <a:srgbClr val="6CB255"/>
              </a:buClr>
              <a:buSzPts val="1800"/>
              <a:buFont typeface="Arial Black"/>
              <a:buNone/>
            </a:pPr>
            <a:endParaRPr sz="1800" b="0" i="0" u="none" strike="noStrike" cap="none">
              <a:solidFill>
                <a:srgbClr val="EAF1DD"/>
              </a:solidFill>
              <a:latin typeface="Arial"/>
              <a:ea typeface="Arial"/>
              <a:cs typeface="Arial"/>
              <a:sym typeface="Arial"/>
            </a:endParaRPr>
          </a:p>
          <a:p>
            <a:pPr marL="0" marR="0" lvl="0" indent="0" algn="ctr" rtl="0">
              <a:spcBef>
                <a:spcPts val="0"/>
              </a:spcBef>
              <a:spcAft>
                <a:spcPts val="0"/>
              </a:spcAft>
              <a:buClr>
                <a:srgbClr val="212F62"/>
              </a:buClr>
              <a:buSzPts val="2000"/>
              <a:buFont typeface="Arial"/>
              <a:buNone/>
            </a:pPr>
            <a:r>
              <a:rPr lang="en-US" sz="2000" b="1" i="0" u="none" strike="noStrike" cap="none">
                <a:solidFill>
                  <a:srgbClr val="212F62"/>
                </a:solidFill>
                <a:latin typeface="Arial"/>
                <a:ea typeface="Arial"/>
                <a:cs typeface="Arial"/>
                <a:sym typeface="Arial"/>
              </a:rPr>
              <a:t>Chapter # Chapter Title</a:t>
            </a:r>
            <a:endParaRPr/>
          </a:p>
          <a:p>
            <a:pPr marL="0" marR="0" lvl="0" indent="0" algn="ctr" rtl="0">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PowerPoint Image Slideshow</a:t>
            </a:r>
            <a:endParaRPr/>
          </a:p>
        </p:txBody>
      </p:sp>
      <p:pic>
        <p:nvPicPr>
          <p:cNvPr id="19" name="Google Shape;19;p2" descr="medium_covers_Page_2.png"/>
          <p:cNvPicPr preferRelativeResize="0"/>
          <p:nvPr/>
        </p:nvPicPr>
        <p:blipFill rotWithShape="1">
          <a:blip r:embed="rId2">
            <a:alphaModFix/>
          </a:blip>
          <a:srcRect/>
          <a:stretch/>
        </p:blipFill>
        <p:spPr>
          <a:xfrm>
            <a:off x="3562758" y="2517424"/>
            <a:ext cx="2010682" cy="2603836"/>
          </a:xfrm>
          <a:prstGeom prst="rect">
            <a:avLst/>
          </a:prstGeom>
          <a:noFill/>
          <a:ln>
            <a:noFill/>
          </a:ln>
          <a:effectLst>
            <a:reflection stA="52000" endA="300" endPos="35000"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a:spLocks noGrp="1"/>
          </p:cNvSpPr>
          <p:nvPr>
            <p:ph type="pic" idx="2"/>
          </p:nvPr>
        </p:nvSpPr>
        <p:spPr>
          <a:xfrm>
            <a:off x="457199" y="1122386"/>
            <a:ext cx="8062913" cy="3500071"/>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R="0" lvl="3"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R="0" lvl="4"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R="0" lvl="5"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6CB255"/>
              </a:buClr>
              <a:buSzPts val="2000"/>
              <a:buNone/>
              <a:defRPr>
                <a:solidFill>
                  <a:srgbClr val="000000"/>
                </a:solidFill>
              </a:defRPr>
            </a:lvl1pPr>
            <a:lvl2pPr marL="914400" lvl="1" indent="-355600" algn="l">
              <a:spcBef>
                <a:spcPts val="600"/>
              </a:spcBef>
              <a:spcAft>
                <a:spcPts val="0"/>
              </a:spcAft>
              <a:buClr>
                <a:srgbClr val="6CB255"/>
              </a:buClr>
              <a:buSzPts val="2000"/>
              <a:buFont typeface="Arial Black"/>
              <a:buAutoNum type="alphaLcParenR"/>
              <a:defRPr>
                <a:solidFill>
                  <a:schemeClr val="dk1"/>
                </a:solidFill>
              </a:defRPr>
            </a:lvl2pPr>
            <a:lvl3pPr marL="1371600" lvl="2" indent="-342900" algn="l">
              <a:spcBef>
                <a:spcPts val="360"/>
              </a:spcBef>
              <a:spcAft>
                <a:spcPts val="0"/>
              </a:spcAft>
              <a:buClr>
                <a:srgbClr val="6CB255"/>
              </a:buClr>
              <a:buSzPts val="1800"/>
              <a:buFont typeface="Arial Black"/>
              <a:buAutoNum type="alphaLcParenR"/>
              <a:defRPr>
                <a:solidFill>
                  <a:schemeClr val="dk1"/>
                </a:solidFill>
              </a:defRPr>
            </a:lvl3pPr>
            <a:lvl4pPr marL="1828800" lvl="3" indent="-342900" algn="l">
              <a:spcBef>
                <a:spcPts val="360"/>
              </a:spcBef>
              <a:spcAft>
                <a:spcPts val="0"/>
              </a:spcAft>
              <a:buClr>
                <a:srgbClr val="6CB255"/>
              </a:buClr>
              <a:buSzPts val="1800"/>
              <a:buFont typeface="Arial Black"/>
              <a:buAutoNum type="alphaLcParenR"/>
              <a:defRPr>
                <a:solidFill>
                  <a:schemeClr val="dk1"/>
                </a:solidFill>
              </a:defRPr>
            </a:lvl4pPr>
            <a:lvl5pPr marL="2286000" lvl="4" indent="-342900" algn="l">
              <a:spcBef>
                <a:spcPts val="360"/>
              </a:spcBef>
              <a:spcAft>
                <a:spcPts val="0"/>
              </a:spcAft>
              <a:buClr>
                <a:srgbClr val="6CB255"/>
              </a:buClr>
              <a:buSzPts val="1800"/>
              <a:buFont typeface="Arial Black"/>
              <a:buAutoNum type="alphaLcParenR"/>
              <a:defRPr>
                <a:solidFill>
                  <a:schemeClr val="dk1"/>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4"/>
          <p:cNvSpPr>
            <a:spLocks noGrp="1"/>
          </p:cNvSpPr>
          <p:nvPr>
            <p:ph type="pic" idx="2"/>
          </p:nvPr>
        </p:nvSpPr>
        <p:spPr>
          <a:xfrm>
            <a:off x="457199" y="1107618"/>
            <a:ext cx="4031619" cy="4607689"/>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R="0" lvl="3"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R="0" lvl="4"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R="0" lvl="5"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body" idx="1"/>
          </p:nvPr>
        </p:nvSpPr>
        <p:spPr>
          <a:xfrm>
            <a:off x="4606925" y="1107618"/>
            <a:ext cx="3913188" cy="460738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6CB255"/>
              </a:buClr>
              <a:buSzPts val="2000"/>
              <a:buNone/>
              <a:defRPr>
                <a:solidFill>
                  <a:srgbClr val="212F62"/>
                </a:solidFill>
              </a:defRPr>
            </a:lvl1pPr>
            <a:lvl2pPr marL="914400" lvl="1" indent="-355600" algn="l">
              <a:spcBef>
                <a:spcPts val="600"/>
              </a:spcBef>
              <a:spcAft>
                <a:spcPts val="0"/>
              </a:spcAft>
              <a:buClr>
                <a:srgbClr val="6CB255"/>
              </a:buClr>
              <a:buSzPts val="2000"/>
              <a:buFont typeface="Arial Black"/>
              <a:buAutoNum type="alphaLcParenR"/>
              <a:defRPr>
                <a:solidFill>
                  <a:schemeClr val="dk1"/>
                </a:solidFill>
              </a:defRPr>
            </a:lvl2pPr>
            <a:lvl3pPr marL="1371600" lvl="2" indent="-342900" algn="l">
              <a:spcBef>
                <a:spcPts val="360"/>
              </a:spcBef>
              <a:spcAft>
                <a:spcPts val="0"/>
              </a:spcAft>
              <a:buClr>
                <a:srgbClr val="6CB255"/>
              </a:buClr>
              <a:buSzPts val="1800"/>
              <a:buFont typeface="Arial Black"/>
              <a:buAutoNum type="alphaLcParenR"/>
              <a:defRPr>
                <a:solidFill>
                  <a:schemeClr val="dk1"/>
                </a:solidFill>
              </a:defRPr>
            </a:lvl3pPr>
            <a:lvl4pPr marL="1828800" lvl="3" indent="-342900" algn="l">
              <a:spcBef>
                <a:spcPts val="360"/>
              </a:spcBef>
              <a:spcAft>
                <a:spcPts val="0"/>
              </a:spcAft>
              <a:buClr>
                <a:srgbClr val="6CB255"/>
              </a:buClr>
              <a:buSzPts val="1800"/>
              <a:buFont typeface="Arial Black"/>
              <a:buAutoNum type="alphaLcParenR"/>
              <a:defRPr>
                <a:solidFill>
                  <a:schemeClr val="dk1"/>
                </a:solidFill>
              </a:defRPr>
            </a:lvl4pPr>
            <a:lvl5pPr marL="2286000" lvl="4" indent="-342900" algn="l">
              <a:spcBef>
                <a:spcPts val="360"/>
              </a:spcBef>
              <a:spcAft>
                <a:spcPts val="0"/>
              </a:spcAft>
              <a:buClr>
                <a:srgbClr val="6CB255"/>
              </a:buClr>
              <a:buSzPts val="1800"/>
              <a:buFont typeface="Arial Black"/>
              <a:buAutoNum type="alphaLcParenR"/>
              <a:defRPr>
                <a:solidFill>
                  <a:schemeClr val="dk1"/>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34"/>
        <p:cNvGrpSpPr/>
        <p:nvPr/>
      </p:nvGrpSpPr>
      <p:grpSpPr>
        <a:xfrm>
          <a:off x="0" y="0"/>
          <a:ext cx="0" cy="0"/>
          <a:chOff x="0" y="0"/>
          <a:chExt cx="0" cy="0"/>
        </a:xfrm>
      </p:grpSpPr>
      <p:sp>
        <p:nvSpPr>
          <p:cNvPr id="35" name="Google Shape;35;p5"/>
          <p:cNvSpPr txBox="1">
            <a:spLocks noGrp="1"/>
          </p:cNvSpPr>
          <p:nvPr>
            <p:ph type="body" idx="1"/>
          </p:nvPr>
        </p:nvSpPr>
        <p:spPr>
          <a:xfrm>
            <a:off x="3575050" y="1600200"/>
            <a:ext cx="5111750" cy="4480560"/>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3200"/>
              <a:buNone/>
              <a:defRPr sz="3200"/>
            </a:lvl1pPr>
            <a:lvl2pPr marL="914400" lvl="1" indent="-406400" algn="l">
              <a:spcBef>
                <a:spcPts val="600"/>
              </a:spcBef>
              <a:spcAft>
                <a:spcPts val="0"/>
              </a:spcAft>
              <a:buSzPts val="2800"/>
              <a:buFont typeface="Arial Black"/>
              <a:buAutoNum type="alphaLcParenR"/>
              <a:defRPr sz="2800"/>
            </a:lvl2pPr>
            <a:lvl3pPr marL="1371600" lvl="2" indent="-381000" algn="l">
              <a:spcBef>
                <a:spcPts val="480"/>
              </a:spcBef>
              <a:spcAft>
                <a:spcPts val="0"/>
              </a:spcAft>
              <a:buSzPts val="2400"/>
              <a:buFont typeface="Arial Black"/>
              <a:buAutoNum type="alphaLcParenR"/>
              <a:defRPr sz="2400"/>
            </a:lvl3pPr>
            <a:lvl4pPr marL="1828800" lvl="3" indent="-355600" algn="l">
              <a:spcBef>
                <a:spcPts val="400"/>
              </a:spcBef>
              <a:spcAft>
                <a:spcPts val="0"/>
              </a:spcAft>
              <a:buSzPts val="2000"/>
              <a:buFont typeface="Arial Black"/>
              <a:buAutoNum type="alphaLcParenR"/>
              <a:defRPr sz="2000"/>
            </a:lvl4pPr>
            <a:lvl5pPr marL="2286000" lvl="4" indent="-355600" algn="l">
              <a:spcBef>
                <a:spcPts val="400"/>
              </a:spcBef>
              <a:spcAft>
                <a:spcPts val="0"/>
              </a:spcAft>
              <a:buSzPts val="2000"/>
              <a:buFont typeface="Arial Black"/>
              <a:buAutoNum type="alphaLcParen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36" name="Google Shape;36;p5"/>
          <p:cNvSpPr txBox="1">
            <a:spLocks noGrp="1"/>
          </p:cNvSpPr>
          <p:nvPr>
            <p:ph type="body" idx="2"/>
          </p:nvPr>
        </p:nvSpPr>
        <p:spPr>
          <a:xfrm>
            <a:off x="457200" y="1600200"/>
            <a:ext cx="3008313" cy="448056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37" name="Google Shape;37;p5"/>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52718"/>
            <a:ext cx="5791200" cy="13716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6CB255"/>
              </a:buClr>
              <a:buSzPts val="2400"/>
              <a:buFont typeface="Arial Black"/>
              <a:buNone/>
              <a:defRPr sz="2400" b="0" i="0" u="none" strike="noStrike" cap="none">
                <a:solidFill>
                  <a:srgbClr val="6CB255"/>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752600"/>
            <a:ext cx="7620000" cy="43735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b="1" i="0" u="none" strike="noStrike" cap="none">
                <a:solidFill>
                  <a:srgbClr val="FFFFFF"/>
                </a:solidFill>
                <a:latin typeface="Arial"/>
                <a:ea typeface="Arial"/>
                <a:cs typeface="Arial"/>
                <a:sym typeface="Arial"/>
              </a:defRPr>
            </a:lvl1pPr>
            <a:lvl2pPr marL="0" marR="0" lvl="1" indent="0" algn="r" rtl="0">
              <a:spcBef>
                <a:spcPts val="0"/>
              </a:spcBef>
              <a:buNone/>
              <a:defRPr sz="2400" b="1" i="0" u="none" strike="noStrike" cap="none">
                <a:solidFill>
                  <a:srgbClr val="FFFFFF"/>
                </a:solidFill>
                <a:latin typeface="Arial"/>
                <a:ea typeface="Arial"/>
                <a:cs typeface="Arial"/>
                <a:sym typeface="Arial"/>
              </a:defRPr>
            </a:lvl2pPr>
            <a:lvl3pPr marL="0" marR="0" lvl="2" indent="0" algn="r" rtl="0">
              <a:spcBef>
                <a:spcPts val="0"/>
              </a:spcBef>
              <a:buNone/>
              <a:defRPr sz="2400" b="1" i="0" u="none" strike="noStrike" cap="none">
                <a:solidFill>
                  <a:srgbClr val="FFFFFF"/>
                </a:solidFill>
                <a:latin typeface="Arial"/>
                <a:ea typeface="Arial"/>
                <a:cs typeface="Arial"/>
                <a:sym typeface="Arial"/>
              </a:defRPr>
            </a:lvl3pPr>
            <a:lvl4pPr marL="0" marR="0" lvl="3" indent="0" algn="r" rtl="0">
              <a:spcBef>
                <a:spcPts val="0"/>
              </a:spcBef>
              <a:buNone/>
              <a:defRPr sz="2400" b="1" i="0" u="none" strike="noStrike" cap="none">
                <a:solidFill>
                  <a:srgbClr val="FFFFFF"/>
                </a:solidFill>
                <a:latin typeface="Arial"/>
                <a:ea typeface="Arial"/>
                <a:cs typeface="Arial"/>
                <a:sym typeface="Arial"/>
              </a:defRPr>
            </a:lvl4pPr>
            <a:lvl5pPr marL="0" marR="0" lvl="4" indent="0" algn="r" rtl="0">
              <a:spcBef>
                <a:spcPts val="0"/>
              </a:spcBef>
              <a:buNone/>
              <a:defRPr sz="2400" b="1" i="0" u="none" strike="noStrike" cap="none">
                <a:solidFill>
                  <a:srgbClr val="FFFFFF"/>
                </a:solidFill>
                <a:latin typeface="Arial"/>
                <a:ea typeface="Arial"/>
                <a:cs typeface="Arial"/>
                <a:sym typeface="Arial"/>
              </a:defRPr>
            </a:lvl5pPr>
            <a:lvl6pPr marL="0" marR="0" lvl="5" indent="0" algn="r" rtl="0">
              <a:spcBef>
                <a:spcPts val="0"/>
              </a:spcBef>
              <a:buNone/>
              <a:defRPr sz="2400" b="1" i="0" u="none" strike="noStrike" cap="none">
                <a:solidFill>
                  <a:srgbClr val="FFFFFF"/>
                </a:solidFill>
                <a:latin typeface="Arial"/>
                <a:ea typeface="Arial"/>
                <a:cs typeface="Arial"/>
                <a:sym typeface="Arial"/>
              </a:defRPr>
            </a:lvl6pPr>
            <a:lvl7pPr marL="0" marR="0" lvl="6" indent="0" algn="r" rtl="0">
              <a:spcBef>
                <a:spcPts val="0"/>
              </a:spcBef>
              <a:buNone/>
              <a:defRPr sz="2400" b="1" i="0" u="none" strike="noStrike" cap="none">
                <a:solidFill>
                  <a:srgbClr val="FFFFFF"/>
                </a:solidFill>
                <a:latin typeface="Arial"/>
                <a:ea typeface="Arial"/>
                <a:cs typeface="Arial"/>
                <a:sym typeface="Arial"/>
              </a:defRPr>
            </a:lvl7pPr>
            <a:lvl8pPr marL="0" marR="0" lvl="7" indent="0" algn="r" rtl="0">
              <a:spcBef>
                <a:spcPts val="0"/>
              </a:spcBef>
              <a:buNone/>
              <a:defRPr sz="2400" b="1" i="0" u="none" strike="noStrike" cap="none">
                <a:solidFill>
                  <a:srgbClr val="FFFFFF"/>
                </a:solidFill>
                <a:latin typeface="Arial"/>
                <a:ea typeface="Arial"/>
                <a:cs typeface="Arial"/>
                <a:sym typeface="Arial"/>
              </a:defRPr>
            </a:lvl8pPr>
            <a:lvl9pPr marL="0" marR="0" lvl="8" indent="0" algn="r" rtl="0">
              <a:spcBef>
                <a:spcPts val="0"/>
              </a:spcBef>
              <a:buNone/>
              <a:defRPr sz="2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creativecommons.org/licenses/by-nc-sa/4.0/"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4"/>
        <p:cNvGrpSpPr/>
        <p:nvPr/>
      </p:nvGrpSpPr>
      <p:grpSpPr>
        <a:xfrm>
          <a:off x="0" y="0"/>
          <a:ext cx="0" cy="0"/>
          <a:chOff x="0" y="0"/>
          <a:chExt cx="0" cy="0"/>
        </a:xfrm>
      </p:grpSpPr>
      <p:sp>
        <p:nvSpPr>
          <p:cNvPr id="45" name="Google Shape;45;p6"/>
          <p:cNvSpPr txBox="1"/>
          <p:nvPr/>
        </p:nvSpPr>
        <p:spPr>
          <a:xfrm>
            <a:off x="0" y="1607824"/>
            <a:ext cx="9144000" cy="7091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12F62"/>
              </a:buClr>
              <a:buSzPts val="2000"/>
              <a:buFont typeface="Arial"/>
              <a:buNone/>
            </a:pPr>
            <a:r>
              <a:rPr lang="en-US" sz="2000" b="1" i="0" u="none" strike="noStrike" cap="none">
                <a:solidFill>
                  <a:srgbClr val="212F62"/>
                </a:solidFill>
                <a:latin typeface="Arial"/>
                <a:ea typeface="Arial"/>
                <a:cs typeface="Arial"/>
                <a:sym typeface="Arial"/>
              </a:rPr>
              <a:t>Chapter 30 PLANT FORM AND PHYSIOLOGY</a:t>
            </a:r>
            <a:endParaRPr/>
          </a:p>
          <a:p>
            <a:pPr marL="0" marR="0" lvl="0" indent="0" algn="ctr" rtl="0">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PowerPoint Image Slideshow</a:t>
            </a:r>
            <a:endParaRPr/>
          </a:p>
        </p:txBody>
      </p:sp>
      <p:sp>
        <p:nvSpPr>
          <p:cNvPr id="46" name="Google Shape;46;p6"/>
          <p:cNvSpPr txBox="1">
            <a:spLocks noGrp="1"/>
          </p:cNvSpPr>
          <p:nvPr>
            <p:ph type="title" idx="4294967295"/>
          </p:nvPr>
        </p:nvSpPr>
        <p:spPr>
          <a:xfrm>
            <a:off x="0" y="693425"/>
            <a:ext cx="9144000" cy="73464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6CB255"/>
              </a:buClr>
              <a:buSzPts val="3600"/>
              <a:buFont typeface="Arial Black"/>
              <a:buNone/>
            </a:pPr>
            <a:r>
              <a:rPr lang="en-US" sz="3600"/>
              <a:t>BIOLOGY 2E</a:t>
            </a:r>
            <a:endParaRPr sz="3600"/>
          </a:p>
        </p:txBody>
      </p:sp>
      <p:pic>
        <p:nvPicPr>
          <p:cNvPr id="47" name="Google Shape;47;p6"/>
          <p:cNvPicPr preferRelativeResize="0"/>
          <p:nvPr/>
        </p:nvPicPr>
        <p:blipFill rotWithShape="1">
          <a:blip r:embed="rId3">
            <a:alphaModFix/>
          </a:blip>
          <a:srcRect/>
          <a:stretch/>
        </p:blipFill>
        <p:spPr>
          <a:xfrm>
            <a:off x="3159862" y="2502569"/>
            <a:ext cx="2824276" cy="3609474"/>
          </a:xfrm>
          <a:prstGeom prst="rect">
            <a:avLst/>
          </a:prstGeom>
          <a:noFill/>
          <a:ln>
            <a:noFill/>
          </a:ln>
        </p:spPr>
      </p:pic>
      <p:pic>
        <p:nvPicPr>
          <p:cNvPr id="48" name="Google Shape;48;p6" descr="OSX-Horiz-TM-RGB-2015.eps"/>
          <p:cNvPicPr preferRelativeResize="0"/>
          <p:nvPr/>
        </p:nvPicPr>
        <p:blipFill rotWithShape="1">
          <a:blip r:embed="rId4">
            <a:alphaModFix/>
          </a:blip>
          <a:srcRect/>
          <a:stretch/>
        </p:blipFill>
        <p:spPr>
          <a:xfrm>
            <a:off x="6705600" y="5878757"/>
            <a:ext cx="2034556" cy="466571"/>
          </a:xfrm>
          <a:prstGeom prst="rect">
            <a:avLst/>
          </a:prstGeom>
          <a:noFill/>
          <a:ln>
            <a:noFill/>
          </a:ln>
        </p:spPr>
      </p:pic>
      <p:sp>
        <p:nvSpPr>
          <p:cNvPr id="49" name="Google Shape;49;p6"/>
          <p:cNvSpPr txBox="1"/>
          <p:nvPr/>
        </p:nvSpPr>
        <p:spPr>
          <a:xfrm>
            <a:off x="257174" y="5661919"/>
            <a:ext cx="1957388" cy="9002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0" i="0" u="none" strike="noStrike" cap="none">
                <a:solidFill>
                  <a:schemeClr val="dk1"/>
                </a:solidFill>
                <a:latin typeface="Arial"/>
                <a:ea typeface="Arial"/>
                <a:cs typeface="Arial"/>
                <a:sym typeface="Arial"/>
              </a:rPr>
              <a:t>This work is licensed under a </a:t>
            </a:r>
            <a:r>
              <a:rPr lang="en-US" sz="1050" b="0" i="0" u="sng" strike="noStrike" cap="none">
                <a:solidFill>
                  <a:schemeClr val="dk1"/>
                </a:solidFill>
                <a:latin typeface="Arial"/>
                <a:ea typeface="Arial"/>
                <a:cs typeface="Arial"/>
                <a:sym typeface="Arial"/>
                <a:hlinkClick r:id="rId5"/>
              </a:rPr>
              <a:t>Creative Commons Attribution-NonCommercial-ShareAlike 4.0 International License</a:t>
            </a:r>
            <a:r>
              <a:rPr lang="en-US" sz="1050" b="0" i="0" u="none" strike="noStrike" cap="none">
                <a:solidFill>
                  <a:schemeClr val="dk1"/>
                </a:solidFill>
                <a:latin typeface="Arial"/>
                <a:ea typeface="Arial"/>
                <a:cs typeface="Arial"/>
                <a:sym typeface="Arial"/>
              </a:rPr>
              <a:t>.</a:t>
            </a:r>
            <a:endParaRPr/>
          </a:p>
        </p:txBody>
      </p:sp>
      <p:pic>
        <p:nvPicPr>
          <p:cNvPr id="50" name="Google Shape;50;p6"/>
          <p:cNvPicPr preferRelativeResize="0"/>
          <p:nvPr/>
        </p:nvPicPr>
        <p:blipFill rotWithShape="1">
          <a:blip r:embed="rId6">
            <a:alphaModFix/>
          </a:blip>
          <a:srcRect/>
          <a:stretch/>
        </p:blipFill>
        <p:spPr>
          <a:xfrm>
            <a:off x="314326" y="5089207"/>
            <a:ext cx="1257300" cy="4400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06" name="Google Shape;106;p15"/>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Permanent (cont.)</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Secondary tissues are either simple (similar cell types) or complex (different cell types).</a:t>
            </a:r>
            <a:endParaRPr/>
          </a:p>
          <a:p>
            <a:pPr marL="1143000" lvl="2" indent="-228600" algn="l" rtl="0">
              <a:lnSpc>
                <a:spcPct val="107000"/>
              </a:lnSpc>
              <a:spcBef>
                <a:spcPts val="0"/>
              </a:spcBef>
              <a:spcAft>
                <a:spcPts val="0"/>
              </a:spcAft>
              <a:buSzPts val="2590"/>
              <a:buFont typeface="Courier New"/>
              <a:buChar char="o"/>
            </a:pPr>
            <a:r>
              <a:rPr lang="en-US" sz="2590">
                <a:latin typeface="Calibri"/>
                <a:ea typeface="Calibri"/>
                <a:cs typeface="Calibri"/>
                <a:sym typeface="Calibri"/>
              </a:rPr>
              <a:t>Dermal = simple tissue that covers outer surface of plant</a:t>
            </a:r>
            <a:endParaRPr/>
          </a:p>
          <a:p>
            <a:pPr marL="1143000" lvl="2" indent="-228600" algn="l" rtl="0">
              <a:lnSpc>
                <a:spcPct val="107000"/>
              </a:lnSpc>
              <a:spcBef>
                <a:spcPts val="0"/>
              </a:spcBef>
              <a:spcAft>
                <a:spcPts val="0"/>
              </a:spcAft>
              <a:buSzPts val="2590"/>
              <a:buFont typeface="Courier New"/>
              <a:buChar char="o"/>
            </a:pPr>
            <a:r>
              <a:rPr lang="en-US" sz="2590">
                <a:latin typeface="Calibri"/>
                <a:ea typeface="Calibri"/>
                <a:cs typeface="Calibri"/>
                <a:sym typeface="Calibri"/>
              </a:rPr>
              <a:t>Vascular = complex tissue made of two specialized conducting systems</a:t>
            </a:r>
            <a:endParaRPr/>
          </a:p>
          <a:p>
            <a:pPr marL="1714500" lvl="3" indent="-342900" algn="l" rtl="0">
              <a:lnSpc>
                <a:spcPct val="107000"/>
              </a:lnSpc>
              <a:spcBef>
                <a:spcPts val="800"/>
              </a:spcBef>
              <a:spcAft>
                <a:spcPts val="0"/>
              </a:spcAft>
              <a:buSzPts val="2590"/>
              <a:buFont typeface="Noto Sans Symbols"/>
              <a:buChar char="▪"/>
            </a:pPr>
            <a:r>
              <a:rPr lang="en-US" sz="2590">
                <a:solidFill>
                  <a:srgbClr val="000000"/>
                </a:solidFill>
                <a:latin typeface="Calibri"/>
                <a:ea typeface="Calibri"/>
                <a:cs typeface="Calibri"/>
                <a:sym typeface="Calibri"/>
              </a:rPr>
              <a:t>Xylem and phloem lie adjacent to each other</a:t>
            </a:r>
            <a:endParaRPr/>
          </a:p>
          <a:p>
            <a:pPr marL="2171700" lvl="4" indent="-342900" algn="l" rtl="0">
              <a:lnSpc>
                <a:spcPct val="107000"/>
              </a:lnSpc>
              <a:spcBef>
                <a:spcPts val="0"/>
              </a:spcBef>
              <a:spcAft>
                <a:spcPts val="0"/>
              </a:spcAft>
              <a:buSzPts val="2590"/>
              <a:buFont typeface="Noto Sans Symbols"/>
              <a:buChar char="∙"/>
            </a:pPr>
            <a:r>
              <a:rPr lang="en-US" sz="2590">
                <a:solidFill>
                  <a:srgbClr val="000000"/>
                </a:solidFill>
                <a:latin typeface="Calibri"/>
                <a:ea typeface="Calibri"/>
                <a:cs typeface="Calibri"/>
                <a:sym typeface="Calibri"/>
              </a:rPr>
              <a:t>In stems: vascular bundle</a:t>
            </a:r>
            <a:endParaRPr/>
          </a:p>
          <a:p>
            <a:pPr marL="2171700" lvl="4" indent="-342900" algn="l" rtl="0">
              <a:lnSpc>
                <a:spcPct val="107000"/>
              </a:lnSpc>
              <a:spcBef>
                <a:spcPts val="0"/>
              </a:spcBef>
              <a:spcAft>
                <a:spcPts val="0"/>
              </a:spcAft>
              <a:buSzPts val="2590"/>
              <a:buFont typeface="Noto Sans Symbols"/>
              <a:buChar char="∙"/>
            </a:pPr>
            <a:r>
              <a:rPr lang="en-US" sz="2590">
                <a:solidFill>
                  <a:srgbClr val="000000"/>
                </a:solidFill>
                <a:latin typeface="Calibri"/>
                <a:ea typeface="Calibri"/>
                <a:cs typeface="Calibri"/>
                <a:sym typeface="Calibri"/>
              </a:rPr>
              <a:t>In roots: vascular stele or vascular cylinder</a:t>
            </a:r>
            <a:endParaRPr/>
          </a:p>
          <a:p>
            <a:pPr marL="1143000" lvl="2" indent="-64135" algn="l" rtl="0">
              <a:lnSpc>
                <a:spcPct val="107000"/>
              </a:lnSpc>
              <a:spcBef>
                <a:spcPts val="800"/>
              </a:spcBef>
              <a:spcAft>
                <a:spcPts val="0"/>
              </a:spcAft>
              <a:buSzPts val="2590"/>
              <a:buFont typeface="Courier New"/>
              <a:buNone/>
            </a:pPr>
            <a:endParaRPr sz="2590">
              <a:latin typeface="Calibri"/>
              <a:ea typeface="Calibri"/>
              <a:cs typeface="Calibri"/>
              <a:sym typeface="Calibri"/>
            </a:endParaRPr>
          </a:p>
          <a:p>
            <a:pPr marL="0" lvl="0" indent="0" algn="l" rtl="0">
              <a:spcBef>
                <a:spcPts val="1170"/>
              </a:spcBef>
              <a:spcAft>
                <a:spcPts val="0"/>
              </a:spcAft>
              <a:buClr>
                <a:srgbClr val="6CB255"/>
              </a:buClr>
              <a:buSzPts val="1850"/>
              <a:buNone/>
            </a:pPr>
            <a:endParaRPr sz="185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PLANT RESPONSES TO LIGHT</a:t>
            </a:r>
            <a:endParaRPr/>
          </a:p>
        </p:txBody>
      </p:sp>
      <p:sp>
        <p:nvSpPr>
          <p:cNvPr id="676" name="Google Shape;676;p105"/>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Photomorphogenesis: growth and development in response to light</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Photoperiodism: using light to track time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Phototropism: grow towards or away from light</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82" name="Google Shape;682;p106"/>
          <p:cNvSpPr txBox="1">
            <a:spLocks noGrp="1"/>
          </p:cNvSpPr>
          <p:nvPr>
            <p:ph type="body" idx="1"/>
          </p:nvPr>
        </p:nvSpPr>
        <p:spPr>
          <a:xfrm>
            <a:off x="457200" y="1219200"/>
            <a:ext cx="8062912" cy="4791164"/>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use different photoreceptors to sense light.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Made of chromoproteins (protein covalently bonded to a chromophore that absorbs light)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Red/far-red and violet-blue light triggers structural development.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Light absorption by chlorophylls peak in the blue and red regions for land plants.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Since water absorbs red light aquatic plants must be able to detect blue light.</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THE PHYTOCHROME SYSTEM AND THE RED/FAR-RED RESPONSE</a:t>
            </a:r>
            <a:endParaRPr sz="2160"/>
          </a:p>
        </p:txBody>
      </p:sp>
      <p:sp>
        <p:nvSpPr>
          <p:cNvPr id="688" name="Google Shape;688;p107"/>
          <p:cNvSpPr txBox="1">
            <a:spLocks noGrp="1"/>
          </p:cNvSpPr>
          <p:nvPr>
            <p:ph type="body" idx="1"/>
          </p:nvPr>
        </p:nvSpPr>
        <p:spPr>
          <a:xfrm>
            <a:off x="484913" y="980800"/>
            <a:ext cx="8174100" cy="52785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Phytochromes: family of chromoproteins with a linear tetrapyrrole chromophore </a:t>
            </a:r>
            <a:endParaRPr/>
          </a:p>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Two photo-interconvertible forms…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Pr: absorbs red light and is immediately converted to Pfr</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Pfr: absorbs far-red light and is quickly converted back to Pr.</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Pfr can also revert to Pr in the dark and over time.</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Together form the Phytochrome system (biological light switch).</a:t>
            </a:r>
            <a:endParaRPr sz="2600">
              <a:latin typeface="Calibri"/>
              <a:ea typeface="Calibri"/>
              <a:cs typeface="Calibri"/>
              <a:sym typeface="Calibri"/>
            </a:endParaRPr>
          </a:p>
          <a:p>
            <a:pPr marL="617220" lvl="1" indent="-228600" algn="l" rtl="0">
              <a:lnSpc>
                <a:spcPct val="107000"/>
              </a:lnSpc>
              <a:spcBef>
                <a:spcPts val="800"/>
              </a:spcBef>
              <a:spcAft>
                <a:spcPts val="0"/>
              </a:spcAft>
              <a:buSzPts val="2600"/>
              <a:buFont typeface="Noto Sans Symbols"/>
              <a:buChar char="∙"/>
            </a:pPr>
            <a:r>
              <a:rPr lang="en-US" sz="2600">
                <a:latin typeface="Calibri"/>
                <a:ea typeface="Calibri"/>
                <a:cs typeface="Calibri"/>
                <a:sym typeface="Calibri"/>
              </a:rPr>
              <a:t>Absorption of red or far-red light causes the chromophore to change shape.</a:t>
            </a:r>
            <a:endParaRPr sz="26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8"/>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The biologically inactive form of phytochrome (Pr) is converted to the biologically active form Pfr under illumination with red light. Far-red light and darkness convert the molecule back to the inactive form.</a:t>
            </a:r>
            <a:endParaRPr sz="1500"/>
          </a:p>
          <a:p>
            <a:pPr marL="0" lvl="0" indent="0" algn="l" rtl="0">
              <a:spcBef>
                <a:spcPts val="920"/>
              </a:spcBef>
              <a:spcAft>
                <a:spcPts val="0"/>
              </a:spcAft>
              <a:buClr>
                <a:srgbClr val="6CB255"/>
              </a:buClr>
              <a:buSzPts val="1600"/>
              <a:buNone/>
            </a:pPr>
            <a:endParaRPr sz="1600"/>
          </a:p>
        </p:txBody>
      </p:sp>
      <p:pic>
        <p:nvPicPr>
          <p:cNvPr id="694" name="Google Shape;694;p108" descr="Diagram shows the active (Pr) and inactive (Pfr) forms of phytochrome. An arrow indicates that red light converts the inactive form to the active form. Far-red light or darkness converts the active form back to the inactive form. When phytochrome is active, a cellular response occurs."/>
          <p:cNvPicPr preferRelativeResize="0">
            <a:picLocks noGrp="1"/>
          </p:cNvPicPr>
          <p:nvPr>
            <p:ph type="pic" idx="2"/>
          </p:nvPr>
        </p:nvPicPr>
        <p:blipFill rotWithShape="1">
          <a:blip r:embed="rId3">
            <a:alphaModFix/>
          </a:blip>
          <a:srcRect l="-63944" r="-63944"/>
          <a:stretch/>
        </p:blipFill>
        <p:spPr>
          <a:xfrm>
            <a:off x="457199" y="1122386"/>
            <a:ext cx="8062913" cy="3500071"/>
          </a:xfrm>
          <a:prstGeom prst="rect">
            <a:avLst/>
          </a:prstGeom>
          <a:noFill/>
          <a:ln>
            <a:noFill/>
          </a:ln>
        </p:spPr>
      </p:pic>
      <p:sp>
        <p:nvSpPr>
          <p:cNvPr id="695" name="Google Shape;695;p10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RED LIGHT RESPONSE</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01" name="Google Shape;701;p109"/>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Pfr is the physiologically active form.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Red light produces more Pfr and activity.</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Far-red light reduces the number of Pfr and activity.</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Can activate other molecules in the cytoplasm or influence gene expression.</a:t>
            </a:r>
            <a:endParaRPr/>
          </a:p>
          <a:p>
            <a:pPr marL="342900" lvl="0" indent="-342900" algn="l" rtl="0">
              <a:spcBef>
                <a:spcPts val="1360"/>
              </a:spcBef>
              <a:spcAft>
                <a:spcPts val="0"/>
              </a:spcAft>
              <a:buSzPts val="2800"/>
              <a:buFont typeface="Arial"/>
              <a:buChar char="•"/>
            </a:pPr>
            <a:r>
              <a:rPr lang="en-US" sz="2800">
                <a:latin typeface="Calibri"/>
                <a:ea typeface="Calibri"/>
                <a:cs typeface="Calibri"/>
                <a:sym typeface="Calibri"/>
              </a:rPr>
              <a:t>Plant shoots can use the system to grow away from the shade (far-red rich) and towards light (red rich).</a:t>
            </a:r>
            <a:endParaRPr sz="28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1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07" name="Google Shape;707;p110"/>
          <p:cNvSpPr txBox="1">
            <a:spLocks noGrp="1"/>
          </p:cNvSpPr>
          <p:nvPr>
            <p:ph type="body" idx="1"/>
          </p:nvPr>
        </p:nvSpPr>
        <p:spPr>
          <a:xfrm>
            <a:off x="457200" y="1233055"/>
            <a:ext cx="8062912" cy="515389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seeds the system is used to determine if there is any light at all.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 converted to Pfr when exposed to light and germination proceeds.</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system is also used to sense the change of season.  </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Uses day length as an indicator.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By sensing the Pr/Pfr ratio at dawn, a plant can determine the length of the daylight cycle.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This information can be retained for several days.</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Shorter nights = springtime</a:t>
            </a:r>
            <a:endParaRPr sz="28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1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THE BLUE LIGHT RESPONSES</a:t>
            </a:r>
            <a:endParaRPr/>
          </a:p>
        </p:txBody>
      </p:sp>
      <p:sp>
        <p:nvSpPr>
          <p:cNvPr id="713" name="Google Shape;713;p111"/>
          <p:cNvSpPr txBox="1">
            <a:spLocks noGrp="1"/>
          </p:cNvSpPr>
          <p:nvPr>
            <p:ph type="body" idx="1"/>
          </p:nvPr>
        </p:nvSpPr>
        <p:spPr>
          <a:xfrm>
            <a:off x="457200" y="1233055"/>
            <a:ext cx="8062912" cy="4777309"/>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Phototropism is a response to blue light.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Positive = towards a light source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Negative (skototropism) = away from a light source</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Phototropins: protein-based receptors that mediate phototropic response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Chromophore is a covalently bonded flavin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Phototropins belong to the flavoproteins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Also control leaf opening and closing, chloroplast movement, and the opening of stomata.</a:t>
            </a:r>
            <a:endParaRPr sz="28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1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19" name="Google Shape;719;p112"/>
          <p:cNvSpPr txBox="1">
            <a:spLocks noGrp="1"/>
          </p:cNvSpPr>
          <p:nvPr>
            <p:ph type="body" idx="1"/>
          </p:nvPr>
        </p:nvSpPr>
        <p:spPr>
          <a:xfrm>
            <a:off x="457200" y="1219200"/>
            <a:ext cx="8062912" cy="4791164"/>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Cryptochromes: set the plants’ 24-hour activity cycle (circadian rhythm)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Also contain a flavin-based chromophore</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chemical signals working in phototropism are growth stimulants.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Most phototropin activation occurs on the lit side of the 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Causes a buildup of indole acetic acid (IAA) on the shaded side.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Stem cells elongate under the influence of IAA.</a:t>
            </a:r>
            <a:endParaRPr sz="2800">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13"/>
          <p:cNvSpPr txBox="1">
            <a:spLocks noGrp="1"/>
          </p:cNvSpPr>
          <p:nvPr>
            <p:ph type="ftr" idx="11"/>
          </p:nvPr>
        </p:nvSpPr>
        <p:spPr>
          <a:xfrm>
            <a:off x="683490" y="6492875"/>
            <a:ext cx="7836621" cy="28384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a:p>
        </p:txBody>
      </p:sp>
      <p:sp>
        <p:nvSpPr>
          <p:cNvPr id="725" name="Google Shape;725;p113"/>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Azure bluets (</a:t>
            </a:r>
            <a:r>
              <a:rPr lang="en-US" sz="1600" i="1"/>
              <a:t>Houstonia caerulea</a:t>
            </a:r>
            <a:r>
              <a:rPr lang="en-US" sz="1600"/>
              <a:t>) display a phototropic response by bending toward the light. (credit: Cory Zanker)</a:t>
            </a:r>
            <a:endParaRPr/>
          </a:p>
        </p:txBody>
      </p:sp>
      <p:pic>
        <p:nvPicPr>
          <p:cNvPr id="726" name="Google Shape;726;p113" descr="Photo shows blue flowers all tilted in the same direction. The flowers have four small petals and a yellow center, and each flower sits atop a slender green stem."/>
          <p:cNvPicPr preferRelativeResize="0">
            <a:picLocks noGrp="1"/>
          </p:cNvPicPr>
          <p:nvPr>
            <p:ph type="pic" idx="2"/>
          </p:nvPr>
        </p:nvPicPr>
        <p:blipFill rotWithShape="1">
          <a:blip r:embed="rId3">
            <a:alphaModFix/>
          </a:blip>
          <a:srcRect l="-26434" r="-26434"/>
          <a:stretch/>
        </p:blipFill>
        <p:spPr>
          <a:xfrm>
            <a:off x="457199" y="1122386"/>
            <a:ext cx="8062913" cy="3500071"/>
          </a:xfrm>
          <a:prstGeom prst="rect">
            <a:avLst/>
          </a:prstGeom>
          <a:noFill/>
          <a:ln>
            <a:noFill/>
          </a:ln>
        </p:spPr>
      </p:pic>
      <p:sp>
        <p:nvSpPr>
          <p:cNvPr id="727" name="Google Shape;727;p11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BLUE-LIGHT RESPONSE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1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PLANT RESPONSES TO GRAVITY</a:t>
            </a:r>
            <a:endParaRPr/>
          </a:p>
        </p:txBody>
      </p:sp>
      <p:sp>
        <p:nvSpPr>
          <p:cNvPr id="733" name="Google Shape;733;p114"/>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Negative gravitropism: the shoot apical tip grows upward</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Positive gravitropism: roots grow downward</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Amyloplasts (statoliths): plastids that contain starch granules and settle downward in response to gravity</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Found in shoots and specialized cells of the root cap</a:t>
            </a:r>
            <a:endParaRPr/>
          </a:p>
          <a:p>
            <a:pPr marL="342900" lvl="0" indent="-342900" algn="l" rtl="0">
              <a:spcBef>
                <a:spcPts val="1360"/>
              </a:spcBef>
              <a:spcAft>
                <a:spcPts val="0"/>
              </a:spcAft>
              <a:buSzPts val="2800"/>
              <a:buFont typeface="Courier New"/>
              <a:buChar char="o"/>
            </a:pPr>
            <a:r>
              <a:rPr lang="en-US" sz="2800">
                <a:latin typeface="Calibri"/>
                <a:ea typeface="Calibri"/>
                <a:cs typeface="Calibri"/>
                <a:sym typeface="Calibri"/>
              </a:rPr>
              <a:t>Amyloplasts will settle to the bottom of gravity-sensing cells and contact the ER.</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body" idx="1"/>
          </p:nvPr>
        </p:nvSpPr>
        <p:spPr>
          <a:xfrm>
            <a:off x="457200" y="5027657"/>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30.3</a:t>
            </a:r>
            <a:r>
              <a:rPr lang="en-US" sz="1100">
                <a:solidFill>
                  <a:srgbClr val="555555"/>
                </a:solidFill>
                <a:highlight>
                  <a:srgbClr val="FFFFFF"/>
                </a:highlight>
              </a:rPr>
              <a:t> This light micrograph shows a cross section of a squash (</a:t>
            </a:r>
            <a:r>
              <a:rPr lang="en-US" sz="1100" i="1">
                <a:solidFill>
                  <a:srgbClr val="555555"/>
                </a:solidFill>
                <a:highlight>
                  <a:srgbClr val="FFFFFF"/>
                </a:highlight>
              </a:rPr>
              <a:t>Curcurbita maxima</a:t>
            </a:r>
            <a:r>
              <a:rPr lang="en-US" sz="1100">
                <a:solidFill>
                  <a:srgbClr val="555555"/>
                </a:solidFill>
                <a:highlight>
                  <a:srgbClr val="FFFFFF"/>
                </a:highlight>
              </a:rPr>
              <a:t>) stem. Each teardrop-shaped vascular bundle consists of large xylem vessels toward the inside and smaller phloem cells toward the outside. Xylem cells, which transport water and nutrients from the roots to the rest of the plant, are dead at functional maturity. Phloem cells, which transport sugars and other organic compounds from photosynthetic tissue to the rest of the plant, are living. The vascular bundles are encased in ground tissue and surrounded by dermal tissue. (credit: modification of work by "(biophotos)"/Flickr; scale-bar data from Matt Russell)</a:t>
            </a:r>
            <a:endParaRPr sz="1100"/>
          </a:p>
        </p:txBody>
      </p:sp>
      <p:pic>
        <p:nvPicPr>
          <p:cNvPr id="113" name="Google Shape;113;p16"/>
          <p:cNvPicPr preferRelativeResize="0"/>
          <p:nvPr/>
        </p:nvPicPr>
        <p:blipFill>
          <a:blip r:embed="rId3">
            <a:alphaModFix/>
          </a:blip>
          <a:stretch>
            <a:fillRect/>
          </a:stretch>
        </p:blipFill>
        <p:spPr>
          <a:xfrm>
            <a:off x="1438238" y="143325"/>
            <a:ext cx="6267525" cy="47006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1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39" name="Google Shape;739;p115"/>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ER will release calcium ions and cause the polar transport of IAA to the bottom of the cell.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root: buildup of IAA inhibits cell elongation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shoot: buildup of IAA stimulates elongation</a:t>
            </a:r>
            <a:endParaRPr/>
          </a:p>
          <a:p>
            <a:pPr marL="342900" lvl="0" indent="-342900" algn="l" rtl="0">
              <a:spcBef>
                <a:spcPts val="1360"/>
              </a:spcBef>
              <a:spcAft>
                <a:spcPts val="0"/>
              </a:spcAft>
              <a:buSzPts val="2800"/>
              <a:buFont typeface="Courier New"/>
              <a:buChar char="o"/>
            </a:pPr>
            <a:r>
              <a:rPr lang="en-US" sz="2800">
                <a:latin typeface="Calibri"/>
                <a:ea typeface="Calibri"/>
                <a:cs typeface="Calibri"/>
                <a:sym typeface="Calibri"/>
              </a:rPr>
              <a:t>Amyloplasts return to their normal position when vertical growth is achieved.</a:t>
            </a:r>
            <a:endParaRPr sz="28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1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GROWTH RESPONSES</a:t>
            </a:r>
            <a:endParaRPr/>
          </a:p>
        </p:txBody>
      </p:sp>
      <p:sp>
        <p:nvSpPr>
          <p:cNvPr id="745" name="Google Shape;745;p116"/>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sensory response relies on chemical messengers (hormones)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 hormones can be made by any plant cell and can affect any plant cell.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 hormones are a group of unrelated chemical substances that affect plant morphogenesis.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1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FIVE MAJOR PLANT HORMONES</a:t>
            </a:r>
            <a:endParaRPr/>
          </a:p>
        </p:txBody>
      </p:sp>
      <p:sp>
        <p:nvSpPr>
          <p:cNvPr id="751" name="Google Shape;751;p117"/>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Auxins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Ex: IAA</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Main hormones responsible for cell elongation in phototropism and gravitropism.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Apical dominance is triggered by auxins.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Influences flowering, fruit settling and ripening, as well as inhibits abscission (leaf falling).</a:t>
            </a:r>
            <a:endParaRPr sz="2800">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1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57" name="Google Shape;757;p118"/>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Cytokinins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Promotes cytokinesis.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Most abundant in growing tissue.</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Can delay senescence in leaf tissue, promote mitosis, and stimulate differentiation of the meristem.</a:t>
            </a:r>
            <a:endParaRPr sz="28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1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63" name="Google Shape;763;p119"/>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Gibberellins (GAs)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Stimulate shoot elongation, seed germination, and fruit/flower maturation.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Synthesized in root and stem apical meristems, young leaves, and seed embryos.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Abscisic acid is a strong antagonist.</a:t>
            </a:r>
            <a:endParaRPr sz="2800">
              <a:latin typeface="Calibri"/>
              <a:ea typeface="Calibri"/>
              <a:cs typeface="Calibri"/>
              <a:sym typeface="Calibri"/>
            </a:endParaRPr>
          </a:p>
        </p:txBody>
      </p:sp>
      <p:pic>
        <p:nvPicPr>
          <p:cNvPr id="764" name="Google Shape;764;p119"/>
          <p:cNvPicPr preferRelativeResize="0"/>
          <p:nvPr/>
        </p:nvPicPr>
        <p:blipFill>
          <a:blip r:embed="rId3">
            <a:alphaModFix/>
          </a:blip>
          <a:stretch>
            <a:fillRect/>
          </a:stretch>
        </p:blipFill>
        <p:spPr>
          <a:xfrm>
            <a:off x="6751100" y="3160100"/>
            <a:ext cx="2392900" cy="363157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2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70" name="Google Shape;770;p120"/>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Abscisic acid (ABA)</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Accumulates as a response to stressful environmental conditions.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Counters growth-promoting effects of GAs and auxins.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Inhibits stem elongation and induces dormancy in lateral buds.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Induces dormancy in seeds by blocking germination and promoting storage.</a:t>
            </a:r>
            <a:endParaRPr sz="2800">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2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76" name="Google Shape;776;p121"/>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Ethylene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Associate with fruit ripening, flower wilting, and leaf fall.</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It is a volatile gas (C</a:t>
            </a:r>
            <a:r>
              <a:rPr lang="en-US" sz="2800" baseline="-25000">
                <a:latin typeface="Calibri"/>
                <a:ea typeface="Calibri"/>
                <a:cs typeface="Calibri"/>
                <a:sym typeface="Calibri"/>
              </a:rPr>
              <a:t>2</a:t>
            </a:r>
            <a:r>
              <a:rPr lang="en-US" sz="2800">
                <a:latin typeface="Calibri"/>
                <a:ea typeface="Calibri"/>
                <a:cs typeface="Calibri"/>
                <a:sym typeface="Calibri"/>
              </a:rPr>
              <a:t>H</a:t>
            </a:r>
            <a:r>
              <a:rPr lang="en-US" sz="2800" baseline="-25000">
                <a:latin typeface="Calibri"/>
                <a:ea typeface="Calibri"/>
                <a:cs typeface="Calibri"/>
                <a:sym typeface="Calibri"/>
              </a:rPr>
              <a:t>4</a:t>
            </a:r>
            <a:r>
              <a:rPr lang="en-US" sz="2800">
                <a:latin typeface="Calibri"/>
                <a:ea typeface="Calibri"/>
                <a:cs typeface="Calibri"/>
                <a:sym typeface="Calibri"/>
              </a:rPr>
              <a:t>).</a:t>
            </a:r>
            <a:endParaRPr sz="28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2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NONTRADITIONAL HORMONES</a:t>
            </a:r>
            <a:endParaRPr/>
          </a:p>
        </p:txBody>
      </p:sp>
      <p:sp>
        <p:nvSpPr>
          <p:cNvPr id="782" name="Google Shape;782;p122"/>
          <p:cNvSpPr txBox="1">
            <a:spLocks noGrp="1"/>
          </p:cNvSpPr>
          <p:nvPr>
            <p:ph type="body" idx="1"/>
          </p:nvPr>
        </p:nvSpPr>
        <p:spPr>
          <a:xfrm>
            <a:off x="457200" y="1219200"/>
            <a:ext cx="8360100" cy="54207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Jasmonates</a:t>
            </a:r>
            <a:endParaRPr/>
          </a:p>
          <a:p>
            <a:pPr marL="617220" lvl="1" indent="-228600" algn="l" rtl="0">
              <a:lnSpc>
                <a:spcPct val="107000"/>
              </a:lnSpc>
              <a:spcBef>
                <a:spcPts val="600"/>
              </a:spcBef>
              <a:spcAft>
                <a:spcPts val="0"/>
              </a:spcAft>
              <a:buSzPts val="2600"/>
              <a:buFont typeface="Courier New"/>
              <a:buChar char="o"/>
            </a:pPr>
            <a:r>
              <a:rPr lang="en-US" sz="2600">
                <a:latin typeface="Calibri"/>
                <a:ea typeface="Calibri"/>
                <a:cs typeface="Calibri"/>
                <a:sym typeface="Calibri"/>
              </a:rPr>
              <a:t>Play a major role in defense response to herbivory.</a:t>
            </a:r>
            <a:endParaRPr/>
          </a:p>
          <a:p>
            <a:pPr marL="617220" lvl="1"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Increase when wounded which increasing toxic secondary metabolites.</a:t>
            </a:r>
            <a:endParaRPr/>
          </a:p>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Oligosaccharins</a:t>
            </a:r>
            <a:endParaRPr/>
          </a:p>
          <a:p>
            <a:pPr marL="617220" lvl="1" indent="-228600" algn="l" rtl="0">
              <a:lnSpc>
                <a:spcPct val="107000"/>
              </a:lnSpc>
              <a:spcBef>
                <a:spcPts val="600"/>
              </a:spcBef>
              <a:spcAft>
                <a:spcPts val="0"/>
              </a:spcAft>
              <a:buSzPts val="2600"/>
              <a:buFont typeface="Courier New"/>
              <a:buChar char="o"/>
            </a:pPr>
            <a:r>
              <a:rPr lang="en-US" sz="2600">
                <a:latin typeface="Calibri"/>
                <a:ea typeface="Calibri"/>
                <a:cs typeface="Calibri"/>
                <a:sym typeface="Calibri"/>
              </a:rPr>
              <a:t>Play a role in plant defense against bacterial and fungal infection.</a:t>
            </a:r>
            <a:endParaRPr/>
          </a:p>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Strigolactones</a:t>
            </a:r>
            <a:endParaRPr/>
          </a:p>
          <a:p>
            <a:pPr marL="617220" lvl="1"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Promote seed germination and inhibit lateral apical development for some species.  (When auxin is absent.)</a:t>
            </a:r>
            <a:endParaRPr/>
          </a:p>
          <a:p>
            <a:pPr marL="617220" lvl="1" indent="-228600" algn="l" rtl="0">
              <a:lnSpc>
                <a:spcPct val="107000"/>
              </a:lnSpc>
              <a:spcBef>
                <a:spcPts val="800"/>
              </a:spcBef>
              <a:spcAft>
                <a:spcPts val="0"/>
              </a:spcAft>
              <a:buSzPts val="2600"/>
              <a:buFont typeface="Courier New"/>
              <a:buChar char="o"/>
            </a:pPr>
            <a:r>
              <a:rPr lang="en-US" sz="2600">
                <a:latin typeface="Calibri"/>
                <a:ea typeface="Calibri"/>
                <a:cs typeface="Calibri"/>
                <a:sym typeface="Calibri"/>
              </a:rPr>
              <a:t>Play a role in the establishment of mycorrhizae</a:t>
            </a:r>
            <a:endParaRPr sz="26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2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PLANT RESPONSE TO WIND AND TOUCH</a:t>
            </a:r>
            <a:endParaRPr/>
          </a:p>
        </p:txBody>
      </p:sp>
      <p:sp>
        <p:nvSpPr>
          <p:cNvPr id="788" name="Google Shape;788;p123"/>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Thigmotropism: movement of a plant subjected to constant directional pressure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Ex: tendrils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Cells that contact a support surface contract while the cells on the opposite side elongate.</a:t>
            </a:r>
            <a:endParaRPr sz="2800">
              <a:latin typeface="Calibri"/>
              <a:ea typeface="Calibri"/>
              <a:cs typeface="Calibri"/>
              <a:sym typeface="Calibri"/>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Thigmonastic: touch response independent of the direction of the stimulus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Ex: Venus fly trap</a:t>
            </a:r>
            <a:endParaRPr sz="2800">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2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94" name="Google Shape;794;p124"/>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Thigmomorphogensis: slow developmental change in the shape of a plant subjected to continuous mechanical stress</a:t>
            </a:r>
            <a:endParaRPr/>
          </a:p>
          <a:p>
            <a:pPr marL="742950" lvl="1" indent="-285750" algn="l" rtl="0">
              <a:lnSpc>
                <a:spcPct val="107000"/>
              </a:lnSpc>
              <a:spcBef>
                <a:spcPts val="800"/>
              </a:spcBef>
              <a:spcAft>
                <a:spcPts val="0"/>
              </a:spcAft>
              <a:buSzPts val="2800"/>
              <a:buFont typeface="Arial"/>
              <a:buChar char="•"/>
            </a:pPr>
            <a:r>
              <a:rPr lang="en-US" sz="2800">
                <a:solidFill>
                  <a:srgbClr val="000000"/>
                </a:solidFill>
                <a:latin typeface="Calibri"/>
                <a:ea typeface="Calibri"/>
                <a:cs typeface="Calibri"/>
                <a:sym typeface="Calibri"/>
              </a:rPr>
              <a:t>Ex: trees respond to bending in the wind</a:t>
            </a:r>
            <a:endParaRPr sz="2800">
              <a:solidFill>
                <a:srgbClr val="000000"/>
              </a:solidFill>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VASCULAR TISSUE COMPONENTS</a:t>
            </a:r>
            <a:endParaRPr/>
          </a:p>
        </p:txBody>
      </p:sp>
      <p:sp>
        <p:nvSpPr>
          <p:cNvPr id="119" name="Google Shape;119;p17"/>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731520" lvl="1" indent="-4572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Xylem: transport water and nutrients from roots throughout plant</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Vessel elements and tracheids (conduct water)</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Xylem parenchyma </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Not alive at maturity</a:t>
            </a:r>
            <a:endParaRPr/>
          </a:p>
          <a:p>
            <a:pPr marL="731520" lvl="1" indent="-4572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Phloem: transports organic compounds from site of photosynthesis to other parts of the plant</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Sieve cells (conduct photosynthates)</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Companion cells</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Phloem parenchyma</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Phloem fibers</a:t>
            </a:r>
            <a:endParaRPr/>
          </a:p>
          <a:p>
            <a:pPr marL="1257300" lvl="2"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Alive at maturity</a:t>
            </a:r>
            <a:endParaRPr/>
          </a:p>
          <a:p>
            <a:pPr marL="0" lvl="0" indent="0" algn="l" rtl="0">
              <a:lnSpc>
                <a:spcPct val="90000"/>
              </a:lnSpc>
              <a:spcBef>
                <a:spcPts val="370"/>
              </a:spcBef>
              <a:spcAft>
                <a:spcPts val="0"/>
              </a:spcAft>
              <a:buClr>
                <a:srgbClr val="6CB255"/>
              </a:buClr>
              <a:buSzPts val="1850"/>
              <a:buNone/>
            </a:pPr>
            <a:endParaRPr sz="185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2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DEFENSE RESPONSES AGAINST HERBIVORES AND PATHOGENS</a:t>
            </a:r>
            <a:endParaRPr sz="2160"/>
          </a:p>
        </p:txBody>
      </p:sp>
      <p:sp>
        <p:nvSpPr>
          <p:cNvPr id="800" name="Google Shape;800;p125"/>
          <p:cNvSpPr txBox="1">
            <a:spLocks noGrp="1"/>
          </p:cNvSpPr>
          <p:nvPr>
            <p:ph type="body" idx="1"/>
          </p:nvPr>
        </p:nvSpPr>
        <p:spPr>
          <a:xfrm>
            <a:off x="457200" y="1219201"/>
            <a:ext cx="8062912" cy="4791164"/>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face both herbivores and pathogens.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First line of defense…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Intact and impenetrable barrier.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Thick waxy cuticle, thorns, spines, etc.</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If barrier is broken must really on chemical defenses.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2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806" name="Google Shape;806;p126"/>
          <p:cNvSpPr txBox="1">
            <a:spLocks noGrp="1"/>
          </p:cNvSpPr>
          <p:nvPr>
            <p:ph type="body" idx="1"/>
          </p:nvPr>
        </p:nvSpPr>
        <p:spPr>
          <a:xfrm>
            <a:off x="457200" y="1136073"/>
            <a:ext cx="8062912" cy="54864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Secondary metabolites (chemical defenses)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Not made by photosynthesis or needed for respiration.</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Many are toxic.</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The alkaloids…</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Noxious odors. (Ex: oils of mint and sage)</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Repellant tastes. (Ex: bitterness of quinine)</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Excessive stimulation. (Ex: caffeine)</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Activated by mechanical wounding and tissue damage.</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Jasmonates may promote synthesis.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Plant may activate abscission of the injured tissue if damage is to great.</a:t>
            </a:r>
            <a:endParaRPr sz="26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30.2: STEMS</a:t>
            </a:r>
            <a:endParaRPr/>
          </a:p>
        </p:txBody>
      </p:sp>
      <p:sp>
        <p:nvSpPr>
          <p:cNvPr id="125" name="Google Shape;125;p18"/>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Main function is support but also provides storage (food) and connections (roots to leaves).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Part of the shoot system and vary between species.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Short or long</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Above ground or underground</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Herbaceous or woody</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Unbranched or branched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31" name="Google Shape;131;p19"/>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Characterized by presence of nodes and internodes.</a:t>
            </a:r>
            <a:endParaRPr/>
          </a:p>
          <a:p>
            <a:pPr marL="742950" marR="0" lvl="1" indent="-285750" algn="l" rtl="0">
              <a:lnSpc>
                <a:spcPct val="97000"/>
              </a:lnSpc>
              <a:spcBef>
                <a:spcPts val="0"/>
              </a:spcBef>
              <a:spcAft>
                <a:spcPts val="0"/>
              </a:spcAft>
              <a:buSzPts val="2590"/>
              <a:buFont typeface="Courier New"/>
              <a:buChar char="o"/>
            </a:pPr>
            <a:r>
              <a:rPr lang="en-US" sz="2590">
                <a:latin typeface="Calibri"/>
                <a:ea typeface="Calibri"/>
                <a:cs typeface="Calibri"/>
                <a:sym typeface="Calibri"/>
              </a:rPr>
              <a:t>Nodes: points of attachment for leaves, aerial roots, and flowers</a:t>
            </a:r>
            <a:endParaRPr/>
          </a:p>
          <a:p>
            <a:pPr marL="1143000" marR="0" lvl="2"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Petiole: stalk extending from the stem to base of the leaf (from nodes)</a:t>
            </a:r>
            <a:endParaRPr/>
          </a:p>
          <a:p>
            <a:pPr marL="1143000" marR="0" lvl="2"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Axil: area on the petiole</a:t>
            </a:r>
            <a:endParaRPr/>
          </a:p>
          <a:p>
            <a:pPr marL="1143000" marR="0" lvl="2"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Axillary bud: found on the axil and can give rise to a branch or flower</a:t>
            </a:r>
            <a:endParaRPr/>
          </a:p>
          <a:p>
            <a:pPr marL="1143000" marR="0" lvl="2"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Apical bud: on the apex (tip) of the shoot and contains the apical meristem</a:t>
            </a:r>
            <a:endParaRPr/>
          </a:p>
          <a:p>
            <a:pPr marL="742950" marR="0" lvl="1" indent="-285750" algn="l" rtl="0">
              <a:lnSpc>
                <a:spcPct val="97000"/>
              </a:lnSpc>
              <a:spcBef>
                <a:spcPts val="0"/>
              </a:spcBef>
              <a:spcAft>
                <a:spcPts val="0"/>
              </a:spcAft>
              <a:buSzPts val="2590"/>
              <a:buFont typeface="Courier New"/>
              <a:buChar char="o"/>
            </a:pPr>
            <a:r>
              <a:rPr lang="en-US" sz="2590">
                <a:latin typeface="Calibri"/>
                <a:ea typeface="Calibri"/>
                <a:cs typeface="Calibri"/>
                <a:sym typeface="Calibri"/>
              </a:rPr>
              <a:t>Internodes: region between two nodes</a:t>
            </a:r>
            <a:endParaRPr/>
          </a:p>
          <a:p>
            <a:pPr marL="0" lvl="0" indent="0" algn="l" rtl="0">
              <a:lnSpc>
                <a:spcPct val="90000"/>
              </a:lnSpc>
              <a:spcBef>
                <a:spcPts val="1170"/>
              </a:spcBef>
              <a:spcAft>
                <a:spcPts val="0"/>
              </a:spcAft>
              <a:buClr>
                <a:srgbClr val="6CB255"/>
              </a:buClr>
              <a:buSzPts val="1850"/>
              <a:buNone/>
            </a:pPr>
            <a:endParaRPr sz="185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0" descr="Photo shows a stem. Leaves are attached to petioles, which are small branches that radiate out from the stem. The petioles join the branch at junctions called nodes. The nodes are separated by a length of stem called the internode. Above the petioles, small leaves bud out from the node."/>
          <p:cNvPicPr preferRelativeResize="0">
            <a:picLocks noGrp="1"/>
          </p:cNvPicPr>
          <p:nvPr>
            <p:ph type="pic" idx="2"/>
          </p:nvPr>
        </p:nvPicPr>
        <p:blipFill rotWithShape="1">
          <a:blip r:embed="rId3">
            <a:alphaModFix/>
          </a:blip>
          <a:srcRect t="-2423" b="-2423"/>
          <a:stretch/>
        </p:blipFill>
        <p:spPr>
          <a:xfrm>
            <a:off x="3747248" y="1107618"/>
            <a:ext cx="4654760" cy="5319869"/>
          </a:xfrm>
          <a:prstGeom prst="rect">
            <a:avLst/>
          </a:prstGeom>
          <a:noFill/>
          <a:ln>
            <a:noFill/>
          </a:ln>
        </p:spPr>
      </p:pic>
      <p:sp>
        <p:nvSpPr>
          <p:cNvPr id="137" name="Google Shape;137;p20"/>
          <p:cNvSpPr txBox="1">
            <a:spLocks noGrp="1"/>
          </p:cNvSpPr>
          <p:nvPr>
            <p:ph type="body" idx="1"/>
          </p:nvPr>
        </p:nvSpPr>
        <p:spPr>
          <a:xfrm>
            <a:off x="457200" y="1107617"/>
            <a:ext cx="2823882" cy="52569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solidFill>
                  <a:srgbClr val="000000"/>
                </a:solidFill>
              </a:rPr>
              <a:t>Leaves are attached to the plant stem at areas called nodes. An internode is the stem region between two nodes. The petiole is the stalk connecting the leaf to the stem. The leaves just above the nodes arose from axillary buds.</a:t>
            </a:r>
            <a:endParaRPr/>
          </a:p>
        </p:txBody>
      </p:sp>
      <p:sp>
        <p:nvSpPr>
          <p:cNvPr id="138" name="Google Shape;138;p2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6CB255"/>
              </a:buClr>
              <a:buSzPts val="2400"/>
              <a:buFont typeface="Arial Black"/>
              <a:buNone/>
            </a:pPr>
            <a:r>
              <a:rPr lang="en-US" sz="2400">
                <a:solidFill>
                  <a:srgbClr val="6CB255"/>
                </a:solidFill>
              </a:rPr>
              <a:t>STEM COMPONENTS</a:t>
            </a:r>
            <a:endParaRPr sz="2400">
              <a:solidFill>
                <a:srgbClr val="6CB25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STEM ANATOMY</a:t>
            </a:r>
            <a:endParaRPr/>
          </a:p>
        </p:txBody>
      </p:sp>
      <p:sp>
        <p:nvSpPr>
          <p:cNvPr id="144" name="Google Shape;144;p21"/>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Arise from ground tissue.</a:t>
            </a:r>
            <a:endParaRPr/>
          </a:p>
          <a:p>
            <a:pPr marL="11430" lvl="0" indent="-1143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Primarily made of simple tissues from three cell types…</a:t>
            </a:r>
            <a:endParaRPr sz="2800">
              <a:latin typeface="Calibri"/>
              <a:ea typeface="Calibri"/>
              <a:cs typeface="Calibri"/>
              <a:sym typeface="Calibri"/>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Parenchyma</a:t>
            </a:r>
            <a:endParaRPr/>
          </a:p>
          <a:p>
            <a:pPr marL="114300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Most common</a:t>
            </a:r>
            <a:endParaRPr/>
          </a:p>
          <a:p>
            <a:pPr marL="114300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Found in stem, root, inside of the leaf, and pulp of fruit</a:t>
            </a:r>
            <a:endParaRPr/>
          </a:p>
          <a:p>
            <a:pPr marL="114300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Responsible for metabolic functions (photosynthesis, repair, etc.)</a:t>
            </a:r>
            <a:endParaRPr/>
          </a:p>
          <a:p>
            <a:pPr marL="114300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Some store starch</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50" name="Google Shape;150;p22"/>
          <p:cNvSpPr txBox="1">
            <a:spLocks noGrp="1"/>
          </p:cNvSpPr>
          <p:nvPr>
            <p:ph type="body" idx="1"/>
          </p:nvPr>
        </p:nvSpPr>
        <p:spPr>
          <a:xfrm>
            <a:off x="457200" y="1357745"/>
            <a:ext cx="8062912" cy="4652619"/>
          </a:xfrm>
          <a:prstGeom prst="rect">
            <a:avLst/>
          </a:prstGeom>
          <a:noFill/>
          <a:ln>
            <a:noFill/>
          </a:ln>
        </p:spPr>
        <p:txBody>
          <a:bodyPr spcFirstLastPara="1" wrap="square" lIns="91425" tIns="45700" rIns="91425" bIns="45700" anchor="t" anchorCtr="0">
            <a:noAutofit/>
          </a:bodyPr>
          <a:lstStyle/>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Primarily made of simple tissues from three cell types…(cont.)</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Collenchyma</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Elongated cells within uneven walls</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Provide structural support (mainly stem and leaf)</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Alive at maturity and usually below epidermis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Sclerenchyma</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Provide support</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Dead at maturity</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Two types of cells: fibers (long and slender) and sclereids (smaller)</a:t>
            </a:r>
            <a:endParaRPr/>
          </a:p>
          <a:p>
            <a:pPr marL="1143000" lvl="2" indent="-228600" algn="l" rtl="0">
              <a:lnSpc>
                <a:spcPct val="87000"/>
              </a:lnSpc>
              <a:spcBef>
                <a:spcPts val="800"/>
              </a:spcBef>
              <a:spcAft>
                <a:spcPts val="0"/>
              </a:spcAft>
              <a:buSzPts val="2590"/>
              <a:buFont typeface="Noto Sans Symbols"/>
              <a:buChar char="∙"/>
            </a:pPr>
            <a:r>
              <a:rPr lang="en-US" sz="2590">
                <a:latin typeface="Calibri"/>
                <a:ea typeface="Calibri"/>
                <a:cs typeface="Calibri"/>
                <a:sym typeface="Calibri"/>
              </a:rPr>
              <a:t>Both have secondary cell walls and deposits of lignin </a:t>
            </a:r>
            <a:endParaRPr/>
          </a:p>
          <a:p>
            <a:pPr marL="0" lvl="0" indent="0" algn="l" rtl="0">
              <a:lnSpc>
                <a:spcPct val="80000"/>
              </a:lnSpc>
              <a:spcBef>
                <a:spcPts val="1170"/>
              </a:spcBef>
              <a:spcAft>
                <a:spcPts val="0"/>
              </a:spcAft>
              <a:buClr>
                <a:srgbClr val="6CB255"/>
              </a:buClr>
              <a:buSzPts val="1850"/>
              <a:buNone/>
            </a:pPr>
            <a:endParaRPr sz="18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Collenchyma cell walls are uneven in thickness, as seen in this light micrograph. They provide support to plant structures. (credit: modification of work by Carl Szczerski; scale-bar data from Matt Russell)</a:t>
            </a:r>
            <a:endParaRPr/>
          </a:p>
        </p:txBody>
      </p:sp>
      <p:pic>
        <p:nvPicPr>
          <p:cNvPr id="156" name="Google Shape;156;p23" descr="Micrograph shows collenchyma cells, which are irregularly shaped and 25 to 50 microns across. The collenchyma cells are adjacent to a layer of rectangular cells that form the epidermis."/>
          <p:cNvPicPr preferRelativeResize="0">
            <a:picLocks noGrp="1"/>
          </p:cNvPicPr>
          <p:nvPr>
            <p:ph type="pic" idx="2"/>
          </p:nvPr>
        </p:nvPicPr>
        <p:blipFill rotWithShape="1">
          <a:blip r:embed="rId3">
            <a:alphaModFix/>
          </a:blip>
          <a:srcRect l="-35962" r="-35962"/>
          <a:stretch/>
        </p:blipFill>
        <p:spPr>
          <a:xfrm>
            <a:off x="457199" y="1122386"/>
            <a:ext cx="8062913" cy="3500071"/>
          </a:xfrm>
          <a:prstGeom prst="rect">
            <a:avLst/>
          </a:prstGeom>
          <a:noFill/>
          <a:ln>
            <a:noFill/>
          </a:ln>
        </p:spPr>
      </p:pic>
      <p:sp>
        <p:nvSpPr>
          <p:cNvPr id="157" name="Google Shape;157;p2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STEM ANATOMY: Collenchyma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THREE TISSUE SYSTEMS</a:t>
            </a:r>
            <a:endParaRPr/>
          </a:p>
        </p:txBody>
      </p:sp>
      <p:sp>
        <p:nvSpPr>
          <p:cNvPr id="163" name="Google Shape;163;p24"/>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Dermal</a:t>
            </a:r>
            <a:endParaRPr/>
          </a:p>
          <a:p>
            <a:pPr marL="617220" lvl="1" indent="-22860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Primarily composed of epidermis (single layer covering)</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Epidermal cells: most numerous and least differentiated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Protective and some can regulate gas exchange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Woody plants have bark (tough and waterproof layer of cork cells)</a:t>
            </a:r>
            <a:endParaRPr sz="28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INTRODUCTION</a:t>
            </a:r>
            <a:endParaRPr/>
          </a:p>
        </p:txBody>
      </p:sp>
      <p:sp>
        <p:nvSpPr>
          <p:cNvPr id="56" name="Google Shape;56;p7"/>
          <p:cNvSpPr txBox="1">
            <a:spLocks noGrp="1"/>
          </p:cNvSpPr>
          <p:nvPr>
            <p:ph type="body" idx="1"/>
          </p:nvPr>
        </p:nvSpPr>
        <p:spPr>
          <a:xfrm>
            <a:off x="457200" y="1323474"/>
            <a:ext cx="8062912" cy="46868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Plants provide oxygen, food, and shelter for living organisms.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Plants also provide humans medicines, oils, perfumes, and industrial products.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 body consists of stems, roots, and leaves.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 respond to environmental conditions such as light, gravity, competition, temperature, and predation.</a:t>
            </a:r>
            <a:endParaRPr sz="2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69" name="Google Shape;169;p25"/>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Dermal (cont.)</a:t>
            </a:r>
            <a:endParaRPr/>
          </a:p>
          <a:p>
            <a:pPr marL="617220" lvl="1" indent="-228600" algn="l" rtl="0">
              <a:lnSpc>
                <a:spcPct val="107000"/>
              </a:lnSpc>
              <a:spcBef>
                <a:spcPts val="600"/>
              </a:spcBef>
              <a:spcAft>
                <a:spcPts val="0"/>
              </a:spcAft>
              <a:buSzPts val="2800"/>
              <a:buFont typeface="Noto Sans Symbols"/>
              <a:buChar char="∙"/>
            </a:pPr>
            <a:r>
              <a:rPr lang="en-US" sz="2800">
                <a:solidFill>
                  <a:srgbClr val="000000"/>
                </a:solidFill>
                <a:latin typeface="Calibri"/>
                <a:ea typeface="Calibri"/>
                <a:cs typeface="Calibri"/>
                <a:sym typeface="Calibri"/>
              </a:rPr>
              <a:t>Leaf contains stomata (openings that regulate gas exchange)</a:t>
            </a:r>
            <a:endParaRPr/>
          </a:p>
          <a:p>
            <a:pPr marL="1143000" lvl="2" indent="-22860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Two guard cells surround the stoma (control opening and closing)</a:t>
            </a:r>
            <a:endParaRPr/>
          </a:p>
          <a:p>
            <a:pPr marL="731520" lvl="1" indent="-342900" algn="l" rtl="0">
              <a:lnSpc>
                <a:spcPct val="107000"/>
              </a:lnSpc>
              <a:spcBef>
                <a:spcPts val="800"/>
              </a:spcBef>
              <a:spcAft>
                <a:spcPts val="0"/>
              </a:spcAft>
              <a:buSzPts val="2800"/>
              <a:buFont typeface="Noto Sans Symbols"/>
              <a:buChar char="▪"/>
            </a:pPr>
            <a:r>
              <a:rPr lang="en-US" sz="2800">
                <a:solidFill>
                  <a:srgbClr val="000000"/>
                </a:solidFill>
                <a:latin typeface="Calibri"/>
                <a:ea typeface="Calibri"/>
                <a:cs typeface="Calibri"/>
                <a:sym typeface="Calibri"/>
              </a:rPr>
              <a:t>Trichomes (hair-like structures) help reduce transpiration, increase solar reflectance, and store defensive compounds.</a:t>
            </a:r>
            <a:endParaRPr sz="2800">
              <a:solidFill>
                <a:srgbClr val="000000"/>
              </a:solidFill>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341"/>
              <a:buNone/>
            </a:pPr>
            <a:r>
              <a:rPr lang="en-US" sz="1341"/>
              <a:t>Openings called stomata (singular: stoma) allow a plant to take up carbon dioxide and release oxygen and water vapor. The </a:t>
            </a:r>
            <a:r>
              <a:rPr lang="en-US" sz="1341">
                <a:solidFill>
                  <a:srgbClr val="6CB255"/>
                </a:solidFill>
              </a:rPr>
              <a:t>(a)</a:t>
            </a:r>
            <a:r>
              <a:rPr lang="en-US" sz="1341"/>
              <a:t> colorized scanning-electron micrograph shows a closed stoma of a dicot. Each stoma is flanked by two guard cells that regulate its </a:t>
            </a:r>
            <a:r>
              <a:rPr lang="en-US" sz="1341">
                <a:solidFill>
                  <a:srgbClr val="6CB255"/>
                </a:solidFill>
              </a:rPr>
              <a:t>(b)</a:t>
            </a:r>
            <a:r>
              <a:rPr lang="en-US" sz="1341"/>
              <a:t> opening and closing. The </a:t>
            </a:r>
            <a:r>
              <a:rPr lang="en-US" sz="1341">
                <a:solidFill>
                  <a:srgbClr val="6CB255"/>
                </a:solidFill>
              </a:rPr>
              <a:t>(c)</a:t>
            </a:r>
            <a:r>
              <a:rPr lang="en-US" sz="1341"/>
              <a:t> guard cells sit within the layer of epidermal cells (credit a: modification of work by Louisa Howard, Rippel Electron Microscope Facility, Dartmouth College; credit b: modification of work by June Kwak, University of Maryland; scale-bar data from Matt Russell)</a:t>
            </a:r>
            <a:endParaRPr/>
          </a:p>
        </p:txBody>
      </p:sp>
      <p:pic>
        <p:nvPicPr>
          <p:cNvPr id="175" name="Google Shape;175;p26" descr="The electron micrograph in part A shows the lumpy, textured of a leaf epidermis. Individual cells look like pillows arranged side by side and fused together. In the center of the image is an oval pore about 10 microns across. Inside the pore, closed guard cells have the appearance of sealed lips. The two light micrographs in part B shows two kidney-shaped guard cells. In the left image, the stoma is open and round. In the right image, the stoma is closed and oval shaped. Part C is an illustration of the leaf epidermis with a oval stomatal pore in the center. Surrounding this pore are two kidney-shaped guard cells. Rectangular epidermal cells surround the guard cells."/>
          <p:cNvPicPr preferRelativeResize="0">
            <a:picLocks noGrp="1"/>
          </p:cNvPicPr>
          <p:nvPr>
            <p:ph type="pic" idx="2"/>
          </p:nvPr>
        </p:nvPicPr>
        <p:blipFill rotWithShape="1">
          <a:blip r:embed="rId3">
            <a:alphaModFix/>
          </a:blip>
          <a:srcRect l="-13830" r="-13829"/>
          <a:stretch/>
        </p:blipFill>
        <p:spPr>
          <a:xfrm>
            <a:off x="457199" y="1122386"/>
            <a:ext cx="8062913" cy="3500071"/>
          </a:xfrm>
          <a:prstGeom prst="rect">
            <a:avLst/>
          </a:prstGeom>
          <a:noFill/>
          <a:ln>
            <a:noFill/>
          </a:ln>
        </p:spPr>
      </p:pic>
      <p:sp>
        <p:nvSpPr>
          <p:cNvPr id="176" name="Google Shape;176;p2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DERMAL TISSUE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82" name="Google Shape;182;p27"/>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Vascular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Composed of xylem and phloem arranged in vascular bundles.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Dicot stem: arranged in ring</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some plants bundles grow together to form growth rings.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Monocot stem: bundles are randomly scattered throughout ground tissue </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480"/>
              <a:buNone/>
            </a:pPr>
            <a:r>
              <a:rPr lang="en-US" sz="1480"/>
              <a:t>In </a:t>
            </a:r>
            <a:r>
              <a:rPr lang="en-US" sz="1480">
                <a:solidFill>
                  <a:srgbClr val="6CB255"/>
                </a:solidFill>
              </a:rPr>
              <a:t>(a)</a:t>
            </a:r>
            <a:r>
              <a:rPr lang="en-US" sz="1480"/>
              <a:t> dicot stems, vascular bundles are arranged around the periphery of the ground tissue. The xylem tissue is located toward the interior of the vascular bundle, and phloem is located toward the exterior. Sclerenchyma fibers cap the vascular bundles. In </a:t>
            </a:r>
            <a:r>
              <a:rPr lang="en-US" sz="1480">
                <a:solidFill>
                  <a:srgbClr val="6CB255"/>
                </a:solidFill>
              </a:rPr>
              <a:t>(b)</a:t>
            </a:r>
            <a:r>
              <a:rPr lang="en-US" sz="1480"/>
              <a:t> monocot stems, vascular bundles composed of xylem and phloem tissues are scattered throughout the ground tissue.</a:t>
            </a:r>
            <a:endParaRPr/>
          </a:p>
        </p:txBody>
      </p:sp>
      <p:pic>
        <p:nvPicPr>
          <p:cNvPr id="188" name="Google Shape;188;p28" descr="Part A is cross section of a dicot stem. In the center of the stem is ground tissue. Symmetrically arranged near the outside of the stem are egg-shaped vascular bundles; the narrow end of the egg points inward. The inner part of the vascular bundle is xylem tissue, and the outer part is sclerenchyma tissue. Sandwiched between the xylem and sclerenchyma is the phloem. Part B is a cross section of a monocot stem. In the monocot stem, the vascular bundles are scattered throughout the ground tissue. The bundles are smaller than in the dicot stem, and distinct layers of xylem, phloem and sclerenchyma cannot be discerned."/>
          <p:cNvPicPr preferRelativeResize="0">
            <a:picLocks noGrp="1"/>
          </p:cNvPicPr>
          <p:nvPr>
            <p:ph type="pic" idx="2"/>
          </p:nvPr>
        </p:nvPicPr>
        <p:blipFill rotWithShape="1">
          <a:blip r:embed="rId3">
            <a:alphaModFix/>
          </a:blip>
          <a:srcRect l="-7159" r="-7158"/>
          <a:stretch/>
        </p:blipFill>
        <p:spPr>
          <a:xfrm>
            <a:off x="457199" y="1122386"/>
            <a:ext cx="8062913" cy="3500071"/>
          </a:xfrm>
          <a:prstGeom prst="rect">
            <a:avLst/>
          </a:prstGeom>
          <a:noFill/>
          <a:ln>
            <a:noFill/>
          </a:ln>
        </p:spPr>
      </p:pic>
      <p:sp>
        <p:nvSpPr>
          <p:cNvPr id="189" name="Google Shape;189;p2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VASCULAR TISSUE: Monocot Vs. Dicot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95" name="Google Shape;195;p29"/>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Vascular (cont.)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Xylem tissue cells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Xylem parenchyma</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Tracheids</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Conduct water and dead at maturity </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Thick secondary cell walls that are lignified</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Water moves through pits (on sides with no secondary walls)</a:t>
            </a:r>
            <a:endParaRPr sz="28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01" name="Google Shape;201;p30"/>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Vascular (cont.)</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Xylem tissue cells</a:t>
            </a:r>
            <a:endParaRPr sz="2800">
              <a:solidFill>
                <a:srgbClr val="000000"/>
              </a:solidFill>
              <a:latin typeface="Calibri"/>
              <a:ea typeface="Calibri"/>
              <a:cs typeface="Calibri"/>
              <a:sym typeface="Calibri"/>
            </a:endParaRPr>
          </a:p>
          <a:p>
            <a:pPr marL="1143000" lvl="2" indent="-22860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Vessel elements</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Conduct water and dead at maturity</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Thinner walls and shorter</a:t>
            </a:r>
            <a:endParaRPr/>
          </a:p>
          <a:p>
            <a:pPr marL="1714500" lvl="3" indent="-342900" algn="l" rtl="0">
              <a:lnSpc>
                <a:spcPct val="107000"/>
              </a:lnSpc>
              <a:spcBef>
                <a:spcPts val="800"/>
              </a:spcBef>
              <a:spcAft>
                <a:spcPts val="0"/>
              </a:spcAft>
              <a:buSzPts val="2800"/>
              <a:buFont typeface="Noto Sans Symbols"/>
              <a:buChar char="▪"/>
            </a:pPr>
            <a:r>
              <a:rPr lang="en-US" sz="2800">
                <a:solidFill>
                  <a:srgbClr val="000000"/>
                </a:solidFill>
                <a:latin typeface="Calibri"/>
                <a:ea typeface="Calibri"/>
                <a:cs typeface="Calibri"/>
                <a:sym typeface="Calibri"/>
              </a:rPr>
              <a:t>Water moves through perforation plates (on end walls)</a:t>
            </a:r>
            <a:endParaRPr sz="2800">
              <a:solidFill>
                <a:srgbClr val="000000"/>
              </a:solidFill>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07" name="Google Shape;207;p31"/>
          <p:cNvSpPr txBox="1">
            <a:spLocks noGrp="1"/>
          </p:cNvSpPr>
          <p:nvPr>
            <p:ph type="body" idx="1"/>
          </p:nvPr>
        </p:nvSpPr>
        <p:spPr>
          <a:xfrm>
            <a:off x="457200" y="1343891"/>
            <a:ext cx="8062912" cy="4666473"/>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Vascular (cont.)</a:t>
            </a:r>
            <a:endParaRPr/>
          </a:p>
          <a:p>
            <a:pPr marL="617220" lvl="1" indent="-228600" algn="l" rtl="0">
              <a:lnSpc>
                <a:spcPct val="107000"/>
              </a:lnSpc>
              <a:spcBef>
                <a:spcPts val="600"/>
              </a:spcBef>
              <a:spcAft>
                <a:spcPts val="0"/>
              </a:spcAft>
              <a:buSzPts val="2590"/>
              <a:buFont typeface="Noto Sans Symbols"/>
              <a:buChar char="∙"/>
            </a:pPr>
            <a:r>
              <a:rPr lang="en-US" sz="2590">
                <a:latin typeface="Calibri"/>
                <a:ea typeface="Calibri"/>
                <a:cs typeface="Calibri"/>
                <a:sym typeface="Calibri"/>
              </a:rPr>
              <a:t>Phloem tissue cells</a:t>
            </a:r>
            <a:endParaRPr/>
          </a:p>
          <a:p>
            <a:pPr marL="1143000" lvl="2" indent="-228600" algn="l" rtl="0">
              <a:lnSpc>
                <a:spcPct val="107000"/>
              </a:lnSpc>
              <a:spcBef>
                <a:spcPts val="0"/>
              </a:spcBef>
              <a:spcAft>
                <a:spcPts val="0"/>
              </a:spcAft>
              <a:buSzPts val="2590"/>
              <a:buFont typeface="Courier New"/>
              <a:buChar char="o"/>
            </a:pPr>
            <a:r>
              <a:rPr lang="en-US" sz="2590">
                <a:latin typeface="Calibri"/>
                <a:ea typeface="Calibri"/>
                <a:cs typeface="Calibri"/>
                <a:sym typeface="Calibri"/>
              </a:rPr>
              <a:t>Sieve-tube cells</a:t>
            </a:r>
            <a:endParaRPr/>
          </a:p>
          <a:p>
            <a:pPr marL="1714500" lvl="3" indent="-3429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Arranged end to end (make long sieve tube)</a:t>
            </a:r>
            <a:endParaRPr/>
          </a:p>
          <a:p>
            <a:pPr marL="1714500" lvl="3" indent="-3429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Transports organic substances (sugars, amino acids, etc.)</a:t>
            </a:r>
            <a:endParaRPr/>
          </a:p>
          <a:p>
            <a:pPr marL="1714500" lvl="3" indent="-3429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Move through perforated sieve plates (on end junctions between two cells)</a:t>
            </a:r>
            <a:endParaRPr/>
          </a:p>
          <a:p>
            <a:pPr marL="1714500" lvl="3" indent="-3429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Alive at maturity but many cell components disintegrated </a:t>
            </a:r>
            <a:endParaRPr/>
          </a:p>
          <a:p>
            <a:pPr marL="0" lvl="0" indent="0" algn="l" rtl="0">
              <a:spcBef>
                <a:spcPts val="1170"/>
              </a:spcBef>
              <a:spcAft>
                <a:spcPts val="0"/>
              </a:spcAft>
              <a:buClr>
                <a:srgbClr val="6CB255"/>
              </a:buClr>
              <a:buSzPts val="1850"/>
              <a:buNone/>
            </a:pPr>
            <a:endParaRPr sz="18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13" name="Google Shape;213;p32"/>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Vascular (cont.)</a:t>
            </a:r>
            <a:endParaRPr/>
          </a:p>
          <a:p>
            <a:pPr marL="617220" lvl="1" indent="-228600" algn="l" rtl="0">
              <a:lnSpc>
                <a:spcPct val="107000"/>
              </a:lnSpc>
              <a:spcBef>
                <a:spcPts val="600"/>
              </a:spcBef>
              <a:spcAft>
                <a:spcPts val="0"/>
              </a:spcAft>
              <a:buSzPts val="2800"/>
              <a:buFont typeface="Noto Sans Symbols"/>
              <a:buChar char="∙"/>
            </a:pPr>
            <a:r>
              <a:rPr lang="en-US" sz="2800">
                <a:solidFill>
                  <a:srgbClr val="000000"/>
                </a:solidFill>
                <a:latin typeface="Calibri"/>
                <a:ea typeface="Calibri"/>
                <a:cs typeface="Calibri"/>
                <a:sym typeface="Calibri"/>
              </a:rPr>
              <a:t>Phloem tissue cells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Companion cells</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Alongside sieve-tube cells</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Provide metabolic support</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Phloem parenchyma</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Phloem fibers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200"/>
              <a:buNone/>
            </a:pPr>
            <a:r>
              <a:rPr lang="en-US" sz="1200"/>
              <a:t>This light micrograph shows a cross section of a squash (</a:t>
            </a:r>
            <a:r>
              <a:rPr lang="en-US" sz="1200" i="1"/>
              <a:t>Curcurbita maxima</a:t>
            </a:r>
            <a:r>
              <a:rPr lang="en-US" sz="1200"/>
              <a:t>) stem. Each teardrop-shaped vascular bundle consists of large xylem vessels toward the inside and smaller phloem cells toward the outside. Xylem cells, which transport water and nutrients from the roots to the rest of the plant, are dead at functional maturity. Phloem cells, which transport sugars and other organic compounds from photosynthetic tissue to the rest of the plant, are living. The vascular bundles are encased in ground tissue and surrounded by dermal tissue. (credit: modification of work by “(biophotos)”/Flickr; scale-bar data from Matt Russell)</a:t>
            </a:r>
            <a:endParaRPr/>
          </a:p>
        </p:txBody>
      </p:sp>
      <p:pic>
        <p:nvPicPr>
          <p:cNvPr id="219" name="Google Shape;219;p33" descr="Micrograph shows a round plant stem cross section. There are four teardrop-shaped vascular bundles, with the narrow point of the teardrop meeting at a round xylem vessel. Within each teardrop near the center are two to four more xylem vessels. To the outside of the xylem vessels are much smaller phloem cells. The four vascular bundles are encased in ground tissue. Cells of the ground tissue are somewhat larger than phloem. The stem is protected by an outer layer of dermal tissue, made up of several layers of cells smaller than phloem cells."/>
          <p:cNvPicPr preferRelativeResize="0">
            <a:picLocks noGrp="1"/>
          </p:cNvPicPr>
          <p:nvPr>
            <p:ph type="pic" idx="2"/>
          </p:nvPr>
        </p:nvPicPr>
        <p:blipFill rotWithShape="1">
          <a:blip r:embed="rId3">
            <a:alphaModFix/>
          </a:blip>
          <a:srcRect l="-36387" r="-36387"/>
          <a:stretch/>
        </p:blipFill>
        <p:spPr>
          <a:xfrm>
            <a:off x="457199" y="1122386"/>
            <a:ext cx="8062913" cy="3500071"/>
          </a:xfrm>
          <a:prstGeom prst="rect">
            <a:avLst/>
          </a:prstGeom>
          <a:noFill/>
          <a:ln>
            <a:noFill/>
          </a:ln>
        </p:spPr>
      </p:pic>
      <p:sp>
        <p:nvSpPr>
          <p:cNvPr id="220" name="Google Shape;220;p3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STEM COMPONENTS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Ground Tissue</a:t>
            </a:r>
            <a:endParaRPr/>
          </a:p>
        </p:txBody>
      </p:sp>
      <p:sp>
        <p:nvSpPr>
          <p:cNvPr id="226" name="Google Shape;226;p34"/>
          <p:cNvSpPr txBox="1">
            <a:spLocks noGrp="1"/>
          </p:cNvSpPr>
          <p:nvPr>
            <p:ph type="body" idx="1"/>
          </p:nvPr>
        </p:nvSpPr>
        <p:spPr>
          <a:xfrm>
            <a:off x="457200" y="1343891"/>
            <a:ext cx="8062912" cy="4666473"/>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Ground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Mostly parenchyma cells but may contain collenchyma and sclerenchyma for support.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Pith: towards the interior of the vascular tissue (stem or root)</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Cortex: layer between vascular tissue and the epidermis </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8"/>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30.1</a:t>
            </a:r>
            <a:r>
              <a:rPr lang="en-US" sz="1100">
                <a:solidFill>
                  <a:srgbClr val="555555"/>
                </a:solidFill>
                <a:highlight>
                  <a:srgbClr val="FFFFFF"/>
                </a:highlight>
              </a:rPr>
              <a:t> A locust leaf consists of leaflets arrayed along a central midrib. Each leaflet is a complex photosynthetic machine, exquisitely adapted to capture sunlight and carbon dioxide. An intricate vascular system supplies the leaf with water and minerals, and exports the products of photosynthesis. (credit: modification of work by Todd Petit)</a:t>
            </a:r>
            <a:endParaRPr sz="1100"/>
          </a:p>
        </p:txBody>
      </p:sp>
      <p:pic>
        <p:nvPicPr>
          <p:cNvPr id="63" name="Google Shape;63;p8"/>
          <p:cNvPicPr preferRelativeResize="0"/>
          <p:nvPr/>
        </p:nvPicPr>
        <p:blipFill>
          <a:blip r:embed="rId3">
            <a:alphaModFix/>
          </a:blip>
          <a:stretch>
            <a:fillRect/>
          </a:stretch>
        </p:blipFill>
        <p:spPr>
          <a:xfrm>
            <a:off x="152400" y="152400"/>
            <a:ext cx="8839201" cy="44077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480"/>
              <a:buNone/>
            </a:pPr>
            <a:r>
              <a:rPr lang="en-US" sz="1480"/>
              <a:t>The stem of common St John's Wort (</a:t>
            </a:r>
            <a:r>
              <a:rPr lang="en-US" sz="1480" i="1"/>
              <a:t>Hypericum perforatum</a:t>
            </a:r>
            <a:r>
              <a:rPr lang="en-US" sz="1480"/>
              <a:t>) is shown in cross section in this light micrograph. The central pith (greenish-blue, in the center) and peripheral cortex (narrow zone 3–5 cells thick just inside the epidermis) are composed of parenchyma cells. Vascular tissue composed of xylem (red) and phloem tissue (green, between the xylem and cortex) surrounds the pith. (credit: Rolf-Dieter Mueller)</a:t>
            </a:r>
            <a:endParaRPr sz="1480"/>
          </a:p>
        </p:txBody>
      </p:sp>
      <p:pic>
        <p:nvPicPr>
          <p:cNvPr id="232" name="Google Shape;232;p35" descr="Micrograph shows a stem about 1.2 millimeters across. The central pith layer is about 800 microns across. Pith cells stain greenish-blue and are about 50 to 100 microns in diameter in the middle, and smaller toward the outside. Surrounding the pith is a ring of xylem cells about 75 microns across and four cells deep. Xylem cells, which are about 15 microns across, radiate out from the center in rows. Rows of green-staining phloem cells radiate out from the xylem cells.  Phloem cells are about half the size of xylem cells. Outside the phloem is a ring of cells that make up the peripheral cortex. Cells in the peripheral cortex are rounded rectangles that lie perpendicular to the phloem. The outermost epidermis is made up of cells similar in shape to the peripheral cortex cells but a bit larger. On opposite faces of the stem the peripheral cortex bulges outward, forming buds about 150 microns across."/>
          <p:cNvPicPr preferRelativeResize="0">
            <a:picLocks noGrp="1"/>
          </p:cNvPicPr>
          <p:nvPr>
            <p:ph type="pic" idx="2"/>
          </p:nvPr>
        </p:nvPicPr>
        <p:blipFill rotWithShape="1">
          <a:blip r:embed="rId3">
            <a:alphaModFix/>
          </a:blip>
          <a:srcRect l="-48032" r="-48032"/>
          <a:stretch/>
        </p:blipFill>
        <p:spPr>
          <a:xfrm>
            <a:off x="457199" y="1122386"/>
            <a:ext cx="8062913" cy="3500071"/>
          </a:xfrm>
          <a:prstGeom prst="rect">
            <a:avLst/>
          </a:prstGeom>
          <a:noFill/>
          <a:ln>
            <a:noFill/>
          </a:ln>
        </p:spPr>
      </p:pic>
      <p:sp>
        <p:nvSpPr>
          <p:cNvPr id="233" name="Google Shape;233;p3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STEM ANATOMY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GROWTH IN STEMS</a:t>
            </a:r>
            <a:endParaRPr/>
          </a:p>
        </p:txBody>
      </p:sp>
      <p:sp>
        <p:nvSpPr>
          <p:cNvPr id="239" name="Google Shape;239;p36"/>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Primary growth</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Increases in length occur as a result of cell division in the shoot apical meristem.</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Most occur at apices (tips) of stems and roots.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Result of rapidly dividing cells and their subsequent elongation.</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Allows plant to continuously seek water and light.</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Apical dominance: focuses growth at apical bud and diminishes growth of axillary buds</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Varies according to species.  (Conifers display strong dominance.)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45" name="Google Shape;245;p37"/>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Secondary growth</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Increases in thickness (girth) occur as a result of cell division in the lateral meristem.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Lateral meristems include the vascular cambium and the cork cambium (woody plants).</a:t>
            </a:r>
            <a:endParaRPr/>
          </a:p>
          <a:p>
            <a:pPr marL="0" lvl="0" indent="0" algn="l" rtl="0">
              <a:spcBef>
                <a:spcPts val="1200"/>
              </a:spcBef>
              <a:spcAft>
                <a:spcPts val="0"/>
              </a:spcAft>
              <a:buClr>
                <a:srgbClr val="6CB255"/>
              </a:buClr>
              <a:buSzPts val="2000"/>
              <a:buNone/>
            </a:pPr>
            <a:endParaRPr/>
          </a:p>
        </p:txBody>
      </p:sp>
      <p:pic>
        <p:nvPicPr>
          <p:cNvPr id="246" name="Google Shape;246;p37"/>
          <p:cNvPicPr preferRelativeResize="0"/>
          <p:nvPr/>
        </p:nvPicPr>
        <p:blipFill>
          <a:blip r:embed="rId3">
            <a:alphaModFix/>
          </a:blip>
          <a:stretch>
            <a:fillRect/>
          </a:stretch>
        </p:blipFill>
        <p:spPr>
          <a:xfrm>
            <a:off x="6232825" y="3641275"/>
            <a:ext cx="2843474" cy="3146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52" name="Google Shape;252;p38"/>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590"/>
              <a:buFont typeface="Courier New"/>
              <a:buChar char="o"/>
            </a:pPr>
            <a:r>
              <a:rPr lang="en-US" sz="2590">
                <a:latin typeface="Calibri"/>
                <a:ea typeface="Calibri"/>
                <a:cs typeface="Calibri"/>
                <a:sym typeface="Calibri"/>
              </a:rPr>
              <a:t>Secondary growth (cont.)</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Vascular cambium</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Located between primary xylem (interior) and phloem (exterior).</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Divides and forms secondary xylem (tracheids and vessel elements) and phloem (sieve elements and companion cells).</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Secondary xylem laid interiorly and phloem laid exteriorly of cambium.</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Secondary xylem contains lignin (adds toughness)</a:t>
            </a:r>
            <a:endParaRPr/>
          </a:p>
          <a:p>
            <a:pPr marL="11430" lvl="0" indent="153035" algn="l" rtl="0">
              <a:lnSpc>
                <a:spcPct val="107000"/>
              </a:lnSpc>
              <a:spcBef>
                <a:spcPts val="800"/>
              </a:spcBef>
              <a:spcAft>
                <a:spcPts val="0"/>
              </a:spcAft>
              <a:buSzPts val="2590"/>
              <a:buFont typeface="Courier New"/>
              <a:buNone/>
            </a:pPr>
            <a:endParaRPr sz="259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58" name="Google Shape;258;p39"/>
          <p:cNvSpPr txBox="1">
            <a:spLocks noGrp="1"/>
          </p:cNvSpPr>
          <p:nvPr>
            <p:ph type="body" idx="1"/>
          </p:nvPr>
        </p:nvSpPr>
        <p:spPr>
          <a:xfrm>
            <a:off x="457199" y="1260763"/>
            <a:ext cx="8201891" cy="5223163"/>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Secondary growth (cont.)</a:t>
            </a:r>
            <a:endParaRPr/>
          </a:p>
          <a:p>
            <a:pPr marL="1143000" marR="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Cork cambium</a:t>
            </a:r>
            <a:endParaRPr/>
          </a:p>
          <a:p>
            <a:pPr marL="1600200" marR="0" lvl="3"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Outermost lateral meristem </a:t>
            </a:r>
            <a:endParaRPr sz="2600">
              <a:latin typeface="Calibri"/>
              <a:ea typeface="Calibri"/>
              <a:cs typeface="Calibri"/>
              <a:sym typeface="Calibri"/>
            </a:endParaRPr>
          </a:p>
          <a:p>
            <a:pPr marL="1600200" marR="0" lvl="3"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Produces…</a:t>
            </a:r>
            <a:endParaRPr/>
          </a:p>
          <a:p>
            <a:pPr marL="2057400" marR="0" lvl="4"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cork cells: contain suberin </a:t>
            </a:r>
            <a:endParaRPr/>
          </a:p>
          <a:p>
            <a:pPr marL="2057400" marR="0" lvl="4"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phelloderm: layer of cells that grow inward</a:t>
            </a:r>
            <a:endParaRPr/>
          </a:p>
          <a:p>
            <a:pPr marL="1600200" marR="0" lvl="3"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Periderm: cork cambium, cork cells, and phelloderm (collectively)</a:t>
            </a:r>
            <a:endParaRPr/>
          </a:p>
          <a:p>
            <a:pPr marL="2057400" marR="0" lvl="4"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Will replace the epidermis in some mature plants.</a:t>
            </a:r>
            <a:endParaRPr/>
          </a:p>
          <a:p>
            <a:pPr marL="1657350" lvl="3" indent="-285750" algn="l" rtl="0">
              <a:lnSpc>
                <a:spcPct val="107000"/>
              </a:lnSpc>
              <a:spcBef>
                <a:spcPts val="800"/>
              </a:spcBef>
              <a:spcAft>
                <a:spcPts val="0"/>
              </a:spcAft>
              <a:buSzPts val="2600"/>
              <a:buFont typeface="Arial"/>
              <a:buChar char="•"/>
            </a:pPr>
            <a:r>
              <a:rPr lang="en-US" sz="2600">
                <a:latin typeface="Calibri"/>
                <a:ea typeface="Calibri"/>
                <a:cs typeface="Calibri"/>
                <a:sym typeface="Calibri"/>
              </a:rPr>
              <a:t>Lenticels: openings in the periderm to allow for gas exchange</a:t>
            </a:r>
            <a:endParaRPr sz="2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body" idx="1"/>
          </p:nvPr>
        </p:nvSpPr>
        <p:spPr>
          <a:xfrm>
            <a:off x="457200" y="5507370"/>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In woody plants, primary growth is followed by secondary growth, which allows the plant stem to increase in thickness or girth. Secondary vascular tissue is added as the plant grows, as well as a cork layer. The bark of a tree extends from the vascular cambium to the epidermis.</a:t>
            </a:r>
            <a:endParaRPr/>
          </a:p>
        </p:txBody>
      </p:sp>
      <p:pic>
        <p:nvPicPr>
          <p:cNvPr id="264" name="Google Shape;264;p40" descr="Left illustration shows a cross section of a woody stem undergoing primary growth. At the core of the stem is pith. Toward the outside are egg-shaped vascular bundles. Xylem is located toward the inside of the vascular bundle, and phloem is in the middle. Sclerenchyma cap the outside of the bundle. Right illustration shows a cross section of a woody stem undergoing secondary growth. As in primary growth, the core of the stem is pith. Outside the pith is a ring of secondary xylem. Rounded bundles of primary xylem tissue project from this ring into the pith. Outside the secondary xylem is a ring of secondary phloem tissue. The vascular cambium separates the xylem from the phloem. Outside the secondary phloem is the cortex layer. Bundles of primary phloem project outward from the secondary phloem into the cortex. A cork ring surrounds the cortex. The cork is separated from the cortex by a thin cork cambium. The bark of the tree extends from the vascular cambium to the epidermis."/>
          <p:cNvPicPr preferRelativeResize="0">
            <a:picLocks noGrp="1"/>
          </p:cNvPicPr>
          <p:nvPr>
            <p:ph type="pic" idx="2"/>
          </p:nvPr>
        </p:nvPicPr>
        <p:blipFill rotWithShape="1">
          <a:blip r:embed="rId3">
            <a:alphaModFix/>
          </a:blip>
          <a:srcRect l="-35523" r="-35522"/>
          <a:stretch/>
        </p:blipFill>
        <p:spPr>
          <a:xfrm>
            <a:off x="260575" y="1111750"/>
            <a:ext cx="8714700" cy="4184700"/>
          </a:xfrm>
          <a:prstGeom prst="rect">
            <a:avLst/>
          </a:prstGeom>
          <a:noFill/>
          <a:ln>
            <a:noFill/>
          </a:ln>
        </p:spPr>
      </p:pic>
      <p:sp>
        <p:nvSpPr>
          <p:cNvPr id="265" name="Google Shape;265;p40"/>
          <p:cNvSpPr txBox="1">
            <a:spLocks noGrp="1"/>
          </p:cNvSpPr>
          <p:nvPr>
            <p:ph type="title"/>
          </p:nvPr>
        </p:nvSpPr>
        <p:spPr>
          <a:xfrm>
            <a:off x="131175" y="241325"/>
            <a:ext cx="8844000" cy="659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GROWTH IN STEMS: Primary Vs. Secondary Growth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71" name="Google Shape;271;p41"/>
          <p:cNvSpPr txBox="1">
            <a:spLocks noGrp="1"/>
          </p:cNvSpPr>
          <p:nvPr>
            <p:ph type="body" idx="1"/>
          </p:nvPr>
        </p:nvSpPr>
        <p:spPr>
          <a:xfrm>
            <a:off x="457250" y="2651850"/>
            <a:ext cx="8062800" cy="40167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590"/>
              <a:buFont typeface="Courier New"/>
              <a:buChar char="o"/>
            </a:pPr>
            <a:r>
              <a:rPr lang="en-US" sz="2590">
                <a:latin typeface="Calibri"/>
                <a:ea typeface="Calibri"/>
                <a:cs typeface="Calibri"/>
                <a:sym typeface="Calibri"/>
              </a:rPr>
              <a:t>Annual rings</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Formed from the activity of the vascular cambium.</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Arises from seasonal decreases in vessel elements and increases in tracheids.</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Early wood (spring wood)</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Secondary xylem with large internal diameter and thin primary cell walls.</a:t>
            </a:r>
            <a:endParaRPr/>
          </a:p>
          <a:p>
            <a:pPr marL="617220" lvl="1"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Late wood (autumn wood)</a:t>
            </a:r>
            <a:endParaRPr/>
          </a:p>
          <a:p>
            <a:pPr marL="1143000" lvl="2" indent="-228600" algn="l" rtl="0">
              <a:lnSpc>
                <a:spcPct val="107000"/>
              </a:lnSpc>
              <a:spcBef>
                <a:spcPts val="0"/>
              </a:spcBef>
              <a:spcAft>
                <a:spcPts val="0"/>
              </a:spcAft>
              <a:buSzPts val="2590"/>
              <a:buFont typeface="Noto Sans Symbols"/>
              <a:buChar char="∙"/>
            </a:pPr>
            <a:r>
              <a:rPr lang="en-US" sz="2590">
                <a:latin typeface="Calibri"/>
                <a:ea typeface="Calibri"/>
                <a:cs typeface="Calibri"/>
                <a:sym typeface="Calibri"/>
              </a:rPr>
              <a:t>Secondary xylem develops thickened cell walls.</a:t>
            </a:r>
            <a:endParaRPr/>
          </a:p>
          <a:p>
            <a:pPr marL="0" lvl="0" indent="0" algn="l" rtl="0">
              <a:spcBef>
                <a:spcPts val="1170"/>
              </a:spcBef>
              <a:spcAft>
                <a:spcPts val="0"/>
              </a:spcAft>
              <a:buClr>
                <a:srgbClr val="6CB255"/>
              </a:buClr>
              <a:buSzPts val="1850"/>
              <a:buNone/>
            </a:pPr>
            <a:endParaRPr sz="1850"/>
          </a:p>
        </p:txBody>
      </p:sp>
      <p:pic>
        <p:nvPicPr>
          <p:cNvPr id="272" name="Google Shape;272;p41"/>
          <p:cNvPicPr preferRelativeResize="0"/>
          <p:nvPr/>
        </p:nvPicPr>
        <p:blipFill>
          <a:blip r:embed="rId3">
            <a:alphaModFix/>
          </a:blip>
          <a:stretch>
            <a:fillRect/>
          </a:stretch>
        </p:blipFill>
        <p:spPr>
          <a:xfrm>
            <a:off x="4914150" y="-2"/>
            <a:ext cx="4229850" cy="3164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78" name="Google Shape;278;p42"/>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Herbaceous plants mostly undergo primary growth.</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Woody plants undergo noticeable secondary growth (mostly in dicots).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Indeterminate growth: plant parts that grow throughout life (stems, roots, etc.)</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Determinate growth: plant parts that cease growth at a certain size (leaves, flowers, etc.)</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STEM MODIFICATIONS</a:t>
            </a:r>
            <a:endParaRPr/>
          </a:p>
        </p:txBody>
      </p:sp>
      <p:sp>
        <p:nvSpPr>
          <p:cNvPr id="284" name="Google Shape;284;p43"/>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Species can have modified stems to suit particular habitats and environments.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Rhizome: grows horizontally underground (Ex: ginger and ferns)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Corms: similar to rhizomes but contain stored food (allows some plants to survive winter; Ex: carrion flower)</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Stolons: run almost parallel to ground and can give rise to new plants at the nodes (Ex: Rhodes grass)</a:t>
            </a:r>
            <a:endParaRPr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90" name="Google Shape;290;p44"/>
          <p:cNvSpPr txBox="1">
            <a:spLocks noGrp="1"/>
          </p:cNvSpPr>
          <p:nvPr>
            <p:ph type="body" idx="1"/>
          </p:nvPr>
        </p:nvSpPr>
        <p:spPr>
          <a:xfrm>
            <a:off x="457200" y="1343891"/>
            <a:ext cx="8062912" cy="466647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Runners: type of stolon that runs above ground (Ex: strawberries)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Tubers: store starch (Ex: potato)</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Bulb: underground storage (Ex: iris)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Tendrils: support and climbing on surfaces (Ex: buckwheat vine)</a:t>
            </a:r>
            <a:endParaRPr/>
          </a:p>
          <a:p>
            <a:pPr marL="742950" marR="0" lvl="1" indent="-28575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Thorns: sharp outgrowths (Ex: roses)</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30.1: THE PLANT BODY</a:t>
            </a:r>
            <a:endParaRPr/>
          </a:p>
        </p:txBody>
      </p:sp>
      <p:sp>
        <p:nvSpPr>
          <p:cNvPr id="69" name="Google Shape;69;p9"/>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 cells have many of the same parts as animal cells but also have chloroplast, cell walls, plastids, and a large central vacuole.</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 Organ Systems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Group of cells 🡪 tissue</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Group of tissues 🡪 organ</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Group of organs 🡪 organ system</a:t>
            </a:r>
            <a:endParaRPr sz="28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30.13</a:t>
            </a:r>
            <a:r>
              <a:rPr lang="en-US" sz="1100">
                <a:solidFill>
                  <a:srgbClr val="555555"/>
                </a:solidFill>
                <a:highlight>
                  <a:srgbClr val="FFFFFF"/>
                </a:highlight>
              </a:rPr>
              <a:t> Stem modifications enable plants to thrive in a variety of environments. Shown are (a) ginger (</a:t>
            </a:r>
            <a:r>
              <a:rPr lang="en-US" sz="1100" i="1">
                <a:solidFill>
                  <a:srgbClr val="555555"/>
                </a:solidFill>
                <a:highlight>
                  <a:srgbClr val="FFFFFF"/>
                </a:highlight>
              </a:rPr>
              <a:t>Zingiber officinale</a:t>
            </a:r>
            <a:r>
              <a:rPr lang="en-US" sz="1100">
                <a:solidFill>
                  <a:srgbClr val="555555"/>
                </a:solidFill>
                <a:highlight>
                  <a:srgbClr val="FFFFFF"/>
                </a:highlight>
              </a:rPr>
              <a:t>) rhizomes, (b) a carrion flower (</a:t>
            </a:r>
            <a:r>
              <a:rPr lang="en-US" sz="1100" i="1">
                <a:solidFill>
                  <a:srgbClr val="555555"/>
                </a:solidFill>
                <a:highlight>
                  <a:srgbClr val="FFFFFF"/>
                </a:highlight>
              </a:rPr>
              <a:t>Amorphophallus titanum</a:t>
            </a:r>
            <a:r>
              <a:rPr lang="en-US" sz="1100">
                <a:solidFill>
                  <a:srgbClr val="555555"/>
                </a:solidFill>
                <a:highlight>
                  <a:srgbClr val="FFFFFF"/>
                </a:highlight>
              </a:rPr>
              <a:t>) corm, (c) Rhodes grass (</a:t>
            </a:r>
            <a:r>
              <a:rPr lang="en-US" sz="1100" i="1">
                <a:solidFill>
                  <a:srgbClr val="555555"/>
                </a:solidFill>
                <a:highlight>
                  <a:srgbClr val="FFFFFF"/>
                </a:highlight>
              </a:rPr>
              <a:t>Chloris gayana</a:t>
            </a:r>
            <a:r>
              <a:rPr lang="en-US" sz="1100">
                <a:solidFill>
                  <a:srgbClr val="555555"/>
                </a:solidFill>
                <a:highlight>
                  <a:srgbClr val="FFFFFF"/>
                </a:highlight>
              </a:rPr>
              <a:t>) stolons, (d) strawberry (</a:t>
            </a:r>
            <a:r>
              <a:rPr lang="en-US" sz="1100" i="1">
                <a:solidFill>
                  <a:srgbClr val="555555"/>
                </a:solidFill>
                <a:highlight>
                  <a:srgbClr val="FFFFFF"/>
                </a:highlight>
              </a:rPr>
              <a:t>Fragaria ananassa</a:t>
            </a:r>
            <a:r>
              <a:rPr lang="en-US" sz="1100">
                <a:solidFill>
                  <a:srgbClr val="555555"/>
                </a:solidFill>
                <a:highlight>
                  <a:srgbClr val="FFFFFF"/>
                </a:highlight>
              </a:rPr>
              <a:t>) runners, (e) potato (</a:t>
            </a:r>
            <a:r>
              <a:rPr lang="en-US" sz="1100" i="1">
                <a:solidFill>
                  <a:srgbClr val="555555"/>
                </a:solidFill>
                <a:highlight>
                  <a:srgbClr val="FFFFFF"/>
                </a:highlight>
              </a:rPr>
              <a:t>Solanum tuberosum</a:t>
            </a:r>
            <a:r>
              <a:rPr lang="en-US" sz="1100">
                <a:solidFill>
                  <a:srgbClr val="555555"/>
                </a:solidFill>
                <a:highlight>
                  <a:srgbClr val="FFFFFF"/>
                </a:highlight>
              </a:rPr>
              <a:t>) tubers, and (f) red onion (</a:t>
            </a:r>
            <a:r>
              <a:rPr lang="en-US" sz="1100" i="1">
                <a:solidFill>
                  <a:srgbClr val="555555"/>
                </a:solidFill>
                <a:highlight>
                  <a:srgbClr val="FFFFFF"/>
                </a:highlight>
              </a:rPr>
              <a:t>Allium</a:t>
            </a:r>
            <a:r>
              <a:rPr lang="en-US" sz="1100">
                <a:solidFill>
                  <a:srgbClr val="555555"/>
                </a:solidFill>
                <a:highlight>
                  <a:srgbClr val="FFFFFF"/>
                </a:highlight>
              </a:rPr>
              <a:t>) bulbs. (credit a: modification of work by Maja Dumat; credit c: modification of work by Harry Rose; credit d: modification of work by Rebecca Siegel; credit e: modification of work by Scott Bauer, USDA ARS; credit f: modification of work by Stephen Ausmus, USDA ARS)</a:t>
            </a:r>
            <a:endParaRPr sz="1100"/>
          </a:p>
        </p:txBody>
      </p:sp>
      <p:pic>
        <p:nvPicPr>
          <p:cNvPr id="297" name="Google Shape;297;p45"/>
          <p:cNvPicPr preferRelativeResize="0"/>
          <p:nvPr/>
        </p:nvPicPr>
        <p:blipFill>
          <a:blip r:embed="rId3">
            <a:alphaModFix/>
          </a:blip>
          <a:stretch>
            <a:fillRect/>
          </a:stretch>
        </p:blipFill>
        <p:spPr>
          <a:xfrm>
            <a:off x="672875" y="1053126"/>
            <a:ext cx="8016086" cy="36384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30.3: ROOTS</a:t>
            </a:r>
            <a:endParaRPr/>
          </a:p>
        </p:txBody>
      </p:sp>
      <p:sp>
        <p:nvSpPr>
          <p:cNvPr id="303" name="Google Shape;303;p46"/>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Roots of seed plants have three major functions…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Anchor the plant to the soil</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Absorb water and nutrients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Store products of photosynthesis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are modified and can exchange gases.</a:t>
            </a:r>
            <a:endParaRPr/>
          </a:p>
          <a:p>
            <a:pPr marL="342900" marR="0" lvl="0" indent="-3429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Most are underground but some emerge above the ground from the shoot (adventitious)</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TYPES OF ROOT SYSTEMS</a:t>
            </a:r>
            <a:endParaRPr/>
          </a:p>
        </p:txBody>
      </p:sp>
      <p:sp>
        <p:nvSpPr>
          <p:cNvPr id="309" name="Google Shape;309;p47"/>
          <p:cNvSpPr txBox="1">
            <a:spLocks noGrp="1"/>
          </p:cNvSpPr>
          <p:nvPr>
            <p:ph type="body" idx="1"/>
          </p:nvPr>
        </p:nvSpPr>
        <p:spPr>
          <a:xfrm>
            <a:off x="457200" y="1343891"/>
            <a:ext cx="8062912" cy="4666473"/>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Tap root system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Seen in dicots.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Contains a main root that grows down vertically.</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Smaller lateral roots can grow from the main root.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Penetrates deep into the soil.</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Ex: dandelions</a:t>
            </a: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15" name="Google Shape;315;p48"/>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Fibrous root system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Seen in monocots.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Dense network of roots growing closer to the soil surface.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Helps prevent soil erosion.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Ex: lawn grasses</a:t>
            </a:r>
            <a:endParaRPr/>
          </a:p>
          <a:p>
            <a:pPr marL="342900" lvl="0" indent="-342900" algn="l" rtl="0">
              <a:spcBef>
                <a:spcPts val="1360"/>
              </a:spcBef>
              <a:spcAft>
                <a:spcPts val="0"/>
              </a:spcAft>
              <a:buSzPts val="2800"/>
              <a:buFont typeface="Courier New"/>
              <a:buChar char="o"/>
            </a:pPr>
            <a:r>
              <a:rPr lang="en-US" sz="2800">
                <a:latin typeface="Calibri"/>
                <a:ea typeface="Calibri"/>
                <a:cs typeface="Calibri"/>
                <a:sym typeface="Calibri"/>
              </a:rPr>
              <a:t>Some plants have a combination of the two.</a:t>
            </a:r>
            <a:endParaRPr sz="2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9"/>
          <p:cNvSpPr txBox="1">
            <a:spLocks noGrp="1"/>
          </p:cNvSpPr>
          <p:nvPr>
            <p:ph type="body" idx="1"/>
          </p:nvPr>
        </p:nvSpPr>
        <p:spPr>
          <a:xfrm>
            <a:off x="457200" y="4843982"/>
            <a:ext cx="8062912" cy="166439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65"/>
              <a:buAutoNum type="alphaLcParenBoth"/>
            </a:pPr>
            <a:r>
              <a:rPr lang="en-US" sz="2465"/>
              <a:t>Tap root systems have a main root that grows down,</a:t>
            </a:r>
            <a:endParaRPr/>
          </a:p>
          <a:p>
            <a:pPr marL="342900" lvl="0" indent="-342900" algn="l" rtl="0">
              <a:lnSpc>
                <a:spcPct val="90000"/>
              </a:lnSpc>
              <a:spcBef>
                <a:spcPts val="1093"/>
              </a:spcBef>
              <a:spcAft>
                <a:spcPts val="0"/>
              </a:spcAft>
              <a:buSzPts val="2465"/>
              <a:buAutoNum type="alphaLcParenBoth"/>
            </a:pPr>
            <a:r>
              <a:rPr lang="en-US" sz="2465"/>
              <a:t>fibrous root systems consist of many small roots. </a:t>
            </a:r>
            <a:endParaRPr/>
          </a:p>
          <a:p>
            <a:pPr marL="342900" lvl="0" indent="-256540" algn="l" rtl="0">
              <a:lnSpc>
                <a:spcPct val="90000"/>
              </a:lnSpc>
              <a:spcBef>
                <a:spcPts val="872"/>
              </a:spcBef>
              <a:spcAft>
                <a:spcPts val="0"/>
              </a:spcAft>
              <a:buSzPts val="1360"/>
              <a:buNone/>
            </a:pPr>
            <a:endParaRPr sz="1360"/>
          </a:p>
          <a:p>
            <a:pPr marL="0" lvl="0" indent="0" algn="l" rtl="0">
              <a:lnSpc>
                <a:spcPct val="90000"/>
              </a:lnSpc>
              <a:spcBef>
                <a:spcPts val="872"/>
              </a:spcBef>
              <a:spcAft>
                <a:spcPts val="0"/>
              </a:spcAft>
              <a:buClr>
                <a:srgbClr val="6CB255"/>
              </a:buClr>
              <a:buSzPts val="1360"/>
              <a:buNone/>
            </a:pPr>
            <a:r>
              <a:rPr lang="en-US" sz="1360"/>
              <a:t>(credit b: modification of work by “Austen Squarepants”/Flickr)</a:t>
            </a:r>
            <a:endParaRPr/>
          </a:p>
        </p:txBody>
      </p:sp>
      <p:pic>
        <p:nvPicPr>
          <p:cNvPr id="321" name="Google Shape;321;p49" descr="Top photo shows carrots, which are thick tap roots that have thin lateral roots extending from them. Bottom photo shows grasses with a fibrous root system beneath the soil."/>
          <p:cNvPicPr preferRelativeResize="0">
            <a:picLocks noGrp="1"/>
          </p:cNvPicPr>
          <p:nvPr>
            <p:ph type="pic" idx="2"/>
          </p:nvPr>
        </p:nvPicPr>
        <p:blipFill rotWithShape="1">
          <a:blip r:embed="rId3">
            <a:alphaModFix/>
          </a:blip>
          <a:srcRect l="-40850" r="-40849"/>
          <a:stretch/>
        </p:blipFill>
        <p:spPr>
          <a:xfrm>
            <a:off x="457199" y="1122386"/>
            <a:ext cx="8062913" cy="3500071"/>
          </a:xfrm>
          <a:prstGeom prst="rect">
            <a:avLst/>
          </a:prstGeom>
          <a:noFill/>
          <a:ln>
            <a:noFill/>
          </a:ln>
        </p:spPr>
      </p:pic>
      <p:sp>
        <p:nvSpPr>
          <p:cNvPr id="322" name="Google Shape;322;p4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TYPES OF ROOT SYSTEMS: Tap Vs. Fibrous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ROOT GROWTH ANATOMY</a:t>
            </a:r>
            <a:endParaRPr/>
          </a:p>
        </p:txBody>
      </p:sp>
      <p:sp>
        <p:nvSpPr>
          <p:cNvPr id="328" name="Google Shape;328;p50"/>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Root growth begins with seed germination.</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Radicle of the embryo forms the root system.</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Root cap</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Protects the tip of the root.</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Continuously replaced (damaged often).</a:t>
            </a: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34" name="Google Shape;334;p51"/>
          <p:cNvSpPr txBox="1">
            <a:spLocks noGrp="1"/>
          </p:cNvSpPr>
          <p:nvPr>
            <p:ph type="body" idx="1"/>
          </p:nvPr>
        </p:nvSpPr>
        <p:spPr>
          <a:xfrm>
            <a:off x="457200" y="1316182"/>
            <a:ext cx="8062912" cy="5043054"/>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Root tip has three zones…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Zone of cell division</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Closest to tip.</a:t>
            </a:r>
            <a:endParaRPr sz="2800">
              <a:latin typeface="Calibri"/>
              <a:ea typeface="Calibri"/>
              <a:cs typeface="Calibri"/>
              <a:sym typeface="Calibri"/>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Made of actively dividing cells of root meristem.</a:t>
            </a:r>
            <a:endParaRPr sz="2800">
              <a:latin typeface="Calibri"/>
              <a:ea typeface="Calibri"/>
              <a:cs typeface="Calibri"/>
              <a:sym typeface="Calibri"/>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Zone of elongation</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New cells increase in length.</a:t>
            </a:r>
            <a:endParaRPr sz="2800">
              <a:latin typeface="Calibri"/>
              <a:ea typeface="Calibri"/>
              <a:cs typeface="Calibri"/>
              <a:sym typeface="Calibri"/>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Zone of maturation and differentiation</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Begins at first root hair.</a:t>
            </a:r>
            <a:endParaRPr sz="2800">
              <a:latin typeface="Calibri"/>
              <a:ea typeface="Calibri"/>
              <a:cs typeface="Calibri"/>
              <a:sym typeface="Calibri"/>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Cells mature and specialize into distinct cell types.</a:t>
            </a:r>
            <a:endParaRPr sz="28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2"/>
          <p:cNvSpPr txBox="1">
            <a:spLocks noGrp="1"/>
          </p:cNvSpPr>
          <p:nvPr>
            <p:ph type="body" idx="1"/>
          </p:nvPr>
        </p:nvSpPr>
        <p:spPr>
          <a:xfrm>
            <a:off x="4606925" y="1107617"/>
            <a:ext cx="3913188" cy="52569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3200"/>
              <a:buNone/>
            </a:pPr>
            <a:r>
              <a:rPr lang="en-US" sz="3200">
                <a:solidFill>
                  <a:schemeClr val="dk1"/>
                </a:solidFill>
              </a:rPr>
              <a:t>A longitudinal view of the root reveals the zones of cell division, elongation, and maturation. </a:t>
            </a:r>
            <a:endParaRPr sz="3200">
              <a:solidFill>
                <a:schemeClr val="dk1"/>
              </a:solidFill>
            </a:endParaRPr>
          </a:p>
          <a:p>
            <a:pPr marL="0" lvl="0" indent="0" algn="l" rtl="0">
              <a:spcBef>
                <a:spcPts val="1240"/>
              </a:spcBef>
              <a:spcAft>
                <a:spcPts val="0"/>
              </a:spcAft>
              <a:buClr>
                <a:srgbClr val="6CB255"/>
              </a:buClr>
              <a:buSzPts val="3200"/>
              <a:buNone/>
            </a:pPr>
            <a:endParaRPr sz="3200">
              <a:solidFill>
                <a:schemeClr val="dk1"/>
              </a:solidFill>
            </a:endParaRPr>
          </a:p>
          <a:p>
            <a:pPr marL="0" lvl="0" indent="0" algn="l" rtl="0">
              <a:spcBef>
                <a:spcPts val="1240"/>
              </a:spcBef>
              <a:spcAft>
                <a:spcPts val="0"/>
              </a:spcAft>
              <a:buClr>
                <a:srgbClr val="6CB255"/>
              </a:buClr>
              <a:buSzPts val="3200"/>
              <a:buNone/>
            </a:pPr>
            <a:r>
              <a:rPr lang="en-US" sz="3200">
                <a:solidFill>
                  <a:schemeClr val="dk1"/>
                </a:solidFill>
              </a:rPr>
              <a:t>Cell division occurs in the apical meristem.</a:t>
            </a:r>
            <a:endParaRPr/>
          </a:p>
        </p:txBody>
      </p:sp>
      <p:pic>
        <p:nvPicPr>
          <p:cNvPr id="340" name="Google Shape;340;p52" descr="This lateral section of a root tip is divided into three areas: an upper area of maturation, a middle area of elongation, and a lower area of cell division at the root tip. In the area of maturation, root hairs extend from the main root and cells are large and rectangular. The area of elongation has no root hairs, and the cells are still rectangular, but somewhat smaller. A vascular cylinder runs through the center of the root in the area of maturation and the area of elongation. In the area of cell division the cells are much smaller. Cells within this area are called the apical meristem. A layer of cells called the root cap surrounds the apical meristem."/>
          <p:cNvPicPr preferRelativeResize="0">
            <a:picLocks noGrp="1"/>
          </p:cNvPicPr>
          <p:nvPr>
            <p:ph type="pic" idx="2"/>
          </p:nvPr>
        </p:nvPicPr>
        <p:blipFill rotWithShape="1">
          <a:blip r:embed="rId3">
            <a:alphaModFix/>
          </a:blip>
          <a:srcRect t="-17535" b="-17535"/>
          <a:stretch/>
        </p:blipFill>
        <p:spPr>
          <a:xfrm>
            <a:off x="457200" y="1108075"/>
            <a:ext cx="4032250" cy="5256213"/>
          </a:xfrm>
          <a:prstGeom prst="rect">
            <a:avLst/>
          </a:prstGeom>
          <a:noFill/>
          <a:ln>
            <a:noFill/>
          </a:ln>
        </p:spPr>
      </p:pic>
      <p:sp>
        <p:nvSpPr>
          <p:cNvPr id="341" name="Google Shape;341;p5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sz="2400">
                <a:solidFill>
                  <a:srgbClr val="6CB255"/>
                </a:solidFill>
              </a:rPr>
              <a:t>ROOT GROWTH</a:t>
            </a:r>
            <a:endParaRPr sz="2400">
              <a:solidFill>
                <a:srgbClr val="6CB255"/>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47" name="Google Shape;347;p53"/>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Epidermis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Surrounds ground and vascular tissue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Root hairs are extensions that increase surface area</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Provides protection and helps in absorption</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Inner ground tissue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Cortex (between epidermis and vascular tissue)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Pith (between vascular tissue and center)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More cortex and less pith</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Both store photosynthetic products.</a:t>
            </a:r>
            <a:endParaRPr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4"/>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480"/>
              <a:buNone/>
            </a:pPr>
            <a:r>
              <a:rPr lang="en-US" sz="1480"/>
              <a:t>Staining reveals different cell types in this light micrograph of a wheat (</a:t>
            </a:r>
            <a:r>
              <a:rPr lang="en-US" sz="1480" i="1"/>
              <a:t>Triticum</a:t>
            </a:r>
            <a:r>
              <a:rPr lang="en-US" sz="1480"/>
              <a:t>) root cross section. Sclerenchyma cells of the exodermis and xylem cells stain red, and phloem cells stain blue. Other cell types stain black. The stele, or vascular tissue, is the area inside endodermis (indicated by a green ring). Root hairs are visible outside the epidermis. (credit: scale-bar data from Matt Russell)</a:t>
            </a:r>
            <a:endParaRPr sz="1480"/>
          </a:p>
        </p:txBody>
      </p:sp>
      <p:pic>
        <p:nvPicPr>
          <p:cNvPr id="353" name="Google Shape;353;p54" descr="The micrograph shows a root cross section. Xylem cells, whose cell walls stain red, are in the middle of the root. Patches of phloem cells, stained blue, are located at the edge of the ring of xylem cells. The pericycle is a ring of cells on the outer edge of the xylem and phloem. Another ring of cells, called the endodermis, surrounds the pericycle. Everything inside the endodermis is the sclera, or vascular tissue. Outside the endermis is the cortex. The parenchyma cells that make up the cortex are the largest in the root. Outside the cortex is the exodermis. The exodermis is about two cells thick and is made up of sclerenchyma cells that stain red. Surrounding the exodermis is the epidermis, which is a single cell layer thick. A couple of root hairs project outward from the root."/>
          <p:cNvPicPr preferRelativeResize="0">
            <a:picLocks noGrp="1"/>
          </p:cNvPicPr>
          <p:nvPr>
            <p:ph type="pic" idx="2"/>
          </p:nvPr>
        </p:nvPicPr>
        <p:blipFill rotWithShape="1">
          <a:blip r:embed="rId3">
            <a:alphaModFix/>
          </a:blip>
          <a:srcRect l="-39986" r="-39986"/>
          <a:stretch/>
        </p:blipFill>
        <p:spPr>
          <a:xfrm>
            <a:off x="457199" y="1122386"/>
            <a:ext cx="8062913" cy="3500071"/>
          </a:xfrm>
          <a:prstGeom prst="rect">
            <a:avLst/>
          </a:prstGeom>
          <a:noFill/>
          <a:ln>
            <a:noFill/>
          </a:ln>
        </p:spPr>
      </p:pic>
      <p:sp>
        <p:nvSpPr>
          <p:cNvPr id="354" name="Google Shape;354;p5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PARTS OF THE ROOT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VASCULAR PLANT ORGAN SYSTEMS</a:t>
            </a:r>
            <a:endParaRPr/>
          </a:p>
        </p:txBody>
      </p:sp>
      <p:sp>
        <p:nvSpPr>
          <p:cNvPr id="75" name="Google Shape;75;p10"/>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Shoot system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Vegetative parts (non-reproductive): leaves, stems, etc.</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Reproductive parts: flowers, fruits, etc.</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Root system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Supports plant, absorbs water and nutrients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Usually underground </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60" name="Google Shape;360;p55"/>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Vascular tissue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Arranged within inner portion of root (stele)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Endodermis separates stele from ground tissue.</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Exclusive to roots.</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Cells contain suberin.</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Casparian strip (waxy region) forces water and solute to cross plasma membrane.</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Acts as a filter. </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66" name="Google Shape;366;p56"/>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Vascular tissue (cont.)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Outermost layer cell layer is called the pericycle.</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Can give rise to lateral roots.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Arrangement of xylem and phloem within the stele.</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Dicots: X shape</a:t>
            </a:r>
            <a:endParaRPr/>
          </a:p>
          <a:p>
            <a:pPr marL="1143000" lvl="2"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Monocots: Ring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7"/>
          <p:cNvSpPr txBox="1">
            <a:spLocks noGrp="1"/>
          </p:cNvSpPr>
          <p:nvPr>
            <p:ph type="body" idx="1"/>
          </p:nvPr>
        </p:nvSpPr>
        <p:spPr>
          <a:xfrm>
            <a:off x="457200" y="5691618"/>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In (left) typical dicots, the vascular tissue forms an X shape in the center of the root. In(right) typical monocots, the phloem cells and the larger xylem cells form a characteristic ring around the central pith.</a:t>
            </a:r>
            <a:endParaRPr/>
          </a:p>
        </p:txBody>
      </p:sp>
      <p:pic>
        <p:nvPicPr>
          <p:cNvPr id="372" name="Google Shape;372;p57" descr="The cross section of a dicot root has an X-shaped structure at its center. The X is made up of many xylem cells. Phloem cells fill the space between the X. A ring of cells called the pericycle surrounds the xylem and phloem. The outer edge of the pericycle is called the endodermis. A thick layer of cortex tissue surrounds the pericycle. The cortex is enclosed in a layer of cells called the epidermis. The monocot root is similar to a dicot root, but the center of the root is filled with pith. The phloem cells form a ring around the pith. Round clusters of xylem cells are embedded in the phloem, symmetrically arranged around the central pith. The outer pericycle, endodermis, cortex and epidermis are the same in the dicot root."/>
          <p:cNvPicPr preferRelativeResize="0">
            <a:picLocks noGrp="1"/>
          </p:cNvPicPr>
          <p:nvPr>
            <p:ph type="pic" idx="2"/>
          </p:nvPr>
        </p:nvPicPr>
        <p:blipFill rotWithShape="1">
          <a:blip r:embed="rId3">
            <a:alphaModFix/>
          </a:blip>
          <a:srcRect l="-9318" r="-9318"/>
          <a:stretch/>
        </p:blipFill>
        <p:spPr>
          <a:xfrm>
            <a:off x="457200" y="1678198"/>
            <a:ext cx="8062913" cy="3500071"/>
          </a:xfrm>
          <a:prstGeom prst="rect">
            <a:avLst/>
          </a:prstGeom>
          <a:noFill/>
          <a:ln>
            <a:noFill/>
          </a:ln>
        </p:spPr>
      </p:pic>
      <p:sp>
        <p:nvSpPr>
          <p:cNvPr id="373" name="Google Shape;373;p5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STELE AND VASCULAR TISSUE</a:t>
            </a:r>
            <a:endParaRPr/>
          </a:p>
        </p:txBody>
      </p:sp>
      <p:sp>
        <p:nvSpPr>
          <p:cNvPr id="374" name="Google Shape;374;p57"/>
          <p:cNvSpPr txBox="1"/>
          <p:nvPr/>
        </p:nvSpPr>
        <p:spPr>
          <a:xfrm>
            <a:off x="342200" y="1089474"/>
            <a:ext cx="829291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Vascular tissue is found inside the stele – the innermost part of the root.</a:t>
            </a:r>
            <a:endParaRPr sz="20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ROOT MODIFICATIONS</a:t>
            </a:r>
            <a:endParaRPr/>
          </a:p>
        </p:txBody>
      </p:sp>
      <p:sp>
        <p:nvSpPr>
          <p:cNvPr id="380" name="Google Shape;380;p58"/>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May be modified for specific purposes.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Bulbous roots can store food. (ex: carrots and turnips)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Aerial roots and prop roots form aboveground support. (ex: banyan tree and screwpine)</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Epiphytic roots allow a plant to grow on another plant. (ex: banyan tree)</a:t>
            </a:r>
            <a:endParaRPr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9" descr="Photos shows a variety of fresh vegetables in a grocery store."/>
          <p:cNvPicPr preferRelativeResize="0">
            <a:picLocks noGrp="1"/>
          </p:cNvPicPr>
          <p:nvPr>
            <p:ph type="pic" idx="2"/>
          </p:nvPr>
        </p:nvPicPr>
        <p:blipFill rotWithShape="1">
          <a:blip r:embed="rId3">
            <a:alphaModFix/>
          </a:blip>
          <a:srcRect l="-36387" r="-36387"/>
          <a:stretch/>
        </p:blipFill>
        <p:spPr>
          <a:xfrm>
            <a:off x="-367606" y="1391327"/>
            <a:ext cx="10053129" cy="4364014"/>
          </a:xfrm>
          <a:prstGeom prst="rect">
            <a:avLst/>
          </a:prstGeom>
          <a:noFill/>
          <a:ln>
            <a:noFill/>
          </a:ln>
        </p:spPr>
      </p:pic>
      <p:sp>
        <p:nvSpPr>
          <p:cNvPr id="386" name="Google Shape;386;p5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ROOT MODIFICATIONS – STARCH STORAGE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480"/>
              <a:buNone/>
            </a:pPr>
            <a:r>
              <a:rPr lang="en-US" sz="1480"/>
              <a:t>The</a:t>
            </a:r>
            <a:r>
              <a:rPr lang="en-US" sz="1480">
                <a:solidFill>
                  <a:srgbClr val="6CB255"/>
                </a:solidFill>
              </a:rPr>
              <a:t> (a) </a:t>
            </a:r>
            <a:r>
              <a:rPr lang="en-US" sz="1480"/>
              <a:t>banyan tree, also known as the strangler fig, begins life as an epiphyte in a host tree. Aerial roots extend to the ground and support the growing plant, which eventually strangles the host tree. The</a:t>
            </a:r>
            <a:r>
              <a:rPr lang="en-US" sz="1480">
                <a:solidFill>
                  <a:srgbClr val="6CB255"/>
                </a:solidFill>
              </a:rPr>
              <a:t> (b) </a:t>
            </a:r>
            <a:r>
              <a:rPr lang="en-US" sz="1480"/>
              <a:t>screwpine develops aboveground roots that help support the plant in sandy soils. (credit a: modification of work by “psyberartist”/Flickr; credit b: modification of work by David Eikhoff)</a:t>
            </a:r>
            <a:endParaRPr sz="1480"/>
          </a:p>
        </p:txBody>
      </p:sp>
      <p:pic>
        <p:nvPicPr>
          <p:cNvPr id="392" name="Google Shape;392;p60" descr="Photo (a) shows a large tree with smaller trunks growing down from its branches, and (b) a tree with slender aerial roots spiraling downwards from the trunk."/>
          <p:cNvPicPr preferRelativeResize="0">
            <a:picLocks noGrp="1"/>
          </p:cNvPicPr>
          <p:nvPr>
            <p:ph type="pic" idx="2"/>
          </p:nvPr>
        </p:nvPicPr>
        <p:blipFill rotWithShape="1">
          <a:blip r:embed="rId3">
            <a:alphaModFix/>
          </a:blip>
          <a:srcRect t="-4117" b="-4117"/>
          <a:stretch/>
        </p:blipFill>
        <p:spPr>
          <a:xfrm>
            <a:off x="457199" y="1122386"/>
            <a:ext cx="8062913" cy="3500071"/>
          </a:xfrm>
          <a:prstGeom prst="rect">
            <a:avLst/>
          </a:prstGeom>
          <a:noFill/>
          <a:ln>
            <a:noFill/>
          </a:ln>
        </p:spPr>
      </p:pic>
      <p:sp>
        <p:nvSpPr>
          <p:cNvPr id="393" name="Google Shape;393;p6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ROOT MODIFICATIONS – </a:t>
            </a:r>
            <a:br>
              <a:rPr lang="en-US" sz="2160"/>
            </a:br>
            <a:r>
              <a:rPr lang="en-US" sz="2160"/>
              <a:t>AERIAL AND ABOVEGROUND ROOTS</a:t>
            </a:r>
            <a:endParaRPr sz="216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30.4: LEAVES</a:t>
            </a:r>
            <a:endParaRPr/>
          </a:p>
        </p:txBody>
      </p:sp>
      <p:sp>
        <p:nvSpPr>
          <p:cNvPr id="399" name="Google Shape;399;p61"/>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Main site for photosynthesis.</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Thickness, shape, and size are adapted to the environment.</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Tropical rainforest plants have larger surface areas than plants that grow in deserts.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STRUCTURE OF A TYPICAL LEAF</a:t>
            </a:r>
            <a:endParaRPr/>
          </a:p>
        </p:txBody>
      </p:sp>
      <p:sp>
        <p:nvSpPr>
          <p:cNvPr id="405" name="Google Shape;405;p62"/>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Lamina: leaf blade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Petiole: stalk that attaches to the 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Stipules: small green appendages at base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Sessile leaves: no petiole, directly fused to stem</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Midrib: runs down center of leaf and branches to the sides (veins)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11" name="Google Shape;411;p63"/>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Margin: outer edge of leaf</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Venation patterns: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Monocots: parallel venation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Dicots: reticulate venation (net-like)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Dichotomous venation (Ex: Ginkgo tree)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4" descr="Illustration shows the parts of a leaf. The petiole is the stem of the leaf. The midrib is a vessel that extends from the petiole to the leaf tip. Veins branch from the midrib. The lamina is the wide, flat part of the leaf. The margin is the edge of the leaf."/>
          <p:cNvPicPr preferRelativeResize="0">
            <a:picLocks noGrp="1"/>
          </p:cNvPicPr>
          <p:nvPr>
            <p:ph type="pic" idx="2"/>
          </p:nvPr>
        </p:nvPicPr>
        <p:blipFill rotWithShape="1">
          <a:blip r:embed="rId3">
            <a:alphaModFix/>
          </a:blip>
          <a:srcRect l="-67511" r="-67511"/>
          <a:stretch/>
        </p:blipFill>
        <p:spPr>
          <a:xfrm>
            <a:off x="457199" y="1122386"/>
            <a:ext cx="8062913" cy="3500071"/>
          </a:xfrm>
          <a:prstGeom prst="rect">
            <a:avLst/>
          </a:prstGeom>
          <a:noFill/>
          <a:ln>
            <a:noFill/>
          </a:ln>
        </p:spPr>
      </p:pic>
      <p:sp>
        <p:nvSpPr>
          <p:cNvPr id="417" name="Google Shape;417;p6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PARTS OF THE LEAF</a:t>
            </a:r>
            <a:endParaRPr/>
          </a:p>
        </p:txBody>
      </p:sp>
      <p:sp>
        <p:nvSpPr>
          <p:cNvPr id="418" name="Google Shape;418;p64"/>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20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1"/>
          <p:cNvSpPr txBox="1">
            <a:spLocks noGrp="1"/>
          </p:cNvSpPr>
          <p:nvPr>
            <p:ph type="body" idx="1"/>
          </p:nvPr>
        </p:nvSpPr>
        <p:spPr>
          <a:xfrm>
            <a:off x="4606925" y="1107625"/>
            <a:ext cx="4032300" cy="546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2000"/>
              <a:buNone/>
            </a:pPr>
            <a:r>
              <a:rPr lang="en-US" b="1"/>
              <a:t>Shoot system</a:t>
            </a:r>
            <a:r>
              <a:rPr lang="en-US"/>
              <a:t>:</a:t>
            </a:r>
            <a:endParaRPr/>
          </a:p>
          <a:p>
            <a:pPr marL="285750" lvl="0" indent="-285750" algn="l" rtl="0">
              <a:spcBef>
                <a:spcPts val="1000"/>
              </a:spcBef>
              <a:spcAft>
                <a:spcPts val="0"/>
              </a:spcAft>
              <a:buSzPts val="2000"/>
              <a:buFont typeface="Arial"/>
              <a:buChar char="•"/>
            </a:pPr>
            <a:r>
              <a:rPr lang="en-US"/>
              <a:t>Vegetative (non-reproductive) parts of the plant, such as the leaves and the stems</a:t>
            </a:r>
            <a:endParaRPr/>
          </a:p>
          <a:p>
            <a:pPr marL="285750" lvl="0" indent="-285750" algn="l" rtl="0">
              <a:spcBef>
                <a:spcPts val="1000"/>
              </a:spcBef>
              <a:spcAft>
                <a:spcPts val="0"/>
              </a:spcAft>
              <a:buSzPts val="2000"/>
              <a:buFont typeface="Arial"/>
              <a:buChar char="•"/>
            </a:pPr>
            <a:r>
              <a:rPr lang="en-US"/>
              <a:t>Reproductive parts of the plant, which include flowers and fruits.</a:t>
            </a:r>
            <a:endParaRPr/>
          </a:p>
          <a:p>
            <a:pPr marL="285750" lvl="0" indent="-285750" algn="l" rtl="0">
              <a:spcBef>
                <a:spcPts val="1000"/>
              </a:spcBef>
              <a:spcAft>
                <a:spcPts val="0"/>
              </a:spcAft>
              <a:buSzPts val="2000"/>
              <a:buChar char="•"/>
            </a:pPr>
            <a:r>
              <a:rPr lang="en-US"/>
              <a:t>Usually grows above ground and absorbs light needed for photosynthesis.</a:t>
            </a:r>
            <a:endParaRPr/>
          </a:p>
          <a:p>
            <a:pPr marL="0" lvl="0" indent="0" algn="l" rtl="0">
              <a:spcBef>
                <a:spcPts val="1000"/>
              </a:spcBef>
              <a:spcAft>
                <a:spcPts val="0"/>
              </a:spcAft>
              <a:buClr>
                <a:srgbClr val="6CB255"/>
              </a:buClr>
              <a:buSzPts val="2000"/>
              <a:buNone/>
            </a:pPr>
            <a:endParaRPr/>
          </a:p>
          <a:p>
            <a:pPr marL="0" lvl="0" indent="0" algn="l" rtl="0">
              <a:spcBef>
                <a:spcPts val="1000"/>
              </a:spcBef>
              <a:spcAft>
                <a:spcPts val="0"/>
              </a:spcAft>
              <a:buClr>
                <a:srgbClr val="6CB255"/>
              </a:buClr>
              <a:buSzPts val="2000"/>
              <a:buNone/>
            </a:pPr>
            <a:r>
              <a:rPr lang="en-US" b="1"/>
              <a:t>Root system</a:t>
            </a:r>
            <a:r>
              <a:rPr lang="en-US"/>
              <a:t>:</a:t>
            </a:r>
            <a:endParaRPr/>
          </a:p>
          <a:p>
            <a:pPr marL="285750" lvl="0" indent="-285750" algn="l" rtl="0">
              <a:spcBef>
                <a:spcPts val="1000"/>
              </a:spcBef>
              <a:spcAft>
                <a:spcPts val="0"/>
              </a:spcAft>
              <a:buSzPts val="2000"/>
              <a:buFont typeface="Arial"/>
              <a:buChar char="•"/>
            </a:pPr>
            <a:r>
              <a:rPr lang="en-US"/>
              <a:t>Supports the plants and absorbs water and minerals.</a:t>
            </a:r>
            <a:endParaRPr/>
          </a:p>
          <a:p>
            <a:pPr marL="285750" lvl="0" indent="-285750" algn="l" rtl="0">
              <a:spcBef>
                <a:spcPts val="1000"/>
              </a:spcBef>
              <a:spcAft>
                <a:spcPts val="0"/>
              </a:spcAft>
              <a:buSzPts val="2000"/>
              <a:buFont typeface="Arial"/>
              <a:buChar char="•"/>
            </a:pPr>
            <a:r>
              <a:rPr lang="en-US"/>
              <a:t>Usually underground.</a:t>
            </a:r>
            <a:endParaRPr>
              <a:solidFill>
                <a:srgbClr val="000000"/>
              </a:solidFill>
            </a:endParaRPr>
          </a:p>
        </p:txBody>
      </p:sp>
      <p:pic>
        <p:nvPicPr>
          <p:cNvPr id="81" name="Google Shape;81;p11" descr="Illustration shows a dandelion plant. The shoot system consists of leaves and a flower on a stem. The root system consists of a single, thick root that branches into smaller roots."/>
          <p:cNvPicPr preferRelativeResize="0">
            <a:picLocks noGrp="1"/>
          </p:cNvPicPr>
          <p:nvPr>
            <p:ph type="pic" idx="2"/>
          </p:nvPr>
        </p:nvPicPr>
        <p:blipFill rotWithShape="1">
          <a:blip r:embed="rId3">
            <a:alphaModFix/>
          </a:blip>
          <a:srcRect t="-9193" b="-9193"/>
          <a:stretch/>
        </p:blipFill>
        <p:spPr>
          <a:xfrm>
            <a:off x="457200" y="1108075"/>
            <a:ext cx="4032250" cy="5256213"/>
          </a:xfrm>
          <a:prstGeom prst="rect">
            <a:avLst/>
          </a:prstGeom>
          <a:noFill/>
          <a:ln>
            <a:noFill/>
          </a:ln>
        </p:spPr>
      </p:pic>
      <p:sp>
        <p:nvSpPr>
          <p:cNvPr id="82" name="Google Shape;82;p1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sz="2400">
                <a:solidFill>
                  <a:srgbClr val="6CB255"/>
                </a:solidFill>
              </a:rPr>
              <a:t>PLANT ORGAN SYSTEMS: Shoot and Root</a:t>
            </a:r>
            <a:endParaRPr sz="2400">
              <a:solidFill>
                <a:srgbClr val="6CB255"/>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5"/>
          <p:cNvSpPr txBox="1">
            <a:spLocks noGrp="1"/>
          </p:cNvSpPr>
          <p:nvPr>
            <p:ph type="body" idx="1"/>
          </p:nvPr>
        </p:nvSpPr>
        <p:spPr>
          <a:xfrm>
            <a:off x="457199" y="5274288"/>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360"/>
              <a:buNone/>
            </a:pPr>
            <a:r>
              <a:rPr lang="en-US" sz="1360">
                <a:solidFill>
                  <a:srgbClr val="6CB255"/>
                </a:solidFill>
              </a:rPr>
              <a:t>(a) </a:t>
            </a:r>
            <a:r>
              <a:rPr lang="en-US" sz="1360"/>
              <a:t>Tulip (</a:t>
            </a:r>
            <a:r>
              <a:rPr lang="en-US" sz="1360" i="1"/>
              <a:t>Tulipa</a:t>
            </a:r>
            <a:r>
              <a:rPr lang="en-US" sz="1360"/>
              <a:t>), a monocot, has leaves with parallel venation. The netlike venation in this </a:t>
            </a:r>
            <a:r>
              <a:rPr lang="en-US" sz="1360">
                <a:solidFill>
                  <a:srgbClr val="6CB255"/>
                </a:solidFill>
              </a:rPr>
              <a:t>(b) </a:t>
            </a:r>
            <a:r>
              <a:rPr lang="en-US" sz="1360"/>
              <a:t>linden (</a:t>
            </a:r>
            <a:r>
              <a:rPr lang="en-US" sz="1360" i="1"/>
              <a:t>Tilia cordata</a:t>
            </a:r>
            <a:r>
              <a:rPr lang="en-US" sz="1360"/>
              <a:t>) leaf distinguishes it as a dicot. The </a:t>
            </a:r>
            <a:r>
              <a:rPr lang="en-US" sz="1360">
                <a:solidFill>
                  <a:srgbClr val="6CB255"/>
                </a:solidFill>
              </a:rPr>
              <a:t>(c) </a:t>
            </a:r>
            <a:r>
              <a:rPr lang="en-US" sz="1360" i="1"/>
              <a:t>Ginkgo biloba </a:t>
            </a:r>
            <a:r>
              <a:rPr lang="en-US" sz="1360"/>
              <a:t>tree has dichotomous venation. (credit a photo: modification of work by “Drewboy64”/Wikimedia Commons; credit b photo: modification of work by Roger Griffith; credit c photo: modification of work by “geishaboy500”/Flickr; credit abc illustrations: modification of work by Agnieszka Kwiecień)</a:t>
            </a:r>
            <a:endParaRPr sz="1360"/>
          </a:p>
        </p:txBody>
      </p:sp>
      <p:pic>
        <p:nvPicPr>
          <p:cNvPr id="424" name="Google Shape;424;p65" descr="Part A photo shows the broad, sword-shaped leaves of a tulip. Parallel veins run up the leaves. Part B photo shows a teardrop-shaped linden leaf that has veins radiating out from the midrib. Smaller veins radiate out from these. Right photo shows a fan-shaped ginkgo leaf, which has veins radiating out from the petiole."/>
          <p:cNvPicPr preferRelativeResize="0">
            <a:picLocks noGrp="1"/>
          </p:cNvPicPr>
          <p:nvPr>
            <p:ph type="pic" idx="2"/>
          </p:nvPr>
        </p:nvPicPr>
        <p:blipFill rotWithShape="1">
          <a:blip r:embed="rId3">
            <a:alphaModFix/>
          </a:blip>
          <a:srcRect l="-22388" r="-22388"/>
          <a:stretch/>
        </p:blipFill>
        <p:spPr>
          <a:xfrm>
            <a:off x="-161365" y="1140316"/>
            <a:ext cx="9165571" cy="3978729"/>
          </a:xfrm>
          <a:prstGeom prst="rect">
            <a:avLst/>
          </a:prstGeom>
          <a:noFill/>
          <a:ln>
            <a:noFill/>
          </a:ln>
        </p:spPr>
      </p:pic>
      <p:sp>
        <p:nvSpPr>
          <p:cNvPr id="425" name="Google Shape;425;p6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VENATION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ARRANGEMENT</a:t>
            </a:r>
            <a:endParaRPr/>
          </a:p>
        </p:txBody>
      </p:sp>
      <p:sp>
        <p:nvSpPr>
          <p:cNvPr id="431" name="Google Shape;431;p66"/>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Phyllotaxy: arrangement of leaves on a 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Alternate: one leaf per node, leaves alternate on each side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Spiral: one leaf per node, arrayed in a spiral along 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Opposite: two leaves arise from same node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Whorled: three or more leaves arise from same node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FORM</a:t>
            </a:r>
            <a:endParaRPr/>
          </a:p>
        </p:txBody>
      </p:sp>
      <p:sp>
        <p:nvSpPr>
          <p:cNvPr id="437" name="Google Shape;437;p67"/>
          <p:cNvSpPr txBox="1">
            <a:spLocks noGrp="1"/>
          </p:cNvSpPr>
          <p:nvPr>
            <p:ph type="body" idx="1"/>
          </p:nvPr>
        </p:nvSpPr>
        <p:spPr>
          <a:xfrm>
            <a:off x="457200" y="1343891"/>
            <a:ext cx="8062912" cy="4666473"/>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Simple leaf</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leaf blade is completely undivided (as in banana leaves) or has lobes (as in maple tree leaves).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Separation does not reach the midrib</a:t>
            </a:r>
            <a:endParaRPr sz="280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43" name="Google Shape;443;p68"/>
          <p:cNvSpPr txBox="1">
            <a:spLocks noGrp="1"/>
          </p:cNvSpPr>
          <p:nvPr>
            <p:ph type="body" idx="1"/>
          </p:nvPr>
        </p:nvSpPr>
        <p:spPr>
          <a:xfrm>
            <a:off x="457200" y="1219200"/>
            <a:ext cx="8062912" cy="4791164"/>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Compound leaf</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leaf blade is completely divided and forms leaflets (as in locust tree leaves).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Each leaflet attaches at the rachis.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Palmately compound: radiates outward from one point (as in buckeye tree leaves).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Pinnately compound: leaflets arranged along the midrib (as in rose leaves).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FORM</a:t>
            </a:r>
            <a:endParaRPr/>
          </a:p>
        </p:txBody>
      </p:sp>
      <p:pic>
        <p:nvPicPr>
          <p:cNvPr id="449" name="Google Shape;449;p69"/>
          <p:cNvPicPr preferRelativeResize="0">
            <a:picLocks noGrp="1"/>
          </p:cNvPicPr>
          <p:nvPr>
            <p:ph type="pic" idx="2"/>
          </p:nvPr>
        </p:nvPicPr>
        <p:blipFill rotWithShape="1">
          <a:blip r:embed="rId3">
            <a:alphaModFix/>
          </a:blip>
          <a:srcRect/>
          <a:stretch/>
        </p:blipFill>
        <p:spPr>
          <a:xfrm>
            <a:off x="1676399" y="900861"/>
            <a:ext cx="5925672" cy="566572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STRUCTURE AND FUNCTION</a:t>
            </a:r>
            <a:endParaRPr/>
          </a:p>
        </p:txBody>
      </p:sp>
      <p:sp>
        <p:nvSpPr>
          <p:cNvPr id="455" name="Google Shape;455;p70"/>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Outermost layer is the upper (adaxial) and lower (abaxial) epidermis.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Helps regulate gas exchange (stomata).</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Usually one layer thick but may grow thicker to prevent water loss.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Cuticle: outer waxy layer of a plant leaf (reduces water loss)</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Trichomes: small hairs (help deter herbivory and reduce water loss)</a:t>
            </a:r>
            <a:endParaRPr sz="2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1"/>
          <p:cNvSpPr txBox="1">
            <a:spLocks noGrp="1"/>
          </p:cNvSpPr>
          <p:nvPr>
            <p:ph type="title"/>
          </p:nvPr>
        </p:nvSpPr>
        <p:spPr>
          <a:xfrm>
            <a:off x="457200" y="241326"/>
            <a:ext cx="8062800" cy="659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62" name="Google Shape;462;p71"/>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30.25</a:t>
            </a:r>
            <a:r>
              <a:rPr lang="en-US" sz="1100">
                <a:solidFill>
                  <a:srgbClr val="555555"/>
                </a:solidFill>
                <a:highlight>
                  <a:srgbClr val="FFFFFF"/>
                </a:highlight>
              </a:rPr>
              <a:t> Trichomes give leaves a fuzzy appearance as in this (a) sundew (</a:t>
            </a:r>
            <a:r>
              <a:rPr lang="en-US" sz="1100" i="1">
                <a:solidFill>
                  <a:srgbClr val="555555"/>
                </a:solidFill>
                <a:highlight>
                  <a:srgbClr val="FFFFFF"/>
                </a:highlight>
              </a:rPr>
              <a:t>Drosera</a:t>
            </a:r>
            <a:r>
              <a:rPr lang="en-US" sz="1100">
                <a:solidFill>
                  <a:srgbClr val="555555"/>
                </a:solidFill>
                <a:highlight>
                  <a:srgbClr val="FFFFFF"/>
                </a:highlight>
              </a:rPr>
              <a:t> sp.). Leaf trichomes include (b) branched trichomes on the leaf of </a:t>
            </a:r>
            <a:r>
              <a:rPr lang="en-US" sz="1100" i="1">
                <a:solidFill>
                  <a:srgbClr val="555555"/>
                </a:solidFill>
                <a:highlight>
                  <a:srgbClr val="FFFFFF"/>
                </a:highlight>
              </a:rPr>
              <a:t>Arabidopsis lyrata</a:t>
            </a:r>
            <a:r>
              <a:rPr lang="en-US" sz="1100">
                <a:solidFill>
                  <a:srgbClr val="555555"/>
                </a:solidFill>
                <a:highlight>
                  <a:srgbClr val="FFFFFF"/>
                </a:highlight>
              </a:rPr>
              <a:t> and (c) multibranched trichomes on a mature </a:t>
            </a:r>
            <a:r>
              <a:rPr lang="en-US" sz="1100" i="1">
                <a:solidFill>
                  <a:srgbClr val="555555"/>
                </a:solidFill>
                <a:highlight>
                  <a:srgbClr val="FFFFFF"/>
                </a:highlight>
              </a:rPr>
              <a:t>Quercus marilandica</a:t>
            </a:r>
            <a:r>
              <a:rPr lang="en-US" sz="1100">
                <a:solidFill>
                  <a:srgbClr val="555555"/>
                </a:solidFill>
                <a:highlight>
                  <a:srgbClr val="FFFFFF"/>
                </a:highlight>
              </a:rPr>
              <a:t> leaf. (credit a: John Freeland; credit b, c: modification of work by Robert R. Wise; scale-bar data from Matt Russell)</a:t>
            </a:r>
            <a:endParaRPr sz="1100"/>
          </a:p>
        </p:txBody>
      </p:sp>
      <p:pic>
        <p:nvPicPr>
          <p:cNvPr id="463" name="Google Shape;463;p71"/>
          <p:cNvPicPr preferRelativeResize="0"/>
          <p:nvPr/>
        </p:nvPicPr>
        <p:blipFill>
          <a:blip r:embed="rId3">
            <a:alphaModFix/>
          </a:blip>
          <a:stretch>
            <a:fillRect/>
          </a:stretch>
        </p:blipFill>
        <p:spPr>
          <a:xfrm>
            <a:off x="152400" y="1589238"/>
            <a:ext cx="8839200" cy="256621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69" name="Google Shape;469;p72"/>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Mesophyll lies beneath epidermis (in dicots)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Palisade parenchyma</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Column shaped cells that are tightly packed. </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Spongy parenchyma</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Irregular shaped and loosely arranged.</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Spaces allow for gas exchange and in some plants floating.</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This layer contains a lot of chloroplast. </a:t>
            </a:r>
            <a:endParaRPr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75" name="Google Shape;475;p73"/>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Vascular bundles help transport vital materials throughout the plant.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Phloem transports photosynthetic products (organic materials).</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Xylem transports water and nutrients.</a:t>
            </a:r>
            <a:endParaRPr sz="2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4"/>
          <p:cNvSpPr txBox="1">
            <a:spLocks noGrp="1"/>
          </p:cNvSpPr>
          <p:nvPr>
            <p:ph type="body" idx="1"/>
          </p:nvPr>
        </p:nvSpPr>
        <p:spPr>
          <a:xfrm>
            <a:off x="4606925" y="1107617"/>
            <a:ext cx="3913188" cy="52569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600"/>
              <a:buNone/>
            </a:pPr>
            <a:r>
              <a:rPr lang="en-US" sz="1600">
                <a:solidFill>
                  <a:schemeClr val="dk1"/>
                </a:solidFill>
              </a:rPr>
              <a:t>In the </a:t>
            </a:r>
            <a:r>
              <a:rPr lang="en-US" sz="1600">
                <a:solidFill>
                  <a:srgbClr val="6CB255"/>
                </a:solidFill>
              </a:rPr>
              <a:t>(a) </a:t>
            </a:r>
            <a:r>
              <a:rPr lang="en-US" sz="1600">
                <a:solidFill>
                  <a:schemeClr val="dk1"/>
                </a:solidFill>
              </a:rPr>
              <a:t>leaf drawing, the central mesophyll is sandwiched between an upper and lower epidermis. The mesophyll has two layers: an upper palisade layer comprised of tightly packed, columnar cells, and a lower spongy layer, comprised of loosely packed, irregularly shaped cells. Stomata on the leaf underside allow gas exchange. A waxy cuticle covers all aerial surfaces of land plants to minimize water loss. These leaf layers are clearly visible in the </a:t>
            </a:r>
            <a:r>
              <a:rPr lang="en-US" sz="1600">
                <a:solidFill>
                  <a:srgbClr val="6CB255"/>
                </a:solidFill>
              </a:rPr>
              <a:t>(b) </a:t>
            </a:r>
            <a:r>
              <a:rPr lang="en-US" sz="1600">
                <a:solidFill>
                  <a:schemeClr val="dk1"/>
                </a:solidFill>
              </a:rPr>
              <a:t>scanning electron micrograph. The numerous small bumps in the palisade parenchyma cells are chloroplasts. Chloroplasts are also present in the spongy parenchyma, but are not as obvious. The bumps protruding from the lower surface of the leave are glandular trichomes, which differ in structure from the stalked trichomes in </a:t>
            </a:r>
            <a:r>
              <a:rPr lang="en-US" sz="1600"/>
              <a:t>Figure 30.25</a:t>
            </a:r>
            <a:r>
              <a:rPr lang="en-US" sz="1600">
                <a:solidFill>
                  <a:schemeClr val="dk1"/>
                </a:solidFill>
              </a:rPr>
              <a:t>. (credit b: modification of work by Robert R. Wise)</a:t>
            </a:r>
            <a:endParaRPr/>
          </a:p>
          <a:p>
            <a:pPr marL="0" lvl="0" indent="0" algn="l" rtl="0">
              <a:lnSpc>
                <a:spcPct val="90000"/>
              </a:lnSpc>
              <a:spcBef>
                <a:spcPts val="920"/>
              </a:spcBef>
              <a:spcAft>
                <a:spcPts val="0"/>
              </a:spcAft>
              <a:buClr>
                <a:srgbClr val="6CB255"/>
              </a:buClr>
              <a:buSzPts val="1600"/>
              <a:buNone/>
            </a:pPr>
            <a:endParaRPr sz="1600"/>
          </a:p>
        </p:txBody>
      </p:sp>
      <p:sp>
        <p:nvSpPr>
          <p:cNvPr id="481" name="Google Shape;481;p7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sz="2400">
                <a:solidFill>
                  <a:srgbClr val="6CB255"/>
                </a:solidFill>
              </a:rPr>
              <a:t>LEAF STRUCTURE</a:t>
            </a:r>
            <a:endParaRPr sz="2400">
              <a:solidFill>
                <a:srgbClr val="6CB255"/>
              </a:solidFill>
            </a:endParaRPr>
          </a:p>
        </p:txBody>
      </p:sp>
      <p:pic>
        <p:nvPicPr>
          <p:cNvPr id="482" name="Google Shape;482;p74"/>
          <p:cNvPicPr preferRelativeResize="0">
            <a:picLocks noGrp="1"/>
          </p:cNvPicPr>
          <p:nvPr>
            <p:ph type="pic" idx="2"/>
          </p:nvPr>
        </p:nvPicPr>
        <p:blipFill rotWithShape="1">
          <a:blip r:embed="rId3">
            <a:alphaModFix/>
          </a:blip>
          <a:srcRect t="4294" b="4294"/>
          <a:stretch/>
        </p:blipFill>
        <p:spPr>
          <a:xfrm>
            <a:off x="457199" y="1107618"/>
            <a:ext cx="4031619" cy="50063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PLANT TISSUES</a:t>
            </a:r>
            <a:endParaRPr/>
          </a:p>
        </p:txBody>
      </p:sp>
      <p:sp>
        <p:nvSpPr>
          <p:cNvPr id="88" name="Google Shape;88;p12"/>
          <p:cNvSpPr txBox="1">
            <a:spLocks noGrp="1"/>
          </p:cNvSpPr>
          <p:nvPr>
            <p:ph type="body" idx="1"/>
          </p:nvPr>
        </p:nvSpPr>
        <p:spPr>
          <a:xfrm>
            <a:off x="457200" y="1316182"/>
            <a:ext cx="8062912" cy="469418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Meristematic</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Found in the meristem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Undifferentiated or incompletely differentiated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Continue to divide and contribute growth</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Quickly differentiate (specialize) and become permanent tissue.</a:t>
            </a:r>
            <a:endParaRPr sz="2800"/>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Three types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Apical meristems</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Tips of stems on roots</a:t>
            </a:r>
            <a:endParaRPr/>
          </a:p>
          <a:p>
            <a:pPr marL="1714500" lvl="3"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Adds length</a:t>
            </a:r>
            <a:endParaRPr sz="28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ADAPTATIONS</a:t>
            </a:r>
            <a:endParaRPr/>
          </a:p>
        </p:txBody>
      </p:sp>
      <p:sp>
        <p:nvSpPr>
          <p:cNvPr id="488" name="Google Shape;488;p75"/>
          <p:cNvSpPr txBox="1">
            <a:spLocks noGrp="1"/>
          </p:cNvSpPr>
          <p:nvPr>
            <p:ph type="body" idx="1"/>
          </p:nvPr>
        </p:nvSpPr>
        <p:spPr>
          <a:xfrm>
            <a:off x="457200" y="1330036"/>
            <a:ext cx="8062912" cy="468032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Coniferous species that thrive in cold habitats have smaller leaf size and a needle-like appearance. </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like cacti that thrive in hot habitats have leaves that are reduced to spines.</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Aquatic plants have leaves with wide lamina allowing them to float.</a:t>
            </a:r>
            <a:endParaRPr sz="2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6"/>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CB255"/>
              </a:buClr>
              <a:buSzPts val="1360"/>
              <a:buNone/>
            </a:pPr>
            <a:r>
              <a:rPr lang="en-US" sz="1360"/>
              <a:t>The </a:t>
            </a:r>
            <a:r>
              <a:rPr lang="en-US" sz="1360">
                <a:solidFill>
                  <a:srgbClr val="6CB255"/>
                </a:solidFill>
              </a:rPr>
              <a:t>(a) </a:t>
            </a:r>
            <a:r>
              <a:rPr lang="en-US" sz="1360"/>
              <a:t>Venus flytrap has modified leaves that can capture insects. When an unlucky insect touches the trigger hairs inside the leaf, the trap suddenly closes. The opening of the </a:t>
            </a:r>
            <a:r>
              <a:rPr lang="en-US" sz="1360">
                <a:solidFill>
                  <a:srgbClr val="6CB255"/>
                </a:solidFill>
              </a:rPr>
              <a:t>(b) </a:t>
            </a:r>
            <a:r>
              <a:rPr lang="en-US" sz="1360"/>
              <a:t>pitcher plant is lined with a slippery wax. Insects crawling on the lip slip and fall into a pool of water in the bottom of the pitcher, where they are digested by bacteria. The plant then absorbs the smaller molecules. (credit a: modification of work by Peter Shanks; credit b: modification of work by Tim Mansfield)</a:t>
            </a:r>
            <a:endParaRPr/>
          </a:p>
        </p:txBody>
      </p:sp>
      <p:pic>
        <p:nvPicPr>
          <p:cNvPr id="494" name="Google Shape;494;p76" descr="Left photo shows modified leaves of a Venus flytrap. The two leaves resemble the upper and lower part of the mouth, and are red on the interior. Hair-like appendages, like teeth, frame each modified leaf, so that when the leaves close, the insect will be trapped. Right photo shows three modified leaves of the pitcher plant, which are green tubes with red specks and have a red rim forming the top opening."/>
          <p:cNvPicPr preferRelativeResize="0">
            <a:picLocks noGrp="1"/>
          </p:cNvPicPr>
          <p:nvPr>
            <p:ph type="pic" idx="2"/>
          </p:nvPr>
        </p:nvPicPr>
        <p:blipFill rotWithShape="1">
          <a:blip r:embed="rId3">
            <a:alphaModFix/>
          </a:blip>
          <a:srcRect l="-4659" r="-4659"/>
          <a:stretch/>
        </p:blipFill>
        <p:spPr>
          <a:xfrm>
            <a:off x="457199" y="1122386"/>
            <a:ext cx="8062913" cy="3500071"/>
          </a:xfrm>
          <a:prstGeom prst="rect">
            <a:avLst/>
          </a:prstGeom>
          <a:noFill/>
          <a:ln>
            <a:noFill/>
          </a:ln>
        </p:spPr>
      </p:pic>
      <p:sp>
        <p:nvSpPr>
          <p:cNvPr id="495" name="Google Shape;495;p7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LEAF ADAPTATIONS – CARNIVOROUS PLANTS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30.5: TRANSPORT OF WATER AND SOLUTES</a:t>
            </a:r>
            <a:endParaRPr/>
          </a:p>
        </p:txBody>
      </p:sp>
      <p:sp>
        <p:nvSpPr>
          <p:cNvPr id="501" name="Google Shape;501;p77"/>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Arial"/>
              <a:buChar char="•"/>
            </a:pPr>
            <a:r>
              <a:rPr lang="en-US" sz="2800">
                <a:latin typeface="Calibri"/>
                <a:ea typeface="Calibri"/>
                <a:cs typeface="Calibri"/>
                <a:sym typeface="Calibri"/>
              </a:rPr>
              <a:t>Phloem and xylem are the main tissues for water and solute (minerals, photosynthates, etc.) transportation.</a:t>
            </a:r>
            <a:endParaRPr sz="2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WATER POTENTIAL</a:t>
            </a:r>
            <a:endParaRPr/>
          </a:p>
        </p:txBody>
      </p:sp>
      <p:sp>
        <p:nvSpPr>
          <p:cNvPr id="507" name="Google Shape;507;p78"/>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Measure of the potential energy in water.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difference in potential energy between a given water sample and pure water.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Denoted by Ψ and measured in megapascals (MPa).</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Potential of pure water = 0 Mpa</a:t>
            </a:r>
            <a:endParaRPr sz="2800">
              <a:latin typeface="Calibri"/>
              <a:ea typeface="Calibri"/>
              <a:cs typeface="Calibri"/>
              <a:sym typeface="Calibri"/>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The water potential of a system is the sum of the solute, pressure, gravity, and matric potentials. </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Ψsystem = Ψtotal = Ψs+ Ψp+ Ψg+ Ψm</a:t>
            </a:r>
            <a:endParaRPr sz="28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13" name="Google Shape;513;p79"/>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When the water potential between two systems is unequal water moves.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Water seeks out equilibrium.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Water will move from the system with high potential to the one with low potential (high to low).</a:t>
            </a:r>
            <a:endParaRPr/>
          </a:p>
          <a:p>
            <a:pPr marL="342900" lvl="0" indent="-342900" algn="l" rtl="0">
              <a:spcBef>
                <a:spcPts val="1360"/>
              </a:spcBef>
              <a:spcAft>
                <a:spcPts val="0"/>
              </a:spcAft>
              <a:buSzPts val="2800"/>
              <a:buFont typeface="Courier New"/>
              <a:buChar char="o"/>
            </a:pPr>
            <a:r>
              <a:rPr lang="en-US" sz="2800">
                <a:latin typeface="Calibri"/>
                <a:ea typeface="Calibri"/>
                <a:cs typeface="Calibri"/>
                <a:sym typeface="Calibri"/>
              </a:rPr>
              <a:t>By manipulating the components of the system a plant can create differences in water potential and control movement.</a:t>
            </a:r>
            <a:endParaRPr sz="2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0"/>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30.31</a:t>
            </a:r>
            <a:r>
              <a:rPr lang="en-US" sz="1100">
                <a:solidFill>
                  <a:srgbClr val="555555"/>
                </a:solidFill>
                <a:highlight>
                  <a:srgbClr val="FFFFFF"/>
                </a:highlight>
              </a:rPr>
              <a:t> With heights nearing 116 meters, (a) coastal redwoods (</a:t>
            </a:r>
            <a:r>
              <a:rPr lang="en-US" sz="1100" i="1">
                <a:solidFill>
                  <a:srgbClr val="555555"/>
                </a:solidFill>
                <a:highlight>
                  <a:srgbClr val="FFFFFF"/>
                </a:highlight>
              </a:rPr>
              <a:t>Sequoia sempervirens</a:t>
            </a:r>
            <a:r>
              <a:rPr lang="en-US" sz="1100">
                <a:solidFill>
                  <a:srgbClr val="555555"/>
                </a:solidFill>
                <a:highlight>
                  <a:srgbClr val="FFFFFF"/>
                </a:highlight>
              </a:rPr>
              <a:t>) are the tallest trees in the world. Plant roots can easily generate enough force to (b) buckle and break concrete sidewalks, much to the dismay of homeowners and city maintenance departments. (credit a: modification of work by Bernt Rostad; credit b: modification of work by Pedestrians Educating Drivers on Safety, Inc.)</a:t>
            </a:r>
            <a:endParaRPr sz="1100"/>
          </a:p>
        </p:txBody>
      </p:sp>
      <p:pic>
        <p:nvPicPr>
          <p:cNvPr id="520" name="Google Shape;520;p80"/>
          <p:cNvPicPr preferRelativeResize="0"/>
          <p:nvPr/>
        </p:nvPicPr>
        <p:blipFill>
          <a:blip r:embed="rId3">
            <a:alphaModFix/>
          </a:blip>
          <a:stretch>
            <a:fillRect/>
          </a:stretch>
        </p:blipFill>
        <p:spPr>
          <a:xfrm>
            <a:off x="152400" y="152400"/>
            <a:ext cx="8667121" cy="453918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342900" lvl="0" indent="-342900" algn="l" rtl="0">
              <a:lnSpc>
                <a:spcPct val="107000"/>
              </a:lnSpc>
              <a:spcBef>
                <a:spcPts val="0"/>
              </a:spcBef>
              <a:spcAft>
                <a:spcPts val="0"/>
              </a:spcAft>
              <a:buClr>
                <a:srgbClr val="6CB255"/>
              </a:buClr>
              <a:buSzPts val="2400"/>
              <a:buFont typeface="Arial Black"/>
              <a:buNone/>
            </a:pPr>
            <a:r>
              <a:rPr lang="en-US"/>
              <a:t>SOLUTE POTENTIAL (Ψ</a:t>
            </a:r>
            <a:r>
              <a:rPr lang="en-US" baseline="-25000"/>
              <a:t>S</a:t>
            </a:r>
            <a:r>
              <a:rPr lang="en-US"/>
              <a:t>)</a:t>
            </a:r>
            <a:endParaRPr/>
          </a:p>
        </p:txBody>
      </p:sp>
      <p:sp>
        <p:nvSpPr>
          <p:cNvPr id="526" name="Google Shape;526;p81"/>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Also called osmotic potential.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Negative in a plant cell and zero in distilled water.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Solutes reduce water potential by consuming some of the potential energy available in water. </a:t>
            </a:r>
            <a:endParaRPr sz="2800">
              <a:latin typeface="Calibri"/>
              <a:ea typeface="Calibri"/>
              <a:cs typeface="Calibri"/>
              <a:sym typeface="Calibri"/>
            </a:endParaRPr>
          </a:p>
          <a:p>
            <a:pPr marL="742950" lvl="1" indent="-28575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Can occur through the creation of hydrogen bonds.</a:t>
            </a:r>
            <a:endParaRPr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32" name="Google Shape;532;p82"/>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Internal water potential of a plant cell is more negative than pure water due to the solute concentration within the cytoplasm.</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Plants cells can metabolically manipulate osmotic potential and influence the total water potential of the system.</a:t>
            </a:r>
            <a:endParaRPr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3"/>
          <p:cNvSpPr txBox="1">
            <a:spLocks noGrp="1"/>
          </p:cNvSpPr>
          <p:nvPr>
            <p:ph type="body" idx="1"/>
          </p:nvPr>
        </p:nvSpPr>
        <p:spPr>
          <a:xfrm>
            <a:off x="457200" y="4808124"/>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In this example with a semipermeable membrane between two aqueous systems, water will move from a region of higher to lower water potential until equilibrium is reached. Solutes (Ψ</a:t>
            </a:r>
            <a:r>
              <a:rPr lang="en-US" sz="1600" baseline="-25000"/>
              <a:t>s</a:t>
            </a:r>
            <a:r>
              <a:rPr lang="en-US" sz="1600"/>
              <a:t>), pressure (Ψ</a:t>
            </a:r>
            <a:r>
              <a:rPr lang="en-US" sz="1600" baseline="-25000"/>
              <a:t>p</a:t>
            </a:r>
            <a:r>
              <a:rPr lang="en-US" sz="1600"/>
              <a:t>), and gravity (Ψ</a:t>
            </a:r>
            <a:r>
              <a:rPr lang="en-US" sz="1600" baseline="-25000"/>
              <a:t>g</a:t>
            </a:r>
            <a:r>
              <a:rPr lang="en-US" sz="1600"/>
              <a:t>) influence total water potential for each side of the tube (Ψ</a:t>
            </a:r>
            <a:r>
              <a:rPr lang="en-US" sz="1600" baseline="-25000"/>
              <a:t>total</a:t>
            </a:r>
            <a:r>
              <a:rPr lang="en-US" sz="1600" baseline="30000"/>
              <a:t>right or left</a:t>
            </a:r>
            <a:r>
              <a:rPr lang="en-US" sz="1600"/>
              <a:t>), and therefore, the difference between Ψ</a:t>
            </a:r>
            <a:r>
              <a:rPr lang="en-US" sz="1600" baseline="-25000"/>
              <a:t>total</a:t>
            </a:r>
            <a:r>
              <a:rPr lang="en-US" sz="1600"/>
              <a:t> on each side (ΔΨ). (Ψ</a:t>
            </a:r>
            <a:r>
              <a:rPr lang="en-US" sz="1600" baseline="-25000"/>
              <a:t>m </a:t>
            </a:r>
            <a:r>
              <a:rPr lang="en-US" sz="1600"/>
              <a:t>, the potential due to interaction of water with solid substrates, is ignored in this example because glass is not especially hydrophilic). Water moves in response to the difference in water potential between two systems (the left and right sides of the tube).</a:t>
            </a:r>
            <a:endParaRPr/>
          </a:p>
        </p:txBody>
      </p:sp>
      <p:pic>
        <p:nvPicPr>
          <p:cNvPr id="538" name="Google Shape;538;p83" descr="Illustration shows a U-shaped tube holding pure water. A semipermeable membrane, which allows water but not solutes to pass, separates the two sides of the tube. The water level on each side of the tube is the same. Beneath this tube are three more tubes, also divided by semipermeable membranes. In the first tube, solute has been added to the right side. Adding solute to the right side lowers psi-s, causing water to move to the right side of the tube. As a result, the water level is higher on the right side. The second tube has pure water on both sides of the membrane. Positive pressure is applied to the left side. Applying positive pressure to the left side causes psi-p to increase. As a results, water moves to the right so that the water level is higher on the right than on the left. The third tube also has pure water, but this time negative pressure is applied to the left side. Applying negative pressure lowers psi-p, causing water to move to the left side of the tube. As a result, the water level is higher on the left."/>
          <p:cNvPicPr preferRelativeResize="0">
            <a:picLocks noGrp="1"/>
          </p:cNvPicPr>
          <p:nvPr>
            <p:ph type="pic" idx="2"/>
          </p:nvPr>
        </p:nvPicPr>
        <p:blipFill rotWithShape="1">
          <a:blip r:embed="rId3">
            <a:alphaModFix/>
          </a:blip>
          <a:srcRect l="-53426" r="-53426"/>
          <a:stretch/>
        </p:blipFill>
        <p:spPr>
          <a:xfrm>
            <a:off x="108581" y="302576"/>
            <a:ext cx="10031400" cy="4354500"/>
          </a:xfrm>
          <a:prstGeom prst="rect">
            <a:avLst/>
          </a:prstGeom>
          <a:noFill/>
          <a:ln>
            <a:noFill/>
          </a:ln>
        </p:spPr>
      </p:pic>
      <p:sp>
        <p:nvSpPr>
          <p:cNvPr id="539" name="Google Shape;539;p8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SOLUTE POTENTIAL</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PRESSURE POTENTIAL (Ψ</a:t>
            </a:r>
            <a:r>
              <a:rPr lang="en-US" baseline="-25000"/>
              <a:t>P</a:t>
            </a:r>
            <a:r>
              <a:rPr lang="en-US"/>
              <a:t>)</a:t>
            </a:r>
            <a:endParaRPr/>
          </a:p>
        </p:txBody>
      </p:sp>
      <p:sp>
        <p:nvSpPr>
          <p:cNvPr id="545" name="Google Shape;545;p84"/>
          <p:cNvSpPr txBox="1">
            <a:spLocks noGrp="1"/>
          </p:cNvSpPr>
          <p:nvPr>
            <p:ph type="body" idx="1"/>
          </p:nvPr>
        </p:nvSpPr>
        <p:spPr>
          <a:xfrm>
            <a:off x="457200" y="1233055"/>
            <a:ext cx="8062912" cy="4777309"/>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Also known as turgor potential.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May be positive (increasing the total potential) or negative (decreasing total potential).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Positive pressure is contained by the cell wall and produces turgor pressure.</a:t>
            </a:r>
            <a:endParaRPr/>
          </a:p>
          <a:p>
            <a:pPr marL="742950" lvl="1" indent="-28575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Turgor pressure can be observed by the wilting of a plant when it does not receive sufficient water.</a:t>
            </a: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94" name="Google Shape;94;p13"/>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Meristematic</a:t>
            </a:r>
            <a:endParaRPr/>
          </a:p>
          <a:p>
            <a:pPr marL="617220" lvl="1" indent="-228600" algn="l" rtl="0">
              <a:lnSpc>
                <a:spcPct val="107000"/>
              </a:lnSpc>
              <a:spcBef>
                <a:spcPts val="600"/>
              </a:spcBef>
              <a:spcAft>
                <a:spcPts val="0"/>
              </a:spcAft>
              <a:buSzPts val="2800"/>
              <a:buFont typeface="Courier New"/>
              <a:buChar char="o"/>
            </a:pPr>
            <a:r>
              <a:rPr lang="en-US" sz="2800">
                <a:solidFill>
                  <a:srgbClr val="000000"/>
                </a:solidFill>
                <a:latin typeface="Calibri"/>
                <a:ea typeface="Calibri"/>
                <a:cs typeface="Calibri"/>
                <a:sym typeface="Calibri"/>
              </a:rPr>
              <a:t>Three types (cont.)</a:t>
            </a:r>
            <a:endParaRPr/>
          </a:p>
          <a:p>
            <a:pPr marL="1143000" lvl="2" indent="-22860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Lateral meristems</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Adds thickness (girth) to maturing plant</a:t>
            </a:r>
            <a:endParaRPr/>
          </a:p>
          <a:p>
            <a:pPr marL="1143000" lvl="2" indent="-228600" algn="l" rtl="0">
              <a:lnSpc>
                <a:spcPct val="107000"/>
              </a:lnSpc>
              <a:spcBef>
                <a:spcPts val="0"/>
              </a:spcBef>
              <a:spcAft>
                <a:spcPts val="0"/>
              </a:spcAft>
              <a:buSzPts val="2800"/>
              <a:buFont typeface="Courier New"/>
              <a:buChar char="o"/>
            </a:pPr>
            <a:r>
              <a:rPr lang="en-US" sz="2800">
                <a:solidFill>
                  <a:srgbClr val="000000"/>
                </a:solidFill>
                <a:latin typeface="Calibri"/>
                <a:ea typeface="Calibri"/>
                <a:cs typeface="Calibri"/>
                <a:sym typeface="Calibri"/>
              </a:rPr>
              <a:t>Intercalary meristems</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Only in monocots</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Base of leaf blades and nodes</a:t>
            </a:r>
            <a:endParaRPr/>
          </a:p>
          <a:p>
            <a:pPr marL="1714500" lvl="3" indent="-3429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Increase leaf length from base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51" name="Google Shape;551;p85"/>
          <p:cNvSpPr txBox="1">
            <a:spLocks noGrp="1"/>
          </p:cNvSpPr>
          <p:nvPr>
            <p:ph type="body" idx="1"/>
          </p:nvPr>
        </p:nvSpPr>
        <p:spPr>
          <a:xfrm>
            <a:off x="457200" y="1219200"/>
            <a:ext cx="8062912" cy="4791164"/>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Can be manipulated by adjusting cytoplasmic solute concentration.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Increase in solute concentration will draw water into the cell increasing the pressure potential.</a:t>
            </a:r>
            <a:endParaRPr/>
          </a:p>
          <a:p>
            <a:pPr marL="342900" lvl="0" indent="-342900" algn="l" rtl="0">
              <a:spcBef>
                <a:spcPts val="1360"/>
              </a:spcBef>
              <a:spcAft>
                <a:spcPts val="0"/>
              </a:spcAft>
              <a:buSzPts val="2800"/>
              <a:buFont typeface="Courier New"/>
              <a:buChar char="o"/>
            </a:pPr>
            <a:r>
              <a:rPr lang="en-US" sz="2800">
                <a:latin typeface="Calibri"/>
                <a:ea typeface="Calibri"/>
                <a:cs typeface="Calibri"/>
                <a:sym typeface="Calibri"/>
              </a:rPr>
              <a:t>Can be directly manipulated by the opening or closing of stomata.</a:t>
            </a:r>
            <a:endParaRPr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6"/>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t>When </a:t>
            </a:r>
            <a:r>
              <a:rPr lang="en-US" sz="1600">
                <a:solidFill>
                  <a:srgbClr val="6CB255"/>
                </a:solidFill>
              </a:rPr>
              <a:t>(a) </a:t>
            </a:r>
            <a:r>
              <a:rPr lang="en-US" sz="1600"/>
              <a:t>total water potential (Ψ</a:t>
            </a:r>
            <a:r>
              <a:rPr lang="en-US" sz="1600" baseline="-25000"/>
              <a:t>total</a:t>
            </a:r>
            <a:r>
              <a:rPr lang="en-US" sz="1600"/>
              <a:t>) is lower outside the cells than inside, water moves out of the cells and the plant wilts. When </a:t>
            </a:r>
            <a:r>
              <a:rPr lang="en-US" sz="1600">
                <a:solidFill>
                  <a:srgbClr val="6CB255"/>
                </a:solidFill>
              </a:rPr>
              <a:t>(b) </a:t>
            </a:r>
            <a:r>
              <a:rPr lang="en-US" sz="1600"/>
              <a:t>the total water potential is higher outside the plant cells than inside, water moves into the cells, resulting in turgor pressure (Ψ</a:t>
            </a:r>
            <a:r>
              <a:rPr lang="en-US" sz="1600" baseline="-25000"/>
              <a:t>p</a:t>
            </a:r>
            <a:r>
              <a:rPr lang="en-US" sz="1600"/>
              <a:t>) and keeping the plant erect. (credit: modification of work by Victor M. Vicente Selvas)</a:t>
            </a:r>
            <a:endParaRPr/>
          </a:p>
        </p:txBody>
      </p:sp>
      <p:pic>
        <p:nvPicPr>
          <p:cNvPr id="557" name="Google Shape;557;p86" descr="Left photo shows a wilted plant with wilted leaves. Right photo shows a healthy plant."/>
          <p:cNvPicPr preferRelativeResize="0">
            <a:picLocks noGrp="1"/>
          </p:cNvPicPr>
          <p:nvPr>
            <p:ph type="pic" idx="2"/>
          </p:nvPr>
        </p:nvPicPr>
        <p:blipFill rotWithShape="1">
          <a:blip r:embed="rId3">
            <a:alphaModFix/>
          </a:blip>
          <a:srcRect l="-6871" r="-6870"/>
          <a:stretch/>
        </p:blipFill>
        <p:spPr>
          <a:xfrm>
            <a:off x="457199" y="1122386"/>
            <a:ext cx="8062913" cy="3500071"/>
          </a:xfrm>
          <a:prstGeom prst="rect">
            <a:avLst/>
          </a:prstGeom>
          <a:noFill/>
          <a:ln>
            <a:noFill/>
          </a:ln>
        </p:spPr>
      </p:pic>
      <p:sp>
        <p:nvSpPr>
          <p:cNvPr id="558" name="Google Shape;558;p8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TURGOR PRESSURE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GRAVITY POTENTIAL (Ψ</a:t>
            </a:r>
            <a:r>
              <a:rPr lang="en-US" baseline="-25000"/>
              <a:t>G</a:t>
            </a:r>
            <a:r>
              <a:rPr lang="en-US"/>
              <a:t>)</a:t>
            </a:r>
            <a:endParaRPr/>
          </a:p>
        </p:txBody>
      </p:sp>
      <p:sp>
        <p:nvSpPr>
          <p:cNvPr id="564" name="Google Shape;564;p87"/>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Negative to zero in a plant with no height.</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Negligible on a cellular scale.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Increases as the height of the plant increases.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Removes potential energy from the system because gravity pulls down on water.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are unable to manipulate.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MATRIC POTENTIAL (Ψ</a:t>
            </a:r>
            <a:r>
              <a:rPr lang="en-US" baseline="-25000"/>
              <a:t>M</a:t>
            </a:r>
            <a:r>
              <a:rPr lang="en-US"/>
              <a:t>)</a:t>
            </a:r>
            <a:endParaRPr/>
          </a:p>
        </p:txBody>
      </p:sp>
      <p:sp>
        <p:nvSpPr>
          <p:cNvPr id="570" name="Google Shape;570;p88"/>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Always negative to zero.</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Negative in a dry system and zero in a water-saturated system.</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binding of water to a matrix consumes potential energy from the system.</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Works similarly to solute potential but involves the hydrophilic (insoluble) molecules.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Cellulose in cell wall provides hydrophilic matrix for adhesion.</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Plants are unable to manipulate.</a:t>
            </a:r>
            <a:endParaRPr sz="2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MOVEMENT OF WATER AND MINERALS IN THE XYLEM</a:t>
            </a:r>
            <a:endParaRPr sz="2160"/>
          </a:p>
        </p:txBody>
      </p:sp>
      <p:sp>
        <p:nvSpPr>
          <p:cNvPr id="576" name="Google Shape;576;p89"/>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Water moves from area of higher total water potential (higher Gibbs free energy) to an area of lower total water potential.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Gibbs free energy = energy associated with a chemical reaction that can be used to do work (expressed as ΔΨ)</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82" name="Google Shape;582;p90"/>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11430" lvl="0" indent="-1143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Transpiration is the main driver of water movement in the xylem.</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Evaporation of water at the leaf-atmosphere interface creates negative pressure (tension).</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This tension pulls water up from the roots.</a:t>
            </a:r>
            <a:endParaRPr/>
          </a:p>
          <a:p>
            <a:pPr marL="11430" lvl="0" indent="-11430" algn="l" rtl="0">
              <a:lnSpc>
                <a:spcPct val="97000"/>
              </a:lnSpc>
              <a:spcBef>
                <a:spcPts val="800"/>
              </a:spcBef>
              <a:spcAft>
                <a:spcPts val="0"/>
              </a:spcAft>
              <a:buSzPts val="2800"/>
              <a:buFont typeface="Courier New"/>
              <a:buChar char="o"/>
            </a:pPr>
            <a:r>
              <a:rPr lang="en-US" sz="2800">
                <a:latin typeface="Calibri"/>
                <a:ea typeface="Calibri"/>
                <a:cs typeface="Calibri"/>
                <a:sym typeface="Calibri"/>
              </a:rPr>
              <a:t>Transpiration stops when stomata close.</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Water is held in the stem and leaf by adhesion to the xylem vessels and tracheids.</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Water molecules are held together by cohesion.</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Called the cohesion-tension theory of sap ascent.</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1"/>
          <p:cNvSpPr txBox="1">
            <a:spLocks noGrp="1"/>
          </p:cNvSpPr>
          <p:nvPr>
            <p:ph type="body" idx="1"/>
          </p:nvPr>
        </p:nvSpPr>
        <p:spPr>
          <a:xfrm>
            <a:off x="220475" y="1947208"/>
            <a:ext cx="2406184" cy="52569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solidFill>
                  <a:schemeClr val="dk1"/>
                </a:solidFill>
              </a:rPr>
              <a:t>The cohesion–tension theory of sap ascent is shown. Evaporation from the mesophyll cells produces a negative water potential gradient that causes water to move upwards from the roots through the xylem.</a:t>
            </a:r>
            <a:endParaRPr sz="1500">
              <a:solidFill>
                <a:schemeClr val="dk1"/>
              </a:solidFill>
            </a:endParaRPr>
          </a:p>
        </p:txBody>
      </p:sp>
      <p:pic>
        <p:nvPicPr>
          <p:cNvPr id="588" name="Google Shape;588;p91" descr="Illustration shows a pine tree. A blowup of the root indicates that negative water potential draws water from the soil into the root hairs, then into the root xylem. A blowup of the trunk indicates that cohesion and adhesion draws water up the xylem. A blowup of a leaf shows that transpiration draws water from the leaf through the stoma. Next to the tree is an arrow showing water potential, which is low at the roots and high in the leaves. The water potential varies from ~–0.2 MPA in the root cells to ~–0.6 MPa in the stem and from ~–1.5 MPa in the highest leaves, to ~–100 MPa in the atmosphere."/>
          <p:cNvPicPr preferRelativeResize="0">
            <a:picLocks noGrp="1"/>
          </p:cNvPicPr>
          <p:nvPr>
            <p:ph type="pic" idx="2"/>
          </p:nvPr>
        </p:nvPicPr>
        <p:blipFill rotWithShape="1">
          <a:blip r:embed="rId3">
            <a:alphaModFix/>
          </a:blip>
          <a:srcRect t="-9739" b="-9739"/>
          <a:stretch/>
        </p:blipFill>
        <p:spPr>
          <a:xfrm>
            <a:off x="3478316" y="-324232"/>
            <a:ext cx="5504330" cy="7175134"/>
          </a:xfrm>
          <a:prstGeom prst="rect">
            <a:avLst/>
          </a:prstGeom>
          <a:noFill/>
          <a:ln>
            <a:noFill/>
          </a:ln>
        </p:spPr>
      </p:pic>
      <p:sp>
        <p:nvSpPr>
          <p:cNvPr id="589" name="Google Shape;589;p91"/>
          <p:cNvSpPr txBox="1">
            <a:spLocks noGrp="1"/>
          </p:cNvSpPr>
          <p:nvPr>
            <p:ph type="title"/>
          </p:nvPr>
        </p:nvSpPr>
        <p:spPr>
          <a:xfrm>
            <a:off x="220475" y="366831"/>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COHESION-TENSION </a:t>
            </a:r>
            <a:br>
              <a:rPr lang="en-US" sz="2160"/>
            </a:br>
            <a:r>
              <a:rPr lang="en-US" sz="2160"/>
              <a:t>THEORY</a:t>
            </a:r>
            <a:endParaRPr sz="216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95" name="Google Shape;595;p92"/>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Inside the leaf…</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Surface of the cell walls within the mesophyll are saturated with water.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Water evaporates into the intercellular air spaces and creates a greater tension on the water in the mesophyll cells.</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This increases the pull on water in the xylem vessels.</a:t>
            </a:r>
            <a:endParaRPr sz="2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01" name="Google Shape;601;p93"/>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Xylem vessels and tracheids are structurally adapt to deal with large changes in pressure.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Rings in the vessels help keep their shape.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Small perforations between vessel elements reduce gas bubbles.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Cavitation: formation of gas bubbles within vessel elements.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Embolism: disruption of flow through the xylem due to gas bubbles.</a:t>
            </a:r>
            <a:endParaRPr sz="2800">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07" name="Google Shape;607;p94"/>
          <p:cNvSpPr txBox="1">
            <a:spLocks noGrp="1"/>
          </p:cNvSpPr>
          <p:nvPr>
            <p:ph type="body" idx="1"/>
          </p:nvPr>
        </p:nvSpPr>
        <p:spPr>
          <a:xfrm>
            <a:off x="457200" y="1288473"/>
            <a:ext cx="8062912" cy="4721891"/>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Control of transpiration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Transpiration is a passive process (uses no ATP) and relies on energy differences.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atmosphere drives transpiration.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Control is primarily achieved through the opening and closing of stomata.</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Guard cells regulate the opening and closing.</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Respond to environment cues such as light intensity and carbon dioxide concentrations.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00" name="Google Shape;100;p14"/>
          <p:cNvSpPr txBox="1">
            <a:spLocks noGrp="1"/>
          </p:cNvSpPr>
          <p:nvPr>
            <p:ph type="body" idx="1"/>
          </p:nvPr>
        </p:nvSpPr>
        <p:spPr>
          <a:xfrm>
            <a:off x="457200" y="1302327"/>
            <a:ext cx="8062912" cy="470803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Permanent (non-meristematic)</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Cells that no longer actively divide.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Three main types of differentiated meristem tissue (secondary tissues)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Dermal: covers and protects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Vascular: transports water, minerals, and sugars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Ground: site of photosynthesis, supporting matrix, storage of water and sugars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13" name="Google Shape;613;p95"/>
          <p:cNvSpPr txBox="1">
            <a:spLocks noGrp="1"/>
          </p:cNvSpPr>
          <p:nvPr>
            <p:ph type="body" idx="1"/>
          </p:nvPr>
        </p:nvSpPr>
        <p:spPr>
          <a:xfrm>
            <a:off x="457200" y="1205345"/>
            <a:ext cx="8062912" cy="4805019"/>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Control of transpiration (cont.)</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Plants must balance the need for gases and the loss of water.</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plants have evolved mechanisms to reduce transpiration.</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Increased waxy cuticle. (Ex: A. </a:t>
            </a:r>
            <a:r>
              <a:rPr lang="en-US" sz="2800" i="1">
                <a:latin typeface="Calibri"/>
                <a:ea typeface="Calibri"/>
                <a:cs typeface="Calibri"/>
                <a:sym typeface="Calibri"/>
              </a:rPr>
              <a:t>perottetii</a:t>
            </a:r>
            <a:r>
              <a:rPr lang="en-US" sz="2800">
                <a:latin typeface="Calibri"/>
                <a:ea typeface="Calibri"/>
                <a:cs typeface="Calibri"/>
                <a:sym typeface="Calibri"/>
              </a:rPr>
              <a:t>)</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Leaves modified to spines (reduces surface-to-volume ratio). (Ex: prickly pear cactus)</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Photosynthesis occurring in the stem. (Ex: prickly pear cactus)</a:t>
            </a:r>
            <a:endParaRPr/>
          </a:p>
          <a:p>
            <a:pPr marL="11430" lvl="0" indent="115570" algn="l" rtl="0">
              <a:lnSpc>
                <a:spcPct val="107000"/>
              </a:lnSpc>
              <a:spcBef>
                <a:spcPts val="800"/>
              </a:spcBef>
              <a:spcAft>
                <a:spcPts val="0"/>
              </a:spcAft>
              <a:buSzPts val="2000"/>
              <a:buFont typeface="Courier New"/>
              <a:buNone/>
            </a:pPr>
            <a:endParaRPr>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6"/>
          <p:cNvSpPr txBox="1">
            <a:spLocks noGrp="1"/>
          </p:cNvSpPr>
          <p:nvPr>
            <p:ph type="body" idx="1"/>
          </p:nvPr>
        </p:nvSpPr>
        <p:spPr>
          <a:xfrm>
            <a:off x="457200" y="5196048"/>
            <a:ext cx="8085000" cy="15528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30.35</a:t>
            </a:r>
            <a:r>
              <a:rPr lang="en-US" sz="1100">
                <a:solidFill>
                  <a:srgbClr val="555555"/>
                </a:solidFill>
                <a:highlight>
                  <a:srgbClr val="FFFFFF"/>
                </a:highlight>
              </a:rPr>
              <a:t> Plants are suited to their local environment. (a) Xerophytes, like this prickly pear cactus (</a:t>
            </a:r>
            <a:r>
              <a:rPr lang="en-US" sz="1100" i="1">
                <a:solidFill>
                  <a:srgbClr val="555555"/>
                </a:solidFill>
                <a:highlight>
                  <a:srgbClr val="FFFFFF"/>
                </a:highlight>
              </a:rPr>
              <a:t>Opuntia sp.</a:t>
            </a:r>
            <a:r>
              <a:rPr lang="en-US" sz="1100">
                <a:solidFill>
                  <a:srgbClr val="555555"/>
                </a:solidFill>
                <a:highlight>
                  <a:srgbClr val="FFFFFF"/>
                </a:highlight>
              </a:rPr>
              <a:t>) and (b) epiphytes such as this tropical </a:t>
            </a:r>
            <a:r>
              <a:rPr lang="en-US" sz="1100" i="1">
                <a:solidFill>
                  <a:srgbClr val="555555"/>
                </a:solidFill>
                <a:highlight>
                  <a:srgbClr val="FFFFFF"/>
                </a:highlight>
              </a:rPr>
              <a:t>Aeschynanthus perrottetii</a:t>
            </a:r>
            <a:r>
              <a:rPr lang="en-US" sz="1100">
                <a:solidFill>
                  <a:srgbClr val="555555"/>
                </a:solidFill>
                <a:highlight>
                  <a:srgbClr val="FFFFFF"/>
                </a:highlight>
              </a:rPr>
              <a:t> have adapted to very limited water resources. The leaves of a prickly pear are modified into spines, which lowers the surface-to-volume ratio and reduces water loss. Photosynthesis takes place in the stem, which also stores water. (b) </a:t>
            </a:r>
            <a:r>
              <a:rPr lang="en-US" sz="1100" i="1">
                <a:solidFill>
                  <a:srgbClr val="555555"/>
                </a:solidFill>
                <a:highlight>
                  <a:srgbClr val="FFFFFF"/>
                </a:highlight>
              </a:rPr>
              <a:t>A. perottetii</a:t>
            </a:r>
            <a:r>
              <a:rPr lang="en-US" sz="1100">
                <a:solidFill>
                  <a:srgbClr val="555555"/>
                </a:solidFill>
                <a:highlight>
                  <a:srgbClr val="FFFFFF"/>
                </a:highlight>
              </a:rPr>
              <a:t> leaves have a waxy cuticle that prevents water loss. (c) Goldenrod (</a:t>
            </a:r>
            <a:r>
              <a:rPr lang="en-US" sz="1100" i="1">
                <a:solidFill>
                  <a:srgbClr val="555555"/>
                </a:solidFill>
                <a:highlight>
                  <a:srgbClr val="FFFFFF"/>
                </a:highlight>
              </a:rPr>
              <a:t>Solidago sp.</a:t>
            </a:r>
            <a:r>
              <a:rPr lang="en-US" sz="1100">
                <a:solidFill>
                  <a:srgbClr val="555555"/>
                </a:solidFill>
                <a:highlight>
                  <a:srgbClr val="FFFFFF"/>
                </a:highlight>
              </a:rPr>
              <a:t>) is a mesophyte, well suited for moderate environments. (d) Hydrophytes, like this fragrant water lily (</a:t>
            </a:r>
            <a:r>
              <a:rPr lang="en-US" sz="1100" i="1">
                <a:solidFill>
                  <a:srgbClr val="555555"/>
                </a:solidFill>
                <a:highlight>
                  <a:srgbClr val="FFFFFF"/>
                </a:highlight>
              </a:rPr>
              <a:t>Nymphaea odorata</a:t>
            </a:r>
            <a:r>
              <a:rPr lang="en-US" sz="1100">
                <a:solidFill>
                  <a:srgbClr val="555555"/>
                </a:solidFill>
                <a:highlight>
                  <a:srgbClr val="FFFFFF"/>
                </a:highlight>
              </a:rPr>
              <a:t>), are adapted to thrive in aquatic environments. (credit a: modification of work by Jon Sullivan; credit b: modification of work by L. Shyamal/Wikimedia Commons; credit c: modification of work by Huw Williams; credit d: modification of work by Jason Hollinger)</a:t>
            </a:r>
            <a:endParaRPr sz="1100"/>
          </a:p>
        </p:txBody>
      </p:sp>
      <p:pic>
        <p:nvPicPr>
          <p:cNvPr id="620" name="Google Shape;620;p96"/>
          <p:cNvPicPr preferRelativeResize="0"/>
          <p:nvPr/>
        </p:nvPicPr>
        <p:blipFill>
          <a:blip r:embed="rId3">
            <a:alphaModFix/>
          </a:blip>
          <a:stretch>
            <a:fillRect/>
          </a:stretch>
        </p:blipFill>
        <p:spPr>
          <a:xfrm>
            <a:off x="2675288" y="183025"/>
            <a:ext cx="3793424" cy="492669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TRANSPORTATION OF PHOTOSYNTHATES IN PHLOEM</a:t>
            </a:r>
            <a:endParaRPr sz="2160"/>
          </a:p>
        </p:txBody>
      </p:sp>
      <p:sp>
        <p:nvSpPr>
          <p:cNvPr id="626" name="Google Shape;626;p97"/>
          <p:cNvSpPr txBox="1">
            <a:spLocks noGrp="1"/>
          </p:cNvSpPr>
          <p:nvPr>
            <p:ph type="body" idx="1"/>
          </p:nvPr>
        </p:nvSpPr>
        <p:spPr>
          <a:xfrm>
            <a:off x="457200" y="1246909"/>
            <a:ext cx="8062912" cy="47634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need an energy source (sugars) to grow.</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Seeds and bulbs: stored polymers such as starch</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Green shoots and leaves: photosynthates such as sucrose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Sources: structures that produce photosynthates (Ex: leaves)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Translocation: process that delivers sugars to growing parts of the plants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Occurs through the phloem</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32" name="Google Shape;632;p98"/>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Sinks: points of sugar delivery (Ex: roots and young shoots)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Products from source usually translocated to the nearest sink.</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Highest leaves send photosynthates upward to shoot tip.</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Intermediate leaves send photosynthates upward or downwards.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Lower leaves send photosynthates downward to roots.</a:t>
            </a:r>
            <a:endParaRPr sz="28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38" name="Google Shape;638;p99"/>
          <p:cNvSpPr txBox="1">
            <a:spLocks noGrp="1"/>
          </p:cNvSpPr>
          <p:nvPr>
            <p:ph type="body" idx="1"/>
          </p:nvPr>
        </p:nvSpPr>
        <p:spPr>
          <a:xfrm>
            <a:off x="457200" y="1260764"/>
            <a:ext cx="8062912" cy="474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Pattern of flow changes throughout the plants life.</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To roots early on.</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To shoots and leaves during vegetative growth.</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To seed and fruit during reproductive development.</a:t>
            </a:r>
            <a:endParaRPr sz="2800">
              <a:solidFill>
                <a:srgbClr val="000000"/>
              </a:solidFill>
              <a:latin typeface="Calibri"/>
              <a:ea typeface="Calibri"/>
              <a:cs typeface="Calibri"/>
              <a:sym typeface="Calibri"/>
            </a:endParaRPr>
          </a:p>
          <a:p>
            <a:pPr marL="617220" lvl="1" indent="-228600" algn="l" rtl="0">
              <a:lnSpc>
                <a:spcPct val="107000"/>
              </a:lnSpc>
              <a:spcBef>
                <a:spcPts val="0"/>
              </a:spcBef>
              <a:spcAft>
                <a:spcPts val="0"/>
              </a:spcAft>
              <a:buClr>
                <a:srgbClr val="000000"/>
              </a:buClr>
              <a:buSzPts val="2800"/>
              <a:buFont typeface="Calibri"/>
              <a:buChar char="▪"/>
            </a:pPr>
            <a:r>
              <a:rPr lang="en-US" sz="2800">
                <a:solidFill>
                  <a:srgbClr val="000000"/>
                </a:solidFill>
                <a:latin typeface="Calibri"/>
                <a:ea typeface="Calibri"/>
                <a:cs typeface="Calibri"/>
                <a:sym typeface="Calibri"/>
              </a:rPr>
              <a:t>Also directed to tubers for storage.</a:t>
            </a:r>
            <a:endParaRPr sz="2800">
              <a:solidFill>
                <a:srgbClr val="000000"/>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TRANSLOCATION: TRANSPORT FROM SOURCE TO SINK</a:t>
            </a:r>
            <a:endParaRPr sz="2160"/>
          </a:p>
        </p:txBody>
      </p:sp>
      <p:sp>
        <p:nvSpPr>
          <p:cNvPr id="644" name="Google Shape;644;p100"/>
          <p:cNvSpPr txBox="1">
            <a:spLocks noGrp="1"/>
          </p:cNvSpPr>
          <p:nvPr>
            <p:ph type="body" idx="1"/>
          </p:nvPr>
        </p:nvSpPr>
        <p:spPr>
          <a:xfrm>
            <a:off x="457200" y="1191491"/>
            <a:ext cx="8062912" cy="4818873"/>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Photosynthates are produced in the mesophyll of photosynthesizing leaves.</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Mesophyll cells are connected by plasmodesmata (cytoplasmic channels).</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Photosynthates move through plasmodesmata to reach phloem sieve-tube elements (STEs) within the vascular bundles.</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Sucrose is actively transported into phloem cells with a proton.  (sucrose-H</a:t>
            </a:r>
            <a:r>
              <a:rPr lang="en-US" sz="2800" baseline="30000">
                <a:latin typeface="Calibri"/>
                <a:ea typeface="Calibri"/>
                <a:cs typeface="Calibri"/>
                <a:sym typeface="Calibri"/>
              </a:rPr>
              <a:t>+ </a:t>
            </a:r>
            <a:r>
              <a:rPr lang="en-US" sz="2800">
                <a:latin typeface="Calibri"/>
                <a:ea typeface="Calibri"/>
                <a:cs typeface="Calibri"/>
                <a:sym typeface="Calibri"/>
              </a:rPr>
              <a:t>symporter)</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Phloem sap moves through STEs via pressure-driven bulk flow.</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1"/>
          <p:cNvSpPr txBox="1">
            <a:spLocks noGrp="1"/>
          </p:cNvSpPr>
          <p:nvPr>
            <p:ph type="body" idx="1"/>
          </p:nvPr>
        </p:nvSpPr>
        <p:spPr>
          <a:xfrm>
            <a:off x="4606925" y="1107617"/>
            <a:ext cx="3913188" cy="52569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2000"/>
              <a:buNone/>
            </a:pPr>
            <a:r>
              <a:rPr lang="en-US">
                <a:solidFill>
                  <a:schemeClr val="dk1"/>
                </a:solidFill>
              </a:rPr>
              <a:t>Phloem is comprised of cells called sieve-tube elements. Phloem sap travels through perforations called sieve tube plates. Neighboring companion cells carry out metabolic functions for the sieve-tube elements and provide them with energy. Lateral sieve areas connect the sieve-tube elements to the companion cells.</a:t>
            </a:r>
            <a:endParaRPr sz="1800">
              <a:solidFill>
                <a:schemeClr val="dk1"/>
              </a:solidFill>
            </a:endParaRPr>
          </a:p>
        </p:txBody>
      </p:sp>
      <p:pic>
        <p:nvPicPr>
          <p:cNvPr id="650" name="Google Shape;650;p101" descr="Illustration shows phloem, a column-like structure that is composed of stacks of cylindrical cells called sieve-tube elements. Each cell is separated by a sieve-tube plate. The sieve-tube plate has holes in it, like a slice of Swiss cheese. Lateral sieve areas on the side of the column allow different phloem tubes to interact."/>
          <p:cNvPicPr preferRelativeResize="0">
            <a:picLocks noGrp="1"/>
          </p:cNvPicPr>
          <p:nvPr>
            <p:ph type="pic" idx="2"/>
          </p:nvPr>
        </p:nvPicPr>
        <p:blipFill rotWithShape="1">
          <a:blip r:embed="rId3">
            <a:alphaModFix/>
          </a:blip>
          <a:srcRect l="-2682" r="-2682"/>
          <a:stretch/>
        </p:blipFill>
        <p:spPr>
          <a:xfrm>
            <a:off x="457200" y="1108075"/>
            <a:ext cx="4032250" cy="5256213"/>
          </a:xfrm>
          <a:prstGeom prst="rect">
            <a:avLst/>
          </a:prstGeom>
          <a:noFill/>
          <a:ln>
            <a:noFill/>
          </a:ln>
        </p:spPr>
      </p:pic>
      <p:sp>
        <p:nvSpPr>
          <p:cNvPr id="651" name="Google Shape;651;p10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SAP THROUGH PHLOEM</a:t>
            </a:r>
            <a:endParaRPr sz="2400">
              <a:solidFill>
                <a:srgbClr val="6CB255"/>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0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57" name="Google Shape;657;p102"/>
          <p:cNvSpPr txBox="1">
            <a:spLocks noGrp="1"/>
          </p:cNvSpPr>
          <p:nvPr>
            <p:ph type="body" idx="1"/>
          </p:nvPr>
        </p:nvSpPr>
        <p:spPr>
          <a:xfrm>
            <a:off x="457200" y="1246909"/>
            <a:ext cx="8062912" cy="4876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Companion cells are associated with STEs.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Assist with metabolic activities and provide energy.</a:t>
            </a:r>
            <a:endParaRPr/>
          </a:p>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Phloem sap is an aqueous solution containing up to 30% sugar, amino acids, minerals, and plant growth regulators.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High percentage of sugar causes water to flow into the phloem tubes.  (Water comes from adjacent xylem.)</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This increases total water potential and causes the bulk flow.</a:t>
            </a:r>
            <a:endParaRPr/>
          </a:p>
          <a:p>
            <a:pPr marL="342900" lvl="0" indent="-342900" algn="l" rtl="0">
              <a:spcBef>
                <a:spcPts val="1320"/>
              </a:spcBef>
              <a:spcAft>
                <a:spcPts val="0"/>
              </a:spcAft>
              <a:buSzPts val="2600"/>
              <a:buFont typeface="Noto Sans Symbols"/>
              <a:buChar char="▪"/>
            </a:pPr>
            <a:r>
              <a:rPr lang="en-US" sz="2600">
                <a:latin typeface="Calibri"/>
                <a:ea typeface="Calibri"/>
                <a:cs typeface="Calibri"/>
                <a:sym typeface="Calibri"/>
              </a:rPr>
              <a:t>Unloading of sucrose at the sink occurs by diffusion or active transport.</a:t>
            </a:r>
            <a:endParaRPr sz="26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03" descr="Illustration shows the transpiration of water up the tubes of the xylem from a root sink cell. At the same time, sucrose is translocated down the phloem to the root sink cell from a leaf source cell. The sucrose concentration is high in the  source cell, and gradually decreases from the source to the root."/>
          <p:cNvPicPr preferRelativeResize="0">
            <a:picLocks noGrp="1"/>
          </p:cNvPicPr>
          <p:nvPr>
            <p:ph type="pic" idx="2"/>
          </p:nvPr>
        </p:nvPicPr>
        <p:blipFill rotWithShape="1">
          <a:blip r:embed="rId3">
            <a:alphaModFix/>
          </a:blip>
          <a:srcRect l="-1874" r="-1874"/>
          <a:stretch/>
        </p:blipFill>
        <p:spPr>
          <a:xfrm>
            <a:off x="4489450" y="1108075"/>
            <a:ext cx="4030663" cy="5256213"/>
          </a:xfrm>
          <a:prstGeom prst="rect">
            <a:avLst/>
          </a:prstGeom>
          <a:noFill/>
          <a:ln>
            <a:noFill/>
          </a:ln>
        </p:spPr>
      </p:pic>
      <p:sp>
        <p:nvSpPr>
          <p:cNvPr id="663" name="Google Shape;663;p103"/>
          <p:cNvSpPr txBox="1">
            <a:spLocks noGrp="1"/>
          </p:cNvSpPr>
          <p:nvPr>
            <p:ph type="body" idx="1"/>
          </p:nvPr>
        </p:nvSpPr>
        <p:spPr>
          <a:xfrm>
            <a:off x="457200" y="1107617"/>
            <a:ext cx="3913188" cy="52569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B255"/>
              </a:buClr>
              <a:buSzPts val="1600"/>
              <a:buNone/>
            </a:pPr>
            <a:r>
              <a:rPr lang="en-US" sz="1600">
                <a:solidFill>
                  <a:srgbClr val="000000"/>
                </a:solidFill>
              </a:rPr>
              <a:t>Sucrose is actively transported from source cells into companion cells and then into the sieve-tube elements. This reduces the water potential, which causes water to enter the phloem from the xylem. The resulting positive pressure forces the sucrose-water mixture down toward the roots, where sucrose is unloaded. Transpiration causes water to return to the leaves through the xylem vessels.</a:t>
            </a:r>
            <a:endParaRPr sz="1500">
              <a:solidFill>
                <a:srgbClr val="000000"/>
              </a:solidFill>
            </a:endParaRPr>
          </a:p>
        </p:txBody>
      </p:sp>
      <p:sp>
        <p:nvSpPr>
          <p:cNvPr id="664" name="Google Shape;664;p10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6CB255"/>
              </a:buClr>
              <a:buSzPts val="2400"/>
              <a:buFont typeface="Arial Black"/>
              <a:buNone/>
            </a:pPr>
            <a:r>
              <a:rPr lang="en-US" sz="2400">
                <a:solidFill>
                  <a:srgbClr val="6CB255"/>
                </a:solidFill>
              </a:rPr>
              <a:t>SUCROSE TRANSPORT</a:t>
            </a:r>
            <a:endParaRPr sz="2400">
              <a:solidFill>
                <a:srgbClr val="6CB255"/>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30.6: PLANT SENSORY SYSTEMS AND RESPONSES</a:t>
            </a:r>
            <a:endParaRPr sz="2160"/>
          </a:p>
        </p:txBody>
      </p:sp>
      <p:sp>
        <p:nvSpPr>
          <p:cNvPr id="670" name="Google Shape;670;p104"/>
          <p:cNvSpPr txBox="1">
            <a:spLocks noGrp="1"/>
          </p:cNvSpPr>
          <p:nvPr>
            <p:ph type="body" idx="1"/>
          </p:nvPr>
        </p:nvSpPr>
        <p:spPr>
          <a:xfrm>
            <a:off x="457200" y="1274618"/>
            <a:ext cx="8062912" cy="473574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Plants must respond to environmental factors just as animals do.</a:t>
            </a:r>
            <a:endParaRPr/>
          </a:p>
          <a:p>
            <a:pPr marL="342900" marR="0" lvl="0" indent="-3429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Receptors can sense environmental stimuli and relay the information to effector systems.</a:t>
            </a:r>
            <a:endParaRPr sz="2800"/>
          </a:p>
        </p:txBody>
      </p:sp>
    </p:spTree>
  </p:cSld>
  <p:clrMapOvr>
    <a:masterClrMapping/>
  </p:clrMapOvr>
</p:sld>
</file>

<file path=ppt/theme/theme1.xml><?xml version="1.0" encoding="utf-8"?>
<a:theme xmlns:a="http://schemas.openxmlformats.org/drawingml/2006/main" name="Essent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6791</Words>
  <Application>Microsoft Office PowerPoint</Application>
  <PresentationFormat>On-screen Show (4:3)</PresentationFormat>
  <Paragraphs>593</Paragraphs>
  <Slides>121</Slides>
  <Notes>121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Calibri</vt:lpstr>
      <vt:lpstr>Courier New</vt:lpstr>
      <vt:lpstr>Arial Black</vt:lpstr>
      <vt:lpstr>Arial</vt:lpstr>
      <vt:lpstr>Noto Sans Symbols</vt:lpstr>
      <vt:lpstr>Essential</vt:lpstr>
      <vt:lpstr>BIOLOGY 2E</vt:lpstr>
      <vt:lpstr>INTRODUCTION</vt:lpstr>
      <vt:lpstr>PowerPoint Presentation</vt:lpstr>
      <vt:lpstr>30.1: THE PLANT BODY</vt:lpstr>
      <vt:lpstr>VASCULAR PLANT ORGAN SYSTEMS</vt:lpstr>
      <vt:lpstr>PLANT ORGAN SYSTEMS: Shoot and Root</vt:lpstr>
      <vt:lpstr>PLANT TISSUES</vt:lpstr>
      <vt:lpstr>PowerPoint Presentation</vt:lpstr>
      <vt:lpstr>PowerPoint Presentation</vt:lpstr>
      <vt:lpstr>PowerPoint Presentation</vt:lpstr>
      <vt:lpstr>PowerPoint Presentation</vt:lpstr>
      <vt:lpstr>VASCULAR TISSUE COMPONENTS</vt:lpstr>
      <vt:lpstr>30.2: STEMS</vt:lpstr>
      <vt:lpstr>PowerPoint Presentation</vt:lpstr>
      <vt:lpstr>STEM COMPONENTS</vt:lpstr>
      <vt:lpstr>STEM ANATOMY</vt:lpstr>
      <vt:lpstr>PowerPoint Presentation</vt:lpstr>
      <vt:lpstr>STEM ANATOMY: Collenchyma</vt:lpstr>
      <vt:lpstr>THREE TISSUE SYSTEMS</vt:lpstr>
      <vt:lpstr>PowerPoint Presentation</vt:lpstr>
      <vt:lpstr>DERMAL TISSUE</vt:lpstr>
      <vt:lpstr>PowerPoint Presentation</vt:lpstr>
      <vt:lpstr>VASCULAR TISSUE: Monocot Vs. Dicot</vt:lpstr>
      <vt:lpstr>PowerPoint Presentation</vt:lpstr>
      <vt:lpstr>PowerPoint Presentation</vt:lpstr>
      <vt:lpstr>PowerPoint Presentation</vt:lpstr>
      <vt:lpstr>PowerPoint Presentation</vt:lpstr>
      <vt:lpstr>STEM COMPONENTS</vt:lpstr>
      <vt:lpstr>Ground Tissue</vt:lpstr>
      <vt:lpstr>STEM ANATOMY</vt:lpstr>
      <vt:lpstr>GROWTH IN STEMS</vt:lpstr>
      <vt:lpstr>PowerPoint Presentation</vt:lpstr>
      <vt:lpstr>PowerPoint Presentation</vt:lpstr>
      <vt:lpstr>PowerPoint Presentation</vt:lpstr>
      <vt:lpstr>GROWTH IN STEMS: Primary Vs. Secondary Growth</vt:lpstr>
      <vt:lpstr>PowerPoint Presentation</vt:lpstr>
      <vt:lpstr>PowerPoint Presentation</vt:lpstr>
      <vt:lpstr>STEM MODIFICATIONS</vt:lpstr>
      <vt:lpstr>PowerPoint Presentation</vt:lpstr>
      <vt:lpstr>PowerPoint Presentation</vt:lpstr>
      <vt:lpstr>30.3: ROOTS</vt:lpstr>
      <vt:lpstr>TYPES OF ROOT SYSTEMS</vt:lpstr>
      <vt:lpstr>PowerPoint Presentation</vt:lpstr>
      <vt:lpstr>TYPES OF ROOT SYSTEMS: Tap Vs. Fibrous</vt:lpstr>
      <vt:lpstr>ROOT GROWTH ANATOMY</vt:lpstr>
      <vt:lpstr>PowerPoint Presentation</vt:lpstr>
      <vt:lpstr>ROOT GROWTH</vt:lpstr>
      <vt:lpstr>PowerPoint Presentation</vt:lpstr>
      <vt:lpstr>PARTS OF THE ROOT</vt:lpstr>
      <vt:lpstr>PowerPoint Presentation</vt:lpstr>
      <vt:lpstr>PowerPoint Presentation</vt:lpstr>
      <vt:lpstr>STELE AND VASCULAR TISSUE</vt:lpstr>
      <vt:lpstr>ROOT MODIFICATIONS</vt:lpstr>
      <vt:lpstr>ROOT MODIFICATIONS – STARCH STORAGE</vt:lpstr>
      <vt:lpstr>ROOT MODIFICATIONS –  AERIAL AND ABOVEGROUND ROOTS</vt:lpstr>
      <vt:lpstr>30.4: LEAVES</vt:lpstr>
      <vt:lpstr>STRUCTURE OF A TYPICAL LEAF</vt:lpstr>
      <vt:lpstr>PowerPoint Presentation</vt:lpstr>
      <vt:lpstr>PARTS OF THE LEAF</vt:lpstr>
      <vt:lpstr>VENATION</vt:lpstr>
      <vt:lpstr>LEAF ARRANGEMENT</vt:lpstr>
      <vt:lpstr>LEAF FORM</vt:lpstr>
      <vt:lpstr>PowerPoint Presentation</vt:lpstr>
      <vt:lpstr>LEAF FORM</vt:lpstr>
      <vt:lpstr>LEAF STRUCTURE AND FUNCTION</vt:lpstr>
      <vt:lpstr>PowerPoint Presentation</vt:lpstr>
      <vt:lpstr>PowerPoint Presentation</vt:lpstr>
      <vt:lpstr>PowerPoint Presentation</vt:lpstr>
      <vt:lpstr>LEAF STRUCTURE</vt:lpstr>
      <vt:lpstr>LEAF ADAPTATIONS</vt:lpstr>
      <vt:lpstr>LEAF ADAPTATIONS – CARNIVOROUS PLANTS</vt:lpstr>
      <vt:lpstr>30.5: TRANSPORT OF WATER AND SOLUTES</vt:lpstr>
      <vt:lpstr>WATER POTENTIAL</vt:lpstr>
      <vt:lpstr>PowerPoint Presentation</vt:lpstr>
      <vt:lpstr>PowerPoint Presentation</vt:lpstr>
      <vt:lpstr>SOLUTE POTENTIAL (ΨS)</vt:lpstr>
      <vt:lpstr>PowerPoint Presentation</vt:lpstr>
      <vt:lpstr>SOLUTE POTENTIAL</vt:lpstr>
      <vt:lpstr>PRESSURE POTENTIAL (ΨP)</vt:lpstr>
      <vt:lpstr>PowerPoint Presentation</vt:lpstr>
      <vt:lpstr>TURGOR PRESSURE</vt:lpstr>
      <vt:lpstr>GRAVITY POTENTIAL (ΨG)</vt:lpstr>
      <vt:lpstr>MATRIC POTENTIAL (ΨM)</vt:lpstr>
      <vt:lpstr>MOVEMENT OF WATER AND MINERALS IN THE XYLEM</vt:lpstr>
      <vt:lpstr>PowerPoint Presentation</vt:lpstr>
      <vt:lpstr>COHESION-TENSION  THEORY</vt:lpstr>
      <vt:lpstr>PowerPoint Presentation</vt:lpstr>
      <vt:lpstr>PowerPoint Presentation</vt:lpstr>
      <vt:lpstr>PowerPoint Presentation</vt:lpstr>
      <vt:lpstr>PowerPoint Presentation</vt:lpstr>
      <vt:lpstr>PowerPoint Presentation</vt:lpstr>
      <vt:lpstr>TRANSPORTATION OF PHOTOSYNTHATES IN PHLOEM</vt:lpstr>
      <vt:lpstr>PowerPoint Presentation</vt:lpstr>
      <vt:lpstr>PowerPoint Presentation</vt:lpstr>
      <vt:lpstr>TRANSLOCATION: TRANSPORT FROM SOURCE TO SINK</vt:lpstr>
      <vt:lpstr>SAP THROUGH PHLOEM</vt:lpstr>
      <vt:lpstr>PowerPoint Presentation</vt:lpstr>
      <vt:lpstr>SUCROSE TRANSPORT</vt:lpstr>
      <vt:lpstr>30.6: PLANT SENSORY SYSTEMS AND RESPONSES</vt:lpstr>
      <vt:lpstr>PLANT RESPONSES TO LIGHT</vt:lpstr>
      <vt:lpstr>PowerPoint Presentation</vt:lpstr>
      <vt:lpstr>THE PHYTOCHROME SYSTEM AND THE RED/FAR-RED RESPONSE</vt:lpstr>
      <vt:lpstr>RED LIGHT RESPONSE</vt:lpstr>
      <vt:lpstr>PowerPoint Presentation</vt:lpstr>
      <vt:lpstr>PowerPoint Presentation</vt:lpstr>
      <vt:lpstr>THE BLUE LIGHT RESPONSES</vt:lpstr>
      <vt:lpstr>PowerPoint Presentation</vt:lpstr>
      <vt:lpstr>BLUE-LIGHT RESPONSE</vt:lpstr>
      <vt:lpstr>PLANT RESPONSES TO GRAVITY</vt:lpstr>
      <vt:lpstr>PowerPoint Presentation</vt:lpstr>
      <vt:lpstr>GROWTH RESPONSES</vt:lpstr>
      <vt:lpstr>FIVE MAJOR PLANT HORMONES</vt:lpstr>
      <vt:lpstr>PowerPoint Presentation</vt:lpstr>
      <vt:lpstr>PowerPoint Presentation</vt:lpstr>
      <vt:lpstr>PowerPoint Presentation</vt:lpstr>
      <vt:lpstr>PowerPoint Presentation</vt:lpstr>
      <vt:lpstr>NONTRADITIONAL HORMONES</vt:lpstr>
      <vt:lpstr>PLANT RESPONSE TO WIND AND TOUCH</vt:lpstr>
      <vt:lpstr>PowerPoint Presentation</vt:lpstr>
      <vt:lpstr>DEFENSE RESPONSES AGAINST HERBIVORES AND PATHOGENS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2E</dc:title>
  <dc:creator>Shaun</dc:creator>
  <cp:lastModifiedBy>Shaun</cp:lastModifiedBy>
  <cp:revision>2</cp:revision>
  <dcterms:modified xsi:type="dcterms:W3CDTF">2019-08-13T02:27:39Z</dcterms:modified>
</cp:coreProperties>
</file>