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2"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embeddedFontLst>
    <p:embeddedFont>
      <p:font typeface="Arial Black" panose="020B0A04020102020204" pitchFamily="34" charset="0"/>
      <p:regular r:id="rId54"/>
      <p:bold r:id="rId55"/>
    </p:embeddedFont>
    <p:embeddedFont>
      <p:font typeface="Calibri" panose="020F050202020403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Hall" initials="" lastIdx="2" clrIdx="0"/>
  <p:cmAuthor id="1" name="Shaun Blevin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C2BDCA-DE94-40D3-B003-196142BCE044}">
  <a:tblStyle styleId="{5BC2BDCA-DE94-40D3-B003-196142BCE04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e340d938b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e340d938b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5e340d938b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e340d938b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e340d938b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g5e340d938b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e340d938b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5e340d938b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19" name="Google Shape;19;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6" name="Google Shape;36;p5"/>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7" name="Google Shape;37;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creativecommons.org/licenses/by-nc-sa/4.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sp>
        <p:nvSpPr>
          <p:cNvPr id="45" name="Google Shape;45;p6"/>
          <p:cNvSpPr txBox="1"/>
          <p:nvPr/>
        </p:nvSpPr>
        <p:spPr>
          <a:xfrm>
            <a:off x="0" y="1619018"/>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31 SOIL AND PLANT NUTRITION</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sp>
        <p:nvSpPr>
          <p:cNvPr id="46" name="Google Shape;46;p6"/>
          <p:cNvSpPr txBox="1">
            <a:spLocks noGrp="1"/>
          </p:cNvSpPr>
          <p:nvPr>
            <p:ph type="title" idx="4294967295"/>
          </p:nvPr>
        </p:nvSpPr>
        <p:spPr>
          <a:xfrm>
            <a:off x="0" y="704614"/>
            <a:ext cx="9144000" cy="73464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CB255"/>
              </a:buClr>
              <a:buSzPts val="3600"/>
              <a:buFont typeface="Arial Black"/>
              <a:buNone/>
            </a:pPr>
            <a:r>
              <a:rPr lang="en-US" sz="3600"/>
              <a:t>BIOLOGY 2E</a:t>
            </a:r>
            <a:endParaRPr/>
          </a:p>
        </p:txBody>
      </p:sp>
      <p:pic>
        <p:nvPicPr>
          <p:cNvPr id="47" name="Google Shape;47;p6"/>
          <p:cNvPicPr preferRelativeResize="0"/>
          <p:nvPr/>
        </p:nvPicPr>
        <p:blipFill rotWithShape="1">
          <a:blip r:embed="rId3">
            <a:alphaModFix/>
          </a:blip>
          <a:srcRect/>
          <a:stretch/>
        </p:blipFill>
        <p:spPr>
          <a:xfrm>
            <a:off x="3159862" y="2502569"/>
            <a:ext cx="2824276" cy="3609474"/>
          </a:xfrm>
          <a:prstGeom prst="rect">
            <a:avLst/>
          </a:prstGeom>
          <a:noFill/>
          <a:ln>
            <a:noFill/>
          </a:ln>
        </p:spPr>
      </p:pic>
      <p:pic>
        <p:nvPicPr>
          <p:cNvPr id="48" name="Google Shape;48;p6" descr="OSX-Horiz-TM-RGB-2015.eps"/>
          <p:cNvPicPr preferRelativeResize="0"/>
          <p:nvPr/>
        </p:nvPicPr>
        <p:blipFill rotWithShape="1">
          <a:blip r:embed="rId4">
            <a:alphaModFix/>
          </a:blip>
          <a:srcRect/>
          <a:stretch/>
        </p:blipFill>
        <p:spPr>
          <a:xfrm>
            <a:off x="6705600" y="5878757"/>
            <a:ext cx="2034556" cy="466571"/>
          </a:xfrm>
          <a:prstGeom prst="rect">
            <a:avLst/>
          </a:prstGeom>
          <a:noFill/>
          <a:ln>
            <a:noFill/>
          </a:ln>
        </p:spPr>
      </p:pic>
      <p:sp>
        <p:nvSpPr>
          <p:cNvPr id="49" name="Google Shape;49;p6"/>
          <p:cNvSpPr txBox="1"/>
          <p:nvPr/>
        </p:nvSpPr>
        <p:spPr>
          <a:xfrm>
            <a:off x="257174" y="5661919"/>
            <a:ext cx="1957388" cy="9002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This work is licensed under a </a:t>
            </a:r>
            <a:r>
              <a:rPr lang="en-US" sz="1050" b="0" i="0" u="sng" strike="noStrike" cap="none">
                <a:solidFill>
                  <a:schemeClr val="dk1"/>
                </a:solidFill>
                <a:latin typeface="Arial"/>
                <a:ea typeface="Arial"/>
                <a:cs typeface="Arial"/>
                <a:sym typeface="Arial"/>
                <a:hlinkClick r:id="rId5"/>
              </a:rPr>
              <a:t>Creative Commons Attribution-NonCommercial-ShareAlike 4.0 International License</a:t>
            </a:r>
            <a:r>
              <a:rPr lang="en-US" sz="1050" b="0" i="0" u="none" strike="noStrike" cap="none">
                <a:solidFill>
                  <a:schemeClr val="dk1"/>
                </a:solidFill>
                <a:latin typeface="Arial"/>
                <a:ea typeface="Arial"/>
                <a:cs typeface="Arial"/>
                <a:sym typeface="Arial"/>
              </a:rPr>
              <a:t>.</a:t>
            </a:r>
            <a:endParaRPr/>
          </a:p>
        </p:txBody>
      </p:sp>
      <p:pic>
        <p:nvPicPr>
          <p:cNvPr id="50" name="Google Shape;50;p6"/>
          <p:cNvPicPr preferRelativeResize="0"/>
          <p:nvPr/>
        </p:nvPicPr>
        <p:blipFill rotWithShape="1">
          <a:blip r:embed="rId6">
            <a:alphaModFix/>
          </a:blip>
          <a:srcRect/>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MACRONUTRIENTS AND MICRONUTRIENTS</a:t>
            </a:r>
            <a:endParaRPr/>
          </a:p>
        </p:txBody>
      </p:sp>
      <p:sp>
        <p:nvSpPr>
          <p:cNvPr id="107" name="Google Shape;107;p15"/>
          <p:cNvSpPr txBox="1">
            <a:spLocks noGrp="1"/>
          </p:cNvSpPr>
          <p:nvPr>
            <p:ph type="body" idx="1"/>
          </p:nvPr>
        </p:nvSpPr>
        <p:spPr>
          <a:xfrm>
            <a:off x="457200" y="1309511"/>
            <a:ext cx="8062912" cy="470085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Macronutrients: needed in larger amounts</a:t>
            </a:r>
            <a:endParaRPr/>
          </a:p>
          <a:p>
            <a:pPr marL="617220" lvl="1" indent="-22860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About half of the essential nutrients (C, H, O, N, P, K, Ca, Mg, and 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Carbon (C) is present in all macromolecules/biomolecules and represents about 50% of the dry weight of a plant cell.</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The next most abundant is Nitrogen (N).</a:t>
            </a:r>
            <a:endParaRPr/>
          </a:p>
          <a:p>
            <a:pPr marL="1143000" lvl="2"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Found in proteins and nucleic acids.</a:t>
            </a:r>
            <a:endParaRPr/>
          </a:p>
          <a:p>
            <a:pPr marL="1143000" lvl="2"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Used to synthesize some vitamins.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Cellulose, the main structural component of the plant cell wall, makes up over thirty percent of plant matter. It is the most abundant organic compound on earth. Plants are able to make their own cellulose, but need carbon from the soil to do so.</a:t>
            </a:r>
            <a:endParaRPr/>
          </a:p>
        </p:txBody>
      </p:sp>
      <p:pic>
        <p:nvPicPr>
          <p:cNvPr id="113" name="Google Shape;113;p16" descr="Three cellulose fibers and the chemical structure of cellulose is shown. Cellulose consists of unbranched chains of glucose subunits that form long, straight fibers."/>
          <p:cNvPicPr preferRelativeResize="0">
            <a:picLocks noGrp="1"/>
          </p:cNvPicPr>
          <p:nvPr>
            <p:ph type="pic" idx="2"/>
          </p:nvPr>
        </p:nvPicPr>
        <p:blipFill rotWithShape="1">
          <a:blip r:embed="rId3">
            <a:alphaModFix/>
          </a:blip>
          <a:srcRect l="-20261" r="-20261"/>
          <a:stretch/>
        </p:blipFill>
        <p:spPr>
          <a:xfrm>
            <a:off x="457199" y="1122386"/>
            <a:ext cx="8062913" cy="3500071"/>
          </a:xfrm>
          <a:prstGeom prst="rect">
            <a:avLst/>
          </a:prstGeom>
          <a:noFill/>
          <a:ln>
            <a:noFill/>
          </a:ln>
        </p:spPr>
      </p:pic>
      <p:sp>
        <p:nvSpPr>
          <p:cNvPr id="114" name="Google Shape;114;p1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CELLULOSE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20" name="Google Shape;120;p17"/>
          <p:cNvSpPr txBox="1">
            <a:spLocks noGrp="1"/>
          </p:cNvSpPr>
          <p:nvPr>
            <p:ph type="body" idx="1"/>
          </p:nvPr>
        </p:nvSpPr>
        <p:spPr>
          <a:xfrm>
            <a:off x="457200" y="1298222"/>
            <a:ext cx="8062912" cy="474133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Macronutrients (cont.)</a:t>
            </a:r>
            <a:endParaRPr/>
          </a:p>
          <a:p>
            <a:pPr marL="617220" lvl="1" indent="-228600" algn="l" rtl="0">
              <a:lnSpc>
                <a:spcPct val="107000"/>
              </a:lnSpc>
              <a:spcBef>
                <a:spcPts val="600"/>
              </a:spcBef>
              <a:spcAft>
                <a:spcPts val="0"/>
              </a:spcAft>
              <a:buSzPts val="2800"/>
              <a:buFont typeface="Noto Sans Symbols"/>
              <a:buChar char="∙"/>
            </a:pPr>
            <a:r>
              <a:rPr lang="en-US" sz="2800">
                <a:latin typeface="Calibri"/>
                <a:ea typeface="Calibri"/>
                <a:cs typeface="Calibri"/>
                <a:sym typeface="Calibri"/>
              </a:rPr>
              <a:t>Hydrogen (H) and Oxygen (O) are found in many organic compounds (including macromolecules/biomolecules).</a:t>
            </a:r>
            <a:endParaRPr/>
          </a:p>
          <a:p>
            <a:pPr marL="1143000" lvl="2"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O is necessary for cellular respiration.</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Phosphorus (P) is needed to synthesize nucleic acids and is a component of ATP.</a:t>
            </a:r>
            <a:endParaRPr/>
          </a:p>
          <a:p>
            <a:pPr marL="1143000" lvl="2"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Light energy is converted into chemical energy through oxidative phosphorylation during photosynthesis.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26" name="Google Shape;126;p18"/>
          <p:cNvSpPr txBox="1">
            <a:spLocks noGrp="1"/>
          </p:cNvSpPr>
          <p:nvPr>
            <p:ph type="body" idx="1"/>
          </p:nvPr>
        </p:nvSpPr>
        <p:spPr>
          <a:xfrm>
            <a:off x="457200" y="1264350"/>
            <a:ext cx="8062800" cy="49641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Macronutrients (cont.)</a:t>
            </a:r>
            <a:endParaRPr/>
          </a:p>
          <a:p>
            <a:pPr marL="617220" lvl="1" indent="-228600" algn="l" rtl="0">
              <a:lnSpc>
                <a:spcPct val="107000"/>
              </a:lnSpc>
              <a:spcBef>
                <a:spcPts val="600"/>
              </a:spcBef>
              <a:spcAft>
                <a:spcPts val="0"/>
              </a:spcAft>
              <a:buSzPts val="2600"/>
              <a:buFont typeface="Noto Sans Symbols"/>
              <a:buChar char="∙"/>
            </a:pPr>
            <a:r>
              <a:rPr lang="en-US" sz="2600">
                <a:latin typeface="Calibri"/>
                <a:ea typeface="Calibri"/>
                <a:cs typeface="Calibri"/>
                <a:sym typeface="Calibri"/>
              </a:rPr>
              <a:t>Sulfur (S) is found in certain amino acids (such as methionine) and is present in several coenzymes.</a:t>
            </a:r>
            <a:endParaRPr/>
          </a:p>
          <a:p>
            <a:pPr marL="1143000" lvl="2" indent="-22860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Plays an important role in the electron transport chain (photosynthesis and aerobic respiration).</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Potassium (K) plays an important role in regulating stomatal opening and closing (K ion pumps).</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Calcium (Ca) helps regulate nutrient transport and supports many enzyme functions.</a:t>
            </a:r>
            <a:endParaRPr/>
          </a:p>
          <a:p>
            <a:pPr marL="617220" lvl="1" indent="-228600" algn="l" rtl="0">
              <a:lnSpc>
                <a:spcPct val="107000"/>
              </a:lnSpc>
              <a:spcBef>
                <a:spcPts val="800"/>
              </a:spcBef>
              <a:spcAft>
                <a:spcPts val="0"/>
              </a:spcAft>
              <a:buSzPts val="2600"/>
              <a:buFont typeface="Noto Sans Symbols"/>
              <a:buChar char="∙"/>
            </a:pPr>
            <a:r>
              <a:rPr lang="en-US" sz="2600">
                <a:latin typeface="Calibri"/>
                <a:ea typeface="Calibri"/>
                <a:cs typeface="Calibri"/>
                <a:sym typeface="Calibri"/>
              </a:rPr>
              <a:t>Magnesium (Mg) is important to the photosynthetic process.</a:t>
            </a:r>
            <a:endParaRPr sz="2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32" name="Google Shape;132;p19"/>
          <p:cNvSpPr txBox="1">
            <a:spLocks noGrp="1"/>
          </p:cNvSpPr>
          <p:nvPr>
            <p:ph type="body" idx="1"/>
          </p:nvPr>
        </p:nvSpPr>
        <p:spPr>
          <a:xfrm>
            <a:off x="457200" y="1298222"/>
            <a:ext cx="8062912" cy="471214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Micronutrients: trace elements (found in very small quantities) </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B, Cl, Mn, Fe, Zn, Cu, Mo, Ni, Si, and Na</a:t>
            </a:r>
            <a:endParaRPr/>
          </a:p>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Deficiencies in any of these nutrients can adversely affect plant growth or cause cell death.</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457199" y="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ESSENTIAL NUTRIENTS</a:t>
            </a:r>
            <a:endParaRPr/>
          </a:p>
        </p:txBody>
      </p:sp>
      <p:graphicFrame>
        <p:nvGraphicFramePr>
          <p:cNvPr id="138" name="Google Shape;138;p20"/>
          <p:cNvGraphicFramePr/>
          <p:nvPr/>
        </p:nvGraphicFramePr>
        <p:xfrm>
          <a:off x="620384" y="659535"/>
          <a:ext cx="3000000" cy="3000000"/>
        </p:xfrm>
        <a:graphic>
          <a:graphicData uri="http://schemas.openxmlformats.org/drawingml/2006/table">
            <a:tbl>
              <a:tblPr>
                <a:noFill/>
                <a:tableStyleId>{5BC2BDCA-DE94-40D3-B003-196142BCE044}</a:tableStyleId>
              </a:tblPr>
              <a:tblGrid>
                <a:gridCol w="3868275">
                  <a:extLst>
                    <a:ext uri="{9D8B030D-6E8A-4147-A177-3AD203B41FA5}">
                      <a16:colId xmlns:a16="http://schemas.microsoft.com/office/drawing/2014/main" val="20000"/>
                    </a:ext>
                  </a:extLst>
                </a:gridCol>
                <a:gridCol w="3868275">
                  <a:extLst>
                    <a:ext uri="{9D8B030D-6E8A-4147-A177-3AD203B41FA5}">
                      <a16:colId xmlns:a16="http://schemas.microsoft.com/office/drawing/2014/main" val="20001"/>
                    </a:ext>
                  </a:extLst>
                </a:gridCol>
              </a:tblGrid>
              <a:tr h="429450">
                <a:tc>
                  <a:txBody>
                    <a:bodyPr/>
                    <a:lstStyle/>
                    <a:p>
                      <a:pPr marL="0" marR="0" lvl="0" indent="0" algn="l" rtl="0">
                        <a:spcBef>
                          <a:spcPts val="0"/>
                        </a:spcBef>
                        <a:spcAft>
                          <a:spcPts val="0"/>
                        </a:spcAft>
                        <a:buNone/>
                      </a:pPr>
                      <a:r>
                        <a:rPr lang="en-US" sz="1800" b="1" u="none" strike="noStrike" cap="none"/>
                        <a:t>Macronutrients</a:t>
                      </a:r>
                      <a:endParaRPr/>
                    </a:p>
                  </a:txBody>
                  <a:tcPr marL="62075" marR="62075" marT="62075" marB="620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u="none" strike="noStrike" cap="none"/>
                        <a:t>Micronutrients</a:t>
                      </a:r>
                      <a:endParaRPr/>
                    </a:p>
                  </a:txBody>
                  <a:tcPr marL="62075" marR="62075" marT="62075" marB="620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tcPr>
                </a:tc>
                <a:extLst>
                  <a:ext uri="{0D108BD9-81ED-4DB2-BD59-A6C34878D82A}">
                    <a16:rowId xmlns:a16="http://schemas.microsoft.com/office/drawing/2014/main" val="10000"/>
                  </a:ext>
                </a:extLst>
              </a:tr>
              <a:tr h="429450">
                <a:tc>
                  <a:txBody>
                    <a:bodyPr/>
                    <a:lstStyle/>
                    <a:p>
                      <a:pPr marL="0" marR="0" lvl="0" indent="0" algn="l" rtl="0">
                        <a:spcBef>
                          <a:spcPts val="0"/>
                        </a:spcBef>
                        <a:spcAft>
                          <a:spcPts val="0"/>
                        </a:spcAft>
                        <a:buNone/>
                      </a:pPr>
                      <a:r>
                        <a:rPr lang="en-US" sz="2400" u="none" strike="noStrike" cap="none"/>
                        <a:t>Carbon (C)</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r>
                        <a:rPr lang="en-US" sz="2400" u="none" strike="noStrike" cap="none"/>
                        <a:t>Iron (Fe)</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solidFill>
                      <a:srgbClr val="F9F9F9"/>
                    </a:solidFill>
                  </a:tcPr>
                </a:tc>
                <a:extLst>
                  <a:ext uri="{0D108BD9-81ED-4DB2-BD59-A6C34878D82A}">
                    <a16:rowId xmlns:a16="http://schemas.microsoft.com/office/drawing/2014/main" val="10001"/>
                  </a:ext>
                </a:extLst>
              </a:tr>
              <a:tr h="429450">
                <a:tc>
                  <a:txBody>
                    <a:bodyPr/>
                    <a:lstStyle/>
                    <a:p>
                      <a:pPr marL="0" marR="0" lvl="0" indent="0" algn="l" rtl="0">
                        <a:spcBef>
                          <a:spcPts val="0"/>
                        </a:spcBef>
                        <a:spcAft>
                          <a:spcPts val="0"/>
                        </a:spcAft>
                        <a:buNone/>
                      </a:pPr>
                      <a:r>
                        <a:rPr lang="en-US" sz="2400" u="none" strike="noStrike" cap="none"/>
                        <a:t>Hydrogen (H)</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2400" u="none" strike="noStrike" cap="none"/>
                        <a:t>Manganese (Mn)</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tcPr>
                </a:tc>
                <a:extLst>
                  <a:ext uri="{0D108BD9-81ED-4DB2-BD59-A6C34878D82A}">
                    <a16:rowId xmlns:a16="http://schemas.microsoft.com/office/drawing/2014/main" val="10002"/>
                  </a:ext>
                </a:extLst>
              </a:tr>
              <a:tr h="429450">
                <a:tc>
                  <a:txBody>
                    <a:bodyPr/>
                    <a:lstStyle/>
                    <a:p>
                      <a:pPr marL="0" marR="0" lvl="0" indent="0" algn="l" rtl="0">
                        <a:spcBef>
                          <a:spcPts val="0"/>
                        </a:spcBef>
                        <a:spcAft>
                          <a:spcPts val="0"/>
                        </a:spcAft>
                        <a:buNone/>
                      </a:pPr>
                      <a:r>
                        <a:rPr lang="en-US" sz="2400" u="none" strike="noStrike" cap="none"/>
                        <a:t>Oxygen (O)</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r>
                        <a:rPr lang="en-US" sz="2400" u="none" strike="noStrike" cap="none"/>
                        <a:t>Boron (B)</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solidFill>
                      <a:srgbClr val="F9F9F9"/>
                    </a:solidFill>
                  </a:tcPr>
                </a:tc>
                <a:extLst>
                  <a:ext uri="{0D108BD9-81ED-4DB2-BD59-A6C34878D82A}">
                    <a16:rowId xmlns:a16="http://schemas.microsoft.com/office/drawing/2014/main" val="10003"/>
                  </a:ext>
                </a:extLst>
              </a:tr>
              <a:tr h="429450">
                <a:tc>
                  <a:txBody>
                    <a:bodyPr/>
                    <a:lstStyle/>
                    <a:p>
                      <a:pPr marL="0" marR="0" lvl="0" indent="0" algn="l" rtl="0">
                        <a:spcBef>
                          <a:spcPts val="0"/>
                        </a:spcBef>
                        <a:spcAft>
                          <a:spcPts val="0"/>
                        </a:spcAft>
                        <a:buNone/>
                      </a:pPr>
                      <a:r>
                        <a:rPr lang="en-US" sz="2400" u="none" strike="noStrike" cap="none"/>
                        <a:t>Nitrogen (N)</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2400" u="none" strike="noStrike" cap="none"/>
                        <a:t>Molybdenum (Mo)</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tcPr>
                </a:tc>
                <a:extLst>
                  <a:ext uri="{0D108BD9-81ED-4DB2-BD59-A6C34878D82A}">
                    <a16:rowId xmlns:a16="http://schemas.microsoft.com/office/drawing/2014/main" val="10004"/>
                  </a:ext>
                </a:extLst>
              </a:tr>
              <a:tr h="429450">
                <a:tc>
                  <a:txBody>
                    <a:bodyPr/>
                    <a:lstStyle/>
                    <a:p>
                      <a:pPr marL="0" marR="0" lvl="0" indent="0" algn="l" rtl="0">
                        <a:spcBef>
                          <a:spcPts val="0"/>
                        </a:spcBef>
                        <a:spcAft>
                          <a:spcPts val="0"/>
                        </a:spcAft>
                        <a:buNone/>
                      </a:pPr>
                      <a:r>
                        <a:rPr lang="en-US" sz="2400" u="none" strike="noStrike" cap="none"/>
                        <a:t>Phosphorus (P)</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r>
                        <a:rPr lang="en-US" sz="2400" u="none" strike="noStrike" cap="none"/>
                        <a:t>Copper (Cu)</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solidFill>
                      <a:srgbClr val="F9F9F9"/>
                    </a:solidFill>
                  </a:tcPr>
                </a:tc>
                <a:extLst>
                  <a:ext uri="{0D108BD9-81ED-4DB2-BD59-A6C34878D82A}">
                    <a16:rowId xmlns:a16="http://schemas.microsoft.com/office/drawing/2014/main" val="10005"/>
                  </a:ext>
                </a:extLst>
              </a:tr>
              <a:tr h="429450">
                <a:tc>
                  <a:txBody>
                    <a:bodyPr/>
                    <a:lstStyle/>
                    <a:p>
                      <a:pPr marL="0" marR="0" lvl="0" indent="0" algn="l" rtl="0">
                        <a:spcBef>
                          <a:spcPts val="0"/>
                        </a:spcBef>
                        <a:spcAft>
                          <a:spcPts val="0"/>
                        </a:spcAft>
                        <a:buNone/>
                      </a:pPr>
                      <a:r>
                        <a:rPr lang="en-US" sz="2400" u="none" strike="noStrike" cap="none"/>
                        <a:t>Potassium (K)</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2400" u="none" strike="noStrike" cap="none"/>
                        <a:t>Zinc (Zn)</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tcPr>
                </a:tc>
                <a:extLst>
                  <a:ext uri="{0D108BD9-81ED-4DB2-BD59-A6C34878D82A}">
                    <a16:rowId xmlns:a16="http://schemas.microsoft.com/office/drawing/2014/main" val="10006"/>
                  </a:ext>
                </a:extLst>
              </a:tr>
              <a:tr h="429450">
                <a:tc>
                  <a:txBody>
                    <a:bodyPr/>
                    <a:lstStyle/>
                    <a:p>
                      <a:pPr marL="0" marR="0" lvl="0" indent="0" algn="l" rtl="0">
                        <a:spcBef>
                          <a:spcPts val="0"/>
                        </a:spcBef>
                        <a:spcAft>
                          <a:spcPts val="0"/>
                        </a:spcAft>
                        <a:buNone/>
                      </a:pPr>
                      <a:r>
                        <a:rPr lang="en-US" sz="2400" u="none" strike="noStrike" cap="none"/>
                        <a:t>Calcium (Ca)</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r>
                        <a:rPr lang="en-US" sz="2400" u="none" strike="noStrike" cap="none"/>
                        <a:t>Chlorine (Cl)</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solidFill>
                      <a:srgbClr val="F9F9F9"/>
                    </a:solidFill>
                  </a:tcPr>
                </a:tc>
                <a:extLst>
                  <a:ext uri="{0D108BD9-81ED-4DB2-BD59-A6C34878D82A}">
                    <a16:rowId xmlns:a16="http://schemas.microsoft.com/office/drawing/2014/main" val="10007"/>
                  </a:ext>
                </a:extLst>
              </a:tr>
              <a:tr h="429450">
                <a:tc>
                  <a:txBody>
                    <a:bodyPr/>
                    <a:lstStyle/>
                    <a:p>
                      <a:pPr marL="0" marR="0" lvl="0" indent="0" algn="l" rtl="0">
                        <a:spcBef>
                          <a:spcPts val="0"/>
                        </a:spcBef>
                        <a:spcAft>
                          <a:spcPts val="0"/>
                        </a:spcAft>
                        <a:buNone/>
                      </a:pPr>
                      <a:r>
                        <a:rPr lang="en-US" sz="2400" u="none" strike="noStrike" cap="none"/>
                        <a:t>Magnesium (Mg)</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2400" u="none" strike="noStrike" cap="none"/>
                        <a:t>Nickel (Ni)</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tcPr>
                </a:tc>
                <a:extLst>
                  <a:ext uri="{0D108BD9-81ED-4DB2-BD59-A6C34878D82A}">
                    <a16:rowId xmlns:a16="http://schemas.microsoft.com/office/drawing/2014/main" val="10008"/>
                  </a:ext>
                </a:extLst>
              </a:tr>
              <a:tr h="429450">
                <a:tc>
                  <a:txBody>
                    <a:bodyPr/>
                    <a:lstStyle/>
                    <a:p>
                      <a:pPr marL="0" marR="0" lvl="0" indent="0" algn="l" rtl="0">
                        <a:spcBef>
                          <a:spcPts val="0"/>
                        </a:spcBef>
                        <a:spcAft>
                          <a:spcPts val="0"/>
                        </a:spcAft>
                        <a:buNone/>
                      </a:pPr>
                      <a:r>
                        <a:rPr lang="en-US" sz="2400" u="none" strike="noStrike" cap="none"/>
                        <a:t>Sulfur (S)</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r>
                        <a:rPr lang="en-US" sz="2400" u="none" strike="noStrike" cap="none"/>
                        <a:t>Cobalt (Co)</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solidFill>
                      <a:srgbClr val="F9F9F9"/>
                    </a:solidFill>
                  </a:tcPr>
                </a:tc>
                <a:extLst>
                  <a:ext uri="{0D108BD9-81ED-4DB2-BD59-A6C34878D82A}">
                    <a16:rowId xmlns:a16="http://schemas.microsoft.com/office/drawing/2014/main" val="10009"/>
                  </a:ext>
                </a:extLst>
              </a:tr>
              <a:tr h="429450">
                <a:tc>
                  <a:txBody>
                    <a:bodyPr/>
                    <a:lstStyle/>
                    <a:p>
                      <a:pPr marL="0" marR="0" lvl="0" indent="0" algn="l" rtl="0">
                        <a:spcBef>
                          <a:spcPts val="0"/>
                        </a:spcBef>
                        <a:spcAft>
                          <a:spcPts val="0"/>
                        </a:spcAft>
                        <a:buNone/>
                      </a:pPr>
                      <a:endParaRPr sz="2400" u="none" strike="noStrike" cap="none"/>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2400" u="none" strike="noStrike" cap="none"/>
                        <a:t>Sodium (Na)</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12700" cap="flat" cmpd="sng">
                      <a:solidFill>
                        <a:srgbClr val="DDDDDD"/>
                      </a:solidFill>
                      <a:prstDash val="solid"/>
                      <a:round/>
                      <a:headEnd type="none" w="sm" len="sm"/>
                      <a:tailEnd type="none" w="sm" len="sm"/>
                    </a:lnB>
                  </a:tcPr>
                </a:tc>
                <a:extLst>
                  <a:ext uri="{0D108BD9-81ED-4DB2-BD59-A6C34878D82A}">
                    <a16:rowId xmlns:a16="http://schemas.microsoft.com/office/drawing/2014/main" val="10010"/>
                  </a:ext>
                </a:extLst>
              </a:tr>
              <a:tr h="429450">
                <a:tc>
                  <a:txBody>
                    <a:bodyPr/>
                    <a:lstStyle/>
                    <a:p>
                      <a:pPr marL="0" marR="0" lvl="0" indent="0" algn="l" rtl="0">
                        <a:spcBef>
                          <a:spcPts val="0"/>
                        </a:spcBef>
                        <a:spcAft>
                          <a:spcPts val="0"/>
                        </a:spcAft>
                        <a:buNone/>
                      </a:pPr>
                      <a:endParaRPr sz="2400" u="none" strike="noStrike" cap="none"/>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r>
                        <a:rPr lang="en-US" sz="2400" u="none" strike="noStrike" cap="none"/>
                        <a:t>Silicon (Si)</a:t>
                      </a:r>
                      <a:endParaRPr/>
                    </a:p>
                  </a:txBody>
                  <a:tcPr marL="62075" marR="62075" marT="62075" marB="620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DDDDD"/>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9F9F9"/>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HYDROPONICS</a:t>
            </a:r>
            <a:endParaRPr/>
          </a:p>
        </p:txBody>
      </p:sp>
      <p:sp>
        <p:nvSpPr>
          <p:cNvPr id="144" name="Google Shape;144;p21"/>
          <p:cNvSpPr txBox="1">
            <a:spLocks noGrp="1"/>
          </p:cNvSpPr>
          <p:nvPr>
            <p:ph type="body" idx="1"/>
          </p:nvPr>
        </p:nvSpPr>
        <p:spPr>
          <a:xfrm>
            <a:off x="457200" y="1264356"/>
            <a:ext cx="8062912" cy="4746008"/>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Growing a plant in a water-nutrient solution instead of soil.</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Useful in studying plant nutrient deficiencies as different water-nutrient combinations are easy to create and control.</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Can be used to grow flowers, vegetables, and other crops in a greenhouse environment.</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457200" y="241326"/>
            <a:ext cx="8062800" cy="659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51" name="Google Shape;151;p22"/>
          <p:cNvSpPr txBox="1">
            <a:spLocks noGrp="1"/>
          </p:cNvSpPr>
          <p:nvPr>
            <p:ph type="body" idx="1"/>
          </p:nvPr>
        </p:nvSpPr>
        <p:spPr>
          <a:xfrm>
            <a:off x="457200" y="5119507"/>
            <a:ext cx="8062800" cy="1166400"/>
          </a:xfrm>
          <a:prstGeom prst="rect">
            <a:avLst/>
          </a:prstGeom>
        </p:spPr>
        <p:txBody>
          <a:bodyPr spcFirstLastPara="1" wrap="square" lIns="91425" tIns="45700" rIns="91425" bIns="45700" anchor="t" anchorCtr="0">
            <a:noAutofit/>
          </a:bodyPr>
          <a:lstStyle/>
          <a:p>
            <a:pPr marL="0" lvl="0" indent="0" algn="l" rtl="0">
              <a:spcBef>
                <a:spcPts val="400"/>
              </a:spcBef>
              <a:spcAft>
                <a:spcPts val="600"/>
              </a:spcAft>
              <a:buNone/>
            </a:pPr>
            <a:r>
              <a:rPr lang="en-US" sz="1100" b="1">
                <a:solidFill>
                  <a:srgbClr val="555555"/>
                </a:solidFill>
                <a:highlight>
                  <a:srgbClr val="EDEDED"/>
                </a:highlight>
              </a:rPr>
              <a:t>Figure 31.5</a:t>
            </a:r>
            <a:r>
              <a:rPr lang="en-US" sz="1100">
                <a:solidFill>
                  <a:srgbClr val="555555"/>
                </a:solidFill>
                <a:highlight>
                  <a:srgbClr val="EDEDED"/>
                </a:highlight>
              </a:rPr>
              <a:t> Plant physiologist Ray Wheeler checks onions being grown using hydroponic techniques. The other plants are Bibb lettuce (left) and radishes (right). Credit: NASA</a:t>
            </a:r>
            <a:endParaRPr sz="1100"/>
          </a:p>
        </p:txBody>
      </p:sp>
      <p:pic>
        <p:nvPicPr>
          <p:cNvPr id="152" name="Google Shape;152;p22"/>
          <p:cNvPicPr preferRelativeResize="0"/>
          <p:nvPr/>
        </p:nvPicPr>
        <p:blipFill>
          <a:blip r:embed="rId3">
            <a:alphaModFix/>
          </a:blip>
          <a:stretch>
            <a:fillRect/>
          </a:stretch>
        </p:blipFill>
        <p:spPr>
          <a:xfrm>
            <a:off x="1222102" y="511099"/>
            <a:ext cx="6699784" cy="44553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31.2: THE SOIL</a:t>
            </a:r>
            <a:endParaRPr/>
          </a:p>
        </p:txBody>
      </p:sp>
      <p:sp>
        <p:nvSpPr>
          <p:cNvPr id="158" name="Google Shape;158;p23"/>
          <p:cNvSpPr txBox="1">
            <a:spLocks noGrp="1"/>
          </p:cNvSpPr>
          <p:nvPr>
            <p:ph type="body" idx="1"/>
          </p:nvPr>
        </p:nvSpPr>
        <p:spPr>
          <a:xfrm>
            <a:off x="457200" y="1309511"/>
            <a:ext cx="8062912" cy="470085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Plants obtain inorganic material from the soil.</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Soil = outer loose layer that covers the earth’s surface</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Soil quality depends on many factors including chemical composition, topography, and presence of living organisms. </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Previous cultivating practices and crop types could also impact soil quality.</a:t>
            </a:r>
            <a:endParaRPr/>
          </a:p>
          <a:p>
            <a:pPr marL="0" lvl="0" indent="0" algn="l" rtl="0">
              <a:spcBef>
                <a:spcPts val="400"/>
              </a:spcBef>
              <a:spcAft>
                <a:spcPts val="0"/>
              </a:spcAft>
              <a:buClr>
                <a:srgbClr val="6CB255"/>
              </a:buClr>
              <a:buSzPts val="2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64" name="Google Shape;164;p24"/>
          <p:cNvSpPr txBox="1">
            <a:spLocks noGrp="1"/>
          </p:cNvSpPr>
          <p:nvPr>
            <p:ph type="body" idx="1"/>
          </p:nvPr>
        </p:nvSpPr>
        <p:spPr>
          <a:xfrm>
            <a:off x="457200" y="1286933"/>
            <a:ext cx="8062912" cy="472343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Soil develops very slowly over long periods of time.</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Impacted by natural and environmental forces acting on mineral, rock, and organic compounds.</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Organic soils: formed from sedimentation and primarily composed of organic material</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Mineral soils: formed from weathered rock and primarily composed of inorganic material</a:t>
            </a:r>
            <a:endParaRPr/>
          </a:p>
          <a:p>
            <a:pPr marL="1074420" lvl="1" indent="-342900" algn="l" rtl="0">
              <a:lnSpc>
                <a:spcPct val="107000"/>
              </a:lnSpc>
              <a:spcBef>
                <a:spcPts val="800"/>
              </a:spcBef>
              <a:spcAft>
                <a:spcPts val="0"/>
              </a:spcAft>
              <a:buSzPts val="2800"/>
              <a:buFont typeface="Courier New"/>
              <a:buChar char="o"/>
            </a:pPr>
            <a:r>
              <a:rPr lang="en-US" sz="2800">
                <a:latin typeface="Calibri"/>
                <a:ea typeface="Calibri"/>
                <a:cs typeface="Calibri"/>
                <a:sym typeface="Calibri"/>
              </a:rPr>
              <a:t>Predominant in terrestrial ecosystems.</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INTRODUCTION</a:t>
            </a:r>
            <a:endParaRPr/>
          </a:p>
        </p:txBody>
      </p:sp>
      <p:sp>
        <p:nvSpPr>
          <p:cNvPr id="56" name="Google Shape;56;p7"/>
          <p:cNvSpPr txBox="1">
            <a:spLocks noGrp="1"/>
          </p:cNvSpPr>
          <p:nvPr>
            <p:ph type="body" idx="1"/>
          </p:nvPr>
        </p:nvSpPr>
        <p:spPr>
          <a:xfrm>
            <a:off x="457200" y="1309511"/>
            <a:ext cx="8062912" cy="502355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In order to grow and develop many requirements must be met and events must be coordinated within the plant.</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Below ground…</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Conditions of the soil that impact seed germination include temperature, moisture, and soil quality.</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Soil quality and climate are important to plant distribution and growth.</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Roots must eventually absorb nutrients and water from the soil.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SOIL COMPOSITION</a:t>
            </a:r>
            <a:endParaRPr/>
          </a:p>
        </p:txBody>
      </p:sp>
      <p:sp>
        <p:nvSpPr>
          <p:cNvPr id="170" name="Google Shape;170;p25"/>
          <p:cNvSpPr txBox="1">
            <a:spLocks noGrp="1"/>
          </p:cNvSpPr>
          <p:nvPr>
            <p:ph type="body" idx="1"/>
          </p:nvPr>
        </p:nvSpPr>
        <p:spPr>
          <a:xfrm>
            <a:off x="457200" y="1286933"/>
            <a:ext cx="8062912" cy="4723431"/>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Major components…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Inorganic mineral matter (40%-45%)</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Mostly broken down rock.</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Particle size…</a:t>
            </a:r>
            <a:endParaRPr/>
          </a:p>
          <a:p>
            <a:pPr marL="1600200" lvl="3"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Sand (0.1 to 2 mm)</a:t>
            </a:r>
            <a:endParaRPr/>
          </a:p>
          <a:p>
            <a:pPr marL="1600200" lvl="3"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Silt (0.002 to 0.1 mm)</a:t>
            </a:r>
            <a:endParaRPr/>
          </a:p>
          <a:p>
            <a:pPr marL="1600200" lvl="3" indent="-22860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Clay (less than 0.002 mm)</a:t>
            </a:r>
            <a:endParaRPr/>
          </a:p>
          <a:p>
            <a:pPr marL="1200150" lvl="2" indent="-28575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Loams contain a mixture of all three without any dominant type.</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76" name="Google Shape;176;p26"/>
          <p:cNvSpPr txBox="1">
            <a:spLocks noGrp="1"/>
          </p:cNvSpPr>
          <p:nvPr>
            <p:ph type="body" idx="1"/>
          </p:nvPr>
        </p:nvSpPr>
        <p:spPr>
          <a:xfrm>
            <a:off x="457200" y="1298222"/>
            <a:ext cx="8062912" cy="4712142"/>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Major components (cont.)…</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Organic matter (5%)</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Humus (dead and alive microorganisms as well as dead plant and animal matter)</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Water and air (50%)</a:t>
            </a:r>
            <a:endParaRPr/>
          </a:p>
          <a:p>
            <a:pPr marL="11430" lvl="0" indent="166370" algn="l" rtl="0">
              <a:lnSpc>
                <a:spcPct val="107000"/>
              </a:lnSpc>
              <a:spcBef>
                <a:spcPts val="0"/>
              </a:spcBef>
              <a:spcAft>
                <a:spcPts val="0"/>
              </a:spcAft>
              <a:buSzPts val="2800"/>
              <a:buFont typeface="Courier New"/>
              <a:buNone/>
            </a:pPr>
            <a:endParaRPr sz="2800">
              <a:latin typeface="Calibri"/>
              <a:ea typeface="Calibri"/>
              <a:cs typeface="Calibri"/>
              <a:sym typeface="Calibri"/>
            </a:endParaRPr>
          </a:p>
          <a:p>
            <a:pPr marL="11430" lvl="0" indent="-11430" algn="l" rtl="0">
              <a:lnSpc>
                <a:spcPct val="107000"/>
              </a:lnSpc>
              <a:spcBef>
                <a:spcPts val="800"/>
              </a:spcBef>
              <a:spcAft>
                <a:spcPts val="0"/>
              </a:spcAft>
              <a:buSzPts val="2800"/>
              <a:buFont typeface="Courier New"/>
              <a:buChar char="o"/>
            </a:pPr>
            <a:r>
              <a:rPr lang="en-US" sz="2800">
                <a:latin typeface="Calibri"/>
                <a:ea typeface="Calibri"/>
                <a:cs typeface="Calibri"/>
                <a:sym typeface="Calibri"/>
              </a:rPr>
              <a:t>Exact amounts of each component depends on the amount of vegetation, soil compaction, and precipitation patterns.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four major components of soil are shown: inorganic minerals, organic matter, water, and air.</a:t>
            </a:r>
            <a:endParaRPr/>
          </a:p>
        </p:txBody>
      </p:sp>
      <p:pic>
        <p:nvPicPr>
          <p:cNvPr id="182" name="Google Shape;182;p27" descr=" Illustration shows a pie graph that outlines the composition of soil. Forty-five percent is inorganic mineral matter, 25 percent is water, 25 percent is air, and 5 percent is organic matter, including microorganisms and macroorganisms."/>
          <p:cNvPicPr preferRelativeResize="0">
            <a:picLocks noGrp="1"/>
          </p:cNvPicPr>
          <p:nvPr>
            <p:ph type="pic" idx="2"/>
          </p:nvPr>
        </p:nvPicPr>
        <p:blipFill rotWithShape="1">
          <a:blip r:embed="rId3">
            <a:alphaModFix/>
          </a:blip>
          <a:srcRect l="-55850" r="-55850"/>
          <a:stretch/>
        </p:blipFill>
        <p:spPr>
          <a:xfrm>
            <a:off x="457199" y="1122386"/>
            <a:ext cx="8062913" cy="3500071"/>
          </a:xfrm>
          <a:prstGeom prst="rect">
            <a:avLst/>
          </a:prstGeom>
          <a:noFill/>
          <a:ln>
            <a:noFill/>
          </a:ln>
        </p:spPr>
      </p:pic>
      <p:sp>
        <p:nvSpPr>
          <p:cNvPr id="183" name="Google Shape;183;p2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SOIL COMPOSITION: Major Components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SOIL FORMATION</a:t>
            </a:r>
            <a:endParaRPr/>
          </a:p>
        </p:txBody>
      </p:sp>
      <p:sp>
        <p:nvSpPr>
          <p:cNvPr id="189" name="Google Shape;189;p28"/>
          <p:cNvSpPr txBox="1">
            <a:spLocks noGrp="1"/>
          </p:cNvSpPr>
          <p:nvPr>
            <p:ph type="body" idx="1"/>
          </p:nvPr>
        </p:nvSpPr>
        <p:spPr>
          <a:xfrm>
            <a:off x="457200" y="1286933"/>
            <a:ext cx="8062912" cy="4723431"/>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Combination of biological, physical, and chemical processes.</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Would ideally contain 50% solid material and 50% pore space (half of which would be water and the other air).</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Organic components serve as cementing agents, return nutrients to plants, improves water holding capacity, improves workability, and provides energy for microorganisms.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195" name="Google Shape;195;p29"/>
          <p:cNvSpPr txBox="1">
            <a:spLocks noGrp="1"/>
          </p:cNvSpPr>
          <p:nvPr>
            <p:ph type="body" idx="1"/>
          </p:nvPr>
        </p:nvSpPr>
        <p:spPr>
          <a:xfrm>
            <a:off x="457200" y="1309511"/>
            <a:ext cx="8062912" cy="4700853"/>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Most soil microorganisms will become active when moisture is available.</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Soil profile = vertical section of the soil</a:t>
            </a:r>
            <a:endParaRPr/>
          </a:p>
          <a:p>
            <a:pPr marL="11430" lvl="0" indent="-11430" algn="l" rtl="0">
              <a:lnSpc>
                <a:spcPct val="107000"/>
              </a:lnSpc>
              <a:spcBef>
                <a:spcPts val="800"/>
              </a:spcBef>
              <a:spcAft>
                <a:spcPts val="0"/>
              </a:spcAft>
              <a:buSzPts val="2800"/>
              <a:buFont typeface="Courier New"/>
              <a:buChar char="o"/>
            </a:pPr>
            <a:r>
              <a:rPr lang="en-US" sz="2800">
                <a:latin typeface="Calibri"/>
                <a:ea typeface="Calibri"/>
                <a:cs typeface="Calibri"/>
                <a:sym typeface="Calibri"/>
              </a:rPr>
              <a:t>Soil horizons = distinct layers within the profile</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FACTORS INFLUENCING SOIL FORMATION</a:t>
            </a:r>
            <a:endParaRPr/>
          </a:p>
        </p:txBody>
      </p:sp>
      <p:sp>
        <p:nvSpPr>
          <p:cNvPr id="201" name="Google Shape;201;p30"/>
          <p:cNvSpPr txBox="1">
            <a:spLocks noGrp="1"/>
          </p:cNvSpPr>
          <p:nvPr>
            <p:ph type="body" idx="1"/>
          </p:nvPr>
        </p:nvSpPr>
        <p:spPr>
          <a:xfrm>
            <a:off x="457200" y="1264356"/>
            <a:ext cx="8062912" cy="4746008"/>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Parent material</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Organic and inorganic material in which soils form.</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Mineral soils from directly form bedrock and have similar composition to the original rock.</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Other soils form from materials that came from elsewhere (glacial drift, sedimentation from rivers, etc.).</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207" name="Google Shape;207;p31"/>
          <p:cNvSpPr txBox="1">
            <a:spLocks noGrp="1"/>
          </p:cNvSpPr>
          <p:nvPr>
            <p:ph type="body" idx="1"/>
          </p:nvPr>
        </p:nvSpPr>
        <p:spPr>
          <a:xfrm>
            <a:off x="457200" y="1275644"/>
            <a:ext cx="8062912" cy="4734720"/>
          </a:xfrm>
          <a:prstGeom prst="rect">
            <a:avLst/>
          </a:prstGeom>
          <a:noFill/>
          <a:ln>
            <a:noFill/>
          </a:ln>
        </p:spPr>
        <p:txBody>
          <a:bodyPr spcFirstLastPara="1" wrap="square" lIns="91425" tIns="45700" rIns="91425" bIns="45700" anchor="t" anchorCtr="0">
            <a:noAutofit/>
          </a:bodyPr>
          <a:lstStyle/>
          <a:p>
            <a:pPr marL="0" lvl="0" indent="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Climate</a:t>
            </a:r>
            <a:endParaRPr/>
          </a:p>
          <a:p>
            <a:pPr marL="617220" lvl="1" indent="-228600" algn="l" rtl="0">
              <a:lnSpc>
                <a:spcPct val="97000"/>
              </a:lnSpc>
              <a:spcBef>
                <a:spcPts val="600"/>
              </a:spcBef>
              <a:spcAft>
                <a:spcPts val="0"/>
              </a:spcAft>
              <a:buSzPts val="2800"/>
              <a:buFont typeface="Noto Sans Symbols"/>
              <a:buChar char="∙"/>
            </a:pPr>
            <a:r>
              <a:rPr lang="en-US" sz="2800">
                <a:solidFill>
                  <a:srgbClr val="000000"/>
                </a:solidFill>
                <a:latin typeface="Calibri"/>
                <a:ea typeface="Calibri"/>
                <a:cs typeface="Calibri"/>
                <a:sym typeface="Calibri"/>
              </a:rPr>
              <a:t>Temperature, moisture, and wind cause different patterns of weathering.</a:t>
            </a:r>
            <a:endParaRPr/>
          </a:p>
          <a:p>
            <a:pPr marL="617220" lvl="1" indent="-228600" algn="l" rtl="0">
              <a:lnSpc>
                <a:spcPct val="97000"/>
              </a:lnSpc>
              <a:spcBef>
                <a:spcPts val="800"/>
              </a:spcBef>
              <a:spcAft>
                <a:spcPts val="0"/>
              </a:spcAft>
              <a:buSzPts val="2800"/>
              <a:buFont typeface="Noto Sans Symbols"/>
              <a:buChar char="∙"/>
            </a:pPr>
            <a:r>
              <a:rPr lang="en-US" sz="2800">
                <a:solidFill>
                  <a:srgbClr val="000000"/>
                </a:solidFill>
                <a:latin typeface="Calibri"/>
                <a:ea typeface="Calibri"/>
                <a:cs typeface="Calibri"/>
                <a:sym typeface="Calibri"/>
              </a:rPr>
              <a:t>Moisture and nutrients from weathering will promote biological activity.</a:t>
            </a:r>
            <a:endParaRPr sz="2800">
              <a:solidFill>
                <a:srgbClr val="000000"/>
              </a:solidFill>
            </a:endParaRPr>
          </a:p>
          <a:p>
            <a:pPr marL="0" lvl="0" indent="0" algn="l" rtl="0">
              <a:lnSpc>
                <a:spcPct val="97000"/>
              </a:lnSpc>
              <a:spcBef>
                <a:spcPts val="800"/>
              </a:spcBef>
              <a:spcAft>
                <a:spcPts val="0"/>
              </a:spcAft>
              <a:buSzPts val="2800"/>
              <a:buFont typeface="Noto Sans Symbols"/>
              <a:buChar char="▪"/>
            </a:pPr>
            <a:r>
              <a:rPr lang="en-US" sz="2800">
                <a:latin typeface="Calibri"/>
                <a:ea typeface="Calibri"/>
                <a:cs typeface="Calibri"/>
                <a:sym typeface="Calibri"/>
              </a:rPr>
              <a:t>Topography</a:t>
            </a:r>
            <a:endParaRPr/>
          </a:p>
          <a:p>
            <a:pPr marL="617220" lvl="1" indent="-228600" algn="l" rtl="0">
              <a:lnSpc>
                <a:spcPct val="97000"/>
              </a:lnSpc>
              <a:spcBef>
                <a:spcPts val="600"/>
              </a:spcBef>
              <a:spcAft>
                <a:spcPts val="0"/>
              </a:spcAft>
              <a:buSzPts val="2800"/>
              <a:buFont typeface="Noto Sans Symbols"/>
              <a:buChar char="∙"/>
            </a:pPr>
            <a:r>
              <a:rPr lang="en-US" sz="2800">
                <a:latin typeface="Calibri"/>
                <a:ea typeface="Calibri"/>
                <a:cs typeface="Calibri"/>
                <a:sym typeface="Calibri"/>
              </a:rPr>
              <a:t>Regional surface features (“the lay of the land”).</a:t>
            </a:r>
            <a:endParaRPr/>
          </a:p>
          <a:p>
            <a:pPr marL="617220" lvl="1" indent="-2286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Affects water runoff.</a:t>
            </a:r>
            <a:endParaRPr/>
          </a:p>
          <a:p>
            <a:pPr marL="1143000" lvl="2" indent="-228600" algn="l" rtl="0">
              <a:lnSpc>
                <a:spcPct val="97000"/>
              </a:lnSpc>
              <a:spcBef>
                <a:spcPts val="0"/>
              </a:spcBef>
              <a:spcAft>
                <a:spcPts val="0"/>
              </a:spcAft>
              <a:buSzPts val="2800"/>
              <a:buFont typeface="Courier New"/>
              <a:buChar char="o"/>
            </a:pPr>
            <a:r>
              <a:rPr lang="en-US" sz="2800">
                <a:latin typeface="Calibri"/>
                <a:ea typeface="Calibri"/>
                <a:cs typeface="Calibri"/>
                <a:sym typeface="Calibri"/>
              </a:rPr>
              <a:t>Steep soils are more prone to erosion and may be thinner.</a:t>
            </a:r>
            <a:endParaRPr/>
          </a:p>
          <a:p>
            <a:pPr marL="0" lvl="0" indent="0" algn="l" rtl="0">
              <a:lnSpc>
                <a:spcPct val="90000"/>
              </a:lnSpc>
              <a:spcBef>
                <a:spcPts val="1200"/>
              </a:spcBef>
              <a:spcAft>
                <a:spcPts val="0"/>
              </a:spcAft>
              <a:buClr>
                <a:srgbClr val="6CB255"/>
              </a:buClr>
              <a:buSzPts val="2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213" name="Google Shape;213;p32"/>
          <p:cNvSpPr txBox="1">
            <a:spLocks noGrp="1"/>
          </p:cNvSpPr>
          <p:nvPr>
            <p:ph type="body" idx="1"/>
          </p:nvPr>
        </p:nvSpPr>
        <p:spPr>
          <a:xfrm>
            <a:off x="457200" y="1241778"/>
            <a:ext cx="8062912" cy="5215466"/>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Biological factors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Living organisms will affect both soil formation and structure.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Animals and microorganisms can create pores and crevices.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Plant roots can create additional fragmentation.</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Rhizosphere = area around plant roots containing secretions that promote the development of microorganisms</a:t>
            </a:r>
            <a:endParaRPr/>
          </a:p>
          <a:p>
            <a:pPr marL="617220" lvl="1"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Decomposing organic matter also contributes to soil composition.</a:t>
            </a:r>
            <a:endParaRPr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219" name="Google Shape;219;p33"/>
          <p:cNvSpPr txBox="1">
            <a:spLocks noGrp="1"/>
          </p:cNvSpPr>
          <p:nvPr>
            <p:ph type="body" idx="1"/>
          </p:nvPr>
        </p:nvSpPr>
        <p:spPr>
          <a:xfrm>
            <a:off x="457200" y="1286933"/>
            <a:ext cx="8062912" cy="4723431"/>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Time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Soil formation is a dynamic process that occurs over long periods of time.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Materials are deposited, decomposed, and transformed over time.</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PHYSICAL PROPERTIES OF THE SOIL</a:t>
            </a:r>
            <a:endParaRPr/>
          </a:p>
        </p:txBody>
      </p:sp>
      <p:sp>
        <p:nvSpPr>
          <p:cNvPr id="225" name="Google Shape;225;p34"/>
          <p:cNvSpPr txBox="1">
            <a:spLocks noGrp="1"/>
          </p:cNvSpPr>
          <p:nvPr>
            <p:ph type="body" idx="1"/>
          </p:nvPr>
        </p:nvSpPr>
        <p:spPr>
          <a:xfrm>
            <a:off x="457200" y="1253067"/>
            <a:ext cx="8062912" cy="5147733"/>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Soils are named and classified according to their horizons.</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The soil profile has four distinct layers/horizons…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O horizon: contains humus (decomposing organic matter) at its surface and decomposed vegetation at its base</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Humus adds nutrients and improved moisture retention.</a:t>
            </a:r>
            <a:endParaRPr/>
          </a:p>
          <a:p>
            <a:pPr marL="1143000" lvl="2"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The topsoil is rich in organic material, microbial processes, and is the “workhorse” of plant production.</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457200" y="241326"/>
            <a:ext cx="8062800" cy="659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63" name="Google Shape;63;p8"/>
          <p:cNvSpPr txBox="1">
            <a:spLocks noGrp="1"/>
          </p:cNvSpPr>
          <p:nvPr>
            <p:ph type="body" idx="1"/>
          </p:nvPr>
        </p:nvSpPr>
        <p:spPr>
          <a:xfrm>
            <a:off x="457200" y="4843982"/>
            <a:ext cx="8062800" cy="1166400"/>
          </a:xfrm>
          <a:prstGeom prst="rect">
            <a:avLst/>
          </a:prstGeom>
        </p:spPr>
        <p:txBody>
          <a:bodyPr spcFirstLastPara="1" wrap="square" lIns="91425" tIns="45700" rIns="91425" bIns="45700" anchor="t" anchorCtr="0">
            <a:noAutofit/>
          </a:bodyPr>
          <a:lstStyle/>
          <a:p>
            <a:pPr marL="0" lvl="0" indent="0" algn="l" rtl="0">
              <a:spcBef>
                <a:spcPts val="400"/>
              </a:spcBef>
              <a:spcAft>
                <a:spcPts val="600"/>
              </a:spcAft>
              <a:buNone/>
            </a:pPr>
            <a:r>
              <a:rPr lang="en-US" sz="1100" b="1">
                <a:solidFill>
                  <a:srgbClr val="555555"/>
                </a:solidFill>
                <a:highlight>
                  <a:srgbClr val="FFFFFF"/>
                </a:highlight>
              </a:rPr>
              <a:t>Figure 31.1</a:t>
            </a:r>
            <a:r>
              <a:rPr lang="en-US" sz="1100">
                <a:solidFill>
                  <a:srgbClr val="555555"/>
                </a:solidFill>
                <a:highlight>
                  <a:srgbClr val="FFFFFF"/>
                </a:highlight>
              </a:rPr>
              <a:t> For this (a) squash seedling (</a:t>
            </a:r>
            <a:r>
              <a:rPr lang="en-US" sz="1100" i="1">
                <a:solidFill>
                  <a:srgbClr val="555555"/>
                </a:solidFill>
                <a:highlight>
                  <a:srgbClr val="FFFFFF"/>
                </a:highlight>
              </a:rPr>
              <a:t>Cucurbita maxima</a:t>
            </a:r>
            <a:r>
              <a:rPr lang="en-US" sz="1100">
                <a:solidFill>
                  <a:srgbClr val="555555"/>
                </a:solidFill>
                <a:highlight>
                  <a:srgbClr val="FFFFFF"/>
                </a:highlight>
              </a:rPr>
              <a:t>) to develop into a mature plant bearing its (b) fruit, numerous nutritional requirements must be met. (credit a: modification of work by Julian Colton; credit b: modification of work by "Wildfeuer"/Wikimedia Commons)</a:t>
            </a:r>
            <a:endParaRPr sz="1100"/>
          </a:p>
        </p:txBody>
      </p:sp>
      <p:pic>
        <p:nvPicPr>
          <p:cNvPr id="64" name="Google Shape;64;p8"/>
          <p:cNvPicPr preferRelativeResize="0"/>
          <p:nvPr/>
        </p:nvPicPr>
        <p:blipFill>
          <a:blip r:embed="rId3">
            <a:alphaModFix/>
          </a:blip>
          <a:stretch>
            <a:fillRect/>
          </a:stretch>
        </p:blipFill>
        <p:spPr>
          <a:xfrm>
            <a:off x="152400" y="1053126"/>
            <a:ext cx="8839201" cy="329986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pic>
        <p:nvPicPr>
          <p:cNvPr id="230" name="Google Shape;230;p35" descr=" Illustration shows a cross-section of soil layers, or horizons. The top layer, from zero to two inches, is the O horizon. The O horizon is a rich, deep brown color. From two to ten inches is the A horizon. This layer is slightly lighter in color than the O horizon, and extensive root systems are visible. From ten to thirty inches is the B horizon. The B horizon is reddish brown. Longer roots extend to the bottom of this layer. The C  horizon extends from 30 to 48 inches. This layer is rocky and devoid of roots."/>
          <p:cNvPicPr preferRelativeResize="0">
            <a:picLocks noGrp="1"/>
          </p:cNvPicPr>
          <p:nvPr>
            <p:ph type="pic" idx="2"/>
          </p:nvPr>
        </p:nvPicPr>
        <p:blipFill rotWithShape="1">
          <a:blip r:embed="rId3">
            <a:alphaModFix/>
          </a:blip>
          <a:srcRect t="-3445" b="-3445"/>
          <a:stretch/>
        </p:blipFill>
        <p:spPr>
          <a:xfrm>
            <a:off x="4489450" y="1108075"/>
            <a:ext cx="4030663" cy="5256213"/>
          </a:xfrm>
          <a:prstGeom prst="rect">
            <a:avLst/>
          </a:prstGeom>
          <a:noFill/>
          <a:ln>
            <a:noFill/>
          </a:ln>
        </p:spPr>
      </p:pic>
      <p:sp>
        <p:nvSpPr>
          <p:cNvPr id="231" name="Google Shape;231;p35"/>
          <p:cNvSpPr txBox="1">
            <a:spLocks noGrp="1"/>
          </p:cNvSpPr>
          <p:nvPr>
            <p:ph type="body" idx="1"/>
          </p:nvPr>
        </p:nvSpPr>
        <p:spPr>
          <a:xfrm>
            <a:off x="457200"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solidFill>
                  <a:schemeClr val="dk1"/>
                </a:solidFill>
              </a:rPr>
              <a:t>This soil profile shows the different soil layers (O horizon, A horizon, B horizon, and C horizon) found in typical soils. (credit: modification of work by USDA)</a:t>
            </a:r>
            <a:endParaRPr/>
          </a:p>
        </p:txBody>
      </p:sp>
      <p:sp>
        <p:nvSpPr>
          <p:cNvPr id="232" name="Google Shape;232;p3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6CB255"/>
              </a:buClr>
              <a:buSzPts val="2400"/>
              <a:buFont typeface="Arial Black"/>
              <a:buNone/>
            </a:pPr>
            <a:r>
              <a:rPr lang="en-US" sz="2400">
                <a:solidFill>
                  <a:srgbClr val="6CB255"/>
                </a:solidFill>
              </a:rPr>
              <a:t>SOIL PROFILE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238" name="Google Shape;238;p36"/>
          <p:cNvSpPr txBox="1">
            <a:spLocks noGrp="1"/>
          </p:cNvSpPr>
          <p:nvPr>
            <p:ph type="body" idx="1"/>
          </p:nvPr>
        </p:nvSpPr>
        <p:spPr>
          <a:xfrm>
            <a:off x="457200" y="1253067"/>
            <a:ext cx="8062912" cy="5000977"/>
          </a:xfrm>
          <a:prstGeom prst="rect">
            <a:avLst/>
          </a:prstGeom>
          <a:noFill/>
          <a:ln>
            <a:noFill/>
          </a:ln>
        </p:spPr>
        <p:txBody>
          <a:bodyPr spcFirstLastPara="1" wrap="square" lIns="91425" tIns="45700" rIns="91425" bIns="45700" anchor="t" anchorCtr="0">
            <a:noAutofit/>
          </a:bodyPr>
          <a:lstStyle/>
          <a:p>
            <a:pPr marL="11430" lvl="0" indent="-11430" algn="l" rtl="0">
              <a:lnSpc>
                <a:spcPct val="87000"/>
              </a:lnSpc>
              <a:spcBef>
                <a:spcPts val="0"/>
              </a:spcBef>
              <a:spcAft>
                <a:spcPts val="0"/>
              </a:spcAft>
              <a:buSzPts val="2720"/>
              <a:buFont typeface="Courier New"/>
              <a:buChar char="o"/>
            </a:pPr>
            <a:r>
              <a:rPr lang="en-US" sz="2720">
                <a:latin typeface="Calibri"/>
                <a:ea typeface="Calibri"/>
                <a:cs typeface="Calibri"/>
                <a:sym typeface="Calibri"/>
              </a:rPr>
              <a:t>The soil profile has four distinct layers/horizons (cont.)…</a:t>
            </a:r>
            <a:endParaRPr/>
          </a:p>
          <a:p>
            <a:pPr marL="617220" lvl="1" indent="-228599" algn="l" rtl="0">
              <a:lnSpc>
                <a:spcPct val="87000"/>
              </a:lnSpc>
              <a:spcBef>
                <a:spcPts val="0"/>
              </a:spcBef>
              <a:spcAft>
                <a:spcPts val="0"/>
              </a:spcAft>
              <a:buSzPts val="2720"/>
              <a:buFont typeface="Noto Sans Symbols"/>
              <a:buChar char="▪"/>
            </a:pPr>
            <a:r>
              <a:rPr lang="en-US" sz="2720">
                <a:latin typeface="Calibri"/>
                <a:ea typeface="Calibri"/>
                <a:cs typeface="Calibri"/>
                <a:sym typeface="Calibri"/>
              </a:rPr>
              <a:t>A horizon: contains a mixture of organic material and with inorganic products of weathering</a:t>
            </a:r>
            <a:endParaRPr/>
          </a:p>
          <a:p>
            <a:pPr marL="1143000" lvl="2" indent="-228600" algn="l" rtl="0">
              <a:lnSpc>
                <a:spcPct val="87000"/>
              </a:lnSpc>
              <a:spcBef>
                <a:spcPts val="0"/>
              </a:spcBef>
              <a:spcAft>
                <a:spcPts val="0"/>
              </a:spcAft>
              <a:buSzPts val="2720"/>
              <a:buFont typeface="Noto Sans Symbols"/>
              <a:buChar char="∙"/>
            </a:pPr>
            <a:r>
              <a:rPr lang="en-US" sz="2720">
                <a:latin typeface="Calibri"/>
                <a:ea typeface="Calibri"/>
                <a:cs typeface="Calibri"/>
                <a:sym typeface="Calibri"/>
              </a:rPr>
              <a:t>Beginning of true mineral soil.</a:t>
            </a:r>
            <a:endParaRPr/>
          </a:p>
          <a:p>
            <a:pPr marL="1143000" lvl="2" indent="-228600" algn="l" rtl="0">
              <a:lnSpc>
                <a:spcPct val="87000"/>
              </a:lnSpc>
              <a:spcBef>
                <a:spcPts val="0"/>
              </a:spcBef>
              <a:spcAft>
                <a:spcPts val="0"/>
              </a:spcAft>
              <a:buSzPts val="2720"/>
              <a:buFont typeface="Noto Sans Symbols"/>
              <a:buChar char="∙"/>
            </a:pPr>
            <a:r>
              <a:rPr lang="en-US" sz="2720">
                <a:latin typeface="Calibri"/>
                <a:ea typeface="Calibri"/>
                <a:cs typeface="Calibri"/>
                <a:sym typeface="Calibri"/>
              </a:rPr>
              <a:t>Layer is typically dark in color due to the organic matter.</a:t>
            </a:r>
            <a:endParaRPr/>
          </a:p>
          <a:p>
            <a:pPr marL="1143000" lvl="2" indent="-228600" algn="l" rtl="0">
              <a:lnSpc>
                <a:spcPct val="87000"/>
              </a:lnSpc>
              <a:spcBef>
                <a:spcPts val="0"/>
              </a:spcBef>
              <a:spcAft>
                <a:spcPts val="0"/>
              </a:spcAft>
              <a:buSzPts val="2720"/>
              <a:buFont typeface="Noto Sans Symbols"/>
              <a:buChar char="∙"/>
            </a:pPr>
            <a:r>
              <a:rPr lang="en-US" sz="2720">
                <a:latin typeface="Calibri"/>
                <a:ea typeface="Calibri"/>
                <a:cs typeface="Calibri"/>
                <a:sym typeface="Calibri"/>
              </a:rPr>
              <a:t>Rainwater percolates through and carries materials from the surface. </a:t>
            </a:r>
            <a:endParaRPr/>
          </a:p>
          <a:p>
            <a:pPr marL="617220" lvl="1" indent="-228599" algn="l" rtl="0">
              <a:lnSpc>
                <a:spcPct val="87000"/>
              </a:lnSpc>
              <a:spcBef>
                <a:spcPts val="0"/>
              </a:spcBef>
              <a:spcAft>
                <a:spcPts val="0"/>
              </a:spcAft>
              <a:buSzPts val="2720"/>
              <a:buFont typeface="Noto Sans Symbols"/>
              <a:buChar char="▪"/>
            </a:pPr>
            <a:r>
              <a:rPr lang="en-US" sz="2720">
                <a:latin typeface="Calibri"/>
                <a:ea typeface="Calibri"/>
                <a:cs typeface="Calibri"/>
                <a:sym typeface="Calibri"/>
              </a:rPr>
              <a:t>B horizon: contains an accumulation of mostly fine material (subsoil)</a:t>
            </a:r>
            <a:endParaRPr/>
          </a:p>
          <a:p>
            <a:pPr marL="1143000" lvl="2" indent="-228600" algn="l" rtl="0">
              <a:lnSpc>
                <a:spcPct val="87000"/>
              </a:lnSpc>
              <a:spcBef>
                <a:spcPts val="0"/>
              </a:spcBef>
              <a:spcAft>
                <a:spcPts val="0"/>
              </a:spcAft>
              <a:buSzPts val="2720"/>
              <a:buFont typeface="Noto Sans Symbols"/>
              <a:buChar char="∙"/>
            </a:pPr>
            <a:r>
              <a:rPr lang="en-US" sz="2720">
                <a:latin typeface="Calibri"/>
                <a:ea typeface="Calibri"/>
                <a:cs typeface="Calibri"/>
                <a:sym typeface="Calibri"/>
              </a:rPr>
              <a:t>Dense layer that may contain nodules or a layer of calcium carbonate.</a:t>
            </a:r>
            <a:endParaRPr/>
          </a:p>
          <a:p>
            <a:pPr marL="0" lvl="0" indent="0" algn="l" rtl="0">
              <a:lnSpc>
                <a:spcPct val="80000"/>
              </a:lnSpc>
              <a:spcBef>
                <a:spcPts val="1140"/>
              </a:spcBef>
              <a:spcAft>
                <a:spcPts val="0"/>
              </a:spcAft>
              <a:buClr>
                <a:srgbClr val="6CB255"/>
              </a:buClr>
              <a:buSzPts val="1700"/>
              <a:buNone/>
            </a:pPr>
            <a:endParaRPr sz="17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pic>
        <p:nvPicPr>
          <p:cNvPr id="243" name="Google Shape;243;p37" descr=" Illustration shows a cross-section of soil layers, or horizons. The top layer, from zero to two inches, is the O horizon. The O horizon is a rich, deep brown color. From two to ten inches is the A horizon. This layer is slightly lighter in color than the O horizon, and extensive root systems are visible. From ten to thirty inches is the B horizon. The B horizon is reddish brown. Longer roots extend to the bottom of this layer. The C  horizon extends from 30 to 48 inches. This layer is rocky and devoid of roots."/>
          <p:cNvPicPr preferRelativeResize="0">
            <a:picLocks noGrp="1"/>
          </p:cNvPicPr>
          <p:nvPr>
            <p:ph type="pic" idx="2"/>
          </p:nvPr>
        </p:nvPicPr>
        <p:blipFill rotWithShape="1">
          <a:blip r:embed="rId3">
            <a:alphaModFix/>
          </a:blip>
          <a:srcRect t="-3442" b="-3452"/>
          <a:stretch/>
        </p:blipFill>
        <p:spPr>
          <a:xfrm>
            <a:off x="4489450" y="1108075"/>
            <a:ext cx="4030800" cy="5256300"/>
          </a:xfrm>
          <a:prstGeom prst="rect">
            <a:avLst/>
          </a:prstGeom>
          <a:noFill/>
          <a:ln>
            <a:noFill/>
          </a:ln>
        </p:spPr>
      </p:pic>
      <p:sp>
        <p:nvSpPr>
          <p:cNvPr id="244" name="Google Shape;244;p37"/>
          <p:cNvSpPr txBox="1">
            <a:spLocks noGrp="1"/>
          </p:cNvSpPr>
          <p:nvPr>
            <p:ph type="body" idx="1"/>
          </p:nvPr>
        </p:nvSpPr>
        <p:spPr>
          <a:xfrm>
            <a:off x="457200" y="1107617"/>
            <a:ext cx="3913200" cy="5256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000"/>
              <a:buNone/>
            </a:pPr>
            <a:r>
              <a:rPr lang="en-US">
                <a:solidFill>
                  <a:schemeClr val="dk1"/>
                </a:solidFill>
              </a:rPr>
              <a:t>This soil profile shows the different soil layers (O horizon, A horizon, B horizon, and C horizon) found in typical soils. (credit: modification of work by USDA)</a:t>
            </a:r>
            <a:endParaRPr/>
          </a:p>
        </p:txBody>
      </p:sp>
      <p:sp>
        <p:nvSpPr>
          <p:cNvPr id="245" name="Google Shape;245;p37"/>
          <p:cNvSpPr txBox="1">
            <a:spLocks noGrp="1"/>
          </p:cNvSpPr>
          <p:nvPr>
            <p:ph type="title"/>
          </p:nvPr>
        </p:nvSpPr>
        <p:spPr>
          <a:xfrm>
            <a:off x="457200" y="241326"/>
            <a:ext cx="8062800" cy="659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6CB255"/>
              </a:buClr>
              <a:buSzPts val="2400"/>
              <a:buFont typeface="Arial Black"/>
              <a:buNone/>
            </a:pPr>
            <a:r>
              <a:rPr lang="en-US" sz="2400">
                <a:solidFill>
                  <a:srgbClr val="6CB255"/>
                </a:solidFill>
              </a:rPr>
              <a:t>SOIL PROFILE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251" name="Google Shape;251;p38"/>
          <p:cNvSpPr txBox="1">
            <a:spLocks noGrp="1"/>
          </p:cNvSpPr>
          <p:nvPr>
            <p:ph type="body" idx="1"/>
          </p:nvPr>
        </p:nvSpPr>
        <p:spPr>
          <a:xfrm>
            <a:off x="457200" y="1286933"/>
            <a:ext cx="8062912" cy="4854223"/>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The soil profile has four distinct layers/horizons (cont.)…</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C horizon: contains the parent material as well as any organic and inorganic material that has been broken down (soil base)</a:t>
            </a:r>
            <a:endParaRPr/>
          </a:p>
          <a:p>
            <a:pPr marL="1143000" lvl="2"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Remember, the parent material may be from that environment or transported from another.</a:t>
            </a:r>
            <a:endParaRPr/>
          </a:p>
          <a:p>
            <a:pPr marL="1143000" lvl="2"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Beneath the C horizon is the bedrock.</a:t>
            </a:r>
            <a:endParaRPr/>
          </a:p>
          <a:p>
            <a:pPr marL="617220" lvl="1" indent="-2286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The presence and depth of these layers varies from place to place.</a:t>
            </a:r>
            <a:endParaRPr/>
          </a:p>
          <a:p>
            <a:pPr marL="1143000" lvl="2" indent="-228600" algn="l" rtl="0">
              <a:lnSpc>
                <a:spcPct val="107000"/>
              </a:lnSpc>
              <a:spcBef>
                <a:spcPts val="800"/>
              </a:spcBef>
              <a:spcAft>
                <a:spcPts val="0"/>
              </a:spcAft>
              <a:buSzPts val="2600"/>
              <a:buFont typeface="Noto Sans Symbols"/>
              <a:buChar char="▪"/>
            </a:pPr>
            <a:r>
              <a:rPr lang="en-US" sz="2600">
                <a:latin typeface="Calibri"/>
                <a:ea typeface="Calibri"/>
                <a:cs typeface="Calibri"/>
                <a:sym typeface="Calibri"/>
              </a:rPr>
              <a:t>For example, immature layers may only display O, A, and C.</a:t>
            </a:r>
            <a:endParaRPr sz="2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56" name="Google Shape;256;p39"/>
          <p:cNvSpPr txBox="1">
            <a:spLocks noGrp="1"/>
          </p:cNvSpPr>
          <p:nvPr>
            <p:ph type="body" idx="1"/>
          </p:nvPr>
        </p:nvSpPr>
        <p:spPr>
          <a:xfrm>
            <a:off x="4606925"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a:solidFill>
                  <a:srgbClr val="000000"/>
                </a:solidFill>
              </a:rPr>
              <a:t>The San Joaquin soil profile has an O horizon, A horizon, B horizon, and C horizon. (credit: modification of work by USDA)</a:t>
            </a:r>
            <a:endParaRPr/>
          </a:p>
        </p:txBody>
      </p:sp>
      <p:pic>
        <p:nvPicPr>
          <p:cNvPr id="257" name="Google Shape;257;p39" descr=" In the photo, soil has been cut away to reveal the soil profile. The O horizon is at the soil surface and is a rich black color. The brown A horizon starts beneath the O horizon and extends to about two-and-a-half feet beneath the surface. The B horizon is reddish brown and extends from the bottom of the A horizon to about two feet deep. The C horizon extends from the bottom of the B horizon to the bottom of the photo at a depth of four feet. The C horizon is light brown and has a coarser consistency than the A or B horizons."/>
          <p:cNvPicPr preferRelativeResize="0">
            <a:picLocks noGrp="1"/>
          </p:cNvPicPr>
          <p:nvPr>
            <p:ph type="pic" idx="2"/>
          </p:nvPr>
        </p:nvPicPr>
        <p:blipFill rotWithShape="1">
          <a:blip r:embed="rId3">
            <a:alphaModFix/>
          </a:blip>
          <a:srcRect t="-12533" b="-12532"/>
          <a:stretch/>
        </p:blipFill>
        <p:spPr>
          <a:xfrm>
            <a:off x="457200" y="1108075"/>
            <a:ext cx="4032250" cy="5256213"/>
          </a:xfrm>
          <a:prstGeom prst="rect">
            <a:avLst/>
          </a:prstGeom>
          <a:noFill/>
          <a:ln>
            <a:noFill/>
          </a:ln>
        </p:spPr>
      </p:pic>
      <p:sp>
        <p:nvSpPr>
          <p:cNvPr id="258" name="Google Shape;258;p3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SOIL PROFILE: Example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pic>
        <p:nvPicPr>
          <p:cNvPr id="263" name="Google Shape;263;p40" descr=" Photo shows a man standing next to a wall of soil in a pit that is as deep as he is tall."/>
          <p:cNvPicPr preferRelativeResize="0">
            <a:picLocks noGrp="1"/>
          </p:cNvPicPr>
          <p:nvPr>
            <p:ph type="pic" idx="2"/>
          </p:nvPr>
        </p:nvPicPr>
        <p:blipFill rotWithShape="1">
          <a:blip r:embed="rId3">
            <a:alphaModFix/>
          </a:blip>
          <a:srcRect t="-1258" b="-1258"/>
          <a:stretch/>
        </p:blipFill>
        <p:spPr>
          <a:xfrm>
            <a:off x="4489450" y="1108075"/>
            <a:ext cx="4030663" cy="5256213"/>
          </a:xfrm>
          <a:prstGeom prst="rect">
            <a:avLst/>
          </a:prstGeom>
          <a:noFill/>
          <a:ln>
            <a:noFill/>
          </a:ln>
        </p:spPr>
      </p:pic>
      <p:sp>
        <p:nvSpPr>
          <p:cNvPr id="264" name="Google Shape;264;p40"/>
          <p:cNvSpPr txBox="1">
            <a:spLocks noGrp="1"/>
          </p:cNvSpPr>
          <p:nvPr>
            <p:ph type="body" idx="1"/>
          </p:nvPr>
        </p:nvSpPr>
        <p:spPr>
          <a:xfrm>
            <a:off x="457200"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a:solidFill>
                  <a:srgbClr val="000000"/>
                </a:solidFill>
              </a:rPr>
              <a:t>This soil scientist is studying the horizons and composition of soil at a research site. (credit: USDA)</a:t>
            </a:r>
            <a:endParaRPr sz="2400">
              <a:solidFill>
                <a:srgbClr val="000000"/>
              </a:solidFill>
            </a:endParaRPr>
          </a:p>
        </p:txBody>
      </p:sp>
      <p:sp>
        <p:nvSpPr>
          <p:cNvPr id="265" name="Google Shape;265;p4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6CB255"/>
              </a:buClr>
              <a:buSzPts val="2400"/>
              <a:buFont typeface="Arial Black"/>
              <a:buNone/>
            </a:pPr>
            <a:r>
              <a:rPr lang="en-US" sz="2400">
                <a:solidFill>
                  <a:srgbClr val="6CB255"/>
                </a:solidFill>
              </a:rPr>
              <a:t>STUDYING SOIL COMPOSITION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31.3: NUTRITIONAL ADAPTATIONS OF PLANTS</a:t>
            </a:r>
            <a:endParaRPr/>
          </a:p>
        </p:txBody>
      </p:sp>
      <p:sp>
        <p:nvSpPr>
          <p:cNvPr id="271" name="Google Shape;271;p41"/>
          <p:cNvSpPr txBox="1">
            <a:spLocks noGrp="1"/>
          </p:cNvSpPr>
          <p:nvPr>
            <p:ph type="body" idx="1"/>
          </p:nvPr>
        </p:nvSpPr>
        <p:spPr>
          <a:xfrm>
            <a:off x="457200" y="1241778"/>
            <a:ext cx="8062912" cy="52606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Plants obtain food in two different ways…</a:t>
            </a:r>
            <a:endParaRPr/>
          </a:p>
          <a:p>
            <a:pPr marL="742950" marR="0" lvl="1" indent="-28575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Autotrophic plants: make their own food from inorganic materials through photosynthesis (includes the green plants)</a:t>
            </a:r>
            <a:endParaRPr/>
          </a:p>
          <a:p>
            <a:pPr marL="742950" marR="0" lvl="1" indent="-28575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Heterotrophic plants: completely parasitic and lacking in chlorophyll (holo-parasitic plants)</a:t>
            </a:r>
            <a:endParaRPr/>
          </a:p>
          <a:p>
            <a:pPr marL="342900" marR="0" lvl="0" indent="-342900" algn="l" rtl="0">
              <a:lnSpc>
                <a:spcPct val="107000"/>
              </a:lnSpc>
              <a:spcBef>
                <a:spcPts val="0"/>
              </a:spcBef>
              <a:spcAft>
                <a:spcPts val="0"/>
              </a:spcAft>
              <a:buSzPts val="2600"/>
              <a:buFont typeface="Noto Sans Symbols"/>
              <a:buChar char="∙"/>
            </a:pPr>
            <a:r>
              <a:rPr lang="en-US" sz="2600">
                <a:latin typeface="Calibri"/>
                <a:ea typeface="Calibri"/>
                <a:cs typeface="Calibri"/>
                <a:sym typeface="Calibri"/>
              </a:rPr>
              <a:t>Plants may also use microbial partners in nutrient acquisition.</a:t>
            </a:r>
            <a:endParaRPr/>
          </a:p>
          <a:p>
            <a:pPr marL="742950" marR="0" lvl="1" indent="-285750" algn="l" rtl="0">
              <a:lnSpc>
                <a:spcPct val="107000"/>
              </a:lnSpc>
              <a:spcBef>
                <a:spcPts val="0"/>
              </a:spcBef>
              <a:spcAft>
                <a:spcPts val="0"/>
              </a:spcAft>
              <a:buSzPts val="2600"/>
              <a:buFont typeface="Courier New"/>
              <a:buChar char="o"/>
            </a:pPr>
            <a:r>
              <a:rPr lang="en-US" sz="2600">
                <a:latin typeface="Calibri"/>
                <a:ea typeface="Calibri"/>
                <a:cs typeface="Calibri"/>
                <a:sym typeface="Calibri"/>
              </a:rPr>
              <a:t>Certain bacteria and fungi have evolved mutualistic relationships with plant roots.</a:t>
            </a:r>
            <a:endParaRPr/>
          </a:p>
          <a:p>
            <a:pPr marL="742950" marR="0" lvl="1" indent="-285750" algn="l" rtl="0">
              <a:lnSpc>
                <a:spcPct val="107000"/>
              </a:lnSpc>
              <a:spcBef>
                <a:spcPts val="800"/>
              </a:spcBef>
              <a:spcAft>
                <a:spcPts val="0"/>
              </a:spcAft>
              <a:buSzPts val="2600"/>
              <a:buFont typeface="Courier New"/>
              <a:buChar char="o"/>
            </a:pPr>
            <a:r>
              <a:rPr lang="en-US" sz="2600">
                <a:latin typeface="Calibri"/>
                <a:ea typeface="Calibri"/>
                <a:cs typeface="Calibri"/>
                <a:sym typeface="Calibri"/>
              </a:rPr>
              <a:t>Nodules in legume plants and mycorrhization are examples.</a:t>
            </a:r>
            <a:endParaRPr sz="2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NITROGEN FIXATION</a:t>
            </a:r>
            <a:endParaRPr/>
          </a:p>
        </p:txBody>
      </p:sp>
      <p:sp>
        <p:nvSpPr>
          <p:cNvPr id="277" name="Google Shape;277;p42"/>
          <p:cNvSpPr txBox="1">
            <a:spLocks noGrp="1"/>
          </p:cNvSpPr>
          <p:nvPr>
            <p:ph type="body" idx="1"/>
          </p:nvPr>
        </p:nvSpPr>
        <p:spPr>
          <a:xfrm>
            <a:off x="457200" y="1264355"/>
            <a:ext cx="8062912" cy="5147733"/>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Atmospheric nitrogen (N</a:t>
            </a:r>
            <a:r>
              <a:rPr lang="en-US" sz="2700" baseline="-25000">
                <a:latin typeface="Calibri"/>
                <a:ea typeface="Calibri"/>
                <a:cs typeface="Calibri"/>
                <a:sym typeface="Calibri"/>
              </a:rPr>
              <a:t>2</a:t>
            </a:r>
            <a:r>
              <a:rPr lang="en-US" sz="2700">
                <a:latin typeface="Calibri"/>
                <a:ea typeface="Calibri"/>
                <a:cs typeface="Calibri"/>
                <a:sym typeface="Calibri"/>
              </a:rPr>
              <a:t>) is the largest pool for terrestrial ecosystems.</a:t>
            </a:r>
            <a:endParaRPr/>
          </a:p>
          <a:p>
            <a:pPr marL="617220" lvl="1"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Plants do not have the enzymes needed to change this into biologically useful forms.</a:t>
            </a:r>
            <a:endParaRPr/>
          </a:p>
          <a:p>
            <a:pPr marL="11430" lvl="0" indent="-1143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Nitrogen can be fixed (converted into ammonia, NH</a:t>
            </a:r>
            <a:r>
              <a:rPr lang="en-US" sz="2700" baseline="-25000">
                <a:latin typeface="Calibri"/>
                <a:ea typeface="Calibri"/>
                <a:cs typeface="Calibri"/>
                <a:sym typeface="Calibri"/>
              </a:rPr>
              <a:t>3</a:t>
            </a:r>
            <a:r>
              <a:rPr lang="en-US" sz="2700">
                <a:latin typeface="Calibri"/>
                <a:ea typeface="Calibri"/>
                <a:cs typeface="Calibri"/>
                <a:sym typeface="Calibri"/>
              </a:rPr>
              <a:t>) through biological, physical, or chemical processes.</a:t>
            </a:r>
            <a:endParaRPr/>
          </a:p>
          <a:p>
            <a:pPr marL="617220" lvl="1"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Biological Nitrogen Fixation (BNF) is exclusively carried out by prokaryotes such as soil bacteria and cyanobacteria.</a:t>
            </a:r>
            <a:endParaRPr/>
          </a:p>
          <a:p>
            <a:pPr marL="617220" lvl="1" indent="-228600" algn="l" rtl="0">
              <a:lnSpc>
                <a:spcPct val="107000"/>
              </a:lnSpc>
              <a:spcBef>
                <a:spcPts val="800"/>
              </a:spcBef>
              <a:spcAft>
                <a:spcPts val="0"/>
              </a:spcAft>
              <a:buSzPts val="2700"/>
              <a:buFont typeface="Noto Sans Symbols"/>
              <a:buChar char="▪"/>
            </a:pPr>
            <a:r>
              <a:rPr lang="en-US" sz="2700">
                <a:latin typeface="Calibri"/>
                <a:ea typeface="Calibri"/>
                <a:cs typeface="Calibri"/>
                <a:sym typeface="Calibri"/>
              </a:rPr>
              <a:t>The ammonia can be transported into plant tissue and incorporated into amino acids.</a:t>
            </a:r>
            <a:endParaRPr sz="27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3"/>
          <p:cNvSpPr txBox="1">
            <a:spLocks noGrp="1"/>
          </p:cNvSpPr>
          <p:nvPr>
            <p:ph type="title"/>
          </p:nvPr>
        </p:nvSpPr>
        <p:spPr>
          <a:xfrm>
            <a:off x="457200" y="0"/>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283" name="Google Shape;283;p43"/>
          <p:cNvSpPr txBox="1">
            <a:spLocks noGrp="1"/>
          </p:cNvSpPr>
          <p:nvPr>
            <p:ph type="body" idx="1"/>
          </p:nvPr>
        </p:nvSpPr>
        <p:spPr>
          <a:xfrm>
            <a:off x="457200" y="878542"/>
            <a:ext cx="8062912" cy="54236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a:t>Biological nitrogen fixation (BNF) is the conversion of atmospheric nitrogen (N</a:t>
            </a:r>
            <a:r>
              <a:rPr lang="en-US" sz="2400" baseline="-25000"/>
              <a:t>2</a:t>
            </a:r>
            <a:r>
              <a:rPr lang="en-US" sz="2400"/>
              <a:t>) into ammonia (NH</a:t>
            </a:r>
            <a:r>
              <a:rPr lang="en-US" sz="2400" baseline="-25000"/>
              <a:t>3</a:t>
            </a:r>
            <a:r>
              <a:rPr lang="en-US" sz="2400"/>
              <a:t>), exclusively carried out by prokaryotes such as soil bacteria or cyanobacteria.</a:t>
            </a:r>
            <a:endParaRPr/>
          </a:p>
          <a:p>
            <a:pPr marL="0" lvl="0" indent="0" algn="l" rtl="0">
              <a:spcBef>
                <a:spcPts val="1080"/>
              </a:spcBef>
              <a:spcAft>
                <a:spcPts val="0"/>
              </a:spcAft>
              <a:buClr>
                <a:srgbClr val="6CB255"/>
              </a:buClr>
              <a:buSzPts val="2400"/>
              <a:buNone/>
            </a:pPr>
            <a:endParaRPr sz="2400"/>
          </a:p>
          <a:p>
            <a:pPr marL="0" lvl="0" indent="0" algn="l" rtl="0">
              <a:spcBef>
                <a:spcPts val="1080"/>
              </a:spcBef>
              <a:spcAft>
                <a:spcPts val="0"/>
              </a:spcAft>
              <a:buClr>
                <a:srgbClr val="6CB255"/>
              </a:buClr>
              <a:buSzPts val="2400"/>
              <a:buNone/>
            </a:pPr>
            <a:r>
              <a:rPr lang="en-US" sz="2400"/>
              <a:t>Equation:</a:t>
            </a:r>
            <a:endParaRPr/>
          </a:p>
          <a:p>
            <a:pPr marL="0" lvl="0" indent="0" algn="l" rtl="0">
              <a:spcBef>
                <a:spcPts val="1080"/>
              </a:spcBef>
              <a:spcAft>
                <a:spcPts val="0"/>
              </a:spcAft>
              <a:buClr>
                <a:srgbClr val="6CB255"/>
              </a:buClr>
              <a:buSzPts val="2000"/>
              <a:buNone/>
            </a:pPr>
            <a:r>
              <a:rPr lang="en-US"/>
              <a:t>N2+16 ATP + 8 e− + 8 H+ → 2NH3 + 16 ADP + 16 Pi + H2</a:t>
            </a:r>
            <a:br>
              <a:rPr lang="en-US" sz="2400"/>
            </a:br>
            <a:endParaRPr sz="2400"/>
          </a:p>
          <a:p>
            <a:pPr marL="0" lvl="0" indent="0" algn="l" rtl="0">
              <a:spcBef>
                <a:spcPts val="1080"/>
              </a:spcBef>
              <a:spcAft>
                <a:spcPts val="0"/>
              </a:spcAft>
              <a:buClr>
                <a:srgbClr val="6CB255"/>
              </a:buClr>
              <a:buSzPts val="2400"/>
              <a:buNone/>
            </a:pPr>
            <a:endParaRPr sz="2400"/>
          </a:p>
          <a:p>
            <a:pPr marL="0" lvl="0" indent="0" algn="l" rtl="0">
              <a:spcBef>
                <a:spcPts val="1080"/>
              </a:spcBef>
              <a:spcAft>
                <a:spcPts val="0"/>
              </a:spcAft>
              <a:buClr>
                <a:srgbClr val="6CB255"/>
              </a:buClr>
              <a:buSzPts val="2400"/>
              <a:buNone/>
            </a:pPr>
            <a:r>
              <a:rPr lang="en-US" sz="2400"/>
              <a:t>The most important source of BNF is the symbiotic interaction between soil bacteria and legume plants.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289" name="Google Shape;289;p44"/>
          <p:cNvSpPr txBox="1">
            <a:spLocks noGrp="1"/>
          </p:cNvSpPr>
          <p:nvPr>
            <p:ph type="body" idx="1"/>
          </p:nvPr>
        </p:nvSpPr>
        <p:spPr>
          <a:xfrm>
            <a:off x="457200" y="1275644"/>
            <a:ext cx="8062912" cy="4978400"/>
          </a:xfrm>
          <a:prstGeom prst="rect">
            <a:avLst/>
          </a:prstGeom>
          <a:noFill/>
          <a:ln>
            <a:noFill/>
          </a:ln>
        </p:spPr>
        <p:txBody>
          <a:bodyPr spcFirstLastPara="1" wrap="square" lIns="91425" tIns="45700" rIns="91425" bIns="45700" anchor="t" anchorCtr="0">
            <a:noAutofit/>
          </a:bodyPr>
          <a:lstStyle/>
          <a:p>
            <a:pPr marL="0" lvl="0" indent="0" algn="l" rtl="0">
              <a:lnSpc>
                <a:spcPct val="87000"/>
              </a:lnSpc>
              <a:spcBef>
                <a:spcPts val="0"/>
              </a:spcBef>
              <a:spcAft>
                <a:spcPts val="0"/>
              </a:spcAft>
              <a:buSzPts val="2682"/>
              <a:buFont typeface="Noto Sans Symbols"/>
              <a:buChar char="▪"/>
            </a:pPr>
            <a:r>
              <a:rPr lang="en-US" sz="2682">
                <a:latin typeface="Calibri"/>
                <a:ea typeface="Calibri"/>
                <a:cs typeface="Calibri"/>
                <a:sym typeface="Calibri"/>
              </a:rPr>
              <a:t>The most important source of BNF is the symbiotic interaction between soil bacteria and legume plants.</a:t>
            </a:r>
            <a:endParaRPr/>
          </a:p>
          <a:p>
            <a:pPr marL="617220" lvl="1" indent="-228599" algn="l" rtl="0">
              <a:lnSpc>
                <a:spcPct val="87000"/>
              </a:lnSpc>
              <a:spcBef>
                <a:spcPts val="600"/>
              </a:spcBef>
              <a:spcAft>
                <a:spcPts val="0"/>
              </a:spcAft>
              <a:buSzPts val="2682"/>
              <a:buFont typeface="Noto Sans Symbols"/>
              <a:buChar char="∙"/>
            </a:pPr>
            <a:r>
              <a:rPr lang="en-US" sz="2682">
                <a:latin typeface="Calibri"/>
                <a:ea typeface="Calibri"/>
                <a:cs typeface="Calibri"/>
                <a:sym typeface="Calibri"/>
              </a:rPr>
              <a:t>Some legume seeds serve as important sources of agricultural proteins.</a:t>
            </a:r>
            <a:endParaRPr/>
          </a:p>
          <a:p>
            <a:pPr marL="617220" lvl="1" indent="-228599" algn="l" rtl="0">
              <a:lnSpc>
                <a:spcPct val="87000"/>
              </a:lnSpc>
              <a:spcBef>
                <a:spcPts val="0"/>
              </a:spcBef>
              <a:spcAft>
                <a:spcPts val="0"/>
              </a:spcAft>
              <a:buSzPts val="2682"/>
              <a:buFont typeface="Noto Sans Symbols"/>
              <a:buChar char="∙"/>
            </a:pPr>
            <a:r>
              <a:rPr lang="en-US" sz="2682">
                <a:latin typeface="Calibri"/>
                <a:ea typeface="Calibri"/>
                <a:cs typeface="Calibri"/>
                <a:sym typeface="Calibri"/>
              </a:rPr>
              <a:t>Rhizobia (soil bacteria) symbiotically interact with legume roots to form nodules where nitrogen fixation takes place.</a:t>
            </a:r>
            <a:endParaRPr/>
          </a:p>
          <a:p>
            <a:pPr marL="617220" lvl="1" indent="-228599" algn="l" rtl="0">
              <a:lnSpc>
                <a:spcPct val="87000"/>
              </a:lnSpc>
              <a:spcBef>
                <a:spcPts val="0"/>
              </a:spcBef>
              <a:spcAft>
                <a:spcPts val="0"/>
              </a:spcAft>
              <a:buSzPts val="2682"/>
              <a:buFont typeface="Noto Sans Symbols"/>
              <a:buChar char="∙"/>
            </a:pPr>
            <a:r>
              <a:rPr lang="en-US" sz="2682">
                <a:latin typeface="Calibri"/>
                <a:ea typeface="Calibri"/>
                <a:cs typeface="Calibri"/>
                <a:sym typeface="Calibri"/>
              </a:rPr>
              <a:t>The rhizobia contain an enzyme called nitrogenase that allows the process to take place.</a:t>
            </a:r>
            <a:endParaRPr/>
          </a:p>
          <a:p>
            <a:pPr marL="617220" lvl="1" indent="-228599" algn="l" rtl="0">
              <a:lnSpc>
                <a:spcPct val="87000"/>
              </a:lnSpc>
              <a:spcBef>
                <a:spcPts val="0"/>
              </a:spcBef>
              <a:spcAft>
                <a:spcPts val="0"/>
              </a:spcAft>
              <a:buSzPts val="2682"/>
              <a:buFont typeface="Noto Sans Symbols"/>
              <a:buChar char="∙"/>
            </a:pPr>
            <a:r>
              <a:rPr lang="en-US" sz="2682">
                <a:latin typeface="Calibri"/>
                <a:ea typeface="Calibri"/>
                <a:cs typeface="Calibri"/>
                <a:sym typeface="Calibri"/>
              </a:rPr>
              <a:t>The plant (and soil) obtains ammonia, and the bacteria obtain organic compounds generated by photosynthesis.</a:t>
            </a:r>
            <a:endParaRPr/>
          </a:p>
          <a:p>
            <a:pPr marL="0" lvl="0" indent="0" algn="l" rtl="0">
              <a:lnSpc>
                <a:spcPct val="80000"/>
              </a:lnSpc>
              <a:spcBef>
                <a:spcPts val="1170"/>
              </a:spcBef>
              <a:spcAft>
                <a:spcPts val="0"/>
              </a:spcAft>
              <a:buClr>
                <a:srgbClr val="6CB255"/>
              </a:buClr>
              <a:buSzPts val="1850"/>
              <a:buNone/>
            </a:pPr>
            <a:endParaRPr sz="18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70" name="Google Shape;70;p9"/>
          <p:cNvSpPr txBox="1">
            <a:spLocks noGrp="1"/>
          </p:cNvSpPr>
          <p:nvPr>
            <p:ph type="body" idx="1"/>
          </p:nvPr>
        </p:nvSpPr>
        <p:spPr>
          <a:xfrm>
            <a:off x="457200" y="1309511"/>
            <a:ext cx="8062912" cy="4700853"/>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Above ground…</a:t>
            </a:r>
            <a:endParaRPr/>
          </a:p>
          <a:p>
            <a:pPr marL="742950" lvl="1" indent="-285750" algn="l" rtl="0">
              <a:lnSpc>
                <a:spcPct val="107000"/>
              </a:lnSpc>
              <a:spcBef>
                <a:spcPts val="0"/>
              </a:spcBef>
              <a:spcAft>
                <a:spcPts val="0"/>
              </a:spcAft>
              <a:buSzPts val="2800"/>
              <a:buFont typeface="Courier New"/>
              <a:buChar char="o"/>
            </a:pPr>
            <a:r>
              <a:rPr lang="en-US" sz="2800">
                <a:solidFill>
                  <a:srgbClr val="000000"/>
                </a:solidFill>
                <a:latin typeface="Calibri"/>
                <a:ea typeface="Calibri"/>
                <a:cs typeface="Calibri"/>
                <a:sym typeface="Calibri"/>
              </a:rPr>
              <a:t>Absorb carbon dioxide from atmosphere.</a:t>
            </a:r>
            <a:endParaRPr/>
          </a:p>
          <a:p>
            <a:pPr marL="742950" lvl="1" indent="-285750" algn="l" rtl="0">
              <a:lnSpc>
                <a:spcPct val="107000"/>
              </a:lnSpc>
              <a:spcBef>
                <a:spcPts val="800"/>
              </a:spcBef>
              <a:spcAft>
                <a:spcPts val="0"/>
              </a:spcAft>
              <a:buSzPts val="2800"/>
              <a:buFont typeface="Courier New"/>
              <a:buChar char="o"/>
            </a:pPr>
            <a:r>
              <a:rPr lang="en-US" sz="2800">
                <a:solidFill>
                  <a:srgbClr val="000000"/>
                </a:solidFill>
                <a:latin typeface="Calibri"/>
                <a:ea typeface="Calibri"/>
                <a:cs typeface="Calibri"/>
                <a:sym typeface="Calibri"/>
              </a:rPr>
              <a:t>Absorb sunlight to perform photosynthesis.</a:t>
            </a:r>
            <a:endParaRPr sz="2800">
              <a:solidFill>
                <a:srgbClr val="000000"/>
              </a:solidFill>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80"/>
              <a:buNone/>
            </a:pPr>
            <a:r>
              <a:rPr lang="en-US" sz="1480"/>
              <a:t>Soybean roots contain </a:t>
            </a:r>
            <a:r>
              <a:rPr lang="en-US" sz="1480">
                <a:solidFill>
                  <a:srgbClr val="6CB255"/>
                </a:solidFill>
              </a:rPr>
              <a:t>(a)</a:t>
            </a:r>
            <a:r>
              <a:rPr lang="en-US" sz="1480"/>
              <a:t> nitrogen-fixing nodules. Cells within the nodules are infected with </a:t>
            </a:r>
            <a:r>
              <a:rPr lang="en-US" sz="1480" i="1"/>
              <a:t>Bradyrhyzobium japonicum, </a:t>
            </a:r>
            <a:r>
              <a:rPr lang="en-US" sz="1480"/>
              <a:t>a rhizobia or “root-loving” bacterium. The bacteria are encased in </a:t>
            </a:r>
            <a:r>
              <a:rPr lang="en-US" sz="1480">
                <a:solidFill>
                  <a:srgbClr val="6CB255"/>
                </a:solidFill>
              </a:rPr>
              <a:t>(b)</a:t>
            </a:r>
            <a:r>
              <a:rPr lang="en-US" sz="1480"/>
              <a:t> vesicles inside the cell, as can be seen in this transmission electron micrograph. (credit a: modification of work by USDA; credit b: modification of work by Louisa Howard, Dartmouth Electron Microscope Facility; scale-bar data from Matt Russell)</a:t>
            </a:r>
            <a:endParaRPr/>
          </a:p>
        </p:txBody>
      </p:sp>
      <p:pic>
        <p:nvPicPr>
          <p:cNvPr id="295" name="Google Shape;295;p45" descr=" Part A is a photo of legume roots, which are long and thin with hair-like appendages. Nodules are bulbous protrusions extending from the root. Part B is a transmission electron micrograph of a nodule cell cross section. Black oval-shaped vesicles containing rhizobia are visible. The vesicles are surrounded by a white layer and are scattered unevenly throughout the cell, which is gray."/>
          <p:cNvPicPr preferRelativeResize="0">
            <a:picLocks noGrp="1"/>
          </p:cNvPicPr>
          <p:nvPr>
            <p:ph type="pic" idx="2"/>
          </p:nvPr>
        </p:nvPicPr>
        <p:blipFill rotWithShape="1">
          <a:blip r:embed="rId3">
            <a:alphaModFix/>
          </a:blip>
          <a:srcRect t="-614" b="-614"/>
          <a:stretch/>
        </p:blipFill>
        <p:spPr>
          <a:xfrm>
            <a:off x="457199" y="1122386"/>
            <a:ext cx="8062913" cy="3500071"/>
          </a:xfrm>
          <a:prstGeom prst="rect">
            <a:avLst/>
          </a:prstGeom>
          <a:noFill/>
          <a:ln>
            <a:noFill/>
          </a:ln>
        </p:spPr>
      </p:pic>
      <p:sp>
        <p:nvSpPr>
          <p:cNvPr id="296" name="Google Shape;296;p4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NITROGEN FIXATION: Soybeans and Rhizobia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txBox="1">
            <a:spLocks noGrp="1"/>
          </p:cNvSpPr>
          <p:nvPr>
            <p:ph type="body" idx="1"/>
          </p:nvPr>
        </p:nvSpPr>
        <p:spPr>
          <a:xfrm>
            <a:off x="457200" y="1185333"/>
            <a:ext cx="8062912" cy="4825031"/>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A nutrient depletion zone can develop when there is rapid soil solution uptake, low nutrient concentration, low diffusion rate, or low soil moisture.</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Many plants exhibit mycorrhization to facilitate the uptake of minerals.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Mycorrhizae = symbiotic associations between plant roots and fungi</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The fungi will colonize the living root tissue during active plant growth and substantially increase the surface area of the plant root system.</a:t>
            </a:r>
            <a:endParaRPr/>
          </a:p>
        </p:txBody>
      </p:sp>
      <p:sp>
        <p:nvSpPr>
          <p:cNvPr id="302" name="Google Shape;302;p4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MYCORRHIZAE: THE SYMBIOTIC RELATIONSHIP BETWEEN FUNGI AND ROOTS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308" name="Google Shape;308;p47"/>
          <p:cNvSpPr txBox="1">
            <a:spLocks noGrp="1"/>
          </p:cNvSpPr>
          <p:nvPr>
            <p:ph type="body" idx="1"/>
          </p:nvPr>
        </p:nvSpPr>
        <p:spPr>
          <a:xfrm>
            <a:off x="457200" y="1162757"/>
            <a:ext cx="8062912" cy="4847608"/>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Many plants exhibit mycorrhization to facilitate the uptake of minerals (cont.).</a:t>
            </a:r>
            <a:endParaRPr sz="2600">
              <a:solidFill>
                <a:srgbClr val="000000"/>
              </a:solidFill>
              <a:latin typeface="Calibri"/>
              <a:ea typeface="Calibri"/>
              <a:cs typeface="Calibri"/>
              <a:sym typeface="Calibri"/>
            </a:endParaRPr>
          </a:p>
          <a:p>
            <a:pPr marL="617220" lvl="1" indent="-228600" algn="l" rtl="0">
              <a:lnSpc>
                <a:spcPct val="107000"/>
              </a:lnSpc>
              <a:spcBef>
                <a:spcPts val="0"/>
              </a:spcBef>
              <a:spcAft>
                <a:spcPts val="0"/>
              </a:spcAft>
              <a:buSzPts val="2800"/>
              <a:buFont typeface="Noto Sans Symbols"/>
              <a:buChar char="▪"/>
            </a:pPr>
            <a:r>
              <a:rPr lang="en-US" sz="2800">
                <a:solidFill>
                  <a:srgbClr val="000000"/>
                </a:solidFill>
                <a:latin typeface="Calibri"/>
                <a:ea typeface="Calibri"/>
                <a:cs typeface="Calibri"/>
                <a:sym typeface="Calibri"/>
              </a:rPr>
              <a:t>The plant obtains mainly phosphates and other minerals such as Zn and Cu.</a:t>
            </a:r>
            <a:endParaRPr/>
          </a:p>
          <a:p>
            <a:pPr marL="617220" lvl="1" indent="-228600" algn="l" rtl="0">
              <a:lnSpc>
                <a:spcPct val="107000"/>
              </a:lnSpc>
              <a:spcBef>
                <a:spcPts val="0"/>
              </a:spcBef>
              <a:spcAft>
                <a:spcPts val="0"/>
              </a:spcAft>
              <a:buSzPts val="2800"/>
              <a:buFont typeface="Noto Sans Symbols"/>
              <a:buChar char="▪"/>
            </a:pPr>
            <a:r>
              <a:rPr lang="en-US" sz="2800">
                <a:solidFill>
                  <a:srgbClr val="000000"/>
                </a:solidFill>
                <a:latin typeface="Calibri"/>
                <a:ea typeface="Calibri"/>
                <a:cs typeface="Calibri"/>
                <a:sym typeface="Calibri"/>
              </a:rPr>
              <a:t>The fungus obtains nutrients such as sugars.</a:t>
            </a:r>
            <a:endParaRPr/>
          </a:p>
          <a:p>
            <a:pPr marL="617220" lvl="1" indent="-228600" algn="l" rtl="0">
              <a:lnSpc>
                <a:spcPct val="107000"/>
              </a:lnSpc>
              <a:spcBef>
                <a:spcPts val="800"/>
              </a:spcBef>
              <a:spcAft>
                <a:spcPts val="0"/>
              </a:spcAft>
              <a:buSzPts val="2800"/>
              <a:buFont typeface="Noto Sans Symbols"/>
              <a:buChar char="▪"/>
            </a:pPr>
            <a:r>
              <a:rPr lang="en-US" sz="2800">
                <a:solidFill>
                  <a:srgbClr val="000000"/>
                </a:solidFill>
                <a:latin typeface="Calibri"/>
                <a:ea typeface="Calibri"/>
                <a:cs typeface="Calibri"/>
                <a:sym typeface="Calibri"/>
              </a:rPr>
              <a:t>Mycorrhizae can also function as a physical barrier to pathogens and can provide an induction of generalized host defense mechanisms.</a:t>
            </a:r>
            <a:endParaRPr sz="2800">
              <a:solidFill>
                <a:srgbClr val="000000"/>
              </a:solidFill>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314" name="Google Shape;314;p48"/>
          <p:cNvSpPr txBox="1">
            <a:spLocks noGrp="1"/>
          </p:cNvSpPr>
          <p:nvPr>
            <p:ph type="body" idx="1"/>
          </p:nvPr>
        </p:nvSpPr>
        <p:spPr>
          <a:xfrm>
            <a:off x="457200" y="1264356"/>
            <a:ext cx="8062912" cy="5080000"/>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700"/>
              <a:buFont typeface="Courier New"/>
              <a:buChar char="o"/>
            </a:pPr>
            <a:r>
              <a:rPr lang="en-US" sz="2700">
                <a:latin typeface="Calibri"/>
                <a:ea typeface="Calibri"/>
                <a:cs typeface="Calibri"/>
                <a:sym typeface="Calibri"/>
              </a:rPr>
              <a:t>Two types of mycorrhizae…</a:t>
            </a:r>
            <a:endParaRPr/>
          </a:p>
          <a:p>
            <a:pPr marL="617220" lvl="1"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Ectomycorrhizae</a:t>
            </a:r>
            <a:endParaRPr/>
          </a:p>
          <a:p>
            <a:pPr marL="1143000" lvl="2"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Form a dense sheath around the roots (mantle).</a:t>
            </a:r>
            <a:endParaRPr/>
          </a:p>
          <a:p>
            <a:pPr marL="1143000" lvl="2"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Increases surface area for water and mineral absorption.</a:t>
            </a:r>
            <a:endParaRPr/>
          </a:p>
          <a:p>
            <a:pPr marL="1143000" lvl="2"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Often found in forest trees.</a:t>
            </a:r>
            <a:endParaRPr/>
          </a:p>
          <a:p>
            <a:pPr marL="617220" lvl="1"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Endomycorrhizae</a:t>
            </a:r>
            <a:endParaRPr/>
          </a:p>
          <a:p>
            <a:pPr marL="1143000" lvl="2"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Also known as arbuscular mycorrhizae.</a:t>
            </a:r>
            <a:endParaRPr/>
          </a:p>
          <a:p>
            <a:pPr marL="1143000" lvl="2" indent="-228600" algn="l" rtl="0">
              <a:lnSpc>
                <a:spcPct val="107000"/>
              </a:lnSpc>
              <a:spcBef>
                <a:spcPts val="0"/>
              </a:spcBef>
              <a:spcAft>
                <a:spcPts val="0"/>
              </a:spcAft>
              <a:buSzPts val="2700"/>
              <a:buFont typeface="Noto Sans Symbols"/>
              <a:buChar char="∙"/>
            </a:pPr>
            <a:r>
              <a:rPr lang="en-US" sz="2700">
                <a:latin typeface="Calibri"/>
                <a:ea typeface="Calibri"/>
                <a:cs typeface="Calibri"/>
                <a:sym typeface="Calibri"/>
              </a:rPr>
              <a:t>The fungal mycelium is embedded within the root tissue.</a:t>
            </a:r>
            <a:endParaRPr/>
          </a:p>
          <a:p>
            <a:pPr marL="1143000" lvl="2" indent="-228600" algn="l" rtl="0">
              <a:lnSpc>
                <a:spcPct val="107000"/>
              </a:lnSpc>
              <a:spcBef>
                <a:spcPts val="800"/>
              </a:spcBef>
              <a:spcAft>
                <a:spcPts val="0"/>
              </a:spcAft>
              <a:buSzPts val="2700"/>
              <a:buFont typeface="Noto Sans Symbols"/>
              <a:buChar char="∙"/>
            </a:pPr>
            <a:r>
              <a:rPr lang="en-US" sz="2700">
                <a:latin typeface="Calibri"/>
                <a:ea typeface="Calibri"/>
                <a:cs typeface="Calibri"/>
                <a:sym typeface="Calibri"/>
              </a:rPr>
              <a:t>Found in more than 80% of terrestrial plants.</a:t>
            </a:r>
            <a:endParaRPr sz="27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9"/>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Root tips proliferate in the presence of mycorrhizal infection, which appears as off-white fuzz in this image. (credit: modification of work by Nilsson et al., BMC Bioinformatics 2005)</a:t>
            </a:r>
            <a:endParaRPr/>
          </a:p>
        </p:txBody>
      </p:sp>
      <p:pic>
        <p:nvPicPr>
          <p:cNvPr id="320" name="Google Shape;320;p49" descr=" Photo shows a root with many branching tips. The surface of the root is fuzzy in appearance."/>
          <p:cNvPicPr preferRelativeResize="0">
            <a:picLocks noGrp="1"/>
          </p:cNvPicPr>
          <p:nvPr>
            <p:ph type="pic" idx="2"/>
          </p:nvPr>
        </p:nvPicPr>
        <p:blipFill rotWithShape="1">
          <a:blip r:embed="rId3">
            <a:alphaModFix/>
          </a:blip>
          <a:srcRect l="-35540" r="-35539"/>
          <a:stretch/>
        </p:blipFill>
        <p:spPr>
          <a:xfrm>
            <a:off x="457199" y="1122386"/>
            <a:ext cx="8062913" cy="3500071"/>
          </a:xfrm>
          <a:prstGeom prst="rect">
            <a:avLst/>
          </a:prstGeom>
          <a:noFill/>
          <a:ln>
            <a:noFill/>
          </a:ln>
        </p:spPr>
      </p:pic>
      <p:sp>
        <p:nvSpPr>
          <p:cNvPr id="321" name="Google Shape;321;p4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MYCORRHIZAE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NUTRIENTS FROM OTHER SOURCES</a:t>
            </a:r>
            <a:endParaRPr/>
          </a:p>
        </p:txBody>
      </p:sp>
      <p:sp>
        <p:nvSpPr>
          <p:cNvPr id="327" name="Google Shape;327;p50"/>
          <p:cNvSpPr txBox="1">
            <a:spLocks noGrp="1"/>
          </p:cNvSpPr>
          <p:nvPr>
            <p:ph type="body" idx="1"/>
          </p:nvPr>
        </p:nvSpPr>
        <p:spPr>
          <a:xfrm>
            <a:off x="457200" y="1275644"/>
            <a:ext cx="8062912" cy="4734720"/>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Plant parasites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Some completely depend on the host for survival (holoparasites).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Some have no leaves.</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The dodder has a cylindrical stem that coils around the host and forms suckers.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Some are fully photosynthetic and only use the host for water and minerals (hemiparasites).</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1"/>
          <p:cNvSpPr txBox="1">
            <a:spLocks noGrp="1"/>
          </p:cNvSpPr>
          <p:nvPr>
            <p:ph type="body" idx="1"/>
          </p:nvPr>
        </p:nvSpPr>
        <p:spPr>
          <a:xfrm>
            <a:off x="224117" y="1810871"/>
            <a:ext cx="8062912" cy="414570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a:t>Rely on host for nutrients, water, or food.  </a:t>
            </a:r>
            <a:endParaRPr/>
          </a:p>
          <a:p>
            <a:pPr marL="342900" lvl="0" indent="-342900" algn="l" rtl="0">
              <a:spcBef>
                <a:spcPts val="1000"/>
              </a:spcBef>
              <a:spcAft>
                <a:spcPts val="0"/>
              </a:spcAft>
              <a:buSzPts val="2000"/>
              <a:buFont typeface="Arial"/>
              <a:buChar char="•"/>
            </a:pPr>
            <a:r>
              <a:rPr lang="en-US"/>
              <a:t>Over 4100 species of parasitic plants.</a:t>
            </a:r>
            <a:endParaRPr/>
          </a:p>
          <a:p>
            <a:pPr marL="342900" lvl="0" indent="-342900" algn="l" rtl="0">
              <a:spcBef>
                <a:spcPts val="1000"/>
              </a:spcBef>
              <a:spcAft>
                <a:spcPts val="0"/>
              </a:spcAft>
              <a:buSzPts val="2000"/>
              <a:buFont typeface="Arial"/>
              <a:buChar char="•"/>
            </a:pPr>
            <a:r>
              <a:rPr lang="en-US"/>
              <a:t>Some have chlorophyll, others do not.</a:t>
            </a:r>
            <a:endParaRPr/>
          </a:p>
          <a:p>
            <a:pPr marL="0" lvl="0" indent="0" algn="l" rtl="0">
              <a:spcBef>
                <a:spcPts val="920"/>
              </a:spcBef>
              <a:spcAft>
                <a:spcPts val="0"/>
              </a:spcAft>
              <a:buClr>
                <a:srgbClr val="6CB255"/>
              </a:buClr>
              <a:buSzPts val="1600"/>
              <a:buNone/>
            </a:pPr>
            <a:r>
              <a:rPr lang="en-US" sz="1600"/>
              <a:t>  </a:t>
            </a:r>
            <a:endParaRPr/>
          </a:p>
          <a:p>
            <a:pPr marL="0" lvl="0" indent="0" algn="l" rtl="0">
              <a:spcBef>
                <a:spcPts val="920"/>
              </a:spcBef>
              <a:spcAft>
                <a:spcPts val="0"/>
              </a:spcAft>
              <a:buClr>
                <a:srgbClr val="6CB255"/>
              </a:buClr>
              <a:buSzPts val="1600"/>
              <a:buNone/>
            </a:pPr>
            <a:r>
              <a:rPr lang="en-US" sz="1600"/>
              <a:t>The dodder is a holoparasite that penetrates the host’s vascular tissue and diverts nutrients for its own growth. Note that the vines of the dodder, which has white flowers, are beige. The dodder has no chlorophyll and cannot produce its own food. (credit: “Lalithamba”/Flickr)</a:t>
            </a:r>
            <a:endParaRPr/>
          </a:p>
        </p:txBody>
      </p:sp>
      <p:pic>
        <p:nvPicPr>
          <p:cNvPr id="333" name="Google Shape;333;p51" descr=" Photo shows a beige vine with small white flowers. The vine is wrapped around a woody stem of a plant with green leaves."/>
          <p:cNvPicPr preferRelativeResize="0">
            <a:picLocks noGrp="1"/>
          </p:cNvPicPr>
          <p:nvPr>
            <p:ph type="pic" idx="2"/>
          </p:nvPr>
        </p:nvPicPr>
        <p:blipFill rotWithShape="1">
          <a:blip r:embed="rId3">
            <a:alphaModFix/>
          </a:blip>
          <a:srcRect l="-30670" r="-30669"/>
          <a:stretch/>
        </p:blipFill>
        <p:spPr>
          <a:xfrm>
            <a:off x="4721738" y="241326"/>
            <a:ext cx="5292818" cy="2297586"/>
          </a:xfrm>
          <a:prstGeom prst="rect">
            <a:avLst/>
          </a:prstGeom>
          <a:noFill/>
          <a:ln>
            <a:noFill/>
          </a:ln>
        </p:spPr>
      </p:pic>
      <p:sp>
        <p:nvSpPr>
          <p:cNvPr id="334" name="Google Shape;334;p5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PARASITIC PLANTS (cont.)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340" name="Google Shape;340;p52"/>
          <p:cNvSpPr txBox="1">
            <a:spLocks noGrp="1"/>
          </p:cNvSpPr>
          <p:nvPr>
            <p:ph type="body" idx="1"/>
          </p:nvPr>
        </p:nvSpPr>
        <p:spPr>
          <a:xfrm>
            <a:off x="457250" y="1283825"/>
            <a:ext cx="8062800" cy="5369400"/>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Saprophytes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Plant that contains no chlorophyll and gets its food from dead matter.</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Use enzymes to convert organic food materials into simpler forms from which they can absorb nutrients.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Most do not directly digest dead matter but parasitize fungi or are mycorrhizal.</a:t>
            </a:r>
            <a:endParaRPr/>
          </a:p>
          <a:p>
            <a:pPr marL="0" lvl="0" indent="0" algn="l" rtl="0">
              <a:spcBef>
                <a:spcPts val="1200"/>
              </a:spcBef>
              <a:spcAft>
                <a:spcPts val="0"/>
              </a:spcAft>
              <a:buClr>
                <a:srgbClr val="6CB255"/>
              </a:buClr>
              <a:buSzPts val="20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3"/>
          <p:cNvSpPr txBox="1">
            <a:spLocks noGrp="1"/>
          </p:cNvSpPr>
          <p:nvPr>
            <p:ph type="body" idx="1"/>
          </p:nvPr>
        </p:nvSpPr>
        <p:spPr>
          <a:xfrm>
            <a:off x="313765" y="3768217"/>
            <a:ext cx="8062912" cy="116638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1800"/>
              <a:buFont typeface="Arial"/>
              <a:buChar char="•"/>
            </a:pPr>
            <a:r>
              <a:rPr lang="en-US" sz="1800"/>
              <a:t>A </a:t>
            </a:r>
            <a:r>
              <a:rPr lang="en-US" sz="1800" b="1"/>
              <a:t>saprophyte</a:t>
            </a:r>
            <a:r>
              <a:rPr lang="en-US" sz="1800"/>
              <a:t> is a plant that does not have chlorophyll and gets its food from dead matter, similar to bacteria and fungi.</a:t>
            </a:r>
            <a:endParaRPr/>
          </a:p>
          <a:p>
            <a:pPr marL="285750" lvl="0" indent="-285750" algn="l" rtl="0">
              <a:spcBef>
                <a:spcPts val="960"/>
              </a:spcBef>
              <a:spcAft>
                <a:spcPts val="0"/>
              </a:spcAft>
              <a:buSzPts val="1800"/>
              <a:buFont typeface="Arial"/>
              <a:buChar char="•"/>
            </a:pPr>
            <a:r>
              <a:rPr lang="en-US" sz="1800"/>
              <a:t>Use enzymes to convert organic food materials into simpler forms from which they can absorb nutrients.</a:t>
            </a:r>
            <a:endParaRPr/>
          </a:p>
          <a:p>
            <a:pPr marL="285750" lvl="0" indent="-285750" algn="l" rtl="0">
              <a:spcBef>
                <a:spcPts val="960"/>
              </a:spcBef>
              <a:spcAft>
                <a:spcPts val="0"/>
              </a:spcAft>
              <a:buSzPts val="1800"/>
              <a:buFont typeface="Arial"/>
              <a:buChar char="•"/>
            </a:pPr>
            <a:r>
              <a:rPr lang="en-US" sz="1800"/>
              <a:t>Often rely on fungi that directly digest the dead matter.  </a:t>
            </a:r>
            <a:endParaRPr/>
          </a:p>
        </p:txBody>
      </p:sp>
      <p:pic>
        <p:nvPicPr>
          <p:cNvPr id="346" name="Google Shape;346;p53" descr=" Photo shows a plant with light pink stems reminiscent of asparagus. Bud-like appendages grow from the tips of the stems."/>
          <p:cNvPicPr preferRelativeResize="0">
            <a:picLocks noGrp="1"/>
          </p:cNvPicPr>
          <p:nvPr>
            <p:ph type="pic" idx="2"/>
          </p:nvPr>
        </p:nvPicPr>
        <p:blipFill rotWithShape="1">
          <a:blip r:embed="rId3">
            <a:alphaModFix/>
          </a:blip>
          <a:srcRect l="-49091" r="-49091"/>
          <a:stretch/>
        </p:blipFill>
        <p:spPr>
          <a:xfrm>
            <a:off x="3012141" y="571093"/>
            <a:ext cx="6942324" cy="3013629"/>
          </a:xfrm>
          <a:prstGeom prst="rect">
            <a:avLst/>
          </a:prstGeom>
          <a:noFill/>
          <a:ln>
            <a:noFill/>
          </a:ln>
        </p:spPr>
      </p:pic>
      <p:sp>
        <p:nvSpPr>
          <p:cNvPr id="347" name="Google Shape;347;p5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Saprophytes (cont.)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353" name="Google Shape;353;p54"/>
          <p:cNvSpPr txBox="1">
            <a:spLocks noGrp="1"/>
          </p:cNvSpPr>
          <p:nvPr>
            <p:ph type="body" idx="1"/>
          </p:nvPr>
        </p:nvSpPr>
        <p:spPr>
          <a:xfrm>
            <a:off x="457250" y="3289175"/>
            <a:ext cx="8062800" cy="3333600"/>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Symbionts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Plant involved in a symbiotic relationship containing special adaptations.</a:t>
            </a:r>
            <a:endParaRPr/>
          </a:p>
          <a:p>
            <a:pPr marL="1143000" lvl="2"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Such as mycorrhizae or nodule formations.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Lichens: symbiotic associations between green algae, cyanobacteria, and fungi</a:t>
            </a:r>
            <a:endParaRPr/>
          </a:p>
        </p:txBody>
      </p:sp>
      <p:pic>
        <p:nvPicPr>
          <p:cNvPr id="354" name="Google Shape;354;p54"/>
          <p:cNvPicPr preferRelativeResize="0"/>
          <p:nvPr/>
        </p:nvPicPr>
        <p:blipFill>
          <a:blip r:embed="rId3">
            <a:alphaModFix/>
          </a:blip>
          <a:stretch>
            <a:fillRect/>
          </a:stretch>
        </p:blipFill>
        <p:spPr>
          <a:xfrm>
            <a:off x="3035150" y="241325"/>
            <a:ext cx="2907000" cy="3569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31.1: NUTRITIONAL REQUIREMENTS OF PLANTS</a:t>
            </a:r>
            <a:endParaRPr/>
          </a:p>
        </p:txBody>
      </p:sp>
      <p:sp>
        <p:nvSpPr>
          <p:cNvPr id="76" name="Google Shape;76;p10"/>
          <p:cNvSpPr txBox="1">
            <a:spLocks noGrp="1"/>
          </p:cNvSpPr>
          <p:nvPr>
            <p:ph type="body" idx="1"/>
          </p:nvPr>
        </p:nvSpPr>
        <p:spPr>
          <a:xfrm>
            <a:off x="457200" y="1320800"/>
            <a:ext cx="8156222" cy="492195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Plants are unique organisms that can absorb vital molecules from the soil and the atmosphere.</a:t>
            </a:r>
            <a:endParaRPr/>
          </a:p>
          <a:p>
            <a:pPr marL="742950" marR="0" lvl="1" indent="-28575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This causes soil quality and climate to be major determinants of distribution and growth.</a:t>
            </a:r>
            <a:endParaRPr/>
          </a:p>
          <a:p>
            <a:pPr marL="342900" marR="0" lvl="0" indent="-3429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Combination of soil nutrients, water, carbon dioxide, and sunlight allow plants to grow.</a:t>
            </a:r>
            <a:endParaRPr/>
          </a:p>
          <a:p>
            <a:pPr marL="0" lvl="0" indent="0" algn="l" rtl="0">
              <a:spcBef>
                <a:spcPts val="400"/>
              </a:spcBef>
              <a:spcAft>
                <a:spcPts val="0"/>
              </a:spcAft>
              <a:buClr>
                <a:srgbClr val="6CB255"/>
              </a:buClr>
              <a:buSzPts val="20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360" name="Google Shape;360;p55"/>
          <p:cNvSpPr txBox="1">
            <a:spLocks noGrp="1"/>
          </p:cNvSpPr>
          <p:nvPr>
            <p:ph type="body" idx="1"/>
          </p:nvPr>
        </p:nvSpPr>
        <p:spPr>
          <a:xfrm>
            <a:off x="457200" y="2171699"/>
            <a:ext cx="8062800" cy="4435800"/>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Epiphytes</a:t>
            </a:r>
            <a:endParaRPr/>
          </a:p>
          <a:p>
            <a:pPr marL="617220" lvl="1" indent="-228600" algn="l" rtl="0">
              <a:lnSpc>
                <a:spcPct val="107000"/>
              </a:lnSpc>
              <a:spcBef>
                <a:spcPts val="0"/>
              </a:spcBef>
              <a:spcAft>
                <a:spcPts val="0"/>
              </a:spcAft>
              <a:buSzPts val="2800"/>
              <a:buFont typeface="Noto Sans Symbols"/>
              <a:buChar char="▪"/>
            </a:pPr>
            <a:r>
              <a:rPr lang="en-US" sz="2800">
                <a:solidFill>
                  <a:srgbClr val="000000"/>
                </a:solidFill>
                <a:latin typeface="Calibri"/>
                <a:ea typeface="Calibri"/>
                <a:cs typeface="Calibri"/>
                <a:sym typeface="Calibri"/>
              </a:rPr>
              <a:t>Plant that grows on other plants.</a:t>
            </a:r>
            <a:endParaRPr/>
          </a:p>
          <a:p>
            <a:pPr marL="617220" lvl="1" indent="-228600" algn="l" rtl="0">
              <a:lnSpc>
                <a:spcPct val="107000"/>
              </a:lnSpc>
              <a:spcBef>
                <a:spcPts val="0"/>
              </a:spcBef>
              <a:spcAft>
                <a:spcPts val="0"/>
              </a:spcAft>
              <a:buSzPts val="2800"/>
              <a:buFont typeface="Noto Sans Symbols"/>
              <a:buChar char="▪"/>
            </a:pPr>
            <a:r>
              <a:rPr lang="en-US" sz="2800">
                <a:solidFill>
                  <a:srgbClr val="000000"/>
                </a:solidFill>
                <a:latin typeface="Calibri"/>
                <a:ea typeface="Calibri"/>
                <a:cs typeface="Calibri"/>
                <a:sym typeface="Calibri"/>
              </a:rPr>
              <a:t>Epiphytes are not dependent on the other plant for survival.</a:t>
            </a:r>
            <a:endParaRPr/>
          </a:p>
          <a:p>
            <a:pPr marL="617220" lvl="1" indent="-228600" algn="l" rtl="0">
              <a:lnSpc>
                <a:spcPct val="107000"/>
              </a:lnSpc>
              <a:spcBef>
                <a:spcPts val="0"/>
              </a:spcBef>
              <a:spcAft>
                <a:spcPts val="0"/>
              </a:spcAft>
              <a:buSzPts val="2800"/>
              <a:buFont typeface="Noto Sans Symbols"/>
              <a:buChar char="▪"/>
            </a:pPr>
            <a:r>
              <a:rPr lang="en-US" sz="2800">
                <a:solidFill>
                  <a:srgbClr val="000000"/>
                </a:solidFill>
                <a:latin typeface="Calibri"/>
                <a:ea typeface="Calibri"/>
                <a:cs typeface="Calibri"/>
                <a:sym typeface="Calibri"/>
              </a:rPr>
              <a:t>Two types of roots…</a:t>
            </a:r>
            <a:endParaRPr/>
          </a:p>
          <a:p>
            <a:pPr marL="1143000" lvl="2" indent="-228600" algn="l" rtl="0">
              <a:lnSpc>
                <a:spcPct val="107000"/>
              </a:lnSpc>
              <a:spcBef>
                <a:spcPts val="0"/>
              </a:spcBef>
              <a:spcAft>
                <a:spcPts val="0"/>
              </a:spcAft>
              <a:buSzPts val="2800"/>
              <a:buFont typeface="Noto Sans Symbols"/>
              <a:buChar char="∙"/>
            </a:pPr>
            <a:r>
              <a:rPr lang="en-US" sz="2800">
                <a:solidFill>
                  <a:srgbClr val="000000"/>
                </a:solidFill>
                <a:latin typeface="Calibri"/>
                <a:ea typeface="Calibri"/>
                <a:cs typeface="Calibri"/>
                <a:sym typeface="Calibri"/>
              </a:rPr>
              <a:t>Clinging aerial roots: absorb nutrients from accumulated humus</a:t>
            </a:r>
            <a:endParaRPr/>
          </a:p>
          <a:p>
            <a:pPr marL="1143000" lvl="2" indent="-228600" algn="l" rtl="0">
              <a:lnSpc>
                <a:spcPct val="107000"/>
              </a:lnSpc>
              <a:spcBef>
                <a:spcPts val="800"/>
              </a:spcBef>
              <a:spcAft>
                <a:spcPts val="0"/>
              </a:spcAft>
              <a:buSzPts val="2800"/>
              <a:buFont typeface="Noto Sans Symbols"/>
              <a:buChar char="∙"/>
            </a:pPr>
            <a:r>
              <a:rPr lang="en-US" sz="2800">
                <a:solidFill>
                  <a:srgbClr val="000000"/>
                </a:solidFill>
                <a:latin typeface="Calibri"/>
                <a:ea typeface="Calibri"/>
                <a:cs typeface="Calibri"/>
                <a:sym typeface="Calibri"/>
              </a:rPr>
              <a:t>Aerial roots: absorb moisture from the atmosphere</a:t>
            </a:r>
            <a:endParaRPr sz="2800">
              <a:solidFill>
                <a:srgbClr val="000000"/>
              </a:solidFill>
            </a:endParaRPr>
          </a:p>
          <a:p>
            <a:pPr marL="0" lvl="0" indent="0" algn="l" rtl="0">
              <a:spcBef>
                <a:spcPts val="1200"/>
              </a:spcBef>
              <a:spcAft>
                <a:spcPts val="0"/>
              </a:spcAft>
              <a:buClr>
                <a:srgbClr val="6CB255"/>
              </a:buClr>
              <a:buSzPts val="2000"/>
              <a:buNone/>
            </a:pPr>
            <a:endParaRPr/>
          </a:p>
        </p:txBody>
      </p:sp>
      <p:pic>
        <p:nvPicPr>
          <p:cNvPr id="361" name="Google Shape;361;p55"/>
          <p:cNvPicPr preferRelativeResize="0"/>
          <p:nvPr/>
        </p:nvPicPr>
        <p:blipFill>
          <a:blip r:embed="rId3">
            <a:alphaModFix/>
          </a:blip>
          <a:stretch>
            <a:fillRect/>
          </a:stretch>
        </p:blipFill>
        <p:spPr>
          <a:xfrm>
            <a:off x="6891154" y="105100"/>
            <a:ext cx="2252850" cy="300242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367" name="Google Shape;367;p56"/>
          <p:cNvSpPr txBox="1">
            <a:spLocks noGrp="1"/>
          </p:cNvSpPr>
          <p:nvPr>
            <p:ph type="body" idx="1"/>
          </p:nvPr>
        </p:nvSpPr>
        <p:spPr>
          <a:xfrm>
            <a:off x="457250" y="3258575"/>
            <a:ext cx="8062800" cy="3180300"/>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Insectivorous Plants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Plants that have specialized leaves to attract and digest insects.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The minerals obtained from the prey compensate for those lacking in their environments.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 A popular example is the Venus flytrap.</a:t>
            </a:r>
            <a:endParaRPr/>
          </a:p>
          <a:p>
            <a:pPr marL="0" lvl="0" indent="0" algn="l" rtl="0">
              <a:spcBef>
                <a:spcPts val="1200"/>
              </a:spcBef>
              <a:spcAft>
                <a:spcPts val="0"/>
              </a:spcAft>
              <a:buClr>
                <a:srgbClr val="6CB255"/>
              </a:buClr>
              <a:buSzPts val="2000"/>
              <a:buNone/>
            </a:pPr>
            <a:endParaRPr/>
          </a:p>
        </p:txBody>
      </p:sp>
      <p:pic>
        <p:nvPicPr>
          <p:cNvPr id="368" name="Google Shape;368;p56"/>
          <p:cNvPicPr preferRelativeResize="0"/>
          <p:nvPr/>
        </p:nvPicPr>
        <p:blipFill>
          <a:blip r:embed="rId3">
            <a:alphaModFix/>
          </a:blip>
          <a:stretch>
            <a:fillRect/>
          </a:stretch>
        </p:blipFill>
        <p:spPr>
          <a:xfrm>
            <a:off x="4332454" y="341850"/>
            <a:ext cx="4401975" cy="330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THE CHEMICAL COMPOSITION OF PLANTS</a:t>
            </a:r>
            <a:endParaRPr/>
          </a:p>
        </p:txBody>
      </p:sp>
      <p:sp>
        <p:nvSpPr>
          <p:cNvPr id="82" name="Google Shape;82;p11"/>
          <p:cNvSpPr txBox="1">
            <a:spLocks noGrp="1"/>
          </p:cNvSpPr>
          <p:nvPr>
            <p:ph type="body" idx="1"/>
          </p:nvPr>
        </p:nvSpPr>
        <p:spPr>
          <a:xfrm>
            <a:off x="457200" y="1320800"/>
            <a:ext cx="8062912" cy="4689564"/>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Majority of volume in a plant cell is water (80%-90% of total weight).</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Soil is the water source for terrestrial plants.</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Taken in through root hairs and transported through the xylem.</a:t>
            </a:r>
            <a:endParaRPr/>
          </a:p>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Transpiration (through leaves) and the polarity of water drives transport and the absorption of more water.</a:t>
            </a:r>
            <a:endParaRPr/>
          </a:p>
          <a:p>
            <a:pPr marL="11430" lvl="0" indent="-11430" algn="l" rtl="0">
              <a:lnSpc>
                <a:spcPct val="107000"/>
              </a:lnSpc>
              <a:spcBef>
                <a:spcPts val="800"/>
              </a:spcBef>
              <a:spcAft>
                <a:spcPts val="0"/>
              </a:spcAft>
              <a:buSzPts val="2800"/>
              <a:buFont typeface="Courier New"/>
              <a:buChar char="o"/>
            </a:pPr>
            <a:r>
              <a:rPr lang="en-US" sz="2800">
                <a:latin typeface="Calibri"/>
                <a:ea typeface="Calibri"/>
                <a:cs typeface="Calibri"/>
                <a:sym typeface="Calibri"/>
              </a:rPr>
              <a:t>Water is needed for cell structure, metabolic functions, transport of nutrients, and photosynthesis.</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86"/>
        <p:cNvGrpSpPr/>
        <p:nvPr/>
      </p:nvGrpSpPr>
      <p:grpSpPr>
        <a:xfrm>
          <a:off x="0" y="0"/>
          <a:ext cx="0" cy="0"/>
          <a:chOff x="0" y="0"/>
          <a:chExt cx="0" cy="0"/>
        </a:xfrm>
      </p:grpSpPr>
      <p:sp>
        <p:nvSpPr>
          <p:cNvPr id="87" name="Google Shape;87;p12"/>
          <p:cNvSpPr txBox="1">
            <a:spLocks noGrp="1"/>
          </p:cNvSpPr>
          <p:nvPr>
            <p:ph type="body" idx="1"/>
          </p:nvPr>
        </p:nvSpPr>
        <p:spPr>
          <a:xfrm>
            <a:off x="4606925"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2400"/>
              <a:buNone/>
            </a:pPr>
            <a:r>
              <a:rPr lang="en-US" sz="2400">
                <a:solidFill>
                  <a:schemeClr val="dk1"/>
                </a:solidFill>
              </a:rPr>
              <a:t>Most plans obtain water from the soil.</a:t>
            </a:r>
            <a:endParaRPr/>
          </a:p>
          <a:p>
            <a:pPr marL="0" lvl="0" indent="0" algn="l" rtl="0">
              <a:spcBef>
                <a:spcPts val="1080"/>
              </a:spcBef>
              <a:spcAft>
                <a:spcPts val="0"/>
              </a:spcAft>
              <a:buClr>
                <a:srgbClr val="6CB255"/>
              </a:buClr>
              <a:buSzPts val="2400"/>
              <a:buNone/>
            </a:pPr>
            <a:endParaRPr sz="2400">
              <a:solidFill>
                <a:schemeClr val="dk1"/>
              </a:solidFill>
            </a:endParaRPr>
          </a:p>
          <a:p>
            <a:pPr marL="0" lvl="0" indent="0" algn="l" rtl="0">
              <a:spcBef>
                <a:spcPts val="1080"/>
              </a:spcBef>
              <a:spcAft>
                <a:spcPts val="0"/>
              </a:spcAft>
              <a:buClr>
                <a:srgbClr val="6CB255"/>
              </a:buClr>
              <a:buSzPts val="2400"/>
              <a:buNone/>
            </a:pPr>
            <a:r>
              <a:rPr lang="en-US" sz="2400">
                <a:solidFill>
                  <a:schemeClr val="dk1"/>
                </a:solidFill>
              </a:rPr>
              <a:t>Water is absorbed through the root hairs and moves up the xylem to the leaves.</a:t>
            </a:r>
            <a:endParaRPr/>
          </a:p>
        </p:txBody>
      </p:sp>
      <p:pic>
        <p:nvPicPr>
          <p:cNvPr id="88" name="Google Shape;88;p12" descr=" Illustration shows a root tip. The tip of the root is bare, and hairs grow further up. A cross section at the top of the root reveals xylem tissue interspersed by four ovals containing phloem at the periphery."/>
          <p:cNvPicPr preferRelativeResize="0">
            <a:picLocks noGrp="1"/>
          </p:cNvPicPr>
          <p:nvPr>
            <p:ph type="pic" idx="2"/>
          </p:nvPr>
        </p:nvPicPr>
        <p:blipFill rotWithShape="1">
          <a:blip r:embed="rId3">
            <a:alphaModFix/>
          </a:blip>
          <a:srcRect t="-12095" b="-12094"/>
          <a:stretch/>
        </p:blipFill>
        <p:spPr>
          <a:xfrm>
            <a:off x="457200" y="1108075"/>
            <a:ext cx="4032250" cy="5256213"/>
          </a:xfrm>
          <a:prstGeom prst="rect">
            <a:avLst/>
          </a:prstGeom>
          <a:noFill/>
          <a:ln>
            <a:noFill/>
          </a:ln>
        </p:spPr>
      </p:pic>
      <p:sp>
        <p:nvSpPr>
          <p:cNvPr id="89" name="Google Shape;89;p1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ESSENTIAL MATERIALS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endParaRPr/>
          </a:p>
        </p:txBody>
      </p:sp>
      <p:sp>
        <p:nvSpPr>
          <p:cNvPr id="95" name="Google Shape;95;p13"/>
          <p:cNvSpPr txBox="1">
            <a:spLocks noGrp="1"/>
          </p:cNvSpPr>
          <p:nvPr>
            <p:ph type="body" idx="1"/>
          </p:nvPr>
        </p:nvSpPr>
        <p:spPr>
          <a:xfrm>
            <a:off x="457200" y="1320800"/>
            <a:ext cx="8062912" cy="4689564"/>
          </a:xfrm>
          <a:prstGeom prst="rect">
            <a:avLst/>
          </a:prstGeom>
          <a:noFill/>
          <a:ln>
            <a:noFill/>
          </a:ln>
        </p:spPr>
        <p:txBody>
          <a:bodyPr spcFirstLastPara="1" wrap="square" lIns="91425" tIns="45700" rIns="91425" bIns="45700" anchor="t" anchorCtr="0">
            <a:noAutofit/>
          </a:bodyPr>
          <a:lstStyle/>
          <a:p>
            <a:pPr marL="11430" lvl="0" indent="-11430" algn="l" rtl="0">
              <a:lnSpc>
                <a:spcPct val="107000"/>
              </a:lnSpc>
              <a:spcBef>
                <a:spcPts val="0"/>
              </a:spcBef>
              <a:spcAft>
                <a:spcPts val="0"/>
              </a:spcAft>
              <a:buSzPts val="2800"/>
              <a:buFont typeface="Courier New"/>
              <a:buChar char="o"/>
            </a:pPr>
            <a:r>
              <a:rPr lang="en-US" sz="2800">
                <a:latin typeface="Calibri"/>
                <a:ea typeface="Calibri"/>
                <a:cs typeface="Calibri"/>
                <a:sym typeface="Calibri"/>
              </a:rPr>
              <a:t>Plants also need nutrients (essential substances) to sustain life.</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May be organic or inorganic.</a:t>
            </a:r>
            <a:endParaRPr/>
          </a:p>
          <a:p>
            <a:pPr marL="617220" lvl="1" indent="-228600" algn="l" rtl="0">
              <a:lnSpc>
                <a:spcPct val="107000"/>
              </a:lnSpc>
              <a:spcBef>
                <a:spcPts val="0"/>
              </a:spcBef>
              <a:spcAft>
                <a:spcPts val="0"/>
              </a:spcAft>
              <a:buSzPts val="2800"/>
              <a:buFont typeface="Noto Sans Symbols"/>
              <a:buChar char="▪"/>
            </a:pPr>
            <a:r>
              <a:rPr lang="en-US" sz="2800">
                <a:latin typeface="Calibri"/>
                <a:ea typeface="Calibri"/>
                <a:cs typeface="Calibri"/>
                <a:sym typeface="Calibri"/>
              </a:rPr>
              <a:t>Inorganic substances form the majority of soil solutions and are commonly called minerals.</a:t>
            </a:r>
            <a:endParaRPr/>
          </a:p>
          <a:p>
            <a:pPr marL="617220" lvl="1" indent="-228600" algn="l" rtl="0">
              <a:lnSpc>
                <a:spcPct val="107000"/>
              </a:lnSpc>
              <a:spcBef>
                <a:spcPts val="800"/>
              </a:spcBef>
              <a:spcAft>
                <a:spcPts val="0"/>
              </a:spcAft>
              <a:buSzPts val="2800"/>
              <a:buFont typeface="Noto Sans Symbols"/>
              <a:buChar char="▪"/>
            </a:pPr>
            <a:r>
              <a:rPr lang="en-US" sz="2800">
                <a:latin typeface="Calibri"/>
                <a:ea typeface="Calibri"/>
                <a:cs typeface="Calibri"/>
                <a:sym typeface="Calibri"/>
              </a:rPr>
              <a:t>Example: N and K are required for structure and regulation.</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ESSENTIAL NUTRIENTS</a:t>
            </a:r>
            <a:endParaRPr/>
          </a:p>
        </p:txBody>
      </p:sp>
      <p:sp>
        <p:nvSpPr>
          <p:cNvPr id="101" name="Google Shape;101;p14"/>
          <p:cNvSpPr txBox="1">
            <a:spLocks noGrp="1"/>
          </p:cNvSpPr>
          <p:nvPr>
            <p:ph type="body" idx="1"/>
          </p:nvPr>
        </p:nvSpPr>
        <p:spPr>
          <a:xfrm>
            <a:off x="457200" y="1309510"/>
            <a:ext cx="8062912" cy="4700853"/>
          </a:xfrm>
          <a:prstGeom prst="rect">
            <a:avLst/>
          </a:prstGeom>
          <a:noFill/>
          <a:ln>
            <a:noFill/>
          </a:ln>
        </p:spPr>
        <p:txBody>
          <a:bodyPr spcFirstLastPara="1" wrap="square" lIns="91425" tIns="45700" rIns="91425" bIns="45700" anchor="t" anchorCtr="0">
            <a:noAutofit/>
          </a:bodyPr>
          <a:lstStyle/>
          <a:p>
            <a:pPr marL="11430" lvl="0" indent="-11430" algn="l" rtl="0">
              <a:lnSpc>
                <a:spcPct val="97000"/>
              </a:lnSpc>
              <a:spcBef>
                <a:spcPts val="0"/>
              </a:spcBef>
              <a:spcAft>
                <a:spcPts val="0"/>
              </a:spcAft>
              <a:buSzPts val="2800"/>
              <a:buFont typeface="Courier New"/>
              <a:buChar char="o"/>
            </a:pPr>
            <a:r>
              <a:rPr lang="en-US" sz="2800">
                <a:latin typeface="Calibri"/>
                <a:ea typeface="Calibri"/>
                <a:cs typeface="Calibri"/>
                <a:sym typeface="Calibri"/>
              </a:rPr>
              <a:t>To support their biochemical needs plants require only light, water, and about 20 elements (essential nutrients).</a:t>
            </a:r>
            <a:endParaRPr/>
          </a:p>
          <a:p>
            <a:pPr marL="11430" lvl="0" indent="-11430" algn="l" rtl="0">
              <a:lnSpc>
                <a:spcPct val="97000"/>
              </a:lnSpc>
              <a:spcBef>
                <a:spcPts val="0"/>
              </a:spcBef>
              <a:spcAft>
                <a:spcPts val="0"/>
              </a:spcAft>
              <a:buSzPts val="2800"/>
              <a:buFont typeface="Courier New"/>
              <a:buChar char="o"/>
            </a:pPr>
            <a:r>
              <a:rPr lang="en-US" sz="2800">
                <a:latin typeface="Calibri"/>
                <a:ea typeface="Calibri"/>
                <a:cs typeface="Calibri"/>
                <a:sym typeface="Calibri"/>
              </a:rPr>
              <a:t>Three criteria for being regarded as essential…</a:t>
            </a:r>
            <a:endParaRPr/>
          </a:p>
          <a:p>
            <a:pPr marL="617220" lvl="1" indent="-2286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The plant cannot complete its life cycle without the element.</a:t>
            </a:r>
            <a:endParaRPr/>
          </a:p>
          <a:p>
            <a:pPr marL="617220" lvl="1" indent="-2286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No other element can perform an identical function.</a:t>
            </a:r>
            <a:endParaRPr/>
          </a:p>
          <a:p>
            <a:pPr marL="617220" lvl="1" indent="-228600" algn="l" rtl="0">
              <a:lnSpc>
                <a:spcPct val="97000"/>
              </a:lnSpc>
              <a:spcBef>
                <a:spcPts val="0"/>
              </a:spcBef>
              <a:spcAft>
                <a:spcPts val="0"/>
              </a:spcAft>
              <a:buSzPts val="2800"/>
              <a:buFont typeface="Noto Sans Symbols"/>
              <a:buChar char="▪"/>
            </a:pPr>
            <a:r>
              <a:rPr lang="en-US" sz="2800">
                <a:latin typeface="Calibri"/>
                <a:ea typeface="Calibri"/>
                <a:cs typeface="Calibri"/>
                <a:sym typeface="Calibri"/>
              </a:rPr>
              <a:t>The element is directly involved in the plants nutrition.</a:t>
            </a:r>
            <a:endParaRPr/>
          </a:p>
          <a:p>
            <a:pPr marL="0" lvl="0" indent="0" algn="l" rtl="0">
              <a:lnSpc>
                <a:spcPct val="90000"/>
              </a:lnSpc>
              <a:spcBef>
                <a:spcPts val="1200"/>
              </a:spcBef>
              <a:spcAft>
                <a:spcPts val="0"/>
              </a:spcAft>
              <a:buClr>
                <a:srgbClr val="6CB255"/>
              </a:buClr>
              <a:buSzPts val="2000"/>
              <a:buNone/>
            </a:pPr>
            <a:endParaRPr/>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2670</Words>
  <Application>Microsoft Office PowerPoint</Application>
  <PresentationFormat>On-screen Show (4:3)</PresentationFormat>
  <Paragraphs>253</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Calibri</vt:lpstr>
      <vt:lpstr>Courier New</vt:lpstr>
      <vt:lpstr>Arial Black</vt:lpstr>
      <vt:lpstr>Arial</vt:lpstr>
      <vt:lpstr>Noto Sans Symbols</vt:lpstr>
      <vt:lpstr>Essential</vt:lpstr>
      <vt:lpstr>BIOLOGY 2E</vt:lpstr>
      <vt:lpstr>INTRODUCTION</vt:lpstr>
      <vt:lpstr>PowerPoint Presentation</vt:lpstr>
      <vt:lpstr>PowerPoint Presentation</vt:lpstr>
      <vt:lpstr>31.1: NUTRITIONAL REQUIREMENTS OF PLANTS</vt:lpstr>
      <vt:lpstr>THE CHEMICAL COMPOSITION OF PLANTS</vt:lpstr>
      <vt:lpstr>ESSENTIAL MATERIALS</vt:lpstr>
      <vt:lpstr>PowerPoint Presentation</vt:lpstr>
      <vt:lpstr>ESSENTIAL NUTRIENTS</vt:lpstr>
      <vt:lpstr>MACRONUTRIENTS AND MICRONUTRIENTS</vt:lpstr>
      <vt:lpstr>CELLULOSE</vt:lpstr>
      <vt:lpstr>PowerPoint Presentation</vt:lpstr>
      <vt:lpstr>PowerPoint Presentation</vt:lpstr>
      <vt:lpstr>PowerPoint Presentation</vt:lpstr>
      <vt:lpstr>ESSENTIAL NUTRIENTS</vt:lpstr>
      <vt:lpstr>HYDROPONICS</vt:lpstr>
      <vt:lpstr>PowerPoint Presentation</vt:lpstr>
      <vt:lpstr>31.2: THE SOIL</vt:lpstr>
      <vt:lpstr>PowerPoint Presentation</vt:lpstr>
      <vt:lpstr>SOIL COMPOSITION</vt:lpstr>
      <vt:lpstr>PowerPoint Presentation</vt:lpstr>
      <vt:lpstr>SOIL COMPOSITION: Major Components</vt:lpstr>
      <vt:lpstr>SOIL FORMATION</vt:lpstr>
      <vt:lpstr>PowerPoint Presentation</vt:lpstr>
      <vt:lpstr>FACTORS INFLUENCING SOIL FORMATION</vt:lpstr>
      <vt:lpstr>PowerPoint Presentation</vt:lpstr>
      <vt:lpstr>PowerPoint Presentation</vt:lpstr>
      <vt:lpstr>PowerPoint Presentation</vt:lpstr>
      <vt:lpstr>PHYSICAL PROPERTIES OF THE SOIL</vt:lpstr>
      <vt:lpstr>SOIL PROFILE</vt:lpstr>
      <vt:lpstr>PowerPoint Presentation</vt:lpstr>
      <vt:lpstr>SOIL PROFILE</vt:lpstr>
      <vt:lpstr>PowerPoint Presentation</vt:lpstr>
      <vt:lpstr>SOIL PROFILE: Example</vt:lpstr>
      <vt:lpstr>STUDYING SOIL COMPOSITION</vt:lpstr>
      <vt:lpstr>31.3: NUTRITIONAL ADAPTATIONS OF PLANTS</vt:lpstr>
      <vt:lpstr>NITROGEN FIXATION</vt:lpstr>
      <vt:lpstr>PowerPoint Presentation</vt:lpstr>
      <vt:lpstr>PowerPoint Presentation</vt:lpstr>
      <vt:lpstr>NITROGEN FIXATION: Soybeans and Rhizobia</vt:lpstr>
      <vt:lpstr>MYCORRHIZAE: THE SYMBIOTIC RELATIONSHIP BETWEEN FUNGI AND ROOTS</vt:lpstr>
      <vt:lpstr>PowerPoint Presentation</vt:lpstr>
      <vt:lpstr>PowerPoint Presentation</vt:lpstr>
      <vt:lpstr>MYCORRHIZAE</vt:lpstr>
      <vt:lpstr>NUTRIENTS FROM OTHER SOURCES</vt:lpstr>
      <vt:lpstr>PARASITIC PLANTS (cont.)</vt:lpstr>
      <vt:lpstr>PowerPoint Presentation</vt:lpstr>
      <vt:lpstr>Saprophytes (cont.)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2E</dc:title>
  <dc:creator>Shaun</dc:creator>
  <cp:lastModifiedBy>Shaun</cp:lastModifiedBy>
  <cp:revision>2</cp:revision>
  <dcterms:modified xsi:type="dcterms:W3CDTF">2019-08-13T02:29:11Z</dcterms:modified>
</cp:coreProperties>
</file>