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9144000" cy="6858000" type="screen4x3"/>
  <p:notesSz cx="9144000" cy="6858000"/>
  <p:embeddedFontLst>
    <p:embeddedFont>
      <p:font typeface="Arial Black" panose="020B0A04020102020204" pitchFamily="34" charset="0"/>
      <p:regular r:id="rId89"/>
      <p:bold r:id="rId90"/>
    </p:embeddedFont>
    <p:embeddedFont>
      <p:font typeface="Calibri" panose="020F050202020403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59">
          <p15:clr>
            <a:srgbClr val="A4A3A4"/>
          </p15:clr>
        </p15:guide>
        <p15:guide id="4" pos="636">
          <p15:clr>
            <a:srgbClr val="A4A3A4"/>
          </p15:clr>
        </p15:guide>
        <p15:guide id="5" pos="46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ca Mersfelder" initials="" lastIdx="2" clrIdx="0"/>
  <p:cmAuthor id="1" name="Shaun Blevin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84"/>
      </p:cViewPr>
      <p:guideLst>
        <p:guide orient="horz" pos="2160"/>
        <p:guide pos="2880"/>
        <p:guide orient="horz" pos="359"/>
        <p:guide pos="636"/>
        <p:guide pos="4693"/>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1.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1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1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1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1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1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 name="Google Shape;48;p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2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2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2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2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2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2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2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2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e336dda16_0_1:notes"/>
          <p:cNvSpPr>
            <a:spLocks noGrp="1" noRot="1" noChangeAspect="1"/>
          </p:cNvSpPr>
          <p:nvPr>
            <p:ph type="sldImg" idx="2"/>
          </p:nvPr>
        </p:nvSpPr>
        <p:spPr>
          <a:xfrm>
            <a:off x="1524300" y="514350"/>
            <a:ext cx="60963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e336dda16_0_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e336dda16_0_9:notes"/>
          <p:cNvSpPr>
            <a:spLocks noGrp="1" noRot="1" noChangeAspect="1"/>
          </p:cNvSpPr>
          <p:nvPr>
            <p:ph type="sldImg" idx="2"/>
          </p:nvPr>
        </p:nvSpPr>
        <p:spPr>
          <a:xfrm>
            <a:off x="1524300" y="514350"/>
            <a:ext cx="60963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e336dda16_0_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3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3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3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e336dda16_0_17:notes"/>
          <p:cNvSpPr>
            <a:spLocks noGrp="1" noRot="1" noChangeAspect="1"/>
          </p:cNvSpPr>
          <p:nvPr>
            <p:ph type="sldImg" idx="2"/>
          </p:nvPr>
        </p:nvSpPr>
        <p:spPr>
          <a:xfrm>
            <a:off x="1524300" y="514350"/>
            <a:ext cx="60963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e336dda16_0_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3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3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3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3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3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3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4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4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4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4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4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4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4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4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4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4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4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5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p5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5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e336dda16_0_31:notes"/>
          <p:cNvSpPr>
            <a:spLocks noGrp="1" noRot="1" noChangeAspect="1"/>
          </p:cNvSpPr>
          <p:nvPr>
            <p:ph type="sldImg" idx="2"/>
          </p:nvPr>
        </p:nvSpPr>
        <p:spPr>
          <a:xfrm>
            <a:off x="1524300" y="514350"/>
            <a:ext cx="60963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e336dda16_0_3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5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p5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5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5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5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5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5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5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5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6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6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6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6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6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6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6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6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6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6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6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7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7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7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7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7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7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7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73: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7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p7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p7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7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p7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p7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7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p7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p7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8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p8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e336dda16_0_41:notes"/>
          <p:cNvSpPr>
            <a:spLocks noGrp="1" noRot="1" noChangeAspect="1"/>
          </p:cNvSpPr>
          <p:nvPr>
            <p:ph type="sldImg" idx="2"/>
          </p:nvPr>
        </p:nvSpPr>
        <p:spPr>
          <a:xfrm>
            <a:off x="1524300" y="514350"/>
            <a:ext cx="60963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e336dda16_0_4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8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81: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p8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p:nvPr/>
        </p:nvSpPr>
        <p:spPr>
          <a:xfrm>
            <a:off x="0" y="789677"/>
            <a:ext cx="9144000" cy="7091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6CB255"/>
              </a:buClr>
              <a:buSzPts val="3500"/>
              <a:buFont typeface="Arial Black"/>
              <a:buNone/>
            </a:pPr>
            <a:r>
              <a:rPr lang="en-US" sz="3500" b="0" i="0" u="none" strike="noStrike" cap="none">
                <a:solidFill>
                  <a:srgbClr val="6CB255"/>
                </a:solidFill>
                <a:latin typeface="Arial Black"/>
                <a:ea typeface="Arial Black"/>
                <a:cs typeface="Arial Black"/>
                <a:sym typeface="Arial Black"/>
              </a:rPr>
              <a:t>COLLEGE PHYSICS</a:t>
            </a:r>
            <a:endParaRPr/>
          </a:p>
          <a:p>
            <a:pPr marL="0" marR="0" lvl="0" indent="0" algn="ctr" rtl="0">
              <a:spcBef>
                <a:spcPts val="0"/>
              </a:spcBef>
              <a:spcAft>
                <a:spcPts val="0"/>
              </a:spcAft>
              <a:buClr>
                <a:srgbClr val="6CB255"/>
              </a:buClr>
              <a:buSzPts val="1800"/>
              <a:buFont typeface="Arial Black"/>
              <a:buNone/>
            </a:pPr>
            <a:endParaRPr sz="1800" b="0" i="0" u="none" strike="noStrike" cap="none">
              <a:solidFill>
                <a:srgbClr val="EAF1DD"/>
              </a:solidFill>
              <a:latin typeface="Arial"/>
              <a:ea typeface="Arial"/>
              <a:cs typeface="Arial"/>
              <a:sym typeface="Arial"/>
            </a:endParaRPr>
          </a:p>
          <a:p>
            <a:pPr marL="0" marR="0" lvl="0" indent="0" algn="ctr" rtl="0">
              <a:spcBef>
                <a:spcPts val="0"/>
              </a:spcBef>
              <a:spcAft>
                <a:spcPts val="0"/>
              </a:spcAft>
              <a:buClr>
                <a:srgbClr val="212F62"/>
              </a:buClr>
              <a:buSzPts val="2000"/>
              <a:buFont typeface="Arial"/>
              <a:buNone/>
            </a:pPr>
            <a:r>
              <a:rPr lang="en-US" sz="2000" b="1" i="0" u="none" strike="noStrike" cap="none">
                <a:solidFill>
                  <a:srgbClr val="212F62"/>
                </a:solidFill>
                <a:latin typeface="Arial"/>
                <a:ea typeface="Arial"/>
                <a:cs typeface="Arial"/>
                <a:sym typeface="Arial"/>
              </a:rPr>
              <a:t>Chapter # Chapter Title</a:t>
            </a:r>
            <a:endParaRPr/>
          </a:p>
          <a:p>
            <a:pPr marL="0" marR="0" lvl="0" indent="0" algn="ctr" rtl="0">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PowerPoint Image Slideshow</a:t>
            </a:r>
            <a:endParaRPr/>
          </a:p>
        </p:txBody>
      </p:sp>
      <p:pic>
        <p:nvPicPr>
          <p:cNvPr id="15" name="Google Shape;15;p2" descr="medium_covers_Page_2.png"/>
          <p:cNvPicPr preferRelativeResize="0"/>
          <p:nvPr/>
        </p:nvPicPr>
        <p:blipFill rotWithShape="1">
          <a:blip r:embed="rId2">
            <a:alphaModFix/>
          </a:blip>
          <a:srcRect/>
          <a:stretch/>
        </p:blipFill>
        <p:spPr>
          <a:xfrm>
            <a:off x="3562758" y="2517424"/>
            <a:ext cx="2010682" cy="2603836"/>
          </a:xfrm>
          <a:prstGeom prst="rect">
            <a:avLst/>
          </a:prstGeom>
          <a:noFill/>
          <a:ln>
            <a:noFill/>
          </a:ln>
          <a:effectLst>
            <a:reflection stA="52000" endA="300" endPos="35000" sy="-100000" algn="bl" rotWithShape="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6"/>
        <p:cNvGrpSpPr/>
        <p:nvPr/>
      </p:nvGrpSpPr>
      <p:grpSpPr>
        <a:xfrm>
          <a:off x="0" y="0"/>
          <a:ext cx="0" cy="0"/>
          <a:chOff x="0" y="0"/>
          <a:chExt cx="0" cy="0"/>
        </a:xfrm>
      </p:grpSpPr>
      <p:sp>
        <p:nvSpPr>
          <p:cNvPr id="17" name="Google Shape;17;p3"/>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6CB2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a:spLocks noGrp="1"/>
          </p:cNvSpPr>
          <p:nvPr>
            <p:ph type="pic" idx="2"/>
          </p:nvPr>
        </p:nvSpPr>
        <p:spPr>
          <a:xfrm>
            <a:off x="457199" y="1122386"/>
            <a:ext cx="8062913" cy="3500071"/>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6CB255"/>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6CB255"/>
              </a:buClr>
              <a:buSzPts val="2000"/>
              <a:buFont typeface="Arial"/>
              <a:buChar char="•"/>
              <a:defRPr sz="2000" b="0" i="0" u="none" strike="noStrike" cap="none">
                <a:solidFill>
                  <a:srgbClr val="000000"/>
                </a:solidFill>
                <a:latin typeface="Arial"/>
                <a:ea typeface="Arial"/>
                <a:cs typeface="Arial"/>
                <a:sym typeface="Arial"/>
              </a:defRPr>
            </a:lvl2pPr>
            <a:lvl3pPr marR="0" lvl="2"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3pPr>
            <a:lvl4pPr marR="0" lvl="3"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4pPr>
            <a:lvl5pPr marR="0" lvl="4"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5pPr>
            <a:lvl6pPr marR="0" lvl="5"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457200" y="4843982"/>
            <a:ext cx="8062912" cy="1166382"/>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6CB255"/>
              </a:buClr>
              <a:buSzPts val="2000"/>
              <a:buNone/>
              <a:defRPr>
                <a:solidFill>
                  <a:srgbClr val="000000"/>
                </a:solidFill>
              </a:defRPr>
            </a:lvl1pPr>
            <a:lvl2pPr marL="914400" lvl="1" indent="-355600" algn="l">
              <a:spcBef>
                <a:spcPts val="600"/>
              </a:spcBef>
              <a:spcAft>
                <a:spcPts val="0"/>
              </a:spcAft>
              <a:buClr>
                <a:srgbClr val="6CB255"/>
              </a:buClr>
              <a:buSzPts val="2000"/>
              <a:buFont typeface="Arial Black"/>
              <a:buAutoNum type="alphaLcParenR"/>
              <a:defRPr>
                <a:solidFill>
                  <a:schemeClr val="dk1"/>
                </a:solidFill>
              </a:defRPr>
            </a:lvl2pPr>
            <a:lvl3pPr marL="1371600" lvl="2" indent="-342900" algn="l">
              <a:spcBef>
                <a:spcPts val="360"/>
              </a:spcBef>
              <a:spcAft>
                <a:spcPts val="0"/>
              </a:spcAft>
              <a:buClr>
                <a:srgbClr val="6CB255"/>
              </a:buClr>
              <a:buSzPts val="1800"/>
              <a:buFont typeface="Arial Black"/>
              <a:buAutoNum type="alphaLcParenR"/>
              <a:defRPr>
                <a:solidFill>
                  <a:schemeClr val="dk1"/>
                </a:solidFill>
              </a:defRPr>
            </a:lvl3pPr>
            <a:lvl4pPr marL="1828800" lvl="3" indent="-342900" algn="l">
              <a:spcBef>
                <a:spcPts val="360"/>
              </a:spcBef>
              <a:spcAft>
                <a:spcPts val="0"/>
              </a:spcAft>
              <a:buClr>
                <a:srgbClr val="6CB255"/>
              </a:buClr>
              <a:buSzPts val="1800"/>
              <a:buFont typeface="Arial Black"/>
              <a:buAutoNum type="alphaLcParenR"/>
              <a:defRPr>
                <a:solidFill>
                  <a:schemeClr val="dk1"/>
                </a:solidFill>
              </a:defRPr>
            </a:lvl4pPr>
            <a:lvl5pPr marL="2286000" lvl="4" indent="-342900" algn="l">
              <a:spcBef>
                <a:spcPts val="360"/>
              </a:spcBef>
              <a:spcAft>
                <a:spcPts val="0"/>
              </a:spcAft>
              <a:buClr>
                <a:srgbClr val="6CB255"/>
              </a:buClr>
              <a:buSzPts val="1800"/>
              <a:buFont typeface="Arial Black"/>
              <a:buAutoNum type="alphaLcParenR"/>
              <a:defRPr>
                <a:solidFill>
                  <a:schemeClr val="dk1"/>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6CB2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4"/>
          <p:cNvSpPr>
            <a:spLocks noGrp="1"/>
          </p:cNvSpPr>
          <p:nvPr>
            <p:ph type="pic" idx="2"/>
          </p:nvPr>
        </p:nvSpPr>
        <p:spPr>
          <a:xfrm>
            <a:off x="457199" y="1107618"/>
            <a:ext cx="4031619" cy="4607689"/>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6CB255"/>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6CB255"/>
              </a:buClr>
              <a:buSzPts val="2000"/>
              <a:buFont typeface="Arial"/>
              <a:buChar char="•"/>
              <a:defRPr sz="2000" b="0" i="0" u="none" strike="noStrike" cap="none">
                <a:solidFill>
                  <a:srgbClr val="000000"/>
                </a:solidFill>
                <a:latin typeface="Arial"/>
                <a:ea typeface="Arial"/>
                <a:cs typeface="Arial"/>
                <a:sym typeface="Arial"/>
              </a:defRPr>
            </a:lvl2pPr>
            <a:lvl3pPr marR="0" lvl="2"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3pPr>
            <a:lvl4pPr marR="0" lvl="3"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4pPr>
            <a:lvl5pPr marR="0" lvl="4"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5pPr>
            <a:lvl6pPr marR="0" lvl="5"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4606925" y="1107618"/>
            <a:ext cx="3913188" cy="4607382"/>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6CB255"/>
              </a:buClr>
              <a:buSzPts val="2000"/>
              <a:buNone/>
              <a:defRPr>
                <a:solidFill>
                  <a:srgbClr val="212F62"/>
                </a:solidFill>
              </a:defRPr>
            </a:lvl1pPr>
            <a:lvl2pPr marL="914400" lvl="1" indent="-355600" algn="l">
              <a:spcBef>
                <a:spcPts val="600"/>
              </a:spcBef>
              <a:spcAft>
                <a:spcPts val="0"/>
              </a:spcAft>
              <a:buClr>
                <a:srgbClr val="6CB255"/>
              </a:buClr>
              <a:buSzPts val="2000"/>
              <a:buFont typeface="Arial Black"/>
              <a:buAutoNum type="alphaLcParenR"/>
              <a:defRPr>
                <a:solidFill>
                  <a:schemeClr val="dk1"/>
                </a:solidFill>
              </a:defRPr>
            </a:lvl2pPr>
            <a:lvl3pPr marL="1371600" lvl="2" indent="-342900" algn="l">
              <a:spcBef>
                <a:spcPts val="360"/>
              </a:spcBef>
              <a:spcAft>
                <a:spcPts val="0"/>
              </a:spcAft>
              <a:buClr>
                <a:srgbClr val="6CB255"/>
              </a:buClr>
              <a:buSzPts val="1800"/>
              <a:buFont typeface="Arial Black"/>
              <a:buAutoNum type="alphaLcParenR"/>
              <a:defRPr>
                <a:solidFill>
                  <a:schemeClr val="dk1"/>
                </a:solidFill>
              </a:defRPr>
            </a:lvl3pPr>
            <a:lvl4pPr marL="1828800" lvl="3" indent="-342900" algn="l">
              <a:spcBef>
                <a:spcPts val="360"/>
              </a:spcBef>
              <a:spcAft>
                <a:spcPts val="0"/>
              </a:spcAft>
              <a:buClr>
                <a:srgbClr val="6CB255"/>
              </a:buClr>
              <a:buSzPts val="1800"/>
              <a:buFont typeface="Arial Black"/>
              <a:buAutoNum type="alphaLcParenR"/>
              <a:defRPr>
                <a:solidFill>
                  <a:schemeClr val="dk1"/>
                </a:solidFill>
              </a:defRPr>
            </a:lvl4pPr>
            <a:lvl5pPr marL="2286000" lvl="4" indent="-342900" algn="l">
              <a:spcBef>
                <a:spcPts val="360"/>
              </a:spcBef>
              <a:spcAft>
                <a:spcPts val="0"/>
              </a:spcAft>
              <a:buClr>
                <a:srgbClr val="6CB255"/>
              </a:buClr>
              <a:buSzPts val="1800"/>
              <a:buFont typeface="Arial Black"/>
              <a:buAutoNum type="alphaLcParenR"/>
              <a:defRPr>
                <a:solidFill>
                  <a:schemeClr val="dk1"/>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3575050" y="1600200"/>
            <a:ext cx="5111750" cy="4480560"/>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3200"/>
              <a:buNone/>
              <a:defRPr sz="3200"/>
            </a:lvl1pPr>
            <a:lvl2pPr marL="914400" lvl="1" indent="-406400" algn="l">
              <a:spcBef>
                <a:spcPts val="600"/>
              </a:spcBef>
              <a:spcAft>
                <a:spcPts val="0"/>
              </a:spcAft>
              <a:buSzPts val="2800"/>
              <a:buFont typeface="Arial Black"/>
              <a:buAutoNum type="alphaLcParenR"/>
              <a:defRPr sz="2800"/>
            </a:lvl2pPr>
            <a:lvl3pPr marL="1371600" lvl="2" indent="-381000" algn="l">
              <a:spcBef>
                <a:spcPts val="480"/>
              </a:spcBef>
              <a:spcAft>
                <a:spcPts val="0"/>
              </a:spcAft>
              <a:buSzPts val="2400"/>
              <a:buFont typeface="Arial Black"/>
              <a:buAutoNum type="alphaLcParenR"/>
              <a:defRPr sz="2400"/>
            </a:lvl3pPr>
            <a:lvl4pPr marL="1828800" lvl="3" indent="-355600" algn="l">
              <a:spcBef>
                <a:spcPts val="400"/>
              </a:spcBef>
              <a:spcAft>
                <a:spcPts val="0"/>
              </a:spcAft>
              <a:buSzPts val="2000"/>
              <a:buFont typeface="Arial Black"/>
              <a:buAutoNum type="alphaLcParenR"/>
              <a:defRPr sz="2000"/>
            </a:lvl4pPr>
            <a:lvl5pPr marL="2286000" lvl="4" indent="-355600" algn="l">
              <a:spcBef>
                <a:spcPts val="400"/>
              </a:spcBef>
              <a:spcAft>
                <a:spcPts val="0"/>
              </a:spcAft>
              <a:buSzPts val="2000"/>
              <a:buFont typeface="Arial Black"/>
              <a:buAutoNum type="alphaLcParen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32" name="Google Shape;32;p5"/>
          <p:cNvSpPr txBox="1">
            <a:spLocks noGrp="1"/>
          </p:cNvSpPr>
          <p:nvPr>
            <p:ph type="body" idx="2"/>
          </p:nvPr>
        </p:nvSpPr>
        <p:spPr>
          <a:xfrm>
            <a:off x="457200" y="1600200"/>
            <a:ext cx="3008313" cy="448056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600"/>
              <a:buNone/>
              <a:defRPr sz="1600"/>
            </a:lvl1pPr>
            <a:lvl2pPr marL="914400" lvl="1" indent="-228600" algn="l">
              <a:spcBef>
                <a:spcPts val="60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33" name="Google Shape;33;p5"/>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6CB25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52718"/>
            <a:ext cx="5791200" cy="13716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6CB255"/>
              </a:buClr>
              <a:buSzPts val="2400"/>
              <a:buFont typeface="Arial Black"/>
              <a:buNone/>
              <a:defRPr sz="2400" b="0" i="0" u="none" strike="noStrike" cap="none">
                <a:solidFill>
                  <a:srgbClr val="6CB255"/>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752600"/>
            <a:ext cx="7620000" cy="43735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Clr>
                <a:srgbClr val="6CB255"/>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spcBef>
                <a:spcPts val="600"/>
              </a:spcBef>
              <a:spcAft>
                <a:spcPts val="0"/>
              </a:spcAft>
              <a:buClr>
                <a:srgbClr val="6CB255"/>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42900"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6CB255"/>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457200" y="6172201"/>
            <a:ext cx="3429000" cy="304800"/>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57200" y="6492875"/>
            <a:ext cx="3429000" cy="28384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rot="-5400000">
            <a:off x="8044814" y="683895"/>
            <a:ext cx="131572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b="1" i="0" u="none" strike="noStrike" cap="none">
                <a:solidFill>
                  <a:srgbClr val="FFFFFF"/>
                </a:solidFill>
                <a:latin typeface="Arial"/>
                <a:ea typeface="Arial"/>
                <a:cs typeface="Arial"/>
                <a:sym typeface="Arial"/>
              </a:defRPr>
            </a:lvl1pPr>
            <a:lvl2pPr marL="0" marR="0" lvl="1" indent="0" algn="r" rtl="0">
              <a:spcBef>
                <a:spcPts val="0"/>
              </a:spcBef>
              <a:buNone/>
              <a:defRPr sz="2400" b="1" i="0" u="none" strike="noStrike" cap="none">
                <a:solidFill>
                  <a:srgbClr val="FFFFFF"/>
                </a:solidFill>
                <a:latin typeface="Arial"/>
                <a:ea typeface="Arial"/>
                <a:cs typeface="Arial"/>
                <a:sym typeface="Arial"/>
              </a:defRPr>
            </a:lvl2pPr>
            <a:lvl3pPr marL="0" marR="0" lvl="2" indent="0" algn="r" rtl="0">
              <a:spcBef>
                <a:spcPts val="0"/>
              </a:spcBef>
              <a:buNone/>
              <a:defRPr sz="2400" b="1" i="0" u="none" strike="noStrike" cap="none">
                <a:solidFill>
                  <a:srgbClr val="FFFFFF"/>
                </a:solidFill>
                <a:latin typeface="Arial"/>
                <a:ea typeface="Arial"/>
                <a:cs typeface="Arial"/>
                <a:sym typeface="Arial"/>
              </a:defRPr>
            </a:lvl3pPr>
            <a:lvl4pPr marL="0" marR="0" lvl="3" indent="0" algn="r" rtl="0">
              <a:spcBef>
                <a:spcPts val="0"/>
              </a:spcBef>
              <a:buNone/>
              <a:defRPr sz="2400" b="1" i="0" u="none" strike="noStrike" cap="none">
                <a:solidFill>
                  <a:srgbClr val="FFFFFF"/>
                </a:solidFill>
                <a:latin typeface="Arial"/>
                <a:ea typeface="Arial"/>
                <a:cs typeface="Arial"/>
                <a:sym typeface="Arial"/>
              </a:defRPr>
            </a:lvl4pPr>
            <a:lvl5pPr marL="0" marR="0" lvl="4" indent="0" algn="r" rtl="0">
              <a:spcBef>
                <a:spcPts val="0"/>
              </a:spcBef>
              <a:buNone/>
              <a:defRPr sz="2400" b="1" i="0" u="none" strike="noStrike" cap="none">
                <a:solidFill>
                  <a:srgbClr val="FFFFFF"/>
                </a:solidFill>
                <a:latin typeface="Arial"/>
                <a:ea typeface="Arial"/>
                <a:cs typeface="Arial"/>
                <a:sym typeface="Arial"/>
              </a:defRPr>
            </a:lvl5pPr>
            <a:lvl6pPr marL="0" marR="0" lvl="5" indent="0" algn="r" rtl="0">
              <a:spcBef>
                <a:spcPts val="0"/>
              </a:spcBef>
              <a:buNone/>
              <a:defRPr sz="2400" b="1" i="0" u="none" strike="noStrike" cap="none">
                <a:solidFill>
                  <a:srgbClr val="FFFFFF"/>
                </a:solidFill>
                <a:latin typeface="Arial"/>
                <a:ea typeface="Arial"/>
                <a:cs typeface="Arial"/>
                <a:sym typeface="Arial"/>
              </a:defRPr>
            </a:lvl6pPr>
            <a:lvl7pPr marL="0" marR="0" lvl="6" indent="0" algn="r" rtl="0">
              <a:spcBef>
                <a:spcPts val="0"/>
              </a:spcBef>
              <a:buNone/>
              <a:defRPr sz="2400" b="1" i="0" u="none" strike="noStrike" cap="none">
                <a:solidFill>
                  <a:srgbClr val="FFFFFF"/>
                </a:solidFill>
                <a:latin typeface="Arial"/>
                <a:ea typeface="Arial"/>
                <a:cs typeface="Arial"/>
                <a:sym typeface="Arial"/>
              </a:defRPr>
            </a:lvl7pPr>
            <a:lvl8pPr marL="0" marR="0" lvl="7" indent="0" algn="r" rtl="0">
              <a:spcBef>
                <a:spcPts val="0"/>
              </a:spcBef>
              <a:buNone/>
              <a:defRPr sz="2400" b="1" i="0" u="none" strike="noStrike" cap="none">
                <a:solidFill>
                  <a:srgbClr val="FFFFFF"/>
                </a:solidFill>
                <a:latin typeface="Arial"/>
                <a:ea typeface="Arial"/>
                <a:cs typeface="Arial"/>
                <a:sym typeface="Arial"/>
              </a:defRPr>
            </a:lvl8pPr>
            <a:lvl9pPr marL="0" marR="0" lvl="8" indent="0" algn="r" rtl="0">
              <a:spcBef>
                <a:spcPts val="0"/>
              </a:spcBef>
              <a:buNone/>
              <a:defRPr sz="24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creativecommons.org/licenses/by-nc-sa/4.0/"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Aquilegia_floral_whorls.jpg" TargetMode="External"/><Relationship Id="rId7"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s://commons.wikimedia.org/wiki/File:Columbine_Aquilegia_'Blue_Butterflies'_Flower_Front_2120px.jpg" TargetMode="External"/><Relationship Id="rId4" Type="http://schemas.openxmlformats.org/officeDocument/2006/relationships/hyperlink" Target="https://creativecommons.org/licenses/by-sa/3.0/deed.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s://creativecommons.org/publicdomain/zero/1.0/deed.en" TargetMode="External"/><Relationship Id="rId4" Type="http://schemas.openxmlformats.org/officeDocument/2006/relationships/hyperlink" Target="http://maxpixel.freegreatpicture.com/Leaves-Germ-Leaves-Plug-Seeds-Wildling-Seedling-128466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http://cnx.org/contents/185cbf87-c72e-48f5-b51e-f14f21b5eabd@10.61"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diagram-flower-mature-anatomy-41571/"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commons.wikimedia.org/wiki/File:Drupe_fruit_diagram-en.sv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creativecommons.org/publicdomain/zero/1.0/deed.en"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commons.wikimedia.org/wiki/File:Monocot_vs_Dicot.svg"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creativecommons.org/publicdomain/zero/1.0/deed.e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0"/>
        <p:cNvGrpSpPr/>
        <p:nvPr/>
      </p:nvGrpSpPr>
      <p:grpSpPr>
        <a:xfrm>
          <a:off x="0" y="0"/>
          <a:ext cx="0" cy="0"/>
          <a:chOff x="0" y="0"/>
          <a:chExt cx="0" cy="0"/>
        </a:xfrm>
      </p:grpSpPr>
      <p:sp>
        <p:nvSpPr>
          <p:cNvPr id="41" name="Google Shape;41;p6"/>
          <p:cNvSpPr txBox="1"/>
          <p:nvPr/>
        </p:nvSpPr>
        <p:spPr>
          <a:xfrm>
            <a:off x="0" y="789677"/>
            <a:ext cx="9144000" cy="7091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6CB255"/>
              </a:buClr>
              <a:buSzPts val="3600"/>
              <a:buFont typeface="Arial Black"/>
              <a:buNone/>
            </a:pPr>
            <a:r>
              <a:rPr lang="en-US" sz="3600" b="0" i="0" u="none" strike="noStrike" cap="none">
                <a:solidFill>
                  <a:srgbClr val="6CB255"/>
                </a:solidFill>
                <a:latin typeface="Arial Black"/>
                <a:ea typeface="Arial Black"/>
                <a:cs typeface="Arial Black"/>
                <a:sym typeface="Arial Black"/>
              </a:rPr>
              <a:t>BIOLOGY 2E</a:t>
            </a:r>
            <a:endParaRPr/>
          </a:p>
          <a:p>
            <a:pPr marL="0" marR="0" lvl="0" indent="0" algn="ctr" rtl="0">
              <a:spcBef>
                <a:spcPts val="0"/>
              </a:spcBef>
              <a:spcAft>
                <a:spcPts val="0"/>
              </a:spcAft>
              <a:buClr>
                <a:srgbClr val="6CB255"/>
              </a:buClr>
              <a:buSzPts val="1800"/>
              <a:buFont typeface="Arial Black"/>
              <a:buNone/>
            </a:pPr>
            <a:endParaRPr sz="1800" b="0" i="0" u="none" strike="noStrike" cap="none">
              <a:solidFill>
                <a:srgbClr val="EAF1DD"/>
              </a:solidFill>
              <a:latin typeface="Arial"/>
              <a:ea typeface="Arial"/>
              <a:cs typeface="Arial"/>
              <a:sym typeface="Arial"/>
            </a:endParaRPr>
          </a:p>
          <a:p>
            <a:pPr marL="0" marR="0" lvl="0" indent="0" algn="ctr" rtl="0">
              <a:spcBef>
                <a:spcPts val="0"/>
              </a:spcBef>
              <a:spcAft>
                <a:spcPts val="0"/>
              </a:spcAft>
              <a:buClr>
                <a:srgbClr val="212F62"/>
              </a:buClr>
              <a:buSzPts val="2000"/>
              <a:buFont typeface="Arial"/>
              <a:buNone/>
            </a:pPr>
            <a:r>
              <a:rPr lang="en-US" sz="2000" b="1" i="0" u="none" strike="noStrike" cap="none">
                <a:solidFill>
                  <a:srgbClr val="212F62"/>
                </a:solidFill>
                <a:latin typeface="Arial"/>
                <a:ea typeface="Arial"/>
                <a:cs typeface="Arial"/>
                <a:sym typeface="Arial"/>
              </a:rPr>
              <a:t>Chapter 32 PLANT REPRODUCTION</a:t>
            </a:r>
            <a:endParaRPr/>
          </a:p>
          <a:p>
            <a:pPr marL="0" marR="0" lvl="0" indent="0" algn="ctr" rtl="0">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PowerPoint Image Slideshow</a:t>
            </a:r>
            <a:endParaRPr/>
          </a:p>
        </p:txBody>
      </p:sp>
      <p:pic>
        <p:nvPicPr>
          <p:cNvPr id="42" name="Google Shape;42;p6"/>
          <p:cNvPicPr preferRelativeResize="0"/>
          <p:nvPr/>
        </p:nvPicPr>
        <p:blipFill rotWithShape="1">
          <a:blip r:embed="rId3">
            <a:alphaModFix/>
          </a:blip>
          <a:srcRect/>
          <a:stretch/>
        </p:blipFill>
        <p:spPr>
          <a:xfrm>
            <a:off x="3159862" y="2502569"/>
            <a:ext cx="2824276" cy="3609474"/>
          </a:xfrm>
          <a:prstGeom prst="rect">
            <a:avLst/>
          </a:prstGeom>
          <a:noFill/>
          <a:ln>
            <a:noFill/>
          </a:ln>
        </p:spPr>
      </p:pic>
      <p:pic>
        <p:nvPicPr>
          <p:cNvPr id="43" name="Google Shape;43;p6" descr="OSX-Horiz-TM-RGB-2015.eps"/>
          <p:cNvPicPr preferRelativeResize="0"/>
          <p:nvPr/>
        </p:nvPicPr>
        <p:blipFill rotWithShape="1">
          <a:blip r:embed="rId4">
            <a:alphaModFix/>
          </a:blip>
          <a:srcRect/>
          <a:stretch/>
        </p:blipFill>
        <p:spPr>
          <a:xfrm>
            <a:off x="6705600" y="5878757"/>
            <a:ext cx="2034556" cy="466571"/>
          </a:xfrm>
          <a:prstGeom prst="rect">
            <a:avLst/>
          </a:prstGeom>
          <a:noFill/>
          <a:ln>
            <a:noFill/>
          </a:ln>
        </p:spPr>
      </p:pic>
      <p:sp>
        <p:nvSpPr>
          <p:cNvPr id="44" name="Google Shape;44;p6"/>
          <p:cNvSpPr txBox="1"/>
          <p:nvPr/>
        </p:nvSpPr>
        <p:spPr>
          <a:xfrm>
            <a:off x="257174" y="5661919"/>
            <a:ext cx="1957388" cy="9002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0" i="0" u="none" strike="noStrike" cap="none">
                <a:solidFill>
                  <a:schemeClr val="dk1"/>
                </a:solidFill>
                <a:latin typeface="Arial"/>
                <a:ea typeface="Arial"/>
                <a:cs typeface="Arial"/>
                <a:sym typeface="Arial"/>
              </a:rPr>
              <a:t>This work is licensed under a </a:t>
            </a:r>
            <a:r>
              <a:rPr lang="en-US" sz="1050" b="0" i="0" u="sng" strike="noStrike" cap="none">
                <a:solidFill>
                  <a:schemeClr val="dk1"/>
                </a:solidFill>
                <a:latin typeface="Arial"/>
                <a:ea typeface="Arial"/>
                <a:cs typeface="Arial"/>
                <a:sym typeface="Arial"/>
                <a:hlinkClick r:id="rId5"/>
              </a:rPr>
              <a:t>Creative Commons Attribution-NonCommercial-ShareAlike 4.0 International License</a:t>
            </a:r>
            <a:r>
              <a:rPr lang="en-US" sz="1050" b="0" i="0" u="none" strike="noStrike" cap="none">
                <a:solidFill>
                  <a:schemeClr val="dk1"/>
                </a:solidFill>
                <a:latin typeface="Arial"/>
                <a:ea typeface="Arial"/>
                <a:cs typeface="Arial"/>
                <a:sym typeface="Arial"/>
              </a:rPr>
              <a:t>.</a:t>
            </a:r>
            <a:endParaRPr/>
          </a:p>
        </p:txBody>
      </p:sp>
      <p:pic>
        <p:nvPicPr>
          <p:cNvPr id="45" name="Google Shape;45;p6"/>
          <p:cNvPicPr preferRelativeResize="0"/>
          <p:nvPr/>
        </p:nvPicPr>
        <p:blipFill rotWithShape="1">
          <a:blip r:embed="rId6">
            <a:alphaModFix/>
          </a:blip>
          <a:srcRect/>
          <a:stretch/>
        </p:blipFill>
        <p:spPr>
          <a:xfrm>
            <a:off x="314326" y="5089207"/>
            <a:ext cx="1257300" cy="4400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01" name="Google Shape;101;p15"/>
          <p:cNvSpPr txBox="1">
            <a:spLocks noGrp="1"/>
          </p:cNvSpPr>
          <p:nvPr>
            <p:ph type="body" idx="1"/>
          </p:nvPr>
        </p:nvSpPr>
        <p:spPr>
          <a:xfrm>
            <a:off x="457199" y="1244009"/>
            <a:ext cx="8218967" cy="5146158"/>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 structure</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Four main parts (or whorls) of a typical flower… (cont.)</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Gynoecium</a:t>
            </a:r>
            <a:endParaRPr/>
          </a:p>
          <a:p>
            <a:pPr marL="1600200" lvl="3"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Fourth whorl or innermost whorl with the female reproductive components.</a:t>
            </a:r>
            <a:endParaRPr/>
          </a:p>
          <a:p>
            <a:pPr marL="1600200" lvl="3"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Carpel is the individual unit.</a:t>
            </a:r>
            <a:endParaRPr/>
          </a:p>
          <a:p>
            <a:pPr marL="2171700" lvl="4"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Contains a stigma, style, and ovary.</a:t>
            </a:r>
            <a:endParaRPr/>
          </a:p>
          <a:p>
            <a:pPr marL="2171700" lvl="4"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ovary contains megasporangia (ovules).</a:t>
            </a:r>
            <a:endParaRPr/>
          </a:p>
          <a:p>
            <a:pPr marL="2171700" lvl="4" indent="-3429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Flower may have one or many carpels.</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457200" y="371598"/>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FLOWERS HOUSE THE GAMETOPHYTE GENERATION</a:t>
            </a:r>
            <a:endParaRPr/>
          </a:p>
        </p:txBody>
      </p:sp>
      <p:sp>
        <p:nvSpPr>
          <p:cNvPr id="107" name="Google Shape;107;p16"/>
          <p:cNvSpPr txBox="1">
            <a:spLocks noGrp="1"/>
          </p:cNvSpPr>
          <p:nvPr>
            <p:ph type="body" idx="1"/>
          </p:nvPr>
        </p:nvSpPr>
        <p:spPr>
          <a:xfrm>
            <a:off x="457200" y="1303066"/>
            <a:ext cx="4525255" cy="3887218"/>
          </a:xfrm>
          <a:prstGeom prst="rect">
            <a:avLst/>
          </a:prstGeom>
          <a:noFill/>
          <a:ln>
            <a:noFill/>
          </a:ln>
        </p:spPr>
        <p:txBody>
          <a:bodyPr spcFirstLastPara="1" wrap="square" lIns="91425" tIns="45700" rIns="91425" bIns="45700" anchor="t" anchorCtr="0">
            <a:noAutofit/>
          </a:bodyPr>
          <a:lstStyle/>
          <a:p>
            <a:pPr marL="346075" lvl="0" indent="-346075" algn="l" rtl="0">
              <a:spcBef>
                <a:spcPts val="0"/>
              </a:spcBef>
              <a:spcAft>
                <a:spcPts val="0"/>
              </a:spcAft>
              <a:buSzPts val="2400"/>
              <a:buFont typeface="Arial"/>
              <a:buChar char="•"/>
            </a:pPr>
            <a:r>
              <a:rPr lang="en-US" sz="2400">
                <a:solidFill>
                  <a:srgbClr val="000000"/>
                </a:solidFill>
              </a:rPr>
              <a:t>Flower whorls</a:t>
            </a:r>
            <a:endParaRPr/>
          </a:p>
          <a:p>
            <a:pPr marL="573088" lvl="1" indent="-227012" algn="l" rtl="0">
              <a:spcBef>
                <a:spcPts val="1040"/>
              </a:spcBef>
              <a:spcAft>
                <a:spcPts val="0"/>
              </a:spcAft>
              <a:buSzPts val="2200"/>
              <a:buFont typeface="Arial"/>
              <a:buChar char="•"/>
            </a:pPr>
            <a:r>
              <a:rPr lang="en-US" sz="2200">
                <a:solidFill>
                  <a:srgbClr val="000000"/>
                </a:solidFill>
              </a:rPr>
              <a:t>Outermost whorl – </a:t>
            </a:r>
            <a:r>
              <a:rPr lang="en-US" sz="2200" b="1">
                <a:solidFill>
                  <a:srgbClr val="000000"/>
                </a:solidFill>
              </a:rPr>
              <a:t>sepals</a:t>
            </a:r>
            <a:endParaRPr/>
          </a:p>
          <a:p>
            <a:pPr marL="573088" lvl="1" indent="-227012" algn="l" rtl="0">
              <a:spcBef>
                <a:spcPts val="440"/>
              </a:spcBef>
              <a:spcAft>
                <a:spcPts val="0"/>
              </a:spcAft>
              <a:buSzPts val="2200"/>
              <a:buFont typeface="Arial"/>
              <a:buChar char="•"/>
            </a:pPr>
            <a:r>
              <a:rPr lang="en-US" sz="2200">
                <a:solidFill>
                  <a:srgbClr val="000000"/>
                </a:solidFill>
              </a:rPr>
              <a:t>Second whorl – </a:t>
            </a:r>
            <a:r>
              <a:rPr lang="en-US" sz="2200" b="1">
                <a:solidFill>
                  <a:srgbClr val="000000"/>
                </a:solidFill>
              </a:rPr>
              <a:t>petals</a:t>
            </a:r>
            <a:endParaRPr/>
          </a:p>
          <a:p>
            <a:pPr marL="573088" lvl="1" indent="-227012" algn="l" rtl="0">
              <a:spcBef>
                <a:spcPts val="440"/>
              </a:spcBef>
              <a:spcAft>
                <a:spcPts val="0"/>
              </a:spcAft>
              <a:buSzPts val="2200"/>
              <a:buFont typeface="Arial"/>
              <a:buChar char="•"/>
            </a:pPr>
            <a:r>
              <a:rPr lang="en-US" sz="2200">
                <a:solidFill>
                  <a:srgbClr val="000000"/>
                </a:solidFill>
              </a:rPr>
              <a:t>Third whorl – </a:t>
            </a:r>
            <a:r>
              <a:rPr lang="en-US" sz="2200" b="1">
                <a:solidFill>
                  <a:srgbClr val="000000"/>
                </a:solidFill>
              </a:rPr>
              <a:t>stamens</a:t>
            </a:r>
            <a:endParaRPr/>
          </a:p>
          <a:p>
            <a:pPr marL="798513" lvl="2" indent="-225425" algn="l" rtl="0">
              <a:spcBef>
                <a:spcPts val="400"/>
              </a:spcBef>
              <a:spcAft>
                <a:spcPts val="0"/>
              </a:spcAft>
              <a:buSzPts val="2000"/>
              <a:buFont typeface="Arial"/>
              <a:buChar char="•"/>
            </a:pPr>
            <a:r>
              <a:rPr lang="en-US" sz="2000">
                <a:solidFill>
                  <a:srgbClr val="000000"/>
                </a:solidFill>
              </a:rPr>
              <a:t>Pollen is the male gametophyte</a:t>
            </a:r>
            <a:endParaRPr/>
          </a:p>
          <a:p>
            <a:pPr marL="798513" lvl="2" indent="-225425" algn="l" rtl="0">
              <a:spcBef>
                <a:spcPts val="400"/>
              </a:spcBef>
              <a:spcAft>
                <a:spcPts val="0"/>
              </a:spcAft>
              <a:buSzPts val="2000"/>
              <a:buFont typeface="Arial"/>
              <a:buChar char="•"/>
            </a:pPr>
            <a:r>
              <a:rPr lang="en-US" sz="2000">
                <a:solidFill>
                  <a:srgbClr val="000000"/>
                </a:solidFill>
              </a:rPr>
              <a:t>Each stamen has a pollen-bearing anther and a filament (stalk)</a:t>
            </a:r>
            <a:endParaRPr/>
          </a:p>
          <a:p>
            <a:pPr marL="573088" lvl="1" indent="-227012" algn="l" rtl="0">
              <a:spcBef>
                <a:spcPts val="440"/>
              </a:spcBef>
              <a:spcAft>
                <a:spcPts val="0"/>
              </a:spcAft>
              <a:buSzPts val="2200"/>
              <a:buFont typeface="Arial"/>
              <a:buChar char="•"/>
            </a:pPr>
            <a:r>
              <a:rPr lang="en-US" sz="2200">
                <a:solidFill>
                  <a:srgbClr val="000000"/>
                </a:solidFill>
              </a:rPr>
              <a:t>Innermost whorl – carpel(s) </a:t>
            </a:r>
            <a:endParaRPr/>
          </a:p>
          <a:p>
            <a:pPr marL="798513" lvl="2" indent="-225425" algn="l" rtl="0">
              <a:spcBef>
                <a:spcPts val="400"/>
              </a:spcBef>
              <a:spcAft>
                <a:spcPts val="0"/>
              </a:spcAft>
              <a:buSzPts val="2000"/>
              <a:buFont typeface="Arial"/>
              <a:buChar char="•"/>
            </a:pPr>
            <a:r>
              <a:rPr lang="en-US" sz="2000">
                <a:solidFill>
                  <a:srgbClr val="000000"/>
                </a:solidFill>
              </a:rPr>
              <a:t>House the female gametophyte</a:t>
            </a:r>
            <a:endParaRPr/>
          </a:p>
        </p:txBody>
      </p:sp>
      <p:sp>
        <p:nvSpPr>
          <p:cNvPr id="108" name="Google Shape;108;p16"/>
          <p:cNvSpPr/>
          <p:nvPr/>
        </p:nvSpPr>
        <p:spPr>
          <a:xfrm>
            <a:off x="5074123" y="6495938"/>
            <a:ext cx="3962400"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Caption: </a:t>
            </a:r>
            <a:r>
              <a:rPr lang="en-US" sz="1000" u="sng">
                <a:solidFill>
                  <a:schemeClr val="dk1"/>
                </a:solidFill>
                <a:latin typeface="Arial"/>
                <a:ea typeface="Arial"/>
                <a:cs typeface="Arial"/>
                <a:sym typeface="Arial"/>
                <a:hlinkClick r:id="rId3"/>
              </a:rPr>
              <a:t>Aquilegia floral whorls</a:t>
            </a:r>
            <a:r>
              <a:rPr lang="en-US" sz="1000">
                <a:solidFill>
                  <a:schemeClr val="dk1"/>
                </a:solidFill>
                <a:latin typeface="Arial"/>
                <a:ea typeface="Arial"/>
                <a:cs typeface="Arial"/>
                <a:sym typeface="Arial"/>
              </a:rPr>
              <a:t> ©Pavle Cikovac, </a:t>
            </a:r>
            <a:r>
              <a:rPr lang="en-US" sz="1000" u="sng">
                <a:solidFill>
                  <a:schemeClr val="dk1"/>
                </a:solidFill>
                <a:latin typeface="Arial"/>
                <a:ea typeface="Arial"/>
                <a:cs typeface="Arial"/>
                <a:sym typeface="Arial"/>
                <a:hlinkClick r:id="rId4"/>
              </a:rPr>
              <a:t>ShareAlike</a:t>
            </a:r>
            <a:endParaRPr sz="1000">
              <a:solidFill>
                <a:schemeClr val="dk1"/>
              </a:solidFill>
              <a:latin typeface="Arial"/>
              <a:ea typeface="Arial"/>
              <a:cs typeface="Arial"/>
              <a:sym typeface="Arial"/>
            </a:endParaRPr>
          </a:p>
        </p:txBody>
      </p:sp>
      <p:sp>
        <p:nvSpPr>
          <p:cNvPr id="109" name="Google Shape;109;p16"/>
          <p:cNvSpPr/>
          <p:nvPr/>
        </p:nvSpPr>
        <p:spPr>
          <a:xfrm>
            <a:off x="3099058" y="6315921"/>
            <a:ext cx="5937465"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Caption: </a:t>
            </a:r>
            <a:r>
              <a:rPr lang="en-US" sz="1000" u="sng">
                <a:solidFill>
                  <a:schemeClr val="dk1"/>
                </a:solidFill>
                <a:latin typeface="Arial"/>
                <a:ea typeface="Arial"/>
                <a:cs typeface="Arial"/>
                <a:sym typeface="Arial"/>
                <a:hlinkClick r:id="rId5"/>
              </a:rPr>
              <a:t>Picture of a Columbine (Aquilegia 'Blue Butterflies') flower</a:t>
            </a:r>
            <a:r>
              <a:rPr lang="en-US" sz="1000">
                <a:solidFill>
                  <a:schemeClr val="dk1"/>
                </a:solidFill>
                <a:latin typeface="Arial"/>
                <a:ea typeface="Arial"/>
                <a:cs typeface="Arial"/>
                <a:sym typeface="Arial"/>
              </a:rPr>
              <a:t> ©Derek Ramsey, </a:t>
            </a:r>
            <a:r>
              <a:rPr lang="en-US" sz="1000" u="sng">
                <a:solidFill>
                  <a:schemeClr val="dk1"/>
                </a:solidFill>
                <a:latin typeface="Arial"/>
                <a:ea typeface="Arial"/>
                <a:cs typeface="Arial"/>
                <a:sym typeface="Arial"/>
                <a:hlinkClick r:id="rId4"/>
              </a:rPr>
              <a:t>ShareAlike</a:t>
            </a:r>
            <a:endParaRPr sz="1000">
              <a:solidFill>
                <a:schemeClr val="dk1"/>
              </a:solidFill>
              <a:latin typeface="Arial"/>
              <a:ea typeface="Arial"/>
              <a:cs typeface="Arial"/>
              <a:sym typeface="Arial"/>
            </a:endParaRPr>
          </a:p>
        </p:txBody>
      </p:sp>
      <p:grpSp>
        <p:nvGrpSpPr>
          <p:cNvPr id="110" name="Google Shape;110;p16"/>
          <p:cNvGrpSpPr/>
          <p:nvPr/>
        </p:nvGrpSpPr>
        <p:grpSpPr>
          <a:xfrm>
            <a:off x="5666321" y="792994"/>
            <a:ext cx="2895600" cy="5452373"/>
            <a:chOff x="5666321" y="792994"/>
            <a:chExt cx="2895600" cy="5452373"/>
          </a:xfrm>
        </p:grpSpPr>
        <p:pic>
          <p:nvPicPr>
            <p:cNvPr id="111" name="Google Shape;111;p16" descr="File:Aquilegia floral whorls.jpg"/>
            <p:cNvPicPr preferRelativeResize="0"/>
            <p:nvPr/>
          </p:nvPicPr>
          <p:blipFill rotWithShape="1">
            <a:blip r:embed="rId6">
              <a:alphaModFix/>
            </a:blip>
            <a:srcRect/>
            <a:stretch/>
          </p:blipFill>
          <p:spPr>
            <a:xfrm>
              <a:off x="5666321" y="792994"/>
              <a:ext cx="2895600" cy="2919974"/>
            </a:xfrm>
            <a:prstGeom prst="rect">
              <a:avLst/>
            </a:prstGeom>
            <a:noFill/>
            <a:ln>
              <a:noFill/>
            </a:ln>
          </p:spPr>
        </p:pic>
        <p:pic>
          <p:nvPicPr>
            <p:cNvPr id="112" name="Google Shape;112;p16" descr="Image result for aquilegia"/>
            <p:cNvPicPr preferRelativeResize="0"/>
            <p:nvPr/>
          </p:nvPicPr>
          <p:blipFill rotWithShape="1">
            <a:blip r:embed="rId7">
              <a:alphaModFix/>
            </a:blip>
            <a:srcRect t="7615" b="3704"/>
            <a:stretch/>
          </p:blipFill>
          <p:spPr>
            <a:xfrm>
              <a:off x="5666321" y="3822850"/>
              <a:ext cx="2895600" cy="2422517"/>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457200" y="371598"/>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FLOWERS HOUSE THE GAMETOPHYTE GENERATION</a:t>
            </a:r>
            <a:endParaRPr/>
          </a:p>
        </p:txBody>
      </p:sp>
      <p:pic>
        <p:nvPicPr>
          <p:cNvPr id="118" name="Google Shape;118;p17"/>
          <p:cNvPicPr preferRelativeResize="0"/>
          <p:nvPr/>
        </p:nvPicPr>
        <p:blipFill rotWithShape="1">
          <a:blip r:embed="rId3">
            <a:alphaModFix/>
          </a:blip>
          <a:srcRect/>
          <a:stretch/>
        </p:blipFill>
        <p:spPr>
          <a:xfrm>
            <a:off x="1183789" y="1065110"/>
            <a:ext cx="6776422" cy="54373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24" name="Google Shape;124;p18"/>
          <p:cNvSpPr txBox="1">
            <a:spLocks noGrp="1"/>
          </p:cNvSpPr>
          <p:nvPr>
            <p:ph type="body" idx="1"/>
          </p:nvPr>
        </p:nvSpPr>
        <p:spPr>
          <a:xfrm>
            <a:off x="457200" y="1201479"/>
            <a:ext cx="8062912" cy="4808885"/>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Complete flowers contain all four whorls while incomplete do not.</a:t>
            </a:r>
            <a:endParaRPr/>
          </a:p>
          <a:p>
            <a:pPr marL="0" lvl="0" indent="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Perfect flowers contain an androecium and gynoecium (are androgynous/hermaphroditic).</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Incomplete flowers…</a:t>
            </a:r>
            <a:endParaRPr/>
          </a:p>
          <a:p>
            <a:pPr marL="617220" lvl="1" indent="-22860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Staminate only contain androecium.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Carpellate only contain gynoecium.</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30" name="Google Shape;130;p19"/>
          <p:cNvSpPr txBox="1">
            <a:spLocks noGrp="1"/>
          </p:cNvSpPr>
          <p:nvPr>
            <p:ph type="body" idx="1"/>
          </p:nvPr>
        </p:nvSpPr>
        <p:spPr>
          <a:xfrm>
            <a:off x="457200" y="1254642"/>
            <a:ext cx="8062912" cy="475572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Species that have male and female flowers borne on the same plant (such as corn) are known as monoecious.</a:t>
            </a:r>
            <a:endParaRPr/>
          </a:p>
          <a:p>
            <a:pPr marL="0" lvl="0" indent="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Species that have male and female flowers borne on separate plants (such as papaya) are known as dioecious.</a:t>
            </a:r>
            <a:endParaRPr/>
          </a:p>
          <a:p>
            <a:pPr marL="0" lvl="0" indent="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Ovaries may be placed above other flower parts (superior) or below (inferior).</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MALE GAMETOPHYTE (POLLEN GRAIN)</a:t>
            </a:r>
            <a:endParaRPr/>
          </a:p>
        </p:txBody>
      </p:sp>
      <p:sp>
        <p:nvSpPr>
          <p:cNvPr id="136" name="Google Shape;136;p20"/>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Reaches maturity in an immature anther.</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Development of pollen takes place in the microsporangium.</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Billowed sacs (pollen sacs) where microspores develop into pollen grains.</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Within the microsporangium mother cells will undergo meiosis forming four microspores.</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Microspore will ultimately form into a pollen grain.</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MALE GAMETOPHYTE</a:t>
            </a:r>
            <a:endParaRPr/>
          </a:p>
        </p:txBody>
      </p:sp>
      <p:sp>
        <p:nvSpPr>
          <p:cNvPr id="142" name="Google Shape;142;p21"/>
          <p:cNvSpPr txBox="1">
            <a:spLocks noGrp="1"/>
          </p:cNvSpPr>
          <p:nvPr>
            <p:ph type="body" idx="1"/>
          </p:nvPr>
        </p:nvSpPr>
        <p:spPr>
          <a:xfrm>
            <a:off x="457199" y="1183125"/>
            <a:ext cx="4286445" cy="476745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US" sz="2400">
                <a:solidFill>
                  <a:srgbClr val="000000"/>
                </a:solidFill>
              </a:rPr>
              <a:t>Pollen production occurs in the anthers</a:t>
            </a:r>
            <a:endParaRPr/>
          </a:p>
          <a:p>
            <a:pPr marL="573088" lvl="1" indent="-227012" algn="l" rtl="0">
              <a:spcBef>
                <a:spcPts val="1040"/>
              </a:spcBef>
              <a:spcAft>
                <a:spcPts val="0"/>
              </a:spcAft>
              <a:buSzPts val="2200"/>
              <a:buFont typeface="Arial"/>
              <a:buChar char="•"/>
            </a:pPr>
            <a:r>
              <a:rPr lang="en-US" sz="2200">
                <a:solidFill>
                  <a:srgbClr val="000000"/>
                </a:solidFill>
              </a:rPr>
              <a:t>It is similar but less complex than female gametophyte formation</a:t>
            </a:r>
            <a:endParaRPr/>
          </a:p>
          <a:p>
            <a:pPr marL="573088" lvl="1" indent="-227012" algn="l" rtl="0">
              <a:spcBef>
                <a:spcPts val="440"/>
              </a:spcBef>
              <a:spcAft>
                <a:spcPts val="0"/>
              </a:spcAft>
              <a:buSzPts val="2200"/>
              <a:buFont typeface="Arial"/>
              <a:buChar char="•"/>
            </a:pPr>
            <a:r>
              <a:rPr lang="en-US" sz="2200">
                <a:solidFill>
                  <a:srgbClr val="000000"/>
                </a:solidFill>
              </a:rPr>
              <a:t>Nuclei of microspores undergo mitosis to form binucleate pollen grains (male gametophyte)</a:t>
            </a:r>
            <a:endParaRPr/>
          </a:p>
          <a:p>
            <a:pPr marL="800100" lvl="2" indent="-227012" algn="l" rtl="0">
              <a:spcBef>
                <a:spcPts val="400"/>
              </a:spcBef>
              <a:spcAft>
                <a:spcPts val="0"/>
              </a:spcAft>
              <a:buSzPts val="2000"/>
              <a:buFont typeface="Arial"/>
              <a:buChar char="•"/>
            </a:pPr>
            <a:r>
              <a:rPr lang="en-US" sz="2000">
                <a:solidFill>
                  <a:srgbClr val="000000"/>
                </a:solidFill>
              </a:rPr>
              <a:t>1 generative cell - sperm</a:t>
            </a:r>
            <a:endParaRPr/>
          </a:p>
          <a:p>
            <a:pPr marL="800100" lvl="2" indent="-227012" algn="l" rtl="0">
              <a:spcBef>
                <a:spcPts val="400"/>
              </a:spcBef>
              <a:spcAft>
                <a:spcPts val="0"/>
              </a:spcAft>
              <a:buSzPts val="2000"/>
              <a:buFont typeface="Arial"/>
              <a:buChar char="•"/>
            </a:pPr>
            <a:r>
              <a:rPr lang="en-US" sz="2000">
                <a:solidFill>
                  <a:srgbClr val="000000"/>
                </a:solidFill>
              </a:rPr>
              <a:t>1 tube cell – produces pollen tube in stigma for sperm to travel to egg</a:t>
            </a:r>
            <a:endParaRPr/>
          </a:p>
        </p:txBody>
      </p:sp>
      <p:grpSp>
        <p:nvGrpSpPr>
          <p:cNvPr id="143" name="Google Shape;143;p21"/>
          <p:cNvGrpSpPr/>
          <p:nvPr/>
        </p:nvGrpSpPr>
        <p:grpSpPr>
          <a:xfrm>
            <a:off x="4917325" y="818438"/>
            <a:ext cx="3735851" cy="5785216"/>
            <a:chOff x="5062901" y="1043872"/>
            <a:chExt cx="3590275" cy="5559782"/>
          </a:xfrm>
        </p:grpSpPr>
        <p:grpSp>
          <p:nvGrpSpPr>
            <p:cNvPr id="144" name="Google Shape;144;p21"/>
            <p:cNvGrpSpPr/>
            <p:nvPr/>
          </p:nvGrpSpPr>
          <p:grpSpPr>
            <a:xfrm>
              <a:off x="5112071" y="1183125"/>
              <a:ext cx="3541105" cy="5295627"/>
              <a:chOff x="5112071" y="1183125"/>
              <a:chExt cx="3541105" cy="5295627"/>
            </a:xfrm>
          </p:grpSpPr>
          <p:pic>
            <p:nvPicPr>
              <p:cNvPr id="145" name="Google Shape;145;p21" descr=" The parts of the flower are shown. The base of the perianth, which includes petals and sepals, is called the flora axis. A narrowing called the articulation separates the floral axis from the lower pedicel, which attached the flower to a stem. Microsporangia are in the anthers. Microspores, or mother cells form inside the microsporangia. The microspore undergoes meiosis, producing four cells, each of which becomes a grain of pollen with a hard coating. The pollen grain undergoes mitosis, producing a generative cell and a tube cell. Macrospores form inside vase-like carpel, in the ovules, which are in the ovaries. The macrospores undergo meiosis, producing four cells. The cells then undergo mitosis, producing three antipodals, two polar nuclei, and egg and two synergids, each with a nucleus. Together, these cells are called the megagametophyte, or embryo sac. Pollination occurs when a pollen grain lands on the stigma, the flat structure at the top of the carpel.  The tube nucleus grows into the long style, to the ovary. There, the generative cell of the sperm fertilizes the egg."/>
              <p:cNvPicPr preferRelativeResize="0"/>
              <p:nvPr/>
            </p:nvPicPr>
            <p:blipFill rotWithShape="1">
              <a:blip r:embed="rId3">
                <a:alphaModFix/>
              </a:blip>
              <a:srcRect l="63974" t="57251" r="53" b="23655"/>
              <a:stretch/>
            </p:blipFill>
            <p:spPr>
              <a:xfrm>
                <a:off x="5112071" y="4300377"/>
                <a:ext cx="3540621" cy="2178375"/>
              </a:xfrm>
              <a:prstGeom prst="rect">
                <a:avLst/>
              </a:prstGeom>
              <a:noFill/>
              <a:ln>
                <a:noFill/>
              </a:ln>
            </p:spPr>
          </p:pic>
          <p:pic>
            <p:nvPicPr>
              <p:cNvPr id="146" name="Google Shape;146;p21" descr=" The parts of the flower are shown. The base of the perianth, which includes petals and sepals, is called the flora axis. A narrowing called the articulation separates the floral axis from the lower pedicel, which attached the flower to a stem. Microsporangia are in the anthers. Microspores, or mother cells form inside the microsporangia. The microspore undergoes meiosis, producing four cells, each of which becomes a grain of pollen with a hard coating. The pollen grain undergoes mitosis, producing a generative cell and a tube cell. Macrospores form inside vase-like carpel, in the ovules, which are in the ovaries. The macrospores undergo meiosis, producing four cells. The cells then undergo mitosis, producing three antipodals, two polar nuclei, and egg and two synergids, each with a nucleus. Together, these cells are called the megagametophyte, or embryo sac. Pollination occurs when a pollen grain lands on the stigma, the flat structure at the top of the carpel.  The tube nucleus grows into the long style, to the ovary. There, the generative cell of the sperm fertilizes the egg."/>
              <p:cNvPicPr preferRelativeResize="0"/>
              <p:nvPr/>
            </p:nvPicPr>
            <p:blipFill rotWithShape="1">
              <a:blip r:embed="rId3">
                <a:alphaModFix/>
              </a:blip>
              <a:srcRect l="67119" t="5334" b="70666"/>
              <a:stretch/>
            </p:blipFill>
            <p:spPr>
              <a:xfrm>
                <a:off x="5117821" y="1183125"/>
                <a:ext cx="3535355" cy="2991188"/>
              </a:xfrm>
              <a:prstGeom prst="rect">
                <a:avLst/>
              </a:prstGeom>
              <a:noFill/>
              <a:ln>
                <a:noFill/>
              </a:ln>
            </p:spPr>
          </p:pic>
        </p:grpSp>
        <p:sp>
          <p:nvSpPr>
            <p:cNvPr id="147" name="Google Shape;147;p21"/>
            <p:cNvSpPr/>
            <p:nvPr/>
          </p:nvSpPr>
          <p:spPr>
            <a:xfrm>
              <a:off x="5062901" y="5994007"/>
              <a:ext cx="874797" cy="60964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148;p21"/>
            <p:cNvSpPr/>
            <p:nvPr/>
          </p:nvSpPr>
          <p:spPr>
            <a:xfrm>
              <a:off x="5062901" y="1043872"/>
              <a:ext cx="874797" cy="23539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 name="Google Shape;149;p21"/>
            <p:cNvSpPr/>
            <p:nvPr/>
          </p:nvSpPr>
          <p:spPr>
            <a:xfrm>
              <a:off x="5062901" y="3637832"/>
              <a:ext cx="874797" cy="5364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150;p21"/>
            <p:cNvSpPr/>
            <p:nvPr/>
          </p:nvSpPr>
          <p:spPr>
            <a:xfrm>
              <a:off x="5692492" y="1890086"/>
              <a:ext cx="1005057" cy="558193"/>
            </a:xfrm>
            <a:custGeom>
              <a:avLst/>
              <a:gdLst/>
              <a:ahLst/>
              <a:cxnLst/>
              <a:rect l="l" t="t" r="r" b="b"/>
              <a:pathLst>
                <a:path w="1005057" h="558193" extrusionOk="0">
                  <a:moveTo>
                    <a:pt x="0" y="10856"/>
                  </a:moveTo>
                  <a:lnTo>
                    <a:pt x="614277" y="0"/>
                  </a:lnTo>
                  <a:lnTo>
                    <a:pt x="1005057" y="558193"/>
                  </a:lnTo>
                  <a:lnTo>
                    <a:pt x="0" y="547337"/>
                  </a:lnTo>
                  <a:lnTo>
                    <a:pt x="0" y="1085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56" name="Google Shape;156;p22"/>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tapetum provides nutrition to the developing microspores and contributes key components to the pollen wall.</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Inner layer of cells within the microsporangium.</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microsporangia burst upon maturity, releasing the pollen grains.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MALE GAMETOPHYTE</a:t>
            </a:r>
            <a:endParaRPr/>
          </a:p>
        </p:txBody>
      </p:sp>
      <p:pic>
        <p:nvPicPr>
          <p:cNvPr id="162" name="Google Shape;162;p23"/>
          <p:cNvPicPr preferRelativeResize="0"/>
          <p:nvPr/>
        </p:nvPicPr>
        <p:blipFill rotWithShape="1">
          <a:blip r:embed="rId3">
            <a:alphaModFix/>
          </a:blip>
          <a:srcRect/>
          <a:stretch/>
        </p:blipFill>
        <p:spPr>
          <a:xfrm>
            <a:off x="873573" y="1066589"/>
            <a:ext cx="7396854" cy="54901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68" name="Google Shape;168;p24"/>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Mature pollen grains contain two cells; generative cell and pollen tube cell.</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The generative cell is held within the larger pollen tube cell.</a:t>
            </a:r>
            <a:endParaRPr/>
          </a:p>
          <a:p>
            <a:pPr marL="617220" lvl="1" indent="-228600" algn="l" rtl="0">
              <a:lnSpc>
                <a:spcPct val="10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Upon germination the tube cell will form the pollen tube.</a:t>
            </a:r>
            <a:endParaRPr/>
          </a:p>
          <a:p>
            <a:pPr marL="617220" lvl="1" indent="-228600" algn="l" rtl="0">
              <a:lnSpc>
                <a:spcPct val="107000"/>
              </a:lnSpc>
              <a:spcBef>
                <a:spcPts val="800"/>
              </a:spcBef>
              <a:spcAft>
                <a:spcPts val="0"/>
              </a:spcAft>
              <a:buSzPts val="2800"/>
              <a:buFont typeface="Noto Sans Symbols"/>
              <a:buChar char="∙"/>
            </a:pPr>
            <a:r>
              <a:rPr lang="en-US" sz="2800">
                <a:solidFill>
                  <a:srgbClr val="000000"/>
                </a:solidFill>
                <a:latin typeface="Calibri"/>
                <a:ea typeface="Calibri"/>
                <a:cs typeface="Calibri"/>
                <a:sym typeface="Calibri"/>
              </a:rPr>
              <a:t>As the generative cell migrates to enter the ovary it divides to form two male gametes (sperm cells).</a:t>
            </a:r>
            <a:endParaRPr sz="2800">
              <a:solidFill>
                <a:srgbClr val="000000"/>
              </a:solidFill>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INTRODUCTION</a:t>
            </a:r>
            <a:endParaRPr/>
          </a:p>
        </p:txBody>
      </p:sp>
      <p:sp>
        <p:nvSpPr>
          <p:cNvPr id="51" name="Google Shape;51;p7"/>
          <p:cNvSpPr txBox="1">
            <a:spLocks noGrp="1"/>
          </p:cNvSpPr>
          <p:nvPr>
            <p:ph type="body" idx="1"/>
          </p:nvPr>
        </p:nvSpPr>
        <p:spPr>
          <a:xfrm>
            <a:off x="457200" y="1275907"/>
            <a:ext cx="8062912" cy="473445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Some plant species reproduce sexually while others reproduce asexually.</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Sexual reproduction often depends on pollinating agents.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attract pollinators.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Wind and water can also act as pollinating agents.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a:t>
            </a:r>
            <a:endParaRPr/>
          </a:p>
        </p:txBody>
      </p:sp>
      <p:sp>
        <p:nvSpPr>
          <p:cNvPr id="174" name="Google Shape;174;p25"/>
          <p:cNvSpPr txBox="1">
            <a:spLocks noGrp="1"/>
          </p:cNvSpPr>
          <p:nvPr>
            <p:ph type="body" idx="1"/>
          </p:nvPr>
        </p:nvSpPr>
        <p:spPr>
          <a:xfrm>
            <a:off x="413780" y="1107618"/>
            <a:ext cx="4221315" cy="5592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Font typeface="Arial"/>
              <a:buChar char="•"/>
            </a:pPr>
            <a:r>
              <a:rPr lang="en-US">
                <a:solidFill>
                  <a:srgbClr val="000000"/>
                </a:solidFill>
              </a:rPr>
              <a:t>Mechanical transfer of pollen from anther to stigma</a:t>
            </a:r>
            <a:endParaRPr/>
          </a:p>
          <a:p>
            <a:pPr marL="342900" lvl="0" indent="-342900" algn="l" rtl="0">
              <a:spcBef>
                <a:spcPts val="1000"/>
              </a:spcBef>
              <a:spcAft>
                <a:spcPts val="0"/>
              </a:spcAft>
              <a:buSzPts val="2000"/>
              <a:buFont typeface="Arial"/>
              <a:buChar char="•"/>
            </a:pPr>
            <a:r>
              <a:rPr lang="en-US">
                <a:solidFill>
                  <a:srgbClr val="000000"/>
                </a:solidFill>
              </a:rPr>
              <a:t>May or may not be followed by fertilization </a:t>
            </a:r>
            <a:endParaRPr/>
          </a:p>
          <a:p>
            <a:pPr marL="342900" lvl="0" indent="-342900" algn="l" rtl="0">
              <a:spcBef>
                <a:spcPts val="1000"/>
              </a:spcBef>
              <a:spcAft>
                <a:spcPts val="0"/>
              </a:spcAft>
              <a:buSzPts val="2000"/>
              <a:buFont typeface="Arial"/>
              <a:buChar char="•"/>
            </a:pPr>
            <a:r>
              <a:rPr lang="en-US">
                <a:solidFill>
                  <a:srgbClr val="000000"/>
                </a:solidFill>
              </a:rPr>
              <a:t>Pollen grain grows </a:t>
            </a:r>
            <a:r>
              <a:rPr lang="en-US" b="1">
                <a:solidFill>
                  <a:srgbClr val="000000"/>
                </a:solidFill>
              </a:rPr>
              <a:t>pollen tube </a:t>
            </a:r>
            <a:endParaRPr/>
          </a:p>
          <a:p>
            <a:pPr marL="573088" lvl="1" indent="-227012" algn="l" rtl="0">
              <a:spcBef>
                <a:spcPts val="960"/>
              </a:spcBef>
              <a:spcAft>
                <a:spcPts val="0"/>
              </a:spcAft>
              <a:buSzPts val="1800"/>
              <a:buFont typeface="Arial"/>
              <a:buChar char="•"/>
            </a:pPr>
            <a:r>
              <a:rPr lang="en-US" sz="1800">
                <a:solidFill>
                  <a:srgbClr val="000000"/>
                </a:solidFill>
              </a:rPr>
              <a:t>Guided to embryo sac by pheromones </a:t>
            </a:r>
            <a:endParaRPr/>
          </a:p>
          <a:p>
            <a:pPr marL="573088" lvl="1" indent="-227012" algn="l" rtl="0">
              <a:spcBef>
                <a:spcPts val="360"/>
              </a:spcBef>
              <a:spcAft>
                <a:spcPts val="0"/>
              </a:spcAft>
              <a:buSzPts val="1800"/>
              <a:buFont typeface="Arial"/>
              <a:buChar char="•"/>
            </a:pPr>
            <a:r>
              <a:rPr lang="en-US" sz="1800">
                <a:solidFill>
                  <a:srgbClr val="000000"/>
                </a:solidFill>
              </a:rPr>
              <a:t>Pollen tube enter embryo sac via </a:t>
            </a:r>
            <a:r>
              <a:rPr lang="en-US" sz="1800" b="1">
                <a:solidFill>
                  <a:srgbClr val="000000"/>
                </a:solidFill>
              </a:rPr>
              <a:t>micropyle</a:t>
            </a:r>
            <a:endParaRPr/>
          </a:p>
          <a:p>
            <a:pPr marL="342900" lvl="0" indent="-190500" algn="l" rtl="0">
              <a:spcBef>
                <a:spcPts val="480"/>
              </a:spcBef>
              <a:spcAft>
                <a:spcPts val="0"/>
              </a:spcAft>
              <a:buSzPts val="2400"/>
              <a:buFont typeface="Arial"/>
              <a:buNone/>
            </a:pPr>
            <a:endParaRPr sz="2400">
              <a:solidFill>
                <a:srgbClr val="000000"/>
              </a:solidFill>
            </a:endParaRPr>
          </a:p>
          <a:p>
            <a:pPr marL="342900" lvl="0" indent="-342900" algn="l" rtl="0">
              <a:spcBef>
                <a:spcPts val="1000"/>
              </a:spcBef>
              <a:spcAft>
                <a:spcPts val="0"/>
              </a:spcAft>
              <a:buSzPts val="2000"/>
              <a:buFont typeface="Arial"/>
              <a:buChar char="•"/>
            </a:pPr>
            <a:r>
              <a:rPr lang="en-US">
                <a:solidFill>
                  <a:srgbClr val="000000"/>
                </a:solidFill>
              </a:rPr>
              <a:t>One of the two pollen grain cells lags behind</a:t>
            </a:r>
            <a:endParaRPr/>
          </a:p>
          <a:p>
            <a:pPr marL="573088" lvl="1" indent="-227012" algn="l" rtl="0">
              <a:spcBef>
                <a:spcPts val="960"/>
              </a:spcBef>
              <a:spcAft>
                <a:spcPts val="0"/>
              </a:spcAft>
              <a:buSzPts val="1800"/>
              <a:buFont typeface="Arial"/>
              <a:buChar char="•"/>
            </a:pPr>
            <a:r>
              <a:rPr lang="en-US" sz="1800">
                <a:solidFill>
                  <a:srgbClr val="000000"/>
                </a:solidFill>
              </a:rPr>
              <a:t>This generative cell divides to produce two sperm cells</a:t>
            </a:r>
            <a:endParaRPr/>
          </a:p>
          <a:p>
            <a:pPr marL="573088" lvl="1" indent="-227012" algn="l" rtl="0">
              <a:spcBef>
                <a:spcPts val="360"/>
              </a:spcBef>
              <a:spcAft>
                <a:spcPts val="0"/>
              </a:spcAft>
              <a:buSzPts val="1800"/>
              <a:buFont typeface="Arial"/>
              <a:buChar char="•"/>
            </a:pPr>
            <a:r>
              <a:rPr lang="en-US" sz="1800">
                <a:solidFill>
                  <a:srgbClr val="000000"/>
                </a:solidFill>
              </a:rPr>
              <a:t>No flagella on sperm</a:t>
            </a:r>
            <a:endParaRPr/>
          </a:p>
        </p:txBody>
      </p:sp>
      <p:grpSp>
        <p:nvGrpSpPr>
          <p:cNvPr id="175" name="Google Shape;175;p25"/>
          <p:cNvGrpSpPr/>
          <p:nvPr/>
        </p:nvGrpSpPr>
        <p:grpSpPr>
          <a:xfrm>
            <a:off x="4590963" y="1107617"/>
            <a:ext cx="4299301" cy="4038219"/>
            <a:chOff x="4590963" y="1107617"/>
            <a:chExt cx="4299301" cy="4038219"/>
          </a:xfrm>
        </p:grpSpPr>
        <p:pic>
          <p:nvPicPr>
            <p:cNvPr id="176" name="Google Shape;176;p25" descr="File:Figure 32 02 07.jpg"/>
            <p:cNvPicPr preferRelativeResize="0"/>
            <p:nvPr/>
          </p:nvPicPr>
          <p:blipFill rotWithShape="1">
            <a:blip r:embed="rId3">
              <a:alphaModFix/>
            </a:blip>
            <a:srcRect r="45569"/>
            <a:stretch/>
          </p:blipFill>
          <p:spPr>
            <a:xfrm>
              <a:off x="4590963" y="1107617"/>
              <a:ext cx="4299301" cy="4038219"/>
            </a:xfrm>
            <a:prstGeom prst="rect">
              <a:avLst/>
            </a:prstGeom>
            <a:noFill/>
            <a:ln>
              <a:noFill/>
            </a:ln>
          </p:spPr>
        </p:pic>
        <p:sp>
          <p:nvSpPr>
            <p:cNvPr id="177" name="Google Shape;177;p25"/>
            <p:cNvSpPr/>
            <p:nvPr/>
          </p:nvSpPr>
          <p:spPr>
            <a:xfrm>
              <a:off x="8271529" y="2084267"/>
              <a:ext cx="618735" cy="9227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83" name="Google Shape;183;p26"/>
          <p:cNvSpPr txBox="1">
            <a:spLocks noGrp="1"/>
          </p:cNvSpPr>
          <p:nvPr>
            <p:ph type="body" idx="1"/>
          </p:nvPr>
        </p:nvSpPr>
        <p:spPr>
          <a:xfrm>
            <a:off x="457200" y="1244009"/>
            <a:ext cx="8062912" cy="4766355"/>
          </a:xfrm>
          <a:prstGeom prst="rect">
            <a:avLst/>
          </a:prstGeom>
          <a:noFill/>
          <a:ln>
            <a:noFill/>
          </a:ln>
        </p:spPr>
        <p:txBody>
          <a:bodyPr spcFirstLastPara="1" wrap="square" lIns="91425" tIns="45700" rIns="91425" bIns="45700" anchor="t" anchorCtr="0">
            <a:noAutofit/>
          </a:bodyPr>
          <a:lstStyle/>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Each pollen grain has two coverings outside the cells…</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Exine</a:t>
            </a:r>
            <a:endParaRPr/>
          </a:p>
          <a:p>
            <a:pPr marL="1143000" lvl="2" indent="-22860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Thicker, outer layer.</a:t>
            </a:r>
            <a:endParaRPr/>
          </a:p>
          <a:p>
            <a:pPr marL="1143000" lvl="2" indent="-22860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Contains sporopollenin, a complex waterproofing substance supplied by the tapetum.</a:t>
            </a:r>
            <a:endParaRPr/>
          </a:p>
          <a:p>
            <a:pPr marL="1143000" lvl="2" indent="-22860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Allows pollen to survive unfavorable conditions.</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Intine </a:t>
            </a:r>
            <a:endParaRPr/>
          </a:p>
          <a:p>
            <a:pPr marL="1143000" lvl="2" indent="-22860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Thinner, inner layer.</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FEMALE GAMETOPHYTE (THE EMBRYO SAC)</a:t>
            </a:r>
            <a:endParaRPr/>
          </a:p>
        </p:txBody>
      </p:sp>
      <p:sp>
        <p:nvSpPr>
          <p:cNvPr id="189" name="Google Shape;189;p27"/>
          <p:cNvSpPr txBox="1">
            <a:spLocks noGrp="1"/>
          </p:cNvSpPr>
          <p:nvPr>
            <p:ph type="body" idx="1"/>
          </p:nvPr>
        </p:nvSpPr>
        <p:spPr>
          <a:xfrm>
            <a:off x="457200" y="1244009"/>
            <a:ext cx="8062912" cy="4766355"/>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Female gametophyte development has two distinct phases…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Megasporogenesis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 single cell in the megasporangium (diploid) undergoes meiosis.</a:t>
            </a:r>
            <a:endParaRPr/>
          </a:p>
          <a:p>
            <a:pPr marL="1143000" lvl="2" indent="-22860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Four megaspores are produced but only one survives.</a:t>
            </a:r>
            <a:endParaRPr sz="2800"/>
          </a:p>
        </p:txBody>
      </p:sp>
      <p:pic>
        <p:nvPicPr>
          <p:cNvPr id="190" name="Google Shape;190;p27"/>
          <p:cNvPicPr preferRelativeResize="0"/>
          <p:nvPr/>
        </p:nvPicPr>
        <p:blipFill rotWithShape="1">
          <a:blip r:embed="rId3">
            <a:alphaModFix/>
          </a:blip>
          <a:srcRect t="6068"/>
          <a:stretch/>
        </p:blipFill>
        <p:spPr>
          <a:xfrm>
            <a:off x="3526788" y="4095750"/>
            <a:ext cx="2580325" cy="2701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196" name="Google Shape;196;p28"/>
          <p:cNvSpPr txBox="1">
            <a:spLocks noGrp="1"/>
          </p:cNvSpPr>
          <p:nvPr>
            <p:ph type="body" idx="1"/>
          </p:nvPr>
        </p:nvSpPr>
        <p:spPr>
          <a:xfrm>
            <a:off x="457200" y="1233377"/>
            <a:ext cx="8062912" cy="4976037"/>
          </a:xfrm>
          <a:prstGeom prst="rect">
            <a:avLst/>
          </a:prstGeom>
          <a:noFill/>
          <a:ln>
            <a:noFill/>
          </a:ln>
        </p:spPr>
        <p:txBody>
          <a:bodyPr spcFirstLastPara="1" wrap="square" lIns="91425" tIns="45700" rIns="91425" bIns="45700" anchor="t" anchorCtr="0">
            <a:noAutofit/>
          </a:bodyPr>
          <a:lstStyle/>
          <a:p>
            <a:pPr marL="0" lvl="0" indent="0" algn="l" rtl="0">
              <a:lnSpc>
                <a:spcPct val="97000"/>
              </a:lnSpc>
              <a:spcBef>
                <a:spcPts val="0"/>
              </a:spcBef>
              <a:spcAft>
                <a:spcPts val="0"/>
              </a:spcAft>
              <a:buSzPts val="2635"/>
              <a:buFont typeface="Noto Sans Symbols"/>
              <a:buChar char="▪"/>
            </a:pPr>
            <a:r>
              <a:rPr lang="en-US" sz="2635">
                <a:latin typeface="Calibri"/>
                <a:ea typeface="Calibri"/>
                <a:cs typeface="Calibri"/>
                <a:sym typeface="Calibri"/>
              </a:rPr>
              <a:t>Female gametophyte development has two distinct phases…(cont.)</a:t>
            </a:r>
            <a:endParaRPr/>
          </a:p>
          <a:p>
            <a:pPr marL="617220" lvl="1" indent="-228599" algn="l" rtl="0">
              <a:lnSpc>
                <a:spcPct val="97000"/>
              </a:lnSpc>
              <a:spcBef>
                <a:spcPts val="0"/>
              </a:spcBef>
              <a:spcAft>
                <a:spcPts val="0"/>
              </a:spcAft>
              <a:buSzPts val="2635"/>
              <a:buFont typeface="Noto Sans Symbols"/>
              <a:buChar char="∙"/>
            </a:pPr>
            <a:r>
              <a:rPr lang="en-US" sz="2635">
                <a:latin typeface="Calibri"/>
                <a:ea typeface="Calibri"/>
                <a:cs typeface="Calibri"/>
                <a:sym typeface="Calibri"/>
              </a:rPr>
              <a:t>Megagametogenesis</a:t>
            </a:r>
            <a:endParaRPr/>
          </a:p>
          <a:p>
            <a:pPr marL="1143000" lvl="2" indent="-228600" algn="l" rtl="0">
              <a:lnSpc>
                <a:spcPct val="97000"/>
              </a:lnSpc>
              <a:spcBef>
                <a:spcPts val="0"/>
              </a:spcBef>
              <a:spcAft>
                <a:spcPts val="0"/>
              </a:spcAft>
              <a:buSzPts val="2635"/>
              <a:buFont typeface="Courier New"/>
              <a:buChar char="o"/>
            </a:pPr>
            <a:r>
              <a:rPr lang="en-US" sz="2635">
                <a:latin typeface="Calibri"/>
                <a:ea typeface="Calibri"/>
                <a:cs typeface="Calibri"/>
                <a:sym typeface="Calibri"/>
              </a:rPr>
              <a:t>Surviving megaspore (haploid) undergoes mitosis.</a:t>
            </a:r>
            <a:endParaRPr/>
          </a:p>
          <a:p>
            <a:pPr marL="1143000" lvl="2" indent="-228600" algn="l" rtl="0">
              <a:lnSpc>
                <a:spcPct val="97000"/>
              </a:lnSpc>
              <a:spcBef>
                <a:spcPts val="0"/>
              </a:spcBef>
              <a:spcAft>
                <a:spcPts val="0"/>
              </a:spcAft>
              <a:buSzPts val="2635"/>
              <a:buFont typeface="Courier New"/>
              <a:buChar char="o"/>
            </a:pPr>
            <a:r>
              <a:rPr lang="en-US" sz="2635">
                <a:latin typeface="Calibri"/>
                <a:ea typeface="Calibri"/>
                <a:cs typeface="Calibri"/>
                <a:sym typeface="Calibri"/>
              </a:rPr>
              <a:t>Produces an eight-nucleate, seven-cell gametophyte.</a:t>
            </a:r>
            <a:endParaRPr/>
          </a:p>
          <a:p>
            <a:pPr marL="1143000" lvl="2" indent="-228600" algn="l" rtl="0">
              <a:lnSpc>
                <a:spcPct val="97000"/>
              </a:lnSpc>
              <a:spcBef>
                <a:spcPts val="0"/>
              </a:spcBef>
              <a:spcAft>
                <a:spcPts val="0"/>
              </a:spcAft>
              <a:buSzPts val="2635"/>
              <a:buFont typeface="Courier New"/>
              <a:buChar char="o"/>
            </a:pPr>
            <a:r>
              <a:rPr lang="en-US" sz="2635">
                <a:latin typeface="Calibri"/>
                <a:ea typeface="Calibri"/>
                <a:cs typeface="Calibri"/>
                <a:sym typeface="Calibri"/>
              </a:rPr>
              <a:t>Known as a megagametophyte or embryo sac.</a:t>
            </a:r>
            <a:endParaRPr/>
          </a:p>
          <a:p>
            <a:pPr marL="1143000" lvl="2" indent="-228600" algn="l" rtl="0">
              <a:lnSpc>
                <a:spcPct val="97000"/>
              </a:lnSpc>
              <a:spcBef>
                <a:spcPts val="0"/>
              </a:spcBef>
              <a:spcAft>
                <a:spcPts val="0"/>
              </a:spcAft>
              <a:buSzPts val="2635"/>
              <a:buFont typeface="Courier New"/>
              <a:buChar char="o"/>
            </a:pPr>
            <a:r>
              <a:rPr lang="en-US" sz="2635">
                <a:latin typeface="Calibri"/>
                <a:ea typeface="Calibri"/>
                <a:cs typeface="Calibri"/>
                <a:sym typeface="Calibri"/>
              </a:rPr>
              <a:t>Two of the nuclei (polar nuclei) move to the equator and fuse to form a single, diploid central cell.</a:t>
            </a:r>
            <a:endParaRPr/>
          </a:p>
          <a:p>
            <a:pPr marL="1714500" lvl="3" indent="-342900" algn="l" rtl="0">
              <a:lnSpc>
                <a:spcPct val="97000"/>
              </a:lnSpc>
              <a:spcBef>
                <a:spcPts val="0"/>
              </a:spcBef>
              <a:spcAft>
                <a:spcPts val="0"/>
              </a:spcAft>
              <a:buSzPts val="2635"/>
              <a:buFont typeface="Noto Sans Symbols"/>
              <a:buChar char="▪"/>
            </a:pPr>
            <a:r>
              <a:rPr lang="en-US" sz="2635">
                <a:latin typeface="Calibri"/>
                <a:ea typeface="Calibri"/>
                <a:cs typeface="Calibri"/>
                <a:sym typeface="Calibri"/>
              </a:rPr>
              <a:t>Central cell will fuse with a sperm to form the triploid endosperm.</a:t>
            </a:r>
            <a:endParaRPr sz="2380">
              <a:latin typeface="Calibri"/>
              <a:ea typeface="Calibri"/>
              <a:cs typeface="Calibri"/>
              <a:sym typeface="Calibri"/>
            </a:endParaRPr>
          </a:p>
          <a:p>
            <a:pPr marL="0" lvl="0" indent="0" algn="l" rtl="0">
              <a:lnSpc>
                <a:spcPct val="90000"/>
              </a:lnSpc>
              <a:spcBef>
                <a:spcPts val="1140"/>
              </a:spcBef>
              <a:spcAft>
                <a:spcPts val="0"/>
              </a:spcAft>
              <a:buClr>
                <a:srgbClr val="6CB255"/>
              </a:buClr>
              <a:buSzPts val="1700"/>
              <a:buNone/>
            </a:pPr>
            <a:endParaRPr sz="17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02" name="Google Shape;202;p29"/>
          <p:cNvSpPr txBox="1">
            <a:spLocks noGrp="1"/>
          </p:cNvSpPr>
          <p:nvPr>
            <p:ph type="body" idx="1"/>
          </p:nvPr>
        </p:nvSpPr>
        <p:spPr>
          <a:xfrm>
            <a:off x="457200" y="1222744"/>
            <a:ext cx="8062912" cy="4954772"/>
          </a:xfrm>
          <a:prstGeom prst="rect">
            <a:avLst/>
          </a:prstGeom>
          <a:noFill/>
          <a:ln>
            <a:noFill/>
          </a:ln>
        </p:spPr>
        <p:txBody>
          <a:bodyPr spcFirstLastPara="1" wrap="square" lIns="91425" tIns="45700" rIns="91425" bIns="45700" anchor="t" anchorCtr="0">
            <a:noAutofit/>
          </a:bodyPr>
          <a:lstStyle/>
          <a:p>
            <a:pPr marL="0" lvl="0" indent="0" algn="l" rtl="0">
              <a:lnSpc>
                <a:spcPct val="87000"/>
              </a:lnSpc>
              <a:spcBef>
                <a:spcPts val="0"/>
              </a:spcBef>
              <a:spcAft>
                <a:spcPts val="0"/>
              </a:spcAft>
              <a:buSzPts val="2375"/>
              <a:buFont typeface="Noto Sans Symbols"/>
              <a:buChar char="▪"/>
            </a:pPr>
            <a:r>
              <a:rPr lang="en-US" sz="2375">
                <a:latin typeface="Calibri"/>
                <a:ea typeface="Calibri"/>
                <a:cs typeface="Calibri"/>
                <a:sym typeface="Calibri"/>
              </a:rPr>
              <a:t>Female gametophyte development has two distinct phases…(cont.)</a:t>
            </a:r>
            <a:endParaRPr/>
          </a:p>
          <a:p>
            <a:pPr marL="617220" lvl="1" indent="-228600" algn="l" rtl="0">
              <a:lnSpc>
                <a:spcPct val="87000"/>
              </a:lnSpc>
              <a:spcBef>
                <a:spcPts val="0"/>
              </a:spcBef>
              <a:spcAft>
                <a:spcPts val="0"/>
              </a:spcAft>
              <a:buSzPts val="2375"/>
              <a:buFont typeface="Noto Sans Symbols"/>
              <a:buChar char="∙"/>
            </a:pPr>
            <a:r>
              <a:rPr lang="en-US" sz="2375">
                <a:solidFill>
                  <a:srgbClr val="000000"/>
                </a:solidFill>
                <a:latin typeface="Calibri"/>
                <a:ea typeface="Calibri"/>
                <a:cs typeface="Calibri"/>
                <a:sym typeface="Calibri"/>
              </a:rPr>
              <a:t>Megagametogenesis (cont.)</a:t>
            </a:r>
            <a:endParaRPr/>
          </a:p>
          <a:p>
            <a:pPr marL="1143000" lvl="2" indent="-228600" algn="l" rtl="0">
              <a:lnSpc>
                <a:spcPct val="87000"/>
              </a:lnSpc>
              <a:spcBef>
                <a:spcPts val="0"/>
              </a:spcBef>
              <a:spcAft>
                <a:spcPts val="0"/>
              </a:spcAft>
              <a:buSzPts val="2375"/>
              <a:buFont typeface="Courier New"/>
              <a:buChar char="o"/>
            </a:pPr>
            <a:r>
              <a:rPr lang="en-US" sz="2375">
                <a:latin typeface="Calibri"/>
                <a:ea typeface="Calibri"/>
                <a:cs typeface="Calibri"/>
                <a:sym typeface="Calibri"/>
              </a:rPr>
              <a:t>Three other nuclei position themselves on the side opposite to the micropyle.</a:t>
            </a:r>
            <a:endParaRPr/>
          </a:p>
          <a:p>
            <a:pPr marL="1714500" lvl="3" indent="-342900" algn="l" rtl="0">
              <a:lnSpc>
                <a:spcPct val="87000"/>
              </a:lnSpc>
              <a:spcBef>
                <a:spcPts val="0"/>
              </a:spcBef>
              <a:spcAft>
                <a:spcPts val="0"/>
              </a:spcAft>
              <a:buSzPts val="2375"/>
              <a:buFont typeface="Noto Sans Symbols"/>
              <a:buChar char="▪"/>
            </a:pPr>
            <a:r>
              <a:rPr lang="en-US" sz="2375">
                <a:latin typeface="Calibri"/>
                <a:ea typeface="Calibri"/>
                <a:cs typeface="Calibri"/>
                <a:sym typeface="Calibri"/>
              </a:rPr>
              <a:t>Become the antipodal cells that later degenerate.</a:t>
            </a:r>
            <a:endParaRPr/>
          </a:p>
          <a:p>
            <a:pPr marL="1143000" lvl="2" indent="-228600" algn="l" rtl="0">
              <a:lnSpc>
                <a:spcPct val="87000"/>
              </a:lnSpc>
              <a:spcBef>
                <a:spcPts val="0"/>
              </a:spcBef>
              <a:spcAft>
                <a:spcPts val="0"/>
              </a:spcAft>
              <a:buSzPts val="2375"/>
              <a:buFont typeface="Courier New"/>
              <a:buChar char="o"/>
            </a:pPr>
            <a:r>
              <a:rPr lang="en-US" sz="2375">
                <a:latin typeface="Calibri"/>
                <a:ea typeface="Calibri"/>
                <a:cs typeface="Calibri"/>
                <a:sym typeface="Calibri"/>
              </a:rPr>
              <a:t>The nucleus closest to the micropyle becomes the female gamete (egg cell).</a:t>
            </a:r>
            <a:endParaRPr/>
          </a:p>
          <a:p>
            <a:pPr marL="1143000" lvl="2" indent="-228600" algn="l" rtl="0">
              <a:lnSpc>
                <a:spcPct val="87000"/>
              </a:lnSpc>
              <a:spcBef>
                <a:spcPts val="0"/>
              </a:spcBef>
              <a:spcAft>
                <a:spcPts val="0"/>
              </a:spcAft>
              <a:buSzPts val="2375"/>
              <a:buFont typeface="Courier New"/>
              <a:buChar char="o"/>
            </a:pPr>
            <a:r>
              <a:rPr lang="en-US" sz="2375">
                <a:latin typeface="Calibri"/>
                <a:ea typeface="Calibri"/>
                <a:cs typeface="Calibri"/>
                <a:sym typeface="Calibri"/>
              </a:rPr>
              <a:t>The two adjacent cells (to the egg cell) become synergid cells.</a:t>
            </a:r>
            <a:endParaRPr/>
          </a:p>
          <a:p>
            <a:pPr marL="1714500" lvl="3" indent="-342900" algn="l" rtl="0">
              <a:lnSpc>
                <a:spcPct val="87000"/>
              </a:lnSpc>
              <a:spcBef>
                <a:spcPts val="0"/>
              </a:spcBef>
              <a:spcAft>
                <a:spcPts val="0"/>
              </a:spcAft>
              <a:buSzPts val="2375"/>
              <a:buFont typeface="Noto Sans Symbols"/>
              <a:buChar char="▪"/>
            </a:pPr>
            <a:r>
              <a:rPr lang="en-US" sz="2375">
                <a:latin typeface="Calibri"/>
                <a:ea typeface="Calibri"/>
                <a:cs typeface="Calibri"/>
                <a:sym typeface="Calibri"/>
              </a:rPr>
              <a:t>Help guide the pollen tube and then degenerate.</a:t>
            </a:r>
            <a:endParaRPr/>
          </a:p>
          <a:p>
            <a:pPr marL="1143000" lvl="2" indent="-228600" algn="l" rtl="0">
              <a:lnSpc>
                <a:spcPct val="87000"/>
              </a:lnSpc>
              <a:spcBef>
                <a:spcPts val="0"/>
              </a:spcBef>
              <a:spcAft>
                <a:spcPts val="0"/>
              </a:spcAft>
              <a:buSzPts val="2375"/>
              <a:buFont typeface="Courier New"/>
              <a:buChar char="o"/>
            </a:pPr>
            <a:r>
              <a:rPr lang="en-US" sz="2375">
                <a:latin typeface="Calibri"/>
                <a:ea typeface="Calibri"/>
                <a:cs typeface="Calibri"/>
                <a:sym typeface="Calibri"/>
              </a:rPr>
              <a:t>After fertilization the diploid zygote develops into the embryo and the fertilized ovule forms the other tissues of the seed.</a:t>
            </a:r>
            <a:endParaRPr sz="2375">
              <a:solidFill>
                <a:srgbClr val="000000"/>
              </a:solidFill>
              <a:latin typeface="Calibri"/>
              <a:ea typeface="Calibri"/>
              <a:cs typeface="Calibri"/>
              <a:sym typeface="Calibri"/>
            </a:endParaRPr>
          </a:p>
          <a:p>
            <a:pPr marL="0" lvl="0" indent="0" algn="l" rtl="0">
              <a:lnSpc>
                <a:spcPct val="80000"/>
              </a:lnSpc>
              <a:spcBef>
                <a:spcPts val="1050"/>
              </a:spcBef>
              <a:spcAft>
                <a:spcPts val="0"/>
              </a:spcAft>
              <a:buClr>
                <a:srgbClr val="6CB255"/>
              </a:buClr>
              <a:buSzPts val="1250"/>
              <a:buNone/>
            </a:pPr>
            <a:endParaRPr sz="12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0"/>
          <p:cNvPicPr preferRelativeResize="0"/>
          <p:nvPr/>
        </p:nvPicPr>
        <p:blipFill rotWithShape="1">
          <a:blip r:embed="rId3">
            <a:alphaModFix/>
          </a:blip>
          <a:srcRect/>
          <a:stretch/>
        </p:blipFill>
        <p:spPr>
          <a:xfrm>
            <a:off x="2200472" y="900860"/>
            <a:ext cx="4743056" cy="4125263"/>
          </a:xfrm>
          <a:prstGeom prst="rect">
            <a:avLst/>
          </a:prstGeom>
          <a:noFill/>
          <a:ln>
            <a:noFill/>
          </a:ln>
        </p:spPr>
      </p:pic>
      <p:sp>
        <p:nvSpPr>
          <p:cNvPr id="208" name="Google Shape;208;p3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FEMALE GAMETOPHYTE</a:t>
            </a:r>
            <a:endParaRPr/>
          </a:p>
        </p:txBody>
      </p:sp>
      <p:sp>
        <p:nvSpPr>
          <p:cNvPr id="209" name="Google Shape;209;p30"/>
          <p:cNvSpPr txBox="1">
            <a:spLocks noGrp="1"/>
          </p:cNvSpPr>
          <p:nvPr>
            <p:ph type="body" idx="1"/>
          </p:nvPr>
        </p:nvSpPr>
        <p:spPr>
          <a:xfrm>
            <a:off x="457199" y="4833355"/>
            <a:ext cx="8411355" cy="135113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US" sz="2400">
                <a:solidFill>
                  <a:srgbClr val="000000"/>
                </a:solidFill>
              </a:rPr>
              <a:t>Single </a:t>
            </a:r>
            <a:r>
              <a:rPr lang="en-US" sz="2400" i="1">
                <a:solidFill>
                  <a:srgbClr val="000000"/>
                </a:solidFill>
              </a:rPr>
              <a:t>2n</a:t>
            </a:r>
            <a:r>
              <a:rPr lang="en-US" sz="2400">
                <a:solidFill>
                  <a:srgbClr val="000000"/>
                </a:solidFill>
              </a:rPr>
              <a:t> megaspore mother cell in ovule undergoes meiosis</a:t>
            </a:r>
            <a:endParaRPr/>
          </a:p>
          <a:p>
            <a:pPr marL="573088" lvl="1" indent="-227012" algn="l" rtl="0">
              <a:spcBef>
                <a:spcPts val="1040"/>
              </a:spcBef>
              <a:spcAft>
                <a:spcPts val="0"/>
              </a:spcAft>
              <a:buSzPts val="2200"/>
              <a:buFont typeface="Arial"/>
              <a:buChar char="•"/>
            </a:pPr>
            <a:r>
              <a:rPr lang="en-US" sz="2200">
                <a:solidFill>
                  <a:srgbClr val="000000"/>
                </a:solidFill>
              </a:rPr>
              <a:t>Produces 7 cells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15" name="Google Shape;215;p31"/>
          <p:cNvSpPr txBox="1">
            <a:spLocks noGrp="1"/>
          </p:cNvSpPr>
          <p:nvPr>
            <p:ph type="body" idx="1"/>
          </p:nvPr>
        </p:nvSpPr>
        <p:spPr>
          <a:xfrm>
            <a:off x="457200" y="1233377"/>
            <a:ext cx="8062912" cy="477698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Double-layered integument protects the megasporangium (and eventually the embryo sac).</a:t>
            </a:r>
            <a:endParaRPr/>
          </a:p>
          <a:p>
            <a:pPr marL="617220" lvl="1" indent="-22860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Will develop into the seed coat.</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Ovule wall will become part of the fruit.</a:t>
            </a:r>
            <a:endParaRPr/>
          </a:p>
          <a:p>
            <a:pPr marL="0" lvl="0" indent="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Micropyle=opening in the integument that allows the pollen tube to enter.</a:t>
            </a:r>
            <a:endParaRPr sz="2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SEXUAL REPRODUCTION IN GYMNOSPERMS</a:t>
            </a:r>
            <a:endParaRPr/>
          </a:p>
        </p:txBody>
      </p:sp>
      <p:sp>
        <p:nvSpPr>
          <p:cNvPr id="221" name="Google Shape;221;p32"/>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Characterized by alternation of generation.</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 conifers (such as pine trees) the green leafy part is the sporophyte and the cones contain the gametophytes.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Female cones are larger than male cones.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Female cones are positioned towards the top of the tree.</a:t>
            </a:r>
            <a:endParaRPr/>
          </a:p>
          <a:p>
            <a:pPr marL="617220" lvl="1" indent="-22860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Difficult for self-pollination because they depend on wind dispersal for moving pollen.</a:t>
            </a:r>
            <a:endParaRPr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body" idx="1"/>
          </p:nvPr>
        </p:nvSpPr>
        <p:spPr>
          <a:xfrm>
            <a:off x="441913" y="52266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32.9</a:t>
            </a:r>
            <a:r>
              <a:rPr lang="en-US" sz="1100">
                <a:solidFill>
                  <a:srgbClr val="555555"/>
                </a:solidFill>
                <a:highlight>
                  <a:srgbClr val="FFFFFF"/>
                </a:highlight>
              </a:rPr>
              <a:t> This image shows the lifecycle of a conifer. Pollen from male cones blows up into upper branches, where it fertilizes female cones. Examples are shown of female and male cones. (credit “female”: modification of work by “Geographer”/Wikimedia Commons; credit “male”: modification of work by Roger Griffith)</a:t>
            </a:r>
            <a:endParaRPr sz="1100"/>
          </a:p>
        </p:txBody>
      </p:sp>
      <p:pic>
        <p:nvPicPr>
          <p:cNvPr id="227" name="Google Shape;227;p33"/>
          <p:cNvPicPr preferRelativeResize="0"/>
          <p:nvPr/>
        </p:nvPicPr>
        <p:blipFill>
          <a:blip r:embed="rId3">
            <a:alphaModFix/>
          </a:blip>
          <a:stretch>
            <a:fillRect/>
          </a:stretch>
        </p:blipFill>
        <p:spPr>
          <a:xfrm>
            <a:off x="1281963" y="212275"/>
            <a:ext cx="6382676" cy="48373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MALE GAMETOPHYTE</a:t>
            </a:r>
            <a:endParaRPr/>
          </a:p>
        </p:txBody>
      </p:sp>
      <p:sp>
        <p:nvSpPr>
          <p:cNvPr id="233" name="Google Shape;233;p34"/>
          <p:cNvSpPr txBox="1">
            <a:spLocks noGrp="1"/>
          </p:cNvSpPr>
          <p:nvPr>
            <p:ph type="body" idx="1"/>
          </p:nvPr>
        </p:nvSpPr>
        <p:spPr>
          <a:xfrm>
            <a:off x="457200" y="1275907"/>
            <a:ext cx="8062912" cy="4734457"/>
          </a:xfrm>
          <a:prstGeom prst="rect">
            <a:avLst/>
          </a:prstGeom>
          <a:noFill/>
          <a:ln>
            <a:noFill/>
          </a:ln>
        </p:spPr>
        <p:txBody>
          <a:bodyPr spcFirstLastPara="1" wrap="square" lIns="91425" tIns="45700" rIns="91425" bIns="45700" anchor="t" anchorCtr="0">
            <a:noAutofit/>
          </a:bodyPr>
          <a:lstStyle/>
          <a:p>
            <a:pPr marL="0" lvl="0" indent="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Male cone has a central axis with bracts (modified leaf).</a:t>
            </a:r>
            <a:endParaRPr/>
          </a:p>
          <a:p>
            <a:pPr marL="0" lvl="0" indent="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Bracts are known as microsporophylls.</a:t>
            </a:r>
            <a:endParaRPr/>
          </a:p>
          <a:p>
            <a:pPr marL="617220" lvl="1" indent="-2286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Contain microsporangium (site of microspore development).</a:t>
            </a:r>
            <a:endParaRPr/>
          </a:p>
          <a:p>
            <a:pPr marL="617220" lvl="1" indent="-22860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Within the microsporangium…</a:t>
            </a:r>
            <a:endParaRPr/>
          </a:p>
          <a:p>
            <a:pPr marL="1143000" lvl="2" indent="-228600" algn="l" rtl="0">
              <a:lnSpc>
                <a:spcPct val="97000"/>
              </a:lnSpc>
              <a:spcBef>
                <a:spcPts val="0"/>
              </a:spcBef>
              <a:spcAft>
                <a:spcPts val="0"/>
              </a:spcAft>
              <a:buSzPts val="2590"/>
              <a:buFont typeface="Courier New"/>
              <a:buChar char="o"/>
            </a:pPr>
            <a:r>
              <a:rPr lang="en-US" sz="2590">
                <a:latin typeface="Calibri"/>
                <a:ea typeface="Calibri"/>
                <a:cs typeface="Calibri"/>
                <a:sym typeface="Calibri"/>
              </a:rPr>
              <a:t>microsporocytes undergo meiosis to form four haploid microspores.</a:t>
            </a:r>
            <a:endParaRPr/>
          </a:p>
          <a:p>
            <a:pPr marL="1143000" lvl="2" indent="-228600" algn="l" rtl="0">
              <a:lnSpc>
                <a:spcPct val="97000"/>
              </a:lnSpc>
              <a:spcBef>
                <a:spcPts val="0"/>
              </a:spcBef>
              <a:spcAft>
                <a:spcPts val="0"/>
              </a:spcAft>
              <a:buSzPts val="2590"/>
              <a:buFont typeface="Courier New"/>
              <a:buChar char="o"/>
            </a:pPr>
            <a:r>
              <a:rPr lang="en-US" sz="2590">
                <a:latin typeface="Calibri"/>
                <a:ea typeface="Calibri"/>
                <a:cs typeface="Calibri"/>
                <a:sym typeface="Calibri"/>
              </a:rPr>
              <a:t>Further mitosis produces two nuclei (generative nucleus and tube cell nucleus).</a:t>
            </a:r>
            <a:endParaRPr/>
          </a:p>
          <a:p>
            <a:pPr marL="0" lvl="0" indent="0" algn="l" rtl="0">
              <a:lnSpc>
                <a:spcPct val="97000"/>
              </a:lnSpc>
              <a:spcBef>
                <a:spcPts val="0"/>
              </a:spcBef>
              <a:spcAft>
                <a:spcPts val="0"/>
              </a:spcAft>
              <a:buSzPts val="2590"/>
              <a:buFont typeface="Noto Sans Symbols"/>
              <a:buChar char="▪"/>
            </a:pPr>
            <a:r>
              <a:rPr lang="en-US" sz="2590">
                <a:latin typeface="Calibri"/>
                <a:ea typeface="Calibri"/>
                <a:cs typeface="Calibri"/>
                <a:sym typeface="Calibri"/>
              </a:rPr>
              <a:t>Upon maturity the pollen is released from the male cone and carried by wind.</a:t>
            </a:r>
            <a:endParaRPr/>
          </a:p>
          <a:p>
            <a:pPr marL="0" lvl="0" indent="0" algn="l" rtl="0">
              <a:lnSpc>
                <a:spcPct val="90000"/>
              </a:lnSpc>
              <a:spcBef>
                <a:spcPts val="1170"/>
              </a:spcBef>
              <a:spcAft>
                <a:spcPts val="0"/>
              </a:spcAft>
              <a:buClr>
                <a:srgbClr val="6CB255"/>
              </a:buClr>
              <a:buSzPts val="1850"/>
              <a:buNone/>
            </a:pPr>
            <a:endParaRPr sz="18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32.1: REPRODUCTIVE DEVELOPMENT AND STRUCTURE</a:t>
            </a:r>
            <a:endParaRPr/>
          </a:p>
        </p:txBody>
      </p:sp>
      <p:sp>
        <p:nvSpPr>
          <p:cNvPr id="57" name="Google Shape;57;p8"/>
          <p:cNvSpPr txBox="1">
            <a:spLocks noGrp="1"/>
          </p:cNvSpPr>
          <p:nvPr>
            <p:ph type="body" idx="1"/>
          </p:nvPr>
        </p:nvSpPr>
        <p:spPr>
          <a:xfrm>
            <a:off x="457200" y="1190847"/>
            <a:ext cx="8062912" cy="4819517"/>
          </a:xfrm>
          <a:prstGeom prst="rect">
            <a:avLst/>
          </a:prstGeom>
          <a:noFill/>
          <a:ln>
            <a:noFill/>
          </a:ln>
        </p:spPr>
        <p:txBody>
          <a:bodyPr spcFirstLastPara="1" wrap="square" lIns="91425" tIns="45700" rIns="91425" bIns="45700" anchor="t" anchorCtr="0">
            <a:noAutofit/>
          </a:bodyPr>
          <a:lstStyle/>
          <a:p>
            <a:pPr marL="342900" marR="0" lvl="0" indent="-3429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Sexual reproduction takes place with slight variations in different groups of plants.</a:t>
            </a:r>
            <a:endParaRPr/>
          </a:p>
          <a:p>
            <a:pPr marL="342900" marR="0" lvl="0" indent="-3429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Plants have two distinct stages in their lifecycle…</a:t>
            </a:r>
            <a:endParaRPr/>
          </a:p>
          <a:p>
            <a:pPr marL="742950" marR="0" lvl="1" indent="-28575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Gametophyte</a:t>
            </a:r>
            <a:endParaRPr/>
          </a:p>
          <a:p>
            <a:pPr marL="1143000" marR="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Haploid (from mitotic division of spores).</a:t>
            </a:r>
            <a:endParaRPr/>
          </a:p>
          <a:p>
            <a:pPr marL="1143000" marR="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Produces male and female gametes via mitosis.</a:t>
            </a:r>
            <a:endParaRPr/>
          </a:p>
          <a:p>
            <a:pPr marL="742950" marR="0" lvl="1" indent="-28575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Sporophyte</a:t>
            </a:r>
            <a:endParaRPr/>
          </a:p>
          <a:p>
            <a:pPr marL="1143000" marR="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Diploid (from fusion of male and female gametes).</a:t>
            </a:r>
            <a:endParaRPr/>
          </a:p>
          <a:p>
            <a:pPr marL="1143000" marR="0" lvl="2"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Produces spores via meiosis.</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FEMALE GAMETOPHYTE</a:t>
            </a:r>
            <a:endParaRPr/>
          </a:p>
        </p:txBody>
      </p:sp>
      <p:sp>
        <p:nvSpPr>
          <p:cNvPr id="239" name="Google Shape;239;p35"/>
          <p:cNvSpPr txBox="1">
            <a:spLocks noGrp="1"/>
          </p:cNvSpPr>
          <p:nvPr>
            <p:ph type="body" idx="1"/>
          </p:nvPr>
        </p:nvSpPr>
        <p:spPr>
          <a:xfrm>
            <a:off x="457200" y="1222743"/>
            <a:ext cx="8062912" cy="5231219"/>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Female cone has a central axis with bracts known as megasporophylls.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Contain megasporangium (site of megaspore development).</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Within the megasporangium…</a:t>
            </a:r>
            <a:endParaRPr/>
          </a:p>
          <a:p>
            <a:pPr marL="1143000" lvl="2"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Megaspore mother cell divides by meiosis producing four haploid megaspores.</a:t>
            </a:r>
            <a:endParaRPr/>
          </a:p>
          <a:p>
            <a:pPr marL="1143000" lvl="2"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One megaspore divides to form multicellular gametophyte.</a:t>
            </a:r>
            <a:endParaRPr/>
          </a:p>
          <a:p>
            <a:pPr marL="1143000" lvl="2"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Others divide to form the rest of the structure.</a:t>
            </a:r>
            <a:endParaRPr/>
          </a:p>
          <a:p>
            <a:pPr marL="342900" lvl="0" indent="-342900" algn="l" rtl="0">
              <a:spcBef>
                <a:spcPts val="1320"/>
              </a:spcBef>
              <a:spcAft>
                <a:spcPts val="0"/>
              </a:spcAft>
              <a:buSzPts val="2600"/>
              <a:buFont typeface="Noto Sans Symbols"/>
              <a:buChar char="▪"/>
            </a:pPr>
            <a:r>
              <a:rPr lang="en-US" sz="2600">
                <a:latin typeface="Calibri"/>
                <a:ea typeface="Calibri"/>
                <a:cs typeface="Calibri"/>
                <a:sym typeface="Calibri"/>
              </a:rPr>
              <a:t>Female gametophyte contained within the archegonium.</a:t>
            </a:r>
            <a:endParaRPr sz="2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body" idx="1"/>
          </p:nvPr>
        </p:nvSpPr>
        <p:spPr>
          <a:xfrm>
            <a:off x="540600" y="54103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32.10</a:t>
            </a:r>
            <a:r>
              <a:rPr lang="en-US" sz="1100">
                <a:solidFill>
                  <a:srgbClr val="555555"/>
                </a:solidFill>
                <a:highlight>
                  <a:srgbClr val="FFFFFF"/>
                </a:highlight>
              </a:rPr>
              <a:t> This series of micrographs shows male and female gymnosperm gametophytes. (a) This male cone, shown in cross section, has approximately 20 microsporophylls, each of which produces hundreds of male gametophytes (pollen grains). (b) Pollen grains are visible in this single microsporophyll. (c) This micrograph shows an individual pollen grain. (d) This cross section of a female cone shows portions of about 15 megasporophylls. (e) The ovule can be seen in this single megasporophyll. (f) Within this single ovule are the megaspore mother cell (MMC), micropyle, and a pollen grain. (credit: modification of work by Robert R. Wise; scale-bar data from Matt Russell)</a:t>
            </a:r>
            <a:endParaRPr sz="1100"/>
          </a:p>
        </p:txBody>
      </p:sp>
      <p:pic>
        <p:nvPicPr>
          <p:cNvPr id="245" name="Google Shape;245;p36"/>
          <p:cNvPicPr preferRelativeResize="0"/>
          <p:nvPr/>
        </p:nvPicPr>
        <p:blipFill>
          <a:blip r:embed="rId3">
            <a:alphaModFix/>
          </a:blip>
          <a:stretch>
            <a:fillRect/>
          </a:stretch>
        </p:blipFill>
        <p:spPr>
          <a:xfrm>
            <a:off x="1605400" y="318350"/>
            <a:ext cx="5933198" cy="50920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REPRODUCTIVE STRUCTURE</a:t>
            </a:r>
            <a:endParaRPr/>
          </a:p>
        </p:txBody>
      </p:sp>
      <p:sp>
        <p:nvSpPr>
          <p:cNvPr id="251" name="Google Shape;251;p37"/>
          <p:cNvSpPr txBox="1">
            <a:spLocks noGrp="1"/>
          </p:cNvSpPr>
          <p:nvPr>
            <p:ph type="body" idx="1"/>
          </p:nvPr>
        </p:nvSpPr>
        <p:spPr>
          <a:xfrm>
            <a:off x="457200" y="1212112"/>
            <a:ext cx="8062912" cy="479825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Upon landing on the female cone the tube cell forms the pollen tube.</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generative cell then migrates towards the female gametophyte through the micropyle.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It takes about one year for this to occur.</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Generative cell splits into two sperm nuclei (one fuses with the egg and one degenerates).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57" name="Google Shape;257;p38"/>
          <p:cNvSpPr txBox="1">
            <a:spLocks noGrp="1"/>
          </p:cNvSpPr>
          <p:nvPr>
            <p:ph type="body" idx="1"/>
          </p:nvPr>
        </p:nvSpPr>
        <p:spPr>
          <a:xfrm>
            <a:off x="457200" y="1233377"/>
            <a:ext cx="8062912" cy="477698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After fertilization the diploid zygote divides by mitosis to form the embryo.</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Scales are closed during seed development.</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seed is covered by a seed coat (from female sporophyte).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Seed development takes one to two years.</a:t>
            </a:r>
            <a:endParaRPr/>
          </a:p>
          <a:p>
            <a:pPr marL="0" lvl="0" indent="0" algn="l" rtl="0">
              <a:lnSpc>
                <a:spcPct val="107000"/>
              </a:lnSpc>
              <a:spcBef>
                <a:spcPts val="800"/>
              </a:spcBef>
              <a:spcAft>
                <a:spcPts val="0"/>
              </a:spcAft>
              <a:buSzPts val="2800"/>
              <a:buFont typeface="Noto Sans Symbols"/>
              <a:buChar char="▪"/>
            </a:pPr>
            <a:r>
              <a:rPr lang="en-US" sz="2800">
                <a:latin typeface="Calibri"/>
                <a:ea typeface="Calibri"/>
                <a:cs typeface="Calibri"/>
                <a:sym typeface="Calibri"/>
              </a:rPr>
              <a:t>Bracts of the female cone will open when the seed is ready to be dispersed. </a:t>
            </a:r>
            <a:endParaRPr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ANGIOSPERM VERSUS GYMNOSPERM</a:t>
            </a:r>
            <a:endParaRPr/>
          </a:p>
        </p:txBody>
      </p:sp>
      <p:sp>
        <p:nvSpPr>
          <p:cNvPr id="263" name="Google Shape;263;p39"/>
          <p:cNvSpPr txBox="1">
            <a:spLocks noGrp="1"/>
          </p:cNvSpPr>
          <p:nvPr>
            <p:ph type="body" idx="1"/>
          </p:nvPr>
        </p:nvSpPr>
        <p:spPr>
          <a:xfrm>
            <a:off x="457200" y="1180214"/>
            <a:ext cx="8062912" cy="483015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Female gametophytes…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Angiosperms: exist in enclosed ovules within the ovary</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Gymnosperms: present on exposed bracts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Double fertilization is present in angiosperms but not gymnosperms.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Angiosperms have their reproductive structures on flowers while gymnosperms use cones.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Angiosperms have more mechanisms for pollen dispersal (including animal pollination).</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32.11</a:t>
            </a:r>
            <a:r>
              <a:rPr lang="en-US" sz="1100">
                <a:solidFill>
                  <a:srgbClr val="555555"/>
                </a:solidFill>
                <a:highlight>
                  <a:srgbClr val="FFFFFF"/>
                </a:highlight>
              </a:rPr>
              <a:t> (a) Angiosperms are flowering plants, and include grasses, herbs, shrubs and most deciduous trees, while (b) gymnosperms are conifers. Both produce seeds but have different reproductive strategies. (credit a: modification of work by Wendy Cutler; credit b: modification of work by Lews Castle UHI)</a:t>
            </a:r>
            <a:endParaRPr sz="1100"/>
          </a:p>
        </p:txBody>
      </p:sp>
      <p:pic>
        <p:nvPicPr>
          <p:cNvPr id="269" name="Google Shape;269;p40"/>
          <p:cNvPicPr preferRelativeResize="0"/>
          <p:nvPr/>
        </p:nvPicPr>
        <p:blipFill>
          <a:blip r:embed="rId3">
            <a:alphaModFix/>
          </a:blip>
          <a:stretch>
            <a:fillRect/>
          </a:stretch>
        </p:blipFill>
        <p:spPr>
          <a:xfrm>
            <a:off x="554350" y="183025"/>
            <a:ext cx="8035288" cy="45391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32.2: POLLINATION AND FERTILIZATION</a:t>
            </a:r>
            <a:endParaRPr/>
          </a:p>
        </p:txBody>
      </p:sp>
      <p:sp>
        <p:nvSpPr>
          <p:cNvPr id="275" name="Google Shape;275;p41"/>
          <p:cNvSpPr txBox="1">
            <a:spLocks noGrp="1"/>
          </p:cNvSpPr>
          <p:nvPr>
            <p:ph type="body" idx="1"/>
          </p:nvPr>
        </p:nvSpPr>
        <p:spPr>
          <a:xfrm>
            <a:off x="457200" y="1201479"/>
            <a:ext cx="8062912" cy="480888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Pollination…</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Angiosperms: placement/transfer of pollen from the anther to the stigma</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Gymnosperms: pollen transfer from the male cone to the female cone</a:t>
            </a:r>
            <a:endParaRPr/>
          </a:p>
          <a:p>
            <a:pPr marL="342900" marR="0" lvl="0" indent="-342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Gregor Mendel studied both self- and cross-pollination within many species of plants.</a:t>
            </a:r>
            <a:endParaRPr/>
          </a:p>
          <a:p>
            <a:pPr marL="342900" marR="0" lvl="0" indent="-342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Today’s crops are a result of plant breeding and years of artificial selection.</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Ancestor of corn is the teosinte (drastically different physically, but the genetic difference is miniscule).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81" name="Google Shape;281;p42"/>
          <p:cNvSpPr txBox="1">
            <a:spLocks noGrp="1"/>
          </p:cNvSpPr>
          <p:nvPr>
            <p:ph type="body" idx="1"/>
          </p:nvPr>
        </p:nvSpPr>
        <p:spPr>
          <a:xfrm>
            <a:off x="457200" y="1244009"/>
            <a:ext cx="8062912" cy="476635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Two forms of pollination…</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Self-pollination: pollen from the anther is deposited on a stigma within the same plant.</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Cross-pollination: transfer of pollen from an anther to a stigma on a different plant of the same species.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87" name="Google Shape;287;p43"/>
          <p:cNvSpPr txBox="1">
            <a:spLocks noGrp="1"/>
          </p:cNvSpPr>
          <p:nvPr>
            <p:ph type="body" idx="1"/>
          </p:nvPr>
        </p:nvSpPr>
        <p:spPr>
          <a:xfrm>
            <a:off x="457200" y="1233377"/>
            <a:ext cx="8062912" cy="477698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Self-pollination can occur naturally when the stamen and carpel mature at the same time.</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Must be positioned so pollen can land on the stigma.</a:t>
            </a:r>
            <a:endParaRPr/>
          </a:p>
          <a:p>
            <a:pPr marL="342900" marR="0" lvl="0" indent="-342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Many plants avoid self-pollination because it limits genetic diversity.</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Pollen and ovary mature at different times.</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Preventative physical features such as those found in the primrose (heterostyly).</a:t>
            </a:r>
            <a:endParaRPr/>
          </a:p>
          <a:p>
            <a:pPr marL="742950" marR="0" lvl="1" indent="-28575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Male and female reproductive flowers are located on different parts of the plant or on different plants entirely.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293" name="Google Shape;293;p44"/>
          <p:cNvSpPr txBox="1">
            <a:spLocks noGrp="1"/>
          </p:cNvSpPr>
          <p:nvPr>
            <p:ph type="body" idx="1"/>
          </p:nvPr>
        </p:nvSpPr>
        <p:spPr>
          <a:xfrm>
            <a:off x="457200" y="1212112"/>
            <a:ext cx="8062912" cy="4798252"/>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Cross-pollination relies on pollinators.</a:t>
            </a:r>
            <a:endParaRPr/>
          </a:p>
          <a:p>
            <a:pPr marL="1074420" lvl="1" indent="-342900" algn="l" rtl="0">
              <a:lnSpc>
                <a:spcPct val="107000"/>
              </a:lnSpc>
              <a:spcBef>
                <a:spcPts val="800"/>
              </a:spcBef>
              <a:spcAft>
                <a:spcPts val="0"/>
              </a:spcAft>
              <a:buSzPts val="2600"/>
              <a:buFont typeface="Courier New"/>
              <a:buChar char="o"/>
            </a:pPr>
            <a:r>
              <a:rPr lang="en-US" sz="2600">
                <a:solidFill>
                  <a:srgbClr val="000000"/>
                </a:solidFill>
                <a:latin typeface="Calibri"/>
                <a:ea typeface="Calibri"/>
                <a:cs typeface="Calibri"/>
                <a:sym typeface="Calibri"/>
              </a:rPr>
              <a:t>Can be either biotic (animals) or abiotic (wind or water).</a:t>
            </a:r>
            <a:endParaRPr sz="26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63" name="Google Shape;63;p9"/>
          <p:cNvSpPr txBox="1">
            <a:spLocks noGrp="1"/>
          </p:cNvSpPr>
          <p:nvPr>
            <p:ph type="body" idx="1"/>
          </p:nvPr>
        </p:nvSpPr>
        <p:spPr>
          <a:xfrm>
            <a:off x="457200" y="1265274"/>
            <a:ext cx="8062912" cy="47450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Alternation of generation: a plant will alternate between the sporophyte and gametophyte within its life cycle.</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Sporophyte is the dominate stage in higher plants such as angiosperms.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 ferns the gametophyte is free-living and distinct.</a:t>
            </a:r>
            <a:endParaRPr/>
          </a:p>
          <a:p>
            <a:pPr marL="742950" marR="0" lvl="1" indent="-28575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In bryophytes the gametophyte is more developed.</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INCOMPATIBILITY GENES IN FLOWERS</a:t>
            </a:r>
            <a:endParaRPr/>
          </a:p>
        </p:txBody>
      </p:sp>
      <p:sp>
        <p:nvSpPr>
          <p:cNvPr id="299" name="Google Shape;299;p45"/>
          <p:cNvSpPr txBox="1">
            <a:spLocks noGrp="1"/>
          </p:cNvSpPr>
          <p:nvPr>
            <p:ph type="body" idx="1"/>
          </p:nvPr>
        </p:nvSpPr>
        <p:spPr>
          <a:xfrm>
            <a:off x="457200" y="1201479"/>
            <a:ext cx="8062912" cy="5124893"/>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Prevent pollen from germinating or growing into the stigma.</a:t>
            </a:r>
            <a:endParaRPr/>
          </a:p>
          <a:p>
            <a:pPr marL="11430" lvl="0" indent="-1143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Self-incompatibility is controlled by the S (sterility) locus.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Primarily involves an interaction between the pollen and the stigma epidermal cells.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Can cause…</a:t>
            </a:r>
            <a:endParaRPr/>
          </a:p>
          <a:p>
            <a:pPr marL="114300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Pollen tube inhibition or death (by apoptosis or degradation of RNA).</a:t>
            </a:r>
            <a:endParaRPr/>
          </a:p>
          <a:p>
            <a:pPr marL="1143000" lvl="2"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Results from the activity of a ribonuclease coded in the S locus.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Mechanism to prevent self-fertilization and has important consequences for plant breeders.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BY INSECTS</a:t>
            </a:r>
            <a:endParaRPr/>
          </a:p>
        </p:txBody>
      </p:sp>
      <p:sp>
        <p:nvSpPr>
          <p:cNvPr id="305" name="Google Shape;305;p46"/>
          <p:cNvSpPr txBox="1">
            <a:spLocks noGrp="1"/>
          </p:cNvSpPr>
          <p:nvPr>
            <p:ph type="body" idx="1"/>
          </p:nvPr>
        </p:nvSpPr>
        <p:spPr>
          <a:xfrm>
            <a:off x="457200" y="1212112"/>
            <a:ext cx="8062912" cy="540456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500"/>
              <a:buFont typeface="Courier New"/>
              <a:buChar char="o"/>
            </a:pPr>
            <a:r>
              <a:rPr lang="en-US" sz="2500">
                <a:latin typeface="Calibri"/>
                <a:ea typeface="Calibri"/>
                <a:cs typeface="Calibri"/>
                <a:sym typeface="Calibri"/>
              </a:rPr>
              <a:t>Bees are very important pollinators.</a:t>
            </a:r>
            <a:endParaRPr/>
          </a:p>
          <a:p>
            <a:pPr marL="617220" lvl="1" indent="-228600" algn="l" rtl="0">
              <a:lnSpc>
                <a:spcPct val="107000"/>
              </a:lnSpc>
              <a:spcBef>
                <a:spcPts val="0"/>
              </a:spcBef>
              <a:spcAft>
                <a:spcPts val="0"/>
              </a:spcAft>
              <a:buSzPts val="2500"/>
              <a:buFont typeface="Noto Sans Symbols"/>
              <a:buChar char="▪"/>
            </a:pPr>
            <a:r>
              <a:rPr lang="en-US" sz="2500">
                <a:latin typeface="Calibri"/>
                <a:ea typeface="Calibri"/>
                <a:cs typeface="Calibri"/>
                <a:sym typeface="Calibri"/>
              </a:rPr>
              <a:t>Most common species are bumblebees or honeybees.</a:t>
            </a:r>
            <a:endParaRPr/>
          </a:p>
          <a:p>
            <a:pPr marL="617220" lvl="1" indent="-228600" algn="l" rtl="0">
              <a:lnSpc>
                <a:spcPct val="107000"/>
              </a:lnSpc>
              <a:spcBef>
                <a:spcPts val="0"/>
              </a:spcBef>
              <a:spcAft>
                <a:spcPts val="0"/>
              </a:spcAft>
              <a:buSzPts val="2500"/>
              <a:buFont typeface="Noto Sans Symbols"/>
              <a:buChar char="▪"/>
            </a:pPr>
            <a:r>
              <a:rPr lang="en-US" sz="2500">
                <a:latin typeface="Calibri"/>
                <a:ea typeface="Calibri"/>
                <a:cs typeface="Calibri"/>
                <a:sym typeface="Calibri"/>
              </a:rPr>
              <a:t>Bees cannot see red so the flowers they pollinate or other colors (blues, yellows, etc.).</a:t>
            </a:r>
            <a:endParaRPr/>
          </a:p>
          <a:p>
            <a:pPr marL="617220" lvl="1" indent="-228600" algn="l" rtl="0">
              <a:lnSpc>
                <a:spcPct val="107000"/>
              </a:lnSpc>
              <a:spcBef>
                <a:spcPts val="0"/>
              </a:spcBef>
              <a:spcAft>
                <a:spcPts val="0"/>
              </a:spcAft>
              <a:buSzPts val="2500"/>
              <a:buFont typeface="Noto Sans Symbols"/>
              <a:buChar char="▪"/>
            </a:pPr>
            <a:r>
              <a:rPr lang="en-US" sz="2500">
                <a:latin typeface="Calibri"/>
                <a:ea typeface="Calibri"/>
                <a:cs typeface="Calibri"/>
                <a:sym typeface="Calibri"/>
              </a:rPr>
              <a:t>Flowers are open during the day, have bright colors, have a strong aroma, and have a tubular shape.</a:t>
            </a:r>
            <a:endParaRPr/>
          </a:p>
          <a:p>
            <a:pPr marL="617220" lvl="1" indent="-228600" algn="l" rtl="0">
              <a:lnSpc>
                <a:spcPct val="107000"/>
              </a:lnSpc>
              <a:spcBef>
                <a:spcPts val="0"/>
              </a:spcBef>
              <a:spcAft>
                <a:spcPts val="0"/>
              </a:spcAft>
              <a:buSzPts val="2500"/>
              <a:buFont typeface="Noto Sans Symbols"/>
              <a:buChar char="▪"/>
            </a:pPr>
            <a:r>
              <a:rPr lang="en-US" sz="2500">
                <a:latin typeface="Calibri"/>
                <a:ea typeface="Calibri"/>
                <a:cs typeface="Calibri"/>
                <a:sym typeface="Calibri"/>
              </a:rPr>
              <a:t>Flowers often have a nectar guide (regions on the flower visible to the pollinators that guide them to the center of the flower).</a:t>
            </a:r>
            <a:endParaRPr/>
          </a:p>
          <a:p>
            <a:pPr marL="617220" lvl="1" indent="-228600" algn="l" rtl="0">
              <a:lnSpc>
                <a:spcPct val="107000"/>
              </a:lnSpc>
              <a:spcBef>
                <a:spcPts val="0"/>
              </a:spcBef>
              <a:spcAft>
                <a:spcPts val="0"/>
              </a:spcAft>
              <a:buSzPts val="2500"/>
              <a:buFont typeface="Noto Sans Symbols"/>
              <a:buChar char="▪"/>
            </a:pPr>
            <a:r>
              <a:rPr lang="en-US" sz="2500">
                <a:latin typeface="Calibri"/>
                <a:ea typeface="Calibri"/>
                <a:cs typeface="Calibri"/>
                <a:sym typeface="Calibri"/>
              </a:rPr>
              <a:t>Pollen gets stuck to fuzzy hairs on the bee and is transferred to other plants.</a:t>
            </a:r>
            <a:endParaRPr/>
          </a:p>
          <a:p>
            <a:pPr marL="617220" lvl="1" indent="-228600" algn="l" rtl="0">
              <a:lnSpc>
                <a:spcPct val="107000"/>
              </a:lnSpc>
              <a:spcBef>
                <a:spcPts val="800"/>
              </a:spcBef>
              <a:spcAft>
                <a:spcPts val="0"/>
              </a:spcAft>
              <a:buSzPts val="2500"/>
              <a:buFont typeface="Noto Sans Symbols"/>
              <a:buChar char="▪"/>
            </a:pPr>
            <a:r>
              <a:rPr lang="en-US" sz="2500">
                <a:latin typeface="Calibri"/>
                <a:ea typeface="Calibri"/>
                <a:cs typeface="Calibri"/>
                <a:sym typeface="Calibri"/>
              </a:rPr>
              <a:t>Currently experiencing a decline in honeybee populations. (CCD?)</a:t>
            </a:r>
            <a:endParaRPr sz="2500"/>
          </a:p>
        </p:txBody>
      </p:sp>
      <p:pic>
        <p:nvPicPr>
          <p:cNvPr id="306" name="Google Shape;306;p46"/>
          <p:cNvPicPr preferRelativeResize="0"/>
          <p:nvPr/>
        </p:nvPicPr>
        <p:blipFill>
          <a:blip r:embed="rId3">
            <a:alphaModFix/>
          </a:blip>
          <a:stretch>
            <a:fillRect/>
          </a:stretch>
        </p:blipFill>
        <p:spPr>
          <a:xfrm>
            <a:off x="6855150" y="0"/>
            <a:ext cx="2288850" cy="1712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12" name="Google Shape;312;p47"/>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11430" lvl="0" indent="127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Many flies are attracted to flowers that have an odor of decay or rotting flesh.</a:t>
            </a:r>
            <a:endParaRPr sz="2600"/>
          </a:p>
          <a:p>
            <a:pPr marL="617220" lvl="1" indent="-215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Flowers usually dull in color (brown or purple).</a:t>
            </a:r>
            <a:endParaRPr sz="2600"/>
          </a:p>
          <a:p>
            <a:pPr marL="617220" lvl="1" indent="-215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Examples include the corpse flower, dragon arum, and carrion flower.</a:t>
            </a:r>
            <a:endParaRPr sz="2600"/>
          </a:p>
          <a:p>
            <a:pPr marL="617220" lvl="1" indent="-2159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The nectar provides energy, whereas the pollen provides protein.</a:t>
            </a:r>
            <a:endParaRPr sz="2600"/>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18" name="Google Shape;318;p48"/>
          <p:cNvSpPr txBox="1">
            <a:spLocks noGrp="1"/>
          </p:cNvSpPr>
          <p:nvPr>
            <p:ph type="body" idx="1"/>
          </p:nvPr>
        </p:nvSpPr>
        <p:spPr>
          <a:xfrm>
            <a:off x="457200" y="2358000"/>
            <a:ext cx="8062800" cy="4341300"/>
          </a:xfrm>
          <a:prstGeom prst="rect">
            <a:avLst/>
          </a:prstGeom>
          <a:noFill/>
          <a:ln>
            <a:noFill/>
          </a:ln>
        </p:spPr>
        <p:txBody>
          <a:bodyPr spcFirstLastPara="1" wrap="square" lIns="91425" tIns="45700" rIns="91425" bIns="45700" anchor="t" anchorCtr="0">
            <a:noAutofit/>
          </a:bodyPr>
          <a:lstStyle/>
          <a:p>
            <a:pPr marL="11430" lvl="0" indent="-1143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Butterflies pollinate many garden flowers and wildflowers that occur in clusters.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Flowers are brightly colored and have a strong fragrance.</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Flowers are open during the day and have nectar guides.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Pollen is carried and transferred from the limbs.</a:t>
            </a:r>
            <a:endParaRPr/>
          </a:p>
          <a:p>
            <a:pPr marL="11430" lvl="0" indent="-1143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Moths pollinate flowers during the late afternoon and night.</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Flowers are pale or white and typically flat.</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Example is the symbiotic relationship between the yucca plant and the yucca moth.</a:t>
            </a:r>
            <a:endParaRPr/>
          </a:p>
          <a:p>
            <a:pPr marL="0" lvl="0" indent="0" algn="l" rtl="0">
              <a:lnSpc>
                <a:spcPct val="80000"/>
              </a:lnSpc>
              <a:spcBef>
                <a:spcPts val="1170"/>
              </a:spcBef>
              <a:spcAft>
                <a:spcPts val="0"/>
              </a:spcAft>
              <a:buClr>
                <a:srgbClr val="6CB255"/>
              </a:buClr>
              <a:buSzPts val="1850"/>
              <a:buNone/>
            </a:pPr>
            <a:endParaRPr sz="1850"/>
          </a:p>
        </p:txBody>
      </p:sp>
      <p:pic>
        <p:nvPicPr>
          <p:cNvPr id="319" name="Google Shape;319;p48"/>
          <p:cNvPicPr preferRelativeResize="0"/>
          <p:nvPr/>
        </p:nvPicPr>
        <p:blipFill>
          <a:blip r:embed="rId3">
            <a:alphaModFix/>
          </a:blip>
          <a:stretch>
            <a:fillRect/>
          </a:stretch>
        </p:blipFill>
        <p:spPr>
          <a:xfrm>
            <a:off x="5600486" y="0"/>
            <a:ext cx="3543514" cy="23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BY BATS</a:t>
            </a:r>
            <a:endParaRPr/>
          </a:p>
        </p:txBody>
      </p:sp>
      <p:sp>
        <p:nvSpPr>
          <p:cNvPr id="325" name="Google Shape;325;p49"/>
          <p:cNvSpPr txBox="1">
            <a:spLocks noGrp="1"/>
          </p:cNvSpPr>
          <p:nvPr>
            <p:ph type="body" idx="1"/>
          </p:nvPr>
        </p:nvSpPr>
        <p:spPr>
          <a:xfrm>
            <a:off x="457200" y="1212112"/>
            <a:ext cx="8062912" cy="479825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Usually occurs in the tropics and deserts.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are nocturnal such as the agave, guava, and morning glory.</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are usually large and white/pale in color.</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have a strong fruity or musky fragrance.</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To accommodate the size of the bats the flowers are large and wide-mouthed.</a:t>
            </a:r>
            <a:endParaRPr sz="2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BY BIRDS</a:t>
            </a:r>
            <a:endParaRPr/>
          </a:p>
        </p:txBody>
      </p:sp>
      <p:sp>
        <p:nvSpPr>
          <p:cNvPr id="331" name="Google Shape;331;p50"/>
          <p:cNvSpPr txBox="1">
            <a:spLocks noGrp="1"/>
          </p:cNvSpPr>
          <p:nvPr>
            <p:ph type="body" idx="1"/>
          </p:nvPr>
        </p:nvSpPr>
        <p:spPr>
          <a:xfrm>
            <a:off x="457250" y="2523773"/>
            <a:ext cx="8062800" cy="39153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Usually smaller species of birds such as hummingbirds.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are usually sturdy and arranged in a way that allows the bird to get close but not stuck.</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 is typically curved and tubular.</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are typically brightly colored, odorless, and open during the day.</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Pollen is transferred via the head and neck.</a:t>
            </a:r>
            <a:endParaRPr sz="2800"/>
          </a:p>
        </p:txBody>
      </p:sp>
      <p:pic>
        <p:nvPicPr>
          <p:cNvPr id="332" name="Google Shape;332;p50"/>
          <p:cNvPicPr preferRelativeResize="0"/>
          <p:nvPr/>
        </p:nvPicPr>
        <p:blipFill>
          <a:blip r:embed="rId3">
            <a:alphaModFix/>
          </a:blip>
          <a:stretch>
            <a:fillRect/>
          </a:stretch>
        </p:blipFill>
        <p:spPr>
          <a:xfrm>
            <a:off x="6008998" y="74525"/>
            <a:ext cx="3135003" cy="2449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BY WIND</a:t>
            </a:r>
            <a:endParaRPr/>
          </a:p>
        </p:txBody>
      </p:sp>
      <p:sp>
        <p:nvSpPr>
          <p:cNvPr id="338" name="Google Shape;338;p51"/>
          <p:cNvSpPr txBox="1">
            <a:spLocks noGrp="1"/>
          </p:cNvSpPr>
          <p:nvPr>
            <p:ph type="body" idx="1"/>
          </p:nvPr>
        </p:nvSpPr>
        <p:spPr>
          <a:xfrm>
            <a:off x="457200" y="1222744"/>
            <a:ext cx="8155172" cy="539393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Most species of conifers use the wind as a pollinator.</a:t>
            </a:r>
            <a:endParaRPr/>
          </a:p>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Species of angiosperms such as grasses, maples, and oaks also use the wind.</a:t>
            </a:r>
            <a:endParaRPr/>
          </a:p>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Flowers are usually green, small, and produce large amounts of pollen.</a:t>
            </a:r>
            <a:endParaRPr/>
          </a:p>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Flowers may have small petals or none.</a:t>
            </a:r>
            <a:endParaRPr/>
          </a:p>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Flowers do not produce a scent or nectar.</a:t>
            </a:r>
            <a:endParaRPr/>
          </a:p>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The microsporangia often hang out of the flower to be picked up by the wind.</a:t>
            </a:r>
            <a:endParaRPr/>
          </a:p>
          <a:p>
            <a:pPr marL="11430" lvl="0" indent="-11430" algn="l" rtl="0">
              <a:lnSpc>
                <a:spcPct val="107000"/>
              </a:lnSpc>
              <a:spcBef>
                <a:spcPts val="0"/>
              </a:spcBef>
              <a:spcAft>
                <a:spcPts val="0"/>
              </a:spcAft>
              <a:buSzPts val="2400"/>
              <a:buFont typeface="Courier New"/>
              <a:buChar char="o"/>
            </a:pPr>
            <a:r>
              <a:rPr lang="en-US" sz="2400">
                <a:latin typeface="Calibri"/>
                <a:ea typeface="Calibri"/>
                <a:cs typeface="Calibri"/>
                <a:sym typeface="Calibri"/>
              </a:rPr>
              <a:t>The flowers usually emerge before the leaves in the spring.</a:t>
            </a:r>
            <a:endParaRPr/>
          </a:p>
          <a:p>
            <a:pPr marL="617220" lvl="1" indent="-228600" algn="l" rtl="0">
              <a:lnSpc>
                <a:spcPct val="107000"/>
              </a:lnSpc>
              <a:spcBef>
                <a:spcPts val="0"/>
              </a:spcBef>
              <a:spcAft>
                <a:spcPts val="0"/>
              </a:spcAft>
              <a:buSzPts val="2400"/>
              <a:buFont typeface="Noto Sans Symbols"/>
              <a:buChar char="▪"/>
            </a:pPr>
            <a:r>
              <a:rPr lang="en-US" sz="2400">
                <a:latin typeface="Calibri"/>
                <a:ea typeface="Calibri"/>
                <a:cs typeface="Calibri"/>
                <a:sym typeface="Calibri"/>
              </a:rPr>
              <a:t>Prevents the leaves from blocking the wind during pollen dispersal.</a:t>
            </a:r>
            <a:endParaRPr/>
          </a:p>
          <a:p>
            <a:pPr marL="342900" lvl="0" indent="-342900" algn="l" rtl="0">
              <a:spcBef>
                <a:spcPts val="1280"/>
              </a:spcBef>
              <a:spcAft>
                <a:spcPts val="0"/>
              </a:spcAft>
              <a:buSzPts val="2400"/>
              <a:buFont typeface="Courier New"/>
              <a:buChar char="o"/>
            </a:pPr>
            <a:r>
              <a:rPr lang="en-US" sz="2400">
                <a:latin typeface="Calibri"/>
                <a:ea typeface="Calibri"/>
                <a:cs typeface="Calibri"/>
                <a:sym typeface="Calibri"/>
              </a:rPr>
              <a:t>Pollen is deposited on the exposed feathery stigma.</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BY WATER</a:t>
            </a:r>
            <a:endParaRPr/>
          </a:p>
        </p:txBody>
      </p:sp>
      <p:sp>
        <p:nvSpPr>
          <p:cNvPr id="344" name="Google Shape;344;p52"/>
          <p:cNvSpPr txBox="1">
            <a:spLocks noGrp="1"/>
          </p:cNvSpPr>
          <p:nvPr>
            <p:ph type="body" idx="1"/>
          </p:nvPr>
        </p:nvSpPr>
        <p:spPr>
          <a:xfrm>
            <a:off x="457200" y="1201479"/>
            <a:ext cx="8062912" cy="480888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Some weeds are pollinated by water such as the Australian sea grass and pond weeds.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pollen floats on water and is deposited inside the flower upon contact.</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POLLINATION BY DECEPTION</a:t>
            </a:r>
            <a:endParaRPr/>
          </a:p>
        </p:txBody>
      </p:sp>
      <p:sp>
        <p:nvSpPr>
          <p:cNvPr id="350" name="Google Shape;350;p53"/>
          <p:cNvSpPr txBox="1">
            <a:spLocks noGrp="1"/>
          </p:cNvSpPr>
          <p:nvPr>
            <p:ph type="body" idx="1"/>
          </p:nvPr>
        </p:nvSpPr>
        <p:spPr>
          <a:xfrm>
            <a:off x="457250" y="2447374"/>
            <a:ext cx="8062800" cy="42096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Some orchids use a method known as food deception to attract pollinators.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Bright colors and strong perfumes are used.</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No nectar is produced.</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Some orchids use sexual deception to attract pollinators.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Smells that mimic pheromones are used.</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Visual trickery can be used to mimic the appearance of a mate.</a:t>
            </a:r>
            <a:endParaRPr/>
          </a:p>
          <a:p>
            <a:pPr marL="0" lvl="0" indent="0" algn="l" rtl="0">
              <a:spcBef>
                <a:spcPts val="1200"/>
              </a:spcBef>
              <a:spcAft>
                <a:spcPts val="0"/>
              </a:spcAft>
              <a:buClr>
                <a:srgbClr val="6CB255"/>
              </a:buClr>
              <a:buSzPts val="2000"/>
              <a:buNone/>
            </a:pPr>
            <a:endParaRPr/>
          </a:p>
        </p:txBody>
      </p:sp>
      <p:pic>
        <p:nvPicPr>
          <p:cNvPr id="351" name="Google Shape;351;p53"/>
          <p:cNvPicPr preferRelativeResize="0"/>
          <p:nvPr/>
        </p:nvPicPr>
        <p:blipFill>
          <a:blip r:embed="rId3">
            <a:alphaModFix/>
          </a:blip>
          <a:stretch>
            <a:fillRect/>
          </a:stretch>
        </p:blipFill>
        <p:spPr>
          <a:xfrm>
            <a:off x="6494269" y="89800"/>
            <a:ext cx="2588480" cy="23575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DOUBLE FERTILIZATION</a:t>
            </a:r>
            <a:endParaRPr/>
          </a:p>
        </p:txBody>
      </p:sp>
      <p:sp>
        <p:nvSpPr>
          <p:cNvPr id="357" name="Google Shape;357;p54"/>
          <p:cNvSpPr txBox="1">
            <a:spLocks noGrp="1"/>
          </p:cNvSpPr>
          <p:nvPr>
            <p:ph type="body" idx="1"/>
          </p:nvPr>
        </p:nvSpPr>
        <p:spPr>
          <a:xfrm>
            <a:off x="457200" y="1201479"/>
            <a:ext cx="8062912" cy="5135526"/>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microspores (pollen) contains two cells: pollen tube cell and generative cell.</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Germination of the pollen tube requires water, oxygen, and chemical signals.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growth of the pollen tube is supported by tissues in the style and guided by chemicals released by the synergids (in the embryo sac).</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The pollen tube enters the embryo sac via the micropyle.</a:t>
            </a:r>
            <a:endParaRPr/>
          </a:p>
          <a:p>
            <a:pPr marL="11430" lvl="0" indent="-11430" algn="l" rtl="0">
              <a:lnSpc>
                <a:spcPct val="107000"/>
              </a:lnSpc>
              <a:spcBef>
                <a:spcPts val="800"/>
              </a:spcBef>
              <a:spcAft>
                <a:spcPts val="0"/>
              </a:spcAft>
              <a:buSzPts val="2800"/>
              <a:buFont typeface="Courier New"/>
              <a:buChar char="o"/>
            </a:pPr>
            <a:r>
              <a:rPr lang="en-US" sz="2800">
                <a:latin typeface="Calibri"/>
                <a:ea typeface="Calibri"/>
                <a:cs typeface="Calibri"/>
                <a:sym typeface="Calibri"/>
              </a:rPr>
              <a:t>The generative cell divides to produce two sperm cells.</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ALTERNATION OF GENERATIONS</a:t>
            </a:r>
            <a:endParaRPr/>
          </a:p>
        </p:txBody>
      </p:sp>
      <p:pic>
        <p:nvPicPr>
          <p:cNvPr id="69" name="Google Shape;69;p10"/>
          <p:cNvPicPr preferRelativeResize="0"/>
          <p:nvPr/>
        </p:nvPicPr>
        <p:blipFill rotWithShape="1">
          <a:blip r:embed="rId3">
            <a:alphaModFix/>
          </a:blip>
          <a:srcRect/>
          <a:stretch/>
        </p:blipFill>
        <p:spPr>
          <a:xfrm>
            <a:off x="525112" y="1331370"/>
            <a:ext cx="8093776" cy="302821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63" name="Google Shape;363;p55"/>
          <p:cNvSpPr txBox="1">
            <a:spLocks noGrp="1"/>
          </p:cNvSpPr>
          <p:nvPr>
            <p:ph type="body" idx="1"/>
          </p:nvPr>
        </p:nvSpPr>
        <p:spPr>
          <a:xfrm>
            <a:off x="457200" y="1233377"/>
            <a:ext cx="8062912" cy="5231218"/>
          </a:xfrm>
          <a:prstGeom prst="rect">
            <a:avLst/>
          </a:prstGeom>
          <a:noFill/>
          <a:ln>
            <a:noFill/>
          </a:ln>
        </p:spPr>
        <p:txBody>
          <a:bodyPr spcFirstLastPara="1" wrap="square" lIns="91425" tIns="45700" rIns="91425" bIns="45700" anchor="t" anchorCtr="0">
            <a:noAutofit/>
          </a:bodyPr>
          <a:lstStyle/>
          <a:p>
            <a:pPr marL="11430" lvl="0" indent="-1143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One sperm cell fertilizes the egg (forms the zygote) and the other fuses with the two polar bodies (forms the endosperm).</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This is known as double fertilization.</a:t>
            </a:r>
            <a:endParaRPr/>
          </a:p>
          <a:p>
            <a:pPr marL="11430" lvl="0" indent="-1143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The fertilized ovule forms the seed and the tissues of the ovary form the fruit.</a:t>
            </a:r>
            <a:endParaRPr/>
          </a:p>
          <a:p>
            <a:pPr marL="11430" lvl="0" indent="-1143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The zygote divides to form two cells…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Terminal cell (upper)</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Division gives rise to a globular-shaped proembyro.</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Basal cell (lower)</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Division gives rise to the suspensor.</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Makes connection to the maternal tissue.</a:t>
            </a:r>
            <a:endParaRPr/>
          </a:p>
          <a:p>
            <a:pPr marL="1143000" lvl="2"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Route for nutrition.</a:t>
            </a:r>
            <a:endParaRPr/>
          </a:p>
          <a:p>
            <a:pPr marL="0" lvl="0" indent="0" algn="l" rtl="0">
              <a:lnSpc>
                <a:spcPct val="80000"/>
              </a:lnSpc>
              <a:spcBef>
                <a:spcPts val="1170"/>
              </a:spcBef>
              <a:spcAft>
                <a:spcPts val="0"/>
              </a:spcAft>
              <a:buClr>
                <a:srgbClr val="6CB255"/>
              </a:buClr>
              <a:buSzPts val="1850"/>
              <a:buNone/>
            </a:pPr>
            <a:endParaRPr sz="185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369" name="Google Shape;369;p56"/>
          <p:cNvSpPr txBox="1">
            <a:spLocks noGrp="1"/>
          </p:cNvSpPr>
          <p:nvPr>
            <p:ph type="body" idx="1"/>
          </p:nvPr>
        </p:nvSpPr>
        <p:spPr>
          <a:xfrm>
            <a:off x="457200" y="1190847"/>
            <a:ext cx="8062912" cy="4819517"/>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 dicots the developing embryo has a heart shape.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Caused by the presence of two cotyledons.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 non-endospermic dicots the cotyledons receive the food reserves.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Provides food until the first leaves can undergo photosynthesis.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As the embryo and cotyledons grow they are forced to bend within the seed.</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Eventually embryonic development is suspended and only resumes after the seed germinates.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DOUBLE FERTILIZATION – 2 SPERM</a:t>
            </a:r>
            <a:endParaRPr/>
          </a:p>
        </p:txBody>
      </p:sp>
      <p:sp>
        <p:nvSpPr>
          <p:cNvPr id="375" name="Google Shape;375;p57"/>
          <p:cNvSpPr txBox="1">
            <a:spLocks noGrp="1"/>
          </p:cNvSpPr>
          <p:nvPr>
            <p:ph type="body" idx="1"/>
          </p:nvPr>
        </p:nvSpPr>
        <p:spPr>
          <a:xfrm>
            <a:off x="413780" y="1107618"/>
            <a:ext cx="4221315" cy="4462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Font typeface="Arial"/>
              <a:buChar char="•"/>
            </a:pPr>
            <a:r>
              <a:rPr lang="en-US">
                <a:solidFill>
                  <a:srgbClr val="000000"/>
                </a:solidFill>
              </a:rPr>
              <a:t>One sperm unites with egg to form diploid </a:t>
            </a:r>
            <a:r>
              <a:rPr lang="en-US" b="1">
                <a:solidFill>
                  <a:srgbClr val="000000"/>
                </a:solidFill>
              </a:rPr>
              <a:t>zygote</a:t>
            </a:r>
            <a:endParaRPr/>
          </a:p>
          <a:p>
            <a:pPr marL="573088" lvl="1" indent="-227012" algn="l" rtl="0">
              <a:spcBef>
                <a:spcPts val="1000"/>
              </a:spcBef>
              <a:spcAft>
                <a:spcPts val="0"/>
              </a:spcAft>
              <a:buSzPts val="2000"/>
              <a:buFont typeface="Arial"/>
              <a:buChar char="•"/>
            </a:pPr>
            <a:r>
              <a:rPr lang="en-US">
                <a:solidFill>
                  <a:srgbClr val="000000"/>
                </a:solidFill>
              </a:rPr>
              <a:t>New sporophyte</a:t>
            </a:r>
            <a:endParaRPr/>
          </a:p>
          <a:p>
            <a:pPr marL="342900" lvl="0" indent="-215900" algn="l" rtl="0">
              <a:spcBef>
                <a:spcPts val="400"/>
              </a:spcBef>
              <a:spcAft>
                <a:spcPts val="0"/>
              </a:spcAft>
              <a:buSzPts val="2000"/>
              <a:buFont typeface="Arial"/>
              <a:buNone/>
            </a:pPr>
            <a:endParaRPr>
              <a:solidFill>
                <a:srgbClr val="000000"/>
              </a:solidFill>
            </a:endParaRPr>
          </a:p>
          <a:p>
            <a:pPr marL="342900" lvl="0" indent="-342900" algn="l" rtl="0">
              <a:spcBef>
                <a:spcPts val="1000"/>
              </a:spcBef>
              <a:spcAft>
                <a:spcPts val="0"/>
              </a:spcAft>
              <a:buSzPts val="2000"/>
              <a:buFont typeface="Arial"/>
              <a:buChar char="•"/>
            </a:pPr>
            <a:r>
              <a:rPr lang="en-US">
                <a:solidFill>
                  <a:srgbClr val="000000"/>
                </a:solidFill>
              </a:rPr>
              <a:t>Other sperm unites with the two polar nuclei to form the </a:t>
            </a:r>
            <a:r>
              <a:rPr lang="en-US" i="1" u="sng">
                <a:solidFill>
                  <a:srgbClr val="000000"/>
                </a:solidFill>
              </a:rPr>
              <a:t>triploid</a:t>
            </a:r>
            <a:r>
              <a:rPr lang="en-US">
                <a:solidFill>
                  <a:srgbClr val="000000"/>
                </a:solidFill>
              </a:rPr>
              <a:t> </a:t>
            </a:r>
            <a:r>
              <a:rPr lang="en-US" b="1">
                <a:solidFill>
                  <a:srgbClr val="000000"/>
                </a:solidFill>
              </a:rPr>
              <a:t>endosperm</a:t>
            </a:r>
            <a:r>
              <a:rPr lang="en-US">
                <a:solidFill>
                  <a:srgbClr val="000000"/>
                </a:solidFill>
              </a:rPr>
              <a:t> </a:t>
            </a:r>
            <a:endParaRPr/>
          </a:p>
          <a:p>
            <a:pPr marL="573088" lvl="1" indent="-227012" algn="l" rtl="0">
              <a:spcBef>
                <a:spcPts val="1000"/>
              </a:spcBef>
              <a:spcAft>
                <a:spcPts val="0"/>
              </a:spcAft>
              <a:buSzPts val="2000"/>
              <a:buFont typeface="Arial"/>
              <a:buChar char="•"/>
            </a:pPr>
            <a:r>
              <a:rPr lang="en-US">
                <a:solidFill>
                  <a:srgbClr val="000000"/>
                </a:solidFill>
              </a:rPr>
              <a:t>Provides nutrients to embryo</a:t>
            </a:r>
            <a:endParaRPr/>
          </a:p>
          <a:p>
            <a:pPr marL="342900" lvl="0" indent="-215900" algn="l" rtl="0">
              <a:spcBef>
                <a:spcPts val="400"/>
              </a:spcBef>
              <a:spcAft>
                <a:spcPts val="0"/>
              </a:spcAft>
              <a:buSzPts val="2000"/>
              <a:buFont typeface="Arial"/>
              <a:buNone/>
            </a:pPr>
            <a:endParaRPr>
              <a:solidFill>
                <a:srgbClr val="000000"/>
              </a:solidFill>
            </a:endParaRPr>
          </a:p>
          <a:p>
            <a:pPr marL="342900" lvl="0" indent="-342900" algn="l" rtl="0">
              <a:spcBef>
                <a:spcPts val="1000"/>
              </a:spcBef>
              <a:spcAft>
                <a:spcPts val="0"/>
              </a:spcAft>
              <a:buSzPts val="2000"/>
              <a:buFont typeface="Arial"/>
              <a:buChar char="•"/>
            </a:pPr>
            <a:r>
              <a:rPr lang="en-US">
                <a:solidFill>
                  <a:srgbClr val="000000"/>
                </a:solidFill>
              </a:rPr>
              <a:t>Watch this video:</a:t>
            </a:r>
            <a:br>
              <a:rPr lang="en-US">
                <a:solidFill>
                  <a:srgbClr val="000000"/>
                </a:solidFill>
              </a:rPr>
            </a:br>
            <a:r>
              <a:rPr lang="en-US" sz="1800" u="sng">
                <a:solidFill>
                  <a:srgbClr val="0000FF"/>
                </a:solidFill>
              </a:rPr>
              <a:t>https://www.youtube.com/watch?v=bUjVHUf4d1I </a:t>
            </a:r>
            <a:endParaRPr/>
          </a:p>
        </p:txBody>
      </p:sp>
      <p:grpSp>
        <p:nvGrpSpPr>
          <p:cNvPr id="376" name="Google Shape;376;p57"/>
          <p:cNvGrpSpPr/>
          <p:nvPr/>
        </p:nvGrpSpPr>
        <p:grpSpPr>
          <a:xfrm>
            <a:off x="4461415" y="1107617"/>
            <a:ext cx="4258380" cy="4399512"/>
            <a:chOff x="4635095" y="1107617"/>
            <a:chExt cx="4258380" cy="4399512"/>
          </a:xfrm>
        </p:grpSpPr>
        <p:pic>
          <p:nvPicPr>
            <p:cNvPr id="377" name="Google Shape;377;p57" descr="File:Figure 32 02 07.jpg"/>
            <p:cNvPicPr preferRelativeResize="0"/>
            <p:nvPr/>
          </p:nvPicPr>
          <p:blipFill rotWithShape="1">
            <a:blip r:embed="rId3">
              <a:alphaModFix/>
            </a:blip>
            <a:srcRect l="50632"/>
            <a:stretch/>
          </p:blipFill>
          <p:spPr>
            <a:xfrm>
              <a:off x="4645238" y="1107617"/>
              <a:ext cx="4248237" cy="4399512"/>
            </a:xfrm>
            <a:prstGeom prst="rect">
              <a:avLst/>
            </a:prstGeom>
            <a:noFill/>
            <a:ln>
              <a:noFill/>
            </a:ln>
          </p:spPr>
        </p:pic>
        <p:sp>
          <p:nvSpPr>
            <p:cNvPr id="378" name="Google Shape;378;p57"/>
            <p:cNvSpPr/>
            <p:nvPr/>
          </p:nvSpPr>
          <p:spPr>
            <a:xfrm>
              <a:off x="4635095" y="1291812"/>
              <a:ext cx="618735" cy="1432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9" name="Google Shape;379;p57"/>
            <p:cNvSpPr/>
            <p:nvPr/>
          </p:nvSpPr>
          <p:spPr>
            <a:xfrm>
              <a:off x="4635096" y="2908164"/>
              <a:ext cx="676628" cy="266789"/>
            </a:xfrm>
            <a:custGeom>
              <a:avLst/>
              <a:gdLst/>
              <a:ahLst/>
              <a:cxnLst/>
              <a:rect l="l" t="t" r="r" b="b"/>
              <a:pathLst>
                <a:path w="752481" h="266789" extrusionOk="0">
                  <a:moveTo>
                    <a:pt x="0" y="0"/>
                  </a:moveTo>
                  <a:lnTo>
                    <a:pt x="752481" y="0"/>
                  </a:lnTo>
                  <a:lnTo>
                    <a:pt x="643281" y="266789"/>
                  </a:lnTo>
                  <a:lnTo>
                    <a:pt x="0" y="262929"/>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SEEDS</a:t>
            </a:r>
            <a:endParaRPr/>
          </a:p>
        </p:txBody>
      </p:sp>
      <p:sp>
        <p:nvSpPr>
          <p:cNvPr id="385" name="Google Shape;385;p58"/>
          <p:cNvSpPr txBox="1">
            <a:spLocks noGrp="1"/>
          </p:cNvSpPr>
          <p:nvPr>
            <p:ph type="body" idx="1"/>
          </p:nvPr>
        </p:nvSpPr>
        <p:spPr>
          <a:xfrm>
            <a:off x="413779" y="1107618"/>
            <a:ext cx="4468446" cy="542610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Font typeface="Arial"/>
              <a:buChar char="•"/>
            </a:pPr>
            <a:r>
              <a:rPr lang="en-US">
                <a:solidFill>
                  <a:srgbClr val="000000"/>
                </a:solidFill>
              </a:rPr>
              <a:t>Seed is made up of 3 generations:</a:t>
            </a:r>
            <a:endParaRPr/>
          </a:p>
          <a:p>
            <a:pPr marL="573088" lvl="1" indent="-227012" algn="l" rtl="0">
              <a:spcBef>
                <a:spcPts val="960"/>
              </a:spcBef>
              <a:spcAft>
                <a:spcPts val="0"/>
              </a:spcAft>
              <a:buSzPts val="1800"/>
              <a:buFont typeface="Arial"/>
              <a:buChar char="•"/>
            </a:pPr>
            <a:r>
              <a:rPr lang="en-US" sz="1800">
                <a:solidFill>
                  <a:srgbClr val="000000"/>
                </a:solidFill>
              </a:rPr>
              <a:t>Integument parts are parent sporophyte</a:t>
            </a:r>
            <a:endParaRPr/>
          </a:p>
          <a:p>
            <a:pPr marL="573088" lvl="1" indent="-227012" algn="l" rtl="0">
              <a:spcBef>
                <a:spcPts val="360"/>
              </a:spcBef>
              <a:spcAft>
                <a:spcPts val="0"/>
              </a:spcAft>
              <a:buSzPts val="1800"/>
              <a:buFont typeface="Arial"/>
              <a:buChar char="•"/>
            </a:pPr>
            <a:r>
              <a:rPr lang="en-US" sz="1800">
                <a:solidFill>
                  <a:srgbClr val="000000"/>
                </a:solidFill>
              </a:rPr>
              <a:t>Endosperm is parent gametophyte</a:t>
            </a:r>
            <a:endParaRPr/>
          </a:p>
          <a:p>
            <a:pPr marL="573088" lvl="1" indent="-227012" algn="l" rtl="0">
              <a:spcBef>
                <a:spcPts val="360"/>
              </a:spcBef>
              <a:spcAft>
                <a:spcPts val="0"/>
              </a:spcAft>
              <a:buSzPts val="1800"/>
              <a:buFont typeface="Arial"/>
              <a:buChar char="•"/>
            </a:pPr>
            <a:r>
              <a:rPr lang="en-US" sz="1800">
                <a:solidFill>
                  <a:srgbClr val="000000"/>
                </a:solidFill>
              </a:rPr>
              <a:t>Embryo is new offspring</a:t>
            </a:r>
            <a:endParaRPr/>
          </a:p>
          <a:p>
            <a:pPr marL="342900" lvl="0" indent="-342900" algn="l" rtl="0">
              <a:spcBef>
                <a:spcPts val="400"/>
              </a:spcBef>
              <a:spcAft>
                <a:spcPts val="0"/>
              </a:spcAft>
              <a:buSzPts val="2000"/>
              <a:buFont typeface="Arial"/>
              <a:buChar char="•"/>
            </a:pPr>
            <a:r>
              <a:rPr lang="en-US">
                <a:solidFill>
                  <a:srgbClr val="000000"/>
                </a:solidFill>
              </a:rPr>
              <a:t>In many angiosperms, embryo development is arrested soon</a:t>
            </a:r>
            <a:br>
              <a:rPr lang="en-US">
                <a:solidFill>
                  <a:srgbClr val="000000"/>
                </a:solidFill>
              </a:rPr>
            </a:br>
            <a:r>
              <a:rPr lang="en-US">
                <a:solidFill>
                  <a:srgbClr val="000000"/>
                </a:solidFill>
              </a:rPr>
              <a:t>after </a:t>
            </a:r>
            <a:r>
              <a:rPr lang="en-US" b="1">
                <a:solidFill>
                  <a:srgbClr val="000000"/>
                </a:solidFill>
              </a:rPr>
              <a:t>meristems</a:t>
            </a:r>
            <a:r>
              <a:rPr lang="en-US">
                <a:solidFill>
                  <a:srgbClr val="000000"/>
                </a:solidFill>
              </a:rPr>
              <a:t> &amp; </a:t>
            </a:r>
            <a:r>
              <a:rPr lang="en-US" b="1">
                <a:solidFill>
                  <a:srgbClr val="000000"/>
                </a:solidFill>
              </a:rPr>
              <a:t>cotyledons</a:t>
            </a:r>
            <a:r>
              <a:rPr lang="en-US">
                <a:solidFill>
                  <a:srgbClr val="000000"/>
                </a:solidFill>
              </a:rPr>
              <a:t> (embryonic leaves) differentiate</a:t>
            </a:r>
            <a:endParaRPr/>
          </a:p>
          <a:p>
            <a:pPr marL="342900" lvl="0" indent="-342900" algn="l" rtl="0">
              <a:spcBef>
                <a:spcPts val="1000"/>
              </a:spcBef>
              <a:spcAft>
                <a:spcPts val="0"/>
              </a:spcAft>
              <a:buSzPts val="2000"/>
              <a:buFont typeface="Arial"/>
              <a:buChar char="•"/>
            </a:pPr>
            <a:r>
              <a:rPr lang="en-US">
                <a:solidFill>
                  <a:srgbClr val="000000"/>
                </a:solidFill>
              </a:rPr>
              <a:t>Integuments develop into a relatively impermeable </a:t>
            </a:r>
            <a:r>
              <a:rPr lang="en-US" b="1">
                <a:solidFill>
                  <a:srgbClr val="000000"/>
                </a:solidFill>
              </a:rPr>
              <a:t>seed coat</a:t>
            </a:r>
            <a:endParaRPr/>
          </a:p>
          <a:p>
            <a:pPr marL="573088" lvl="1" indent="-227012" algn="l" rtl="0">
              <a:spcBef>
                <a:spcPts val="960"/>
              </a:spcBef>
              <a:spcAft>
                <a:spcPts val="0"/>
              </a:spcAft>
              <a:buSzPts val="1800"/>
              <a:buFont typeface="Arial"/>
              <a:buChar char="•"/>
            </a:pPr>
            <a:r>
              <a:rPr lang="en-US" sz="1800">
                <a:solidFill>
                  <a:srgbClr val="000000"/>
                </a:solidFill>
              </a:rPr>
              <a:t>Encloses the seed with its dormant embryo and stored food</a:t>
            </a:r>
            <a:endParaRPr/>
          </a:p>
          <a:p>
            <a:pPr marL="573088" lvl="1" indent="-227012" algn="l" rtl="0">
              <a:spcBef>
                <a:spcPts val="360"/>
              </a:spcBef>
              <a:spcAft>
                <a:spcPts val="0"/>
              </a:spcAft>
              <a:buSzPts val="1800"/>
              <a:buFont typeface="Arial"/>
              <a:buChar char="•"/>
            </a:pPr>
            <a:r>
              <a:rPr lang="en-US" sz="1800">
                <a:solidFill>
                  <a:srgbClr val="000000"/>
                </a:solidFill>
              </a:rPr>
              <a:t>May remain dormant for many years</a:t>
            </a:r>
            <a:endParaRPr/>
          </a:p>
          <a:p>
            <a:pPr marL="573088" lvl="1" indent="-227012" algn="l" rtl="0">
              <a:spcBef>
                <a:spcPts val="360"/>
              </a:spcBef>
              <a:spcAft>
                <a:spcPts val="0"/>
              </a:spcAft>
              <a:buSzPts val="1800"/>
              <a:buFont typeface="Arial"/>
              <a:buChar char="•"/>
            </a:pPr>
            <a:r>
              <a:rPr lang="en-US" sz="1800">
                <a:solidFill>
                  <a:srgbClr val="000000"/>
                </a:solidFill>
              </a:rPr>
              <a:t>Germinate when conditions are favorable</a:t>
            </a:r>
            <a:endParaRPr/>
          </a:p>
        </p:txBody>
      </p:sp>
      <p:pic>
        <p:nvPicPr>
          <p:cNvPr id="386" name="Google Shape;386;p58" descr=" Micrograph A shows a seed in the initial stage of development. The proembryo grows inside an oval-shaped ovary with an opening at the bottom. The basal cell is at the bottom ovary, and suspensor cells are above it. The globular proembryo grows at the top of the suspensor. Micrograph B shows the second stage of development, in which the embryo grows into a heart-shape. Each bump in the heart is a cotyledon. Micrograph C shows the third stage of development. The embryo has grown longer and wider, and the cotyledons have grown into long extensions resembling bunny ears bent so they fit inside the seed. Cells inside the embryo grow in vertical columns. The central column, between the two ears, is called the embryonic axis. Micrograph D shows the fourth stage of development. The bunny ears are now as large as the main part of the embryo, and completely folded over. The base of the embryo is the root meristem, and the space between the two ears is the shoot meristem. A seed coat has formed over the ovary."/>
          <p:cNvPicPr preferRelativeResize="0"/>
          <p:nvPr/>
        </p:nvPicPr>
        <p:blipFill rotWithShape="1">
          <a:blip r:embed="rId3">
            <a:alphaModFix/>
          </a:blip>
          <a:srcRect/>
          <a:stretch/>
        </p:blipFill>
        <p:spPr>
          <a:xfrm>
            <a:off x="4882225" y="1107618"/>
            <a:ext cx="4044023" cy="486294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DEVELOPMENT OF THE SEED</a:t>
            </a:r>
            <a:endParaRPr/>
          </a:p>
        </p:txBody>
      </p:sp>
      <p:sp>
        <p:nvSpPr>
          <p:cNvPr id="392" name="Google Shape;392;p59"/>
          <p:cNvSpPr txBox="1">
            <a:spLocks noGrp="1"/>
          </p:cNvSpPr>
          <p:nvPr>
            <p:ph type="body" idx="1"/>
          </p:nvPr>
        </p:nvSpPr>
        <p:spPr>
          <a:xfrm>
            <a:off x="457200" y="1233377"/>
            <a:ext cx="8062912" cy="538329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Mature ovule develops in the seed.</a:t>
            </a:r>
            <a:endParaRPr/>
          </a:p>
          <a:p>
            <a:pPr marL="0" lvl="0" indent="0" algn="l" rtl="0">
              <a:lnSpc>
                <a:spcPct val="107000"/>
              </a:lnSpc>
              <a:spcBef>
                <a:spcPts val="600"/>
              </a:spcBef>
              <a:spcAft>
                <a:spcPts val="0"/>
              </a:spcAft>
              <a:buSzPts val="2600"/>
              <a:buFont typeface="Noto Sans Symbols"/>
              <a:buChar char="▪"/>
            </a:pPr>
            <a:r>
              <a:rPr lang="en-US" sz="2600">
                <a:latin typeface="Calibri"/>
                <a:ea typeface="Calibri"/>
                <a:cs typeface="Calibri"/>
                <a:sym typeface="Calibri"/>
              </a:rPr>
              <a:t>Typical seed contains a seed coat, cotyledons, endosperm, and a single embryo.</a:t>
            </a:r>
            <a:endParaRPr/>
          </a:p>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In monocots…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Have a single cotyledon called the scutellum.</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Scutellum is directly connected to the embryo via vascular tissue.</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Food reserves are stored in the large endosperm.</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Upon fertilization enzymes are secreted by the aleurone (just inside the seed coat) that breakdown food stuffs.</a:t>
            </a:r>
            <a:endParaRPr/>
          </a:p>
          <a:p>
            <a:pPr marL="617220" lvl="1" indent="-228600" algn="l" rtl="0">
              <a:lnSpc>
                <a:spcPct val="107000"/>
              </a:lnSpc>
              <a:spcBef>
                <a:spcPts val="800"/>
              </a:spcBef>
              <a:spcAft>
                <a:spcPts val="0"/>
              </a:spcAft>
              <a:buSzPts val="2600"/>
              <a:buFont typeface="Noto Sans Symbols"/>
              <a:buChar char="∙"/>
            </a:pPr>
            <a:r>
              <a:rPr lang="en-US" sz="2600">
                <a:latin typeface="Calibri"/>
                <a:ea typeface="Calibri"/>
                <a:cs typeface="Calibri"/>
                <a:sym typeface="Calibri"/>
              </a:rPr>
              <a:t>Products are then absorbed by the scutellum.</a:t>
            </a:r>
            <a:endParaRPr sz="2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0"/>
          <p:cNvSpPr txBox="1">
            <a:spLocks noGrp="1"/>
          </p:cNvSpPr>
          <p:nvPr>
            <p:ph type="title"/>
          </p:nvPr>
        </p:nvSpPr>
        <p:spPr>
          <a:xfrm>
            <a:off x="457200" y="241326"/>
            <a:ext cx="8062800" cy="659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98" name="Google Shape;398;p60"/>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EDEDED"/>
                </a:highlight>
              </a:rPr>
              <a:t>Figure 32.20</a:t>
            </a:r>
            <a:r>
              <a:rPr lang="en-US" sz="1100">
                <a:solidFill>
                  <a:srgbClr val="555555"/>
                </a:solidFill>
                <a:highlight>
                  <a:srgbClr val="EDEDED"/>
                </a:highlight>
              </a:rPr>
              <a:t> The structures of dicot and monocot seeds are shown. Dicots (left) have two cotyledons. Monocots, such as corn (right), have one cotyledon, called the scutellum; it channels nutrition to the growing embryo. Both monocot and dicot embryos have a plumule that forms the leaves, a hypocotyl that forms the stem, and a radicle that forms the root. The embryonic axis comprises everything between the plumule and the radicle, not including the cotyledon(s).</a:t>
            </a:r>
            <a:endParaRPr sz="1100"/>
          </a:p>
        </p:txBody>
      </p:sp>
      <p:pic>
        <p:nvPicPr>
          <p:cNvPr id="399" name="Google Shape;399;p60"/>
          <p:cNvPicPr preferRelativeResize="0"/>
          <p:nvPr/>
        </p:nvPicPr>
        <p:blipFill>
          <a:blip r:embed="rId3">
            <a:alphaModFix/>
          </a:blip>
          <a:stretch>
            <a:fillRect/>
          </a:stretch>
        </p:blipFill>
        <p:spPr>
          <a:xfrm>
            <a:off x="1119188" y="1295964"/>
            <a:ext cx="6905625" cy="31527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05" name="Google Shape;405;p61"/>
          <p:cNvSpPr txBox="1">
            <a:spLocks noGrp="1"/>
          </p:cNvSpPr>
          <p:nvPr>
            <p:ph type="body" idx="1"/>
          </p:nvPr>
        </p:nvSpPr>
        <p:spPr>
          <a:xfrm>
            <a:off x="457199" y="1222743"/>
            <a:ext cx="8062913" cy="5316279"/>
          </a:xfrm>
          <a:prstGeom prst="rect">
            <a:avLst/>
          </a:prstGeom>
          <a:noFill/>
          <a:ln>
            <a:noFill/>
          </a:ln>
        </p:spPr>
        <p:txBody>
          <a:bodyPr spcFirstLastPara="1" wrap="square" lIns="91425" tIns="45700" rIns="91425" bIns="45700" anchor="t" anchorCtr="0">
            <a:noAutofit/>
          </a:bodyPr>
          <a:lstStyle/>
          <a:p>
            <a:pPr marL="0" lvl="0" indent="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In dicots…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Two cotyledons have a vascular connection to the embryo.</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Endospermic dicots…</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Food reserves are held in the endosperm.</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Cotyledons absorb broken down food stuffs after germination.</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Examples include tomatoes and peppers.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Non-endospermic dicots…</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The endosperm is broken down and food reserves are shipped to the cotyledons.</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Examples include peanuts and peas.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In dicots the seed coat is divided into an outer (testa) and inner (tegmen) section.</a:t>
            </a:r>
            <a:endParaRPr/>
          </a:p>
          <a:p>
            <a:pPr marL="0" lvl="0" indent="0" algn="l" rtl="0">
              <a:lnSpc>
                <a:spcPct val="80000"/>
              </a:lnSpc>
              <a:spcBef>
                <a:spcPts val="1170"/>
              </a:spcBef>
              <a:spcAft>
                <a:spcPts val="0"/>
              </a:spcAft>
              <a:buClr>
                <a:srgbClr val="6CB255"/>
              </a:buClr>
              <a:buSzPts val="1850"/>
              <a:buNone/>
            </a:pPr>
            <a:endParaRPr sz="185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11" name="Google Shape;411;p62"/>
          <p:cNvSpPr txBox="1">
            <a:spLocks noGrp="1"/>
          </p:cNvSpPr>
          <p:nvPr>
            <p:ph type="body" idx="1"/>
          </p:nvPr>
        </p:nvSpPr>
        <p:spPr>
          <a:xfrm>
            <a:off x="457200" y="1233377"/>
            <a:ext cx="8062912" cy="5039832"/>
          </a:xfrm>
          <a:prstGeom prst="rect">
            <a:avLst/>
          </a:prstGeom>
          <a:noFill/>
          <a:ln>
            <a:noFill/>
          </a:ln>
        </p:spPr>
        <p:txBody>
          <a:bodyPr spcFirstLastPara="1" wrap="square" lIns="91425" tIns="45700" rIns="91425" bIns="45700" anchor="t" anchorCtr="0">
            <a:noAutofit/>
          </a:bodyPr>
          <a:lstStyle/>
          <a:p>
            <a:pPr marL="0" lvl="0" indent="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The embryonic axis consists of three parts…</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Hypocotyl</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Between the cotyledon attachment point and radicle.</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In dicots this will extend above ground giving rise to the stem.</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Radicle</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End of the embryonic axis.</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Develops into the root system.</a:t>
            </a:r>
            <a:endParaRPr/>
          </a:p>
          <a:p>
            <a:pPr marL="617220" lvl="1" indent="-22860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Plumule</a:t>
            </a:r>
            <a:endParaRPr/>
          </a:p>
          <a:p>
            <a:pPr marL="1143000" lvl="2" indent="-228600" algn="l" rtl="0">
              <a:lnSpc>
                <a:spcPct val="87000"/>
              </a:lnSpc>
              <a:spcBef>
                <a:spcPts val="0"/>
              </a:spcBef>
              <a:spcAft>
                <a:spcPts val="0"/>
              </a:spcAft>
              <a:buSzPts val="2590"/>
              <a:buFont typeface="Courier New"/>
              <a:buChar char="o"/>
            </a:pPr>
            <a:r>
              <a:rPr lang="en-US" sz="2590">
                <a:latin typeface="Calibri"/>
                <a:ea typeface="Calibri"/>
                <a:cs typeface="Calibri"/>
                <a:sym typeface="Calibri"/>
              </a:rPr>
              <a:t>Composed of the epicotyl, young leaves, and the shoot apical meristem.</a:t>
            </a:r>
            <a:endParaRPr/>
          </a:p>
          <a:p>
            <a:pPr marL="0" lvl="0" indent="0" algn="l" rtl="0">
              <a:lnSpc>
                <a:spcPct val="87000"/>
              </a:lnSpc>
              <a:spcBef>
                <a:spcPts val="0"/>
              </a:spcBef>
              <a:spcAft>
                <a:spcPts val="0"/>
              </a:spcAft>
              <a:buSzPts val="2590"/>
              <a:buFont typeface="Noto Sans Symbols"/>
              <a:buChar char="▪"/>
            </a:pPr>
            <a:r>
              <a:rPr lang="en-US" sz="2590">
                <a:latin typeface="Calibri"/>
                <a:ea typeface="Calibri"/>
                <a:cs typeface="Calibri"/>
                <a:sym typeface="Calibri"/>
              </a:rPr>
              <a:t>The epicotyl projects above the cotyledons.</a:t>
            </a:r>
            <a:endParaRPr/>
          </a:p>
          <a:p>
            <a:pPr marL="0" lvl="0" indent="0" algn="l" rtl="0">
              <a:lnSpc>
                <a:spcPct val="80000"/>
              </a:lnSpc>
              <a:spcBef>
                <a:spcPts val="1170"/>
              </a:spcBef>
              <a:spcAft>
                <a:spcPts val="0"/>
              </a:spcAft>
              <a:buClr>
                <a:srgbClr val="6CB255"/>
              </a:buClr>
              <a:buSzPts val="1850"/>
              <a:buNone/>
            </a:pPr>
            <a:endParaRPr sz="185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17" name="Google Shape;417;p63"/>
          <p:cNvSpPr txBox="1">
            <a:spLocks noGrp="1"/>
          </p:cNvSpPr>
          <p:nvPr>
            <p:ph type="body" idx="1"/>
          </p:nvPr>
        </p:nvSpPr>
        <p:spPr>
          <a:xfrm>
            <a:off x="457200" y="1265274"/>
            <a:ext cx="8062912" cy="474509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In dicot seeds…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epicotyl forms the plumule hook.</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Protects the plumule as it moves through soil.</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When exposed to light the hook straightens and the epicotyl continues to elongate.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radicle grows to produce the primary root.</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As it forms the tap root, lateral roots branch off to all sides.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23" name="Google Shape;423;p64"/>
          <p:cNvSpPr txBox="1">
            <a:spLocks noGrp="1"/>
          </p:cNvSpPr>
          <p:nvPr>
            <p:ph type="body" idx="1"/>
          </p:nvPr>
        </p:nvSpPr>
        <p:spPr>
          <a:xfrm>
            <a:off x="457200" y="1892899"/>
            <a:ext cx="8062800" cy="47451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In monocot seeds…</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The testa and tegmen are fused.</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The primary root emerges and is protected by the root-tip covering (coleorhiza).</a:t>
            </a:r>
            <a:endParaRPr/>
          </a:p>
          <a:p>
            <a:pPr marL="1143000" lvl="2" indent="-228600" algn="l" rtl="0">
              <a:lnSpc>
                <a:spcPct val="107000"/>
              </a:lnSpc>
              <a:spcBef>
                <a:spcPts val="0"/>
              </a:spcBef>
              <a:spcAft>
                <a:spcPts val="0"/>
              </a:spcAft>
              <a:buSzPts val="2600"/>
              <a:buFont typeface="Courier New"/>
              <a:buChar char="o"/>
            </a:pPr>
            <a:r>
              <a:rPr lang="en-US" sz="2600">
                <a:latin typeface="Calibri"/>
                <a:ea typeface="Calibri"/>
                <a:cs typeface="Calibri"/>
                <a:sym typeface="Calibri"/>
              </a:rPr>
              <a:t>Eventually the primary root dies and adventitious roots emerge from the base. (Fibrous root system)</a:t>
            </a:r>
            <a:endParaRPr/>
          </a:p>
          <a:p>
            <a:pPr marL="617220" lvl="1" indent="-228600" algn="l" rtl="0">
              <a:lnSpc>
                <a:spcPct val="107000"/>
              </a:lnSpc>
              <a:spcBef>
                <a:spcPts val="0"/>
              </a:spcBef>
              <a:spcAft>
                <a:spcPts val="0"/>
              </a:spcAft>
              <a:buSzPts val="2600"/>
              <a:buFont typeface="Noto Sans Symbols"/>
              <a:buChar char="∙"/>
            </a:pPr>
            <a:r>
              <a:rPr lang="en-US" sz="2600">
                <a:latin typeface="Calibri"/>
                <a:ea typeface="Calibri"/>
                <a:cs typeface="Calibri"/>
                <a:sym typeface="Calibri"/>
              </a:rPr>
              <a:t>The primary shoot emerges protected by the shoot-tip covering (coleoptile).</a:t>
            </a:r>
            <a:endParaRPr/>
          </a:p>
          <a:p>
            <a:pPr marL="1200150" lvl="2" indent="-285750" algn="l" rtl="0">
              <a:lnSpc>
                <a:spcPct val="107000"/>
              </a:lnSpc>
              <a:spcBef>
                <a:spcPts val="800"/>
              </a:spcBef>
              <a:spcAft>
                <a:spcPts val="0"/>
              </a:spcAft>
              <a:buSzPts val="2600"/>
              <a:buFont typeface="Courier New"/>
              <a:buChar char="o"/>
            </a:pPr>
            <a:r>
              <a:rPr lang="en-US" sz="2600">
                <a:latin typeface="Calibri"/>
                <a:ea typeface="Calibri"/>
                <a:cs typeface="Calibri"/>
                <a:sym typeface="Calibri"/>
              </a:rPr>
              <a:t>Upon exposure to light the coleoptile ceases to elongate and the leaves unfold.</a:t>
            </a:r>
            <a:endParaRPr sz="2600"/>
          </a:p>
        </p:txBody>
      </p:sp>
      <p:pic>
        <p:nvPicPr>
          <p:cNvPr id="424" name="Google Shape;424;p64"/>
          <p:cNvPicPr preferRelativeResize="0"/>
          <p:nvPr/>
        </p:nvPicPr>
        <p:blipFill>
          <a:blip r:embed="rId3">
            <a:alphaModFix/>
          </a:blip>
          <a:stretch>
            <a:fillRect/>
          </a:stretch>
        </p:blipFill>
        <p:spPr>
          <a:xfrm>
            <a:off x="5890075" y="0"/>
            <a:ext cx="3253925" cy="27993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75" name="Google Shape;75;p11"/>
          <p:cNvSpPr txBox="1">
            <a:spLocks noGrp="1"/>
          </p:cNvSpPr>
          <p:nvPr>
            <p:ph type="body" idx="1"/>
          </p:nvPr>
        </p:nvSpPr>
        <p:spPr>
          <a:xfrm>
            <a:off x="457200" y="1265274"/>
            <a:ext cx="8062912" cy="47450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Plants will increase in size, develop a root system, as well as a shoot system during vegetative phase.</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Flowering plants will bear flowers on a receptacle during the reproductive phase.</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Number of flowers, shape, size, and color vary between species.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SEEDS</a:t>
            </a:r>
            <a:endParaRPr>
              <a:solidFill>
                <a:schemeClr val="dk2"/>
              </a:solidFill>
            </a:endParaRPr>
          </a:p>
        </p:txBody>
      </p:sp>
      <p:pic>
        <p:nvPicPr>
          <p:cNvPr id="430" name="Google Shape;430;p65"/>
          <p:cNvPicPr preferRelativeResize="0"/>
          <p:nvPr/>
        </p:nvPicPr>
        <p:blipFill rotWithShape="1">
          <a:blip r:embed="rId3">
            <a:alphaModFix/>
          </a:blip>
          <a:srcRect/>
          <a:stretch/>
        </p:blipFill>
        <p:spPr>
          <a:xfrm>
            <a:off x="540773" y="1011257"/>
            <a:ext cx="8062455" cy="542495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SEEDS</a:t>
            </a:r>
            <a:endParaRPr/>
          </a:p>
        </p:txBody>
      </p:sp>
      <p:sp>
        <p:nvSpPr>
          <p:cNvPr id="436" name="Google Shape;436;p66"/>
          <p:cNvSpPr txBox="1">
            <a:spLocks noGrp="1"/>
          </p:cNvSpPr>
          <p:nvPr>
            <p:ph type="body" idx="1"/>
          </p:nvPr>
        </p:nvSpPr>
        <p:spPr>
          <a:xfrm>
            <a:off x="413778" y="1107618"/>
            <a:ext cx="7516140" cy="29084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US" sz="2400">
                <a:solidFill>
                  <a:srgbClr val="000000"/>
                </a:solidFill>
              </a:rPr>
              <a:t>Seeds are an important adaptation</a:t>
            </a:r>
            <a:endParaRPr/>
          </a:p>
          <a:p>
            <a:pPr marL="685800" lvl="1" indent="-339725" algn="l" rtl="0">
              <a:spcBef>
                <a:spcPts val="1040"/>
              </a:spcBef>
              <a:spcAft>
                <a:spcPts val="0"/>
              </a:spcAft>
              <a:buSzPts val="2200"/>
              <a:buFont typeface="Arial Black"/>
              <a:buAutoNum type="arabicPeriod"/>
            </a:pPr>
            <a:r>
              <a:rPr lang="en-US" sz="2200">
                <a:solidFill>
                  <a:srgbClr val="000000"/>
                </a:solidFill>
              </a:rPr>
              <a:t>Maintain dormancy under unfavorable conditions</a:t>
            </a:r>
            <a:endParaRPr/>
          </a:p>
          <a:p>
            <a:pPr marL="685800" lvl="1" indent="-339725" algn="l" rtl="0">
              <a:spcBef>
                <a:spcPts val="440"/>
              </a:spcBef>
              <a:spcAft>
                <a:spcPts val="0"/>
              </a:spcAft>
              <a:buSzPts val="2200"/>
              <a:buFont typeface="Arial Black"/>
              <a:buAutoNum type="arabicPeriod"/>
            </a:pPr>
            <a:r>
              <a:rPr lang="en-US" sz="2200">
                <a:solidFill>
                  <a:srgbClr val="000000"/>
                </a:solidFill>
              </a:rPr>
              <a:t>Protect young plant when it is most vulnerable</a:t>
            </a:r>
            <a:endParaRPr/>
          </a:p>
          <a:p>
            <a:pPr marL="685800" lvl="1" indent="-339725" algn="l" rtl="0">
              <a:spcBef>
                <a:spcPts val="440"/>
              </a:spcBef>
              <a:spcAft>
                <a:spcPts val="0"/>
              </a:spcAft>
              <a:buSzPts val="2200"/>
              <a:buFont typeface="Arial Black"/>
              <a:buAutoNum type="arabicPeriod"/>
            </a:pPr>
            <a:r>
              <a:rPr lang="en-US" sz="2200">
                <a:solidFill>
                  <a:srgbClr val="000000"/>
                </a:solidFill>
              </a:rPr>
              <a:t>Provide food for the embryo until it can produce its own food</a:t>
            </a:r>
            <a:endParaRPr/>
          </a:p>
          <a:p>
            <a:pPr marL="685800" lvl="1" indent="-339725" algn="l" rtl="0">
              <a:spcBef>
                <a:spcPts val="440"/>
              </a:spcBef>
              <a:spcAft>
                <a:spcPts val="0"/>
              </a:spcAft>
              <a:buSzPts val="2200"/>
              <a:buFont typeface="Arial Black"/>
              <a:buAutoNum type="arabicPeriod"/>
            </a:pPr>
            <a:r>
              <a:rPr lang="en-US" sz="2200">
                <a:solidFill>
                  <a:srgbClr val="000000"/>
                </a:solidFill>
              </a:rPr>
              <a:t>Facilitate dispersal of the embryo</a:t>
            </a:r>
            <a:endParaRPr/>
          </a:p>
          <a:p>
            <a:pPr marL="717550" lvl="0" indent="-223837" algn="l" rtl="0">
              <a:spcBef>
                <a:spcPts val="440"/>
              </a:spcBef>
              <a:spcAft>
                <a:spcPts val="0"/>
              </a:spcAft>
              <a:buSzPts val="2200"/>
              <a:buFont typeface="Arial Black"/>
              <a:buNone/>
            </a:pPr>
            <a:endParaRPr sz="220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SEED GERMINATION</a:t>
            </a:r>
            <a:endParaRPr/>
          </a:p>
        </p:txBody>
      </p:sp>
      <p:sp>
        <p:nvSpPr>
          <p:cNvPr id="442" name="Google Shape;442;p67"/>
          <p:cNvSpPr txBox="1">
            <a:spLocks noGrp="1"/>
          </p:cNvSpPr>
          <p:nvPr>
            <p:ph type="body" idx="1"/>
          </p:nvPr>
        </p:nvSpPr>
        <p:spPr>
          <a:xfrm>
            <a:off x="457200" y="1180214"/>
            <a:ext cx="8062912" cy="48301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Dormancy = period of inactivity or low metabolic activity</a:t>
            </a:r>
            <a:endParaRPr/>
          </a:p>
          <a:p>
            <a:pPr marL="617220" lvl="1"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In many mature seeds this may last from months to even centuries.</a:t>
            </a:r>
            <a:endParaRPr/>
          </a:p>
          <a:p>
            <a:pPr marL="342900" lvl="0" indent="-342900" algn="l" rtl="0">
              <a:spcBef>
                <a:spcPts val="1360"/>
              </a:spcBef>
              <a:spcAft>
                <a:spcPts val="0"/>
              </a:spcAft>
              <a:buSzPts val="2800"/>
              <a:buFont typeface="Arial"/>
              <a:buChar char="•"/>
            </a:pPr>
            <a:r>
              <a:rPr lang="en-US" sz="2800">
                <a:latin typeface="Calibri"/>
                <a:ea typeface="Calibri"/>
                <a:cs typeface="Calibri"/>
                <a:sym typeface="Calibri"/>
              </a:rPr>
              <a:t>Dormancy helps keep seeds viable during unfavorable conditions.</a:t>
            </a:r>
            <a:endParaRPr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48" name="Google Shape;448;p68"/>
          <p:cNvSpPr txBox="1">
            <a:spLocks noGrp="1"/>
          </p:cNvSpPr>
          <p:nvPr>
            <p:ph type="body" idx="1"/>
          </p:nvPr>
        </p:nvSpPr>
        <p:spPr>
          <a:xfrm>
            <a:off x="457200" y="1244009"/>
            <a:ext cx="8062912" cy="4766355"/>
          </a:xfrm>
          <a:prstGeom prst="rect">
            <a:avLst/>
          </a:prstGeom>
          <a:noFill/>
          <a:ln>
            <a:noFill/>
          </a:ln>
        </p:spPr>
        <p:txBody>
          <a:bodyPr spcFirstLastPara="1" wrap="square" lIns="91425" tIns="45700" rIns="91425" bIns="45700" anchor="t" anchorCtr="0">
            <a:noAutofit/>
          </a:bodyPr>
          <a:lstStyle/>
          <a:p>
            <a:pPr marL="0" lvl="0" indent="0" algn="l" rtl="0">
              <a:lnSpc>
                <a:spcPct val="97000"/>
              </a:lnSpc>
              <a:spcBef>
                <a:spcPts val="0"/>
              </a:spcBef>
              <a:spcAft>
                <a:spcPts val="0"/>
              </a:spcAft>
              <a:buSzPts val="2600"/>
              <a:buFont typeface="Noto Sans Symbols"/>
              <a:buChar char="∙"/>
            </a:pPr>
            <a:r>
              <a:rPr lang="en-US" sz="2600">
                <a:latin typeface="Calibri"/>
                <a:ea typeface="Calibri"/>
                <a:cs typeface="Calibri"/>
                <a:sym typeface="Calibri"/>
              </a:rPr>
              <a:t>Favorable conditions will enable germination and can include…</a:t>
            </a:r>
            <a:endParaRPr/>
          </a:p>
          <a:p>
            <a:pPr marL="617220" lvl="1" indent="-22860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Increased moisture.</a:t>
            </a:r>
            <a:endParaRPr/>
          </a:p>
          <a:p>
            <a:pPr marL="617220" lvl="1" indent="-22860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Fires.</a:t>
            </a:r>
            <a:endParaRPr/>
          </a:p>
          <a:p>
            <a:pPr marL="617220" lvl="1" indent="-22860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Vernalization (cold treatment).</a:t>
            </a:r>
            <a:endParaRPr/>
          </a:p>
          <a:p>
            <a:pPr marL="617220" lvl="1" indent="-22860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Heat treatment.</a:t>
            </a:r>
            <a:endParaRPr/>
          </a:p>
          <a:p>
            <a:pPr marL="617220" lvl="1" indent="-22860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Scarification (mechanical or chemical breakdown of the seed coat).</a:t>
            </a:r>
            <a:endParaRPr/>
          </a:p>
          <a:p>
            <a:pPr marL="0" lvl="0" indent="0" algn="l" rtl="0">
              <a:lnSpc>
                <a:spcPct val="97000"/>
              </a:lnSpc>
              <a:spcBef>
                <a:spcPts val="0"/>
              </a:spcBef>
              <a:spcAft>
                <a:spcPts val="0"/>
              </a:spcAft>
              <a:buSzPts val="2600"/>
              <a:buFont typeface="Noto Sans Symbols"/>
              <a:buChar char="∙"/>
            </a:pPr>
            <a:r>
              <a:rPr lang="en-US" sz="2600">
                <a:latin typeface="Calibri"/>
                <a:ea typeface="Calibri"/>
                <a:cs typeface="Calibri"/>
                <a:sym typeface="Calibri"/>
              </a:rPr>
              <a:t>The time for a seedling to emerge may also vary.</a:t>
            </a:r>
            <a:endParaRPr/>
          </a:p>
          <a:p>
            <a:pPr marL="0" lvl="0" indent="0" algn="l" rtl="0">
              <a:lnSpc>
                <a:spcPct val="97000"/>
              </a:lnSpc>
              <a:spcBef>
                <a:spcPts val="600"/>
              </a:spcBef>
              <a:spcAft>
                <a:spcPts val="0"/>
              </a:spcAft>
              <a:buSzPts val="2600"/>
              <a:buFont typeface="Noto Sans Symbols"/>
              <a:buChar char="∙"/>
            </a:pPr>
            <a:r>
              <a:rPr lang="en-US" sz="2600">
                <a:latin typeface="Calibri"/>
                <a:ea typeface="Calibri"/>
                <a:cs typeface="Calibri"/>
                <a:sym typeface="Calibri"/>
              </a:rPr>
              <a:t>Large seeds often have enough food reserves for germination to occur deep underground.</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SEEDS</a:t>
            </a:r>
            <a:endParaRPr/>
          </a:p>
        </p:txBody>
      </p:sp>
      <p:sp>
        <p:nvSpPr>
          <p:cNvPr id="454" name="Google Shape;454;p69"/>
          <p:cNvSpPr txBox="1">
            <a:spLocks noGrp="1"/>
          </p:cNvSpPr>
          <p:nvPr>
            <p:ph type="body" idx="1"/>
          </p:nvPr>
        </p:nvSpPr>
        <p:spPr>
          <a:xfrm>
            <a:off x="457201" y="4365712"/>
            <a:ext cx="7723135" cy="221599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Font typeface="Arial"/>
              <a:buChar char="•"/>
            </a:pPr>
            <a:r>
              <a:rPr lang="en-US">
                <a:solidFill>
                  <a:srgbClr val="000000"/>
                </a:solidFill>
              </a:rPr>
              <a:t>Once a seed coat forms, most of the embryo’s metabolic activities cease</a:t>
            </a:r>
            <a:endParaRPr/>
          </a:p>
          <a:p>
            <a:pPr marL="342900" lvl="0" indent="-342900" algn="l" rtl="0">
              <a:spcBef>
                <a:spcPts val="1000"/>
              </a:spcBef>
              <a:spcAft>
                <a:spcPts val="0"/>
              </a:spcAft>
              <a:buSzPts val="2000"/>
              <a:buFont typeface="Arial"/>
              <a:buChar char="•"/>
            </a:pPr>
            <a:r>
              <a:rPr lang="en-US">
                <a:solidFill>
                  <a:srgbClr val="000000"/>
                </a:solidFill>
              </a:rPr>
              <a:t>Germination cannot take place until water and oxygen reach the embryo</a:t>
            </a:r>
            <a:endParaRPr/>
          </a:p>
          <a:p>
            <a:pPr marL="342900" lvl="0" indent="-342900" algn="l" rtl="0">
              <a:spcBef>
                <a:spcPts val="1000"/>
              </a:spcBef>
              <a:spcAft>
                <a:spcPts val="0"/>
              </a:spcAft>
              <a:buSzPts val="2000"/>
              <a:buFont typeface="Arial"/>
              <a:buChar char="•"/>
            </a:pPr>
            <a:r>
              <a:rPr lang="en-US">
                <a:solidFill>
                  <a:srgbClr val="000000"/>
                </a:solidFill>
              </a:rPr>
              <a:t>Seeds of some plants have been known to remain viable for thousands of years </a:t>
            </a:r>
            <a:endParaRPr/>
          </a:p>
        </p:txBody>
      </p:sp>
      <p:pic>
        <p:nvPicPr>
          <p:cNvPr id="455" name="Google Shape;455;p69" descr="Seedling, Germ Leaves, Wildling, Plug, Seeds, Leaves"/>
          <p:cNvPicPr preferRelativeResize="0"/>
          <p:nvPr/>
        </p:nvPicPr>
        <p:blipFill rotWithShape="1">
          <a:blip r:embed="rId3">
            <a:alphaModFix/>
          </a:blip>
          <a:srcRect/>
          <a:stretch/>
        </p:blipFill>
        <p:spPr>
          <a:xfrm>
            <a:off x="2099792" y="900861"/>
            <a:ext cx="4944417" cy="3296279"/>
          </a:xfrm>
          <a:prstGeom prst="rect">
            <a:avLst/>
          </a:prstGeom>
          <a:noFill/>
          <a:ln>
            <a:noFill/>
          </a:ln>
        </p:spPr>
      </p:pic>
      <p:sp>
        <p:nvSpPr>
          <p:cNvPr id="456" name="Google Shape;456;p69"/>
          <p:cNvSpPr/>
          <p:nvPr/>
        </p:nvSpPr>
        <p:spPr>
          <a:xfrm>
            <a:off x="3540710" y="6509234"/>
            <a:ext cx="5486400"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Caption: </a:t>
            </a:r>
            <a:r>
              <a:rPr lang="en-US" sz="1000" u="sng">
                <a:solidFill>
                  <a:schemeClr val="dk1"/>
                </a:solidFill>
                <a:latin typeface="Arial"/>
                <a:ea typeface="Arial"/>
                <a:cs typeface="Arial"/>
                <a:sym typeface="Arial"/>
                <a:hlinkClick r:id="rId4"/>
              </a:rPr>
              <a:t>Seedling</a:t>
            </a:r>
            <a:r>
              <a:rPr lang="en-US" sz="1000">
                <a:solidFill>
                  <a:schemeClr val="dk1"/>
                </a:solidFill>
                <a:latin typeface="Arial"/>
                <a:ea typeface="Arial"/>
                <a:cs typeface="Arial"/>
                <a:sym typeface="Arial"/>
              </a:rPr>
              <a:t>, </a:t>
            </a:r>
            <a:r>
              <a:rPr lang="en-US" sz="1000" u="sng">
                <a:solidFill>
                  <a:schemeClr val="dk1"/>
                </a:solidFill>
                <a:latin typeface="Arial"/>
                <a:ea typeface="Arial"/>
                <a:cs typeface="Arial"/>
                <a:sym typeface="Arial"/>
                <a:hlinkClick r:id="rId5"/>
              </a:rPr>
              <a:t>Public Domain</a:t>
            </a:r>
            <a:endParaRPr sz="100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SEEDS</a:t>
            </a:r>
            <a:endParaRPr/>
          </a:p>
        </p:txBody>
      </p:sp>
      <p:sp>
        <p:nvSpPr>
          <p:cNvPr id="462" name="Google Shape;462;p70"/>
          <p:cNvSpPr txBox="1">
            <a:spLocks noGrp="1"/>
          </p:cNvSpPr>
          <p:nvPr>
            <p:ph type="body" idx="1"/>
          </p:nvPr>
        </p:nvSpPr>
        <p:spPr>
          <a:xfrm>
            <a:off x="457202" y="1175776"/>
            <a:ext cx="4390184" cy="282846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US" sz="2400">
                <a:solidFill>
                  <a:srgbClr val="000000"/>
                </a:solidFill>
              </a:rPr>
              <a:t>Specific adaptations ensure that seeds will germinate only under appropriate conditions</a:t>
            </a:r>
            <a:endParaRPr/>
          </a:p>
          <a:p>
            <a:pPr marL="573088" lvl="1" indent="-227012" algn="l" rtl="0">
              <a:spcBef>
                <a:spcPts val="1040"/>
              </a:spcBef>
              <a:spcAft>
                <a:spcPts val="0"/>
              </a:spcAft>
              <a:buSzPts val="2200"/>
              <a:buFont typeface="Arial"/>
              <a:buChar char="•"/>
            </a:pPr>
            <a:r>
              <a:rPr lang="en-US" sz="2200">
                <a:solidFill>
                  <a:srgbClr val="000000"/>
                </a:solidFill>
              </a:rPr>
              <a:t>Some seeds lie within tough cones that do not open until exposed to fire</a:t>
            </a:r>
            <a:endParaRPr/>
          </a:p>
        </p:txBody>
      </p:sp>
      <p:pic>
        <p:nvPicPr>
          <p:cNvPr id="463" name="Google Shape;463;p70" descr="https://upload.wikimedia.org/wikipedia/commons/8/81/Rim_Fire_20130817-FS-UNK-0051_%289661854793%29.jpg"/>
          <p:cNvPicPr preferRelativeResize="0"/>
          <p:nvPr/>
        </p:nvPicPr>
        <p:blipFill rotWithShape="1">
          <a:blip r:embed="rId3">
            <a:alphaModFix/>
          </a:blip>
          <a:srcRect/>
          <a:stretch/>
        </p:blipFill>
        <p:spPr>
          <a:xfrm>
            <a:off x="5156137" y="1219200"/>
            <a:ext cx="3457053" cy="51855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DEVELOPMENT OF FRUIT AND FRUIT TYPES</a:t>
            </a:r>
            <a:endParaRPr/>
          </a:p>
        </p:txBody>
      </p:sp>
      <p:sp>
        <p:nvSpPr>
          <p:cNvPr id="469" name="Google Shape;469;p71"/>
          <p:cNvSpPr txBox="1">
            <a:spLocks noGrp="1"/>
          </p:cNvSpPr>
          <p:nvPr>
            <p:ph type="body" idx="1"/>
          </p:nvPr>
        </p:nvSpPr>
        <p:spPr>
          <a:xfrm>
            <a:off x="457200" y="1254642"/>
            <a:ext cx="8062912" cy="4755722"/>
          </a:xfrm>
          <a:prstGeom prst="rect">
            <a:avLst/>
          </a:prstGeom>
          <a:noFill/>
          <a:ln>
            <a:noFill/>
          </a:ln>
        </p:spPr>
        <p:txBody>
          <a:bodyPr spcFirstLastPara="1" wrap="square" lIns="91425" tIns="45700" rIns="91425" bIns="45700" anchor="t" anchorCtr="0">
            <a:noAutofit/>
          </a:bodyPr>
          <a:lstStyle/>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Ovary usually develops into the fruit after fertilization.</a:t>
            </a:r>
            <a:endParaRPr/>
          </a:p>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Botanically speaking a fruit is just a ripened ovary.</a:t>
            </a:r>
            <a:endParaRPr/>
          </a:p>
          <a:p>
            <a:pPr marL="0" lvl="0" indent="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True fruits from directly from the ovary.</a:t>
            </a:r>
            <a:endParaRPr/>
          </a:p>
          <a:p>
            <a:pPr marL="0" lvl="0" indent="0" algn="l" rtl="0">
              <a:lnSpc>
                <a:spcPct val="97000"/>
              </a:lnSpc>
              <a:spcBef>
                <a:spcPts val="800"/>
              </a:spcBef>
              <a:spcAft>
                <a:spcPts val="0"/>
              </a:spcAft>
              <a:buSzPts val="2800"/>
              <a:buFont typeface="Noto Sans Symbols"/>
              <a:buChar char="▪"/>
            </a:pPr>
            <a:r>
              <a:rPr lang="en-US" sz="2800">
                <a:latin typeface="Calibri"/>
                <a:ea typeface="Calibri"/>
                <a:cs typeface="Calibri"/>
                <a:sym typeface="Calibri"/>
              </a:rPr>
              <a:t>Accessory fruits develop from another part of the female gametophyte.</a:t>
            </a:r>
            <a:endParaRPr/>
          </a:p>
          <a:p>
            <a:pPr marL="0" lvl="0" indent="0" algn="l" rtl="0">
              <a:lnSpc>
                <a:spcPct val="97000"/>
              </a:lnSpc>
              <a:spcBef>
                <a:spcPts val="800"/>
              </a:spcBef>
              <a:spcAft>
                <a:spcPts val="0"/>
              </a:spcAft>
              <a:buSzPts val="2800"/>
              <a:buFont typeface="Noto Sans Symbols"/>
              <a:buChar char="▪"/>
            </a:pPr>
            <a:r>
              <a:rPr lang="en-US" sz="2800">
                <a:latin typeface="Calibri"/>
                <a:ea typeface="Calibri"/>
                <a:cs typeface="Calibri"/>
                <a:sym typeface="Calibri"/>
              </a:rPr>
              <a:t>Dehiscent fruits readily disperse their seeds (such as peas).</a:t>
            </a:r>
            <a:endParaRPr/>
          </a:p>
          <a:p>
            <a:pPr marL="0" lvl="0" indent="0" algn="l" rtl="0">
              <a:lnSpc>
                <a:spcPct val="97000"/>
              </a:lnSpc>
              <a:spcBef>
                <a:spcPts val="800"/>
              </a:spcBef>
              <a:spcAft>
                <a:spcPts val="0"/>
              </a:spcAft>
              <a:buSzPts val="2800"/>
              <a:buFont typeface="Noto Sans Symbols"/>
              <a:buChar char="▪"/>
            </a:pPr>
            <a:r>
              <a:rPr lang="en-US" sz="2800">
                <a:latin typeface="Calibri"/>
                <a:ea typeface="Calibri"/>
                <a:cs typeface="Calibri"/>
                <a:sym typeface="Calibri"/>
              </a:rPr>
              <a:t>Indehiscent fruits rely on decay to release their seeds (such as peaches).</a:t>
            </a:r>
            <a:endParaRPr sz="2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FRUITS</a:t>
            </a:r>
            <a:endParaRPr/>
          </a:p>
        </p:txBody>
      </p:sp>
      <p:sp>
        <p:nvSpPr>
          <p:cNvPr id="475" name="Google Shape;475;p72"/>
          <p:cNvSpPr txBox="1">
            <a:spLocks noGrp="1"/>
          </p:cNvSpPr>
          <p:nvPr>
            <p:ph type="body" idx="1"/>
          </p:nvPr>
        </p:nvSpPr>
        <p:spPr>
          <a:xfrm>
            <a:off x="457203" y="4284496"/>
            <a:ext cx="8062910" cy="218213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00"/>
              <a:buFont typeface="Arial"/>
              <a:buChar char="•"/>
            </a:pPr>
            <a:r>
              <a:rPr lang="en-US" sz="2200">
                <a:solidFill>
                  <a:srgbClr val="000000"/>
                </a:solidFill>
              </a:rPr>
              <a:t>Most simply defined as </a:t>
            </a:r>
            <a:r>
              <a:rPr lang="en-US" sz="2200" i="1">
                <a:solidFill>
                  <a:srgbClr val="000000"/>
                </a:solidFill>
              </a:rPr>
              <a:t>mature ovaries</a:t>
            </a:r>
            <a:r>
              <a:rPr lang="en-US" sz="2200">
                <a:solidFill>
                  <a:srgbClr val="000000"/>
                </a:solidFill>
              </a:rPr>
              <a:t> (carpels) </a:t>
            </a:r>
            <a:endParaRPr/>
          </a:p>
          <a:p>
            <a:pPr marL="342900" lvl="0" indent="-342900" algn="l" rtl="0">
              <a:spcBef>
                <a:spcPts val="1040"/>
              </a:spcBef>
              <a:spcAft>
                <a:spcPts val="0"/>
              </a:spcAft>
              <a:buSzPts val="2200"/>
              <a:buFont typeface="Arial"/>
              <a:buChar char="•"/>
            </a:pPr>
            <a:r>
              <a:rPr lang="en-US" sz="2200">
                <a:solidFill>
                  <a:srgbClr val="000000"/>
                </a:solidFill>
              </a:rPr>
              <a:t>During seed formation, the flower ovary begins to develop into fruit</a:t>
            </a:r>
            <a:endParaRPr/>
          </a:p>
          <a:p>
            <a:pPr marL="342900" lvl="0" indent="-342900" algn="l" rtl="0">
              <a:spcBef>
                <a:spcPts val="1040"/>
              </a:spcBef>
              <a:spcAft>
                <a:spcPts val="0"/>
              </a:spcAft>
              <a:buSzPts val="2200"/>
              <a:buFont typeface="Arial"/>
              <a:buChar char="•"/>
            </a:pPr>
            <a:r>
              <a:rPr lang="en-US" sz="2200">
                <a:solidFill>
                  <a:srgbClr val="000000"/>
                </a:solidFill>
              </a:rPr>
              <a:t>It is possible for fruits to develop without seed development</a:t>
            </a:r>
            <a:endParaRPr/>
          </a:p>
          <a:p>
            <a:pPr marL="573088" lvl="1" indent="-227012" algn="l" rtl="0">
              <a:spcBef>
                <a:spcPts val="1000"/>
              </a:spcBef>
              <a:spcAft>
                <a:spcPts val="0"/>
              </a:spcAft>
              <a:buSzPts val="2000"/>
              <a:buFont typeface="Arial"/>
              <a:buChar char="•"/>
            </a:pPr>
            <a:r>
              <a:rPr lang="en-US">
                <a:solidFill>
                  <a:srgbClr val="000000"/>
                </a:solidFill>
              </a:rPr>
              <a:t>Bananas are propagated asexually</a:t>
            </a:r>
            <a:endParaRPr sz="2400">
              <a:solidFill>
                <a:srgbClr val="000000"/>
              </a:solidFill>
            </a:endParaRPr>
          </a:p>
        </p:txBody>
      </p:sp>
      <p:pic>
        <p:nvPicPr>
          <p:cNvPr id="476" name="Google Shape;476;p72" descr="C:\Users\Kyle Bartow\Downloads\fruits-82524_1920.jpg"/>
          <p:cNvPicPr preferRelativeResize="0"/>
          <p:nvPr/>
        </p:nvPicPr>
        <p:blipFill rotWithShape="1">
          <a:blip r:embed="rId3">
            <a:alphaModFix/>
          </a:blip>
          <a:srcRect/>
          <a:stretch/>
        </p:blipFill>
        <p:spPr>
          <a:xfrm>
            <a:off x="2121245" y="944285"/>
            <a:ext cx="4901511" cy="3267674"/>
          </a:xfrm>
          <a:prstGeom prst="rect">
            <a:avLst/>
          </a:prstGeom>
          <a:noFill/>
          <a:ln>
            <a:noFill/>
          </a:ln>
        </p:spPr>
      </p:pic>
      <p:sp>
        <p:nvSpPr>
          <p:cNvPr id="477" name="Google Shape;477;p72"/>
          <p:cNvSpPr txBox="1"/>
          <p:nvPr/>
        </p:nvSpPr>
        <p:spPr>
          <a:xfrm>
            <a:off x="3659398" y="6490156"/>
            <a:ext cx="5419472"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Download for free at </a:t>
            </a:r>
            <a:r>
              <a:rPr lang="en-US" sz="1000" u="sng">
                <a:solidFill>
                  <a:schemeClr val="dk1"/>
                </a:solidFill>
                <a:latin typeface="Arial"/>
                <a:ea typeface="Arial"/>
                <a:cs typeface="Arial"/>
                <a:sym typeface="Arial"/>
                <a:hlinkClick r:id="rId4"/>
              </a:rPr>
              <a:t>http://cnx.org/contents/185cbf87-c72e-48f5-b51e-f14f21b5eabd@10.61</a:t>
            </a:r>
            <a:endParaRPr sz="1000">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83" name="Google Shape;483;p73"/>
          <p:cNvSpPr txBox="1">
            <a:spLocks noGrp="1"/>
          </p:cNvSpPr>
          <p:nvPr>
            <p:ph type="body" idx="1"/>
          </p:nvPr>
        </p:nvSpPr>
        <p:spPr>
          <a:xfrm>
            <a:off x="457200" y="1233377"/>
            <a:ext cx="8062912" cy="477698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Fruits may be classified as…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Simple</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Develops from a single carpel or fused carpels of one ovary.</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Nuts and beans are examples.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Aggregate</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Develops from more than one carpel found on the same flower.</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Raspberries are an example.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489" name="Google Shape;489;p74"/>
          <p:cNvSpPr txBox="1">
            <a:spLocks noGrp="1"/>
          </p:cNvSpPr>
          <p:nvPr>
            <p:ph type="body" idx="1"/>
          </p:nvPr>
        </p:nvSpPr>
        <p:spPr>
          <a:xfrm>
            <a:off x="457200" y="1233377"/>
            <a:ext cx="8062912" cy="477698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Fruits may be classified as…(cont.)</a:t>
            </a:r>
            <a:endParaRPr/>
          </a:p>
          <a:p>
            <a:pPr marL="731520" lvl="1"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Multiple</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Develops from an inflorescence or a cluster of flowers.</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Pineapples are an example.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Accessory</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Derive from structures outside the ovary.</a:t>
            </a:r>
            <a:endParaRPr/>
          </a:p>
          <a:p>
            <a:pPr marL="1143000" lvl="2"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Strawberries (receptacles) and apples (hypanthium) are examples.</a:t>
            </a:r>
            <a:endParaRPr/>
          </a:p>
          <a:p>
            <a:pPr marL="0" lvl="0" indent="177800" algn="l" rtl="0">
              <a:lnSpc>
                <a:spcPct val="107000"/>
              </a:lnSpc>
              <a:spcBef>
                <a:spcPts val="800"/>
              </a:spcBef>
              <a:spcAft>
                <a:spcPts val="0"/>
              </a:spcAft>
              <a:buSzPts val="2800"/>
              <a:buFont typeface="Noto Sans Symbols"/>
              <a:buNone/>
            </a:pPr>
            <a:endParaRPr sz="2800">
              <a:latin typeface="Calibri"/>
              <a:ea typeface="Calibri"/>
              <a:cs typeface="Calibri"/>
              <a:sym typeface="Calibri"/>
            </a:endParaRPr>
          </a:p>
          <a:p>
            <a:pPr marL="0" lvl="0" indent="0" algn="l" rtl="0">
              <a:spcBef>
                <a:spcPts val="400"/>
              </a:spcBef>
              <a:spcAft>
                <a:spcPts val="0"/>
              </a:spcAft>
              <a:buClr>
                <a:srgbClr val="6CB255"/>
              </a:buClr>
              <a:buSzPts val="20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457200" y="371598"/>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FLOWERS HOUSE THE GAMETOPHYTE GENERATION</a:t>
            </a:r>
            <a:endParaRPr/>
          </a:p>
        </p:txBody>
      </p:sp>
      <p:sp>
        <p:nvSpPr>
          <p:cNvPr id="81" name="Google Shape;81;p12"/>
          <p:cNvSpPr txBox="1">
            <a:spLocks noGrp="1"/>
          </p:cNvSpPr>
          <p:nvPr>
            <p:ph type="body" idx="1"/>
          </p:nvPr>
        </p:nvSpPr>
        <p:spPr>
          <a:xfrm>
            <a:off x="219575" y="3832550"/>
            <a:ext cx="8758800" cy="2569800"/>
          </a:xfrm>
          <a:prstGeom prst="rect">
            <a:avLst/>
          </a:prstGeom>
          <a:noFill/>
          <a:ln>
            <a:noFill/>
          </a:ln>
        </p:spPr>
        <p:txBody>
          <a:bodyPr spcFirstLastPara="1" wrap="square" lIns="91425" tIns="45700" rIns="91425" bIns="45700" anchor="t" anchorCtr="0">
            <a:noAutofit/>
          </a:bodyPr>
          <a:lstStyle/>
          <a:p>
            <a:pPr marL="346075" lvl="0" indent="-346075" algn="l" rtl="0">
              <a:lnSpc>
                <a:spcPct val="100000"/>
              </a:lnSpc>
              <a:spcBef>
                <a:spcPts val="0"/>
              </a:spcBef>
              <a:spcAft>
                <a:spcPts val="0"/>
              </a:spcAft>
              <a:buSzPts val="2400"/>
              <a:buFont typeface="Arial"/>
              <a:buChar char="•"/>
            </a:pPr>
            <a:r>
              <a:rPr lang="en-US" sz="2400">
                <a:solidFill>
                  <a:srgbClr val="000000"/>
                </a:solidFill>
              </a:rPr>
              <a:t>Flower morphology</a:t>
            </a:r>
            <a:endParaRPr/>
          </a:p>
          <a:p>
            <a:pPr marL="573088" lvl="1" indent="-227012" algn="l" rtl="0">
              <a:lnSpc>
                <a:spcPct val="120000"/>
              </a:lnSpc>
              <a:spcBef>
                <a:spcPts val="1000"/>
              </a:spcBef>
              <a:spcAft>
                <a:spcPts val="0"/>
              </a:spcAft>
              <a:buSzPts val="2000"/>
              <a:buFont typeface="Arial"/>
              <a:buChar char="•"/>
            </a:pPr>
            <a:r>
              <a:rPr lang="en-US">
                <a:solidFill>
                  <a:srgbClr val="000000"/>
                </a:solidFill>
              </a:rPr>
              <a:t>Modified stems bearing modified leaves</a:t>
            </a:r>
            <a:endParaRPr/>
          </a:p>
          <a:p>
            <a:pPr marL="573088" lvl="1" indent="-227012" algn="l" rtl="0">
              <a:lnSpc>
                <a:spcPct val="120000"/>
              </a:lnSpc>
              <a:spcBef>
                <a:spcPts val="400"/>
              </a:spcBef>
              <a:spcAft>
                <a:spcPts val="0"/>
              </a:spcAft>
              <a:buSzPts val="2000"/>
              <a:buFont typeface="Arial"/>
              <a:buChar char="•"/>
            </a:pPr>
            <a:r>
              <a:rPr lang="en-US">
                <a:solidFill>
                  <a:srgbClr val="000000"/>
                </a:solidFill>
              </a:rPr>
              <a:t>Primordium develops into a bud at the end of a stalk called the </a:t>
            </a:r>
            <a:r>
              <a:rPr lang="en-US" b="1">
                <a:solidFill>
                  <a:srgbClr val="000000"/>
                </a:solidFill>
              </a:rPr>
              <a:t>pedicel</a:t>
            </a:r>
            <a:endParaRPr/>
          </a:p>
          <a:p>
            <a:pPr marL="573088" lvl="1" indent="-227012" algn="l" rtl="0">
              <a:lnSpc>
                <a:spcPct val="120000"/>
              </a:lnSpc>
              <a:spcBef>
                <a:spcPts val="400"/>
              </a:spcBef>
              <a:spcAft>
                <a:spcPts val="0"/>
              </a:spcAft>
              <a:buSzPts val="2000"/>
              <a:buFont typeface="Arial"/>
              <a:buChar char="•"/>
            </a:pPr>
            <a:r>
              <a:rPr lang="en-US">
                <a:solidFill>
                  <a:srgbClr val="000000"/>
                </a:solidFill>
              </a:rPr>
              <a:t>Pedicel expands at the tip to form a </a:t>
            </a:r>
            <a:r>
              <a:rPr lang="en-US" b="1">
                <a:solidFill>
                  <a:srgbClr val="000000"/>
                </a:solidFill>
              </a:rPr>
              <a:t>receptacle</a:t>
            </a:r>
            <a:r>
              <a:rPr lang="en-US">
                <a:solidFill>
                  <a:srgbClr val="000000"/>
                </a:solidFill>
              </a:rPr>
              <a:t>, to which other parts attach</a:t>
            </a:r>
            <a:endParaRPr/>
          </a:p>
          <a:p>
            <a:pPr marL="573088" lvl="1" indent="-227012" algn="l" rtl="0">
              <a:lnSpc>
                <a:spcPct val="120000"/>
              </a:lnSpc>
              <a:spcBef>
                <a:spcPts val="400"/>
              </a:spcBef>
              <a:spcAft>
                <a:spcPts val="0"/>
              </a:spcAft>
              <a:buSzPts val="2000"/>
              <a:buFont typeface="Arial"/>
              <a:buChar char="•"/>
            </a:pPr>
            <a:r>
              <a:rPr lang="en-US">
                <a:solidFill>
                  <a:srgbClr val="000000"/>
                </a:solidFill>
              </a:rPr>
              <a:t>Flower parts are organized in circles called </a:t>
            </a:r>
            <a:r>
              <a:rPr lang="en-US" b="1">
                <a:solidFill>
                  <a:srgbClr val="000000"/>
                </a:solidFill>
              </a:rPr>
              <a:t>whorls</a:t>
            </a:r>
            <a:endParaRPr/>
          </a:p>
        </p:txBody>
      </p:sp>
      <p:pic>
        <p:nvPicPr>
          <p:cNvPr id="82" name="Google Shape;82;p12" descr="Image result for flower anatomy"/>
          <p:cNvPicPr preferRelativeResize="0"/>
          <p:nvPr/>
        </p:nvPicPr>
        <p:blipFill rotWithShape="1">
          <a:blip r:embed="rId3">
            <a:alphaModFix/>
          </a:blip>
          <a:srcRect/>
          <a:stretch/>
        </p:blipFill>
        <p:spPr>
          <a:xfrm>
            <a:off x="1728331" y="976902"/>
            <a:ext cx="5687340" cy="2942001"/>
          </a:xfrm>
          <a:prstGeom prst="rect">
            <a:avLst/>
          </a:prstGeom>
          <a:noFill/>
          <a:ln>
            <a:noFill/>
          </a:ln>
        </p:spPr>
      </p:pic>
      <p:sp>
        <p:nvSpPr>
          <p:cNvPr id="83" name="Google Shape;83;p12"/>
          <p:cNvSpPr/>
          <p:nvPr/>
        </p:nvSpPr>
        <p:spPr>
          <a:xfrm>
            <a:off x="3742400" y="6506590"/>
            <a:ext cx="5290256"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Caption: </a:t>
            </a:r>
            <a:r>
              <a:rPr lang="en-US" sz="1000" u="sng">
                <a:solidFill>
                  <a:schemeClr val="dk1"/>
                </a:solidFill>
                <a:latin typeface="Arial"/>
                <a:ea typeface="Arial"/>
                <a:cs typeface="Arial"/>
                <a:sym typeface="Arial"/>
                <a:hlinkClick r:id="rId4"/>
              </a:rPr>
              <a:t>Mature flower anatomy</a:t>
            </a:r>
            <a:r>
              <a:rPr lang="en-US" sz="1000">
                <a:solidFill>
                  <a:schemeClr val="dk1"/>
                </a:solidFill>
                <a:latin typeface="Arial"/>
                <a:ea typeface="Arial"/>
                <a:cs typeface="Arial"/>
                <a:sym typeface="Arial"/>
              </a:rPr>
              <a:t> ©Clker-Free-Vector-Images, </a:t>
            </a:r>
            <a:r>
              <a:rPr lang="en-US" sz="1000" u="sng">
                <a:solidFill>
                  <a:schemeClr val="dk1"/>
                </a:solidFill>
                <a:latin typeface="Arial"/>
                <a:ea typeface="Arial"/>
                <a:cs typeface="Arial"/>
                <a:sym typeface="Arial"/>
                <a:hlinkClick r:id="rId5"/>
              </a:rPr>
              <a:t>Public Domain</a:t>
            </a:r>
            <a:endParaRPr sz="1000">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FRUITS</a:t>
            </a:r>
            <a:endParaRPr/>
          </a:p>
        </p:txBody>
      </p:sp>
      <p:sp>
        <p:nvSpPr>
          <p:cNvPr id="495" name="Google Shape;495;p75"/>
          <p:cNvSpPr txBox="1">
            <a:spLocks noGrp="1"/>
          </p:cNvSpPr>
          <p:nvPr>
            <p:ph type="body" idx="1"/>
          </p:nvPr>
        </p:nvSpPr>
        <p:spPr>
          <a:xfrm>
            <a:off x="457203" y="4172599"/>
            <a:ext cx="8062910" cy="231755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00"/>
              <a:buFont typeface="Arial"/>
              <a:buChar char="•"/>
            </a:pPr>
            <a:r>
              <a:rPr lang="en-US" sz="2200">
                <a:solidFill>
                  <a:srgbClr val="000000"/>
                </a:solidFill>
              </a:rPr>
              <a:t>The ovary wall is termed the </a:t>
            </a:r>
            <a:r>
              <a:rPr lang="en-US" sz="2200" b="1">
                <a:solidFill>
                  <a:srgbClr val="000000"/>
                </a:solidFill>
              </a:rPr>
              <a:t>pericarp</a:t>
            </a:r>
            <a:r>
              <a:rPr lang="en-US" sz="2200">
                <a:solidFill>
                  <a:srgbClr val="000000"/>
                </a:solidFill>
              </a:rPr>
              <a:t> </a:t>
            </a:r>
            <a:endParaRPr/>
          </a:p>
          <a:p>
            <a:pPr marL="573088" lvl="1" indent="-227012" algn="l" rtl="0">
              <a:spcBef>
                <a:spcPts val="1000"/>
              </a:spcBef>
              <a:spcAft>
                <a:spcPts val="0"/>
              </a:spcAft>
              <a:buSzPts val="2000"/>
              <a:buFont typeface="Arial"/>
              <a:buChar char="•"/>
            </a:pPr>
            <a:r>
              <a:rPr lang="en-US">
                <a:solidFill>
                  <a:srgbClr val="000000"/>
                </a:solidFill>
              </a:rPr>
              <a:t>With 3 layers: </a:t>
            </a:r>
            <a:endParaRPr/>
          </a:p>
          <a:p>
            <a:pPr marL="798513" lvl="2" indent="-225425" algn="l" rtl="0">
              <a:spcBef>
                <a:spcPts val="360"/>
              </a:spcBef>
              <a:spcAft>
                <a:spcPts val="0"/>
              </a:spcAft>
              <a:buSzPts val="1800"/>
              <a:buFont typeface="Arial"/>
              <a:buChar char="•"/>
            </a:pPr>
            <a:r>
              <a:rPr lang="en-US" b="1">
                <a:solidFill>
                  <a:srgbClr val="000000"/>
                </a:solidFill>
              </a:rPr>
              <a:t>Exocarp</a:t>
            </a:r>
            <a:r>
              <a:rPr lang="en-US">
                <a:solidFill>
                  <a:srgbClr val="000000"/>
                </a:solidFill>
              </a:rPr>
              <a:t> – skin or rind</a:t>
            </a:r>
            <a:endParaRPr/>
          </a:p>
          <a:p>
            <a:pPr marL="798513" lvl="2" indent="-225425" algn="l" rtl="0">
              <a:spcBef>
                <a:spcPts val="360"/>
              </a:spcBef>
              <a:spcAft>
                <a:spcPts val="0"/>
              </a:spcAft>
              <a:buSzPts val="1800"/>
              <a:buFont typeface="Arial"/>
              <a:buChar char="•"/>
            </a:pPr>
            <a:r>
              <a:rPr lang="en-US" b="1">
                <a:solidFill>
                  <a:srgbClr val="000000"/>
                </a:solidFill>
              </a:rPr>
              <a:t>Mesocarp</a:t>
            </a:r>
            <a:r>
              <a:rPr lang="en-US">
                <a:solidFill>
                  <a:srgbClr val="000000"/>
                </a:solidFill>
              </a:rPr>
              <a:t> – flesh or pulp</a:t>
            </a:r>
            <a:endParaRPr/>
          </a:p>
          <a:p>
            <a:pPr marL="798513" lvl="2" indent="-225425" algn="l" rtl="0">
              <a:spcBef>
                <a:spcPts val="360"/>
              </a:spcBef>
              <a:spcAft>
                <a:spcPts val="0"/>
              </a:spcAft>
              <a:buSzPts val="1800"/>
              <a:buFont typeface="Arial"/>
              <a:buChar char="•"/>
            </a:pPr>
            <a:r>
              <a:rPr lang="en-US" b="1">
                <a:solidFill>
                  <a:srgbClr val="000000"/>
                </a:solidFill>
              </a:rPr>
              <a:t>Endocarp</a:t>
            </a:r>
            <a:r>
              <a:rPr lang="en-US">
                <a:solidFill>
                  <a:srgbClr val="000000"/>
                </a:solidFill>
              </a:rPr>
              <a:t> – surrounds seeds (pit)</a:t>
            </a:r>
            <a:endParaRPr/>
          </a:p>
          <a:p>
            <a:pPr marL="573088" lvl="1" indent="-227012" algn="l" rtl="0">
              <a:spcBef>
                <a:spcPts val="400"/>
              </a:spcBef>
              <a:spcAft>
                <a:spcPts val="0"/>
              </a:spcAft>
              <a:buSzPts val="2000"/>
              <a:buFont typeface="Arial"/>
              <a:buChar char="•"/>
            </a:pPr>
            <a:r>
              <a:rPr lang="en-US">
                <a:solidFill>
                  <a:srgbClr val="000000"/>
                </a:solidFill>
              </a:rPr>
              <a:t>Their fate determines fruit type</a:t>
            </a:r>
            <a:endParaRPr/>
          </a:p>
        </p:txBody>
      </p:sp>
      <p:sp>
        <p:nvSpPr>
          <p:cNvPr id="496" name="Google Shape;496;p75"/>
          <p:cNvSpPr/>
          <p:nvPr/>
        </p:nvSpPr>
        <p:spPr>
          <a:xfrm>
            <a:off x="1509373" y="6490156"/>
            <a:ext cx="7558642"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Caption: </a:t>
            </a:r>
            <a:r>
              <a:rPr lang="en-US" sz="1000" u="sng">
                <a:solidFill>
                  <a:schemeClr val="dk1"/>
                </a:solidFill>
                <a:latin typeface="Arial"/>
                <a:ea typeface="Arial"/>
                <a:cs typeface="Arial"/>
                <a:sym typeface="Arial"/>
                <a:hlinkClick r:id="rId3"/>
              </a:rPr>
              <a:t>Peach as an example of a drupe fruit, with a hard endocarp</a:t>
            </a:r>
            <a:r>
              <a:rPr lang="en-US" sz="1000">
                <a:solidFill>
                  <a:schemeClr val="dk1"/>
                </a:solidFill>
                <a:latin typeface="Arial"/>
                <a:ea typeface="Arial"/>
                <a:cs typeface="Arial"/>
                <a:sym typeface="Arial"/>
              </a:rPr>
              <a:t> ©Mariana Ruiz Villareal, </a:t>
            </a:r>
            <a:r>
              <a:rPr lang="en-US" sz="1000" u="sng">
                <a:solidFill>
                  <a:schemeClr val="dk1"/>
                </a:solidFill>
                <a:latin typeface="Arial"/>
                <a:ea typeface="Arial"/>
                <a:cs typeface="Arial"/>
                <a:sym typeface="Arial"/>
                <a:hlinkClick r:id="rId4"/>
              </a:rPr>
              <a:t>Public Domain</a:t>
            </a:r>
            <a:endParaRPr sz="1000">
              <a:solidFill>
                <a:schemeClr val="dk1"/>
              </a:solidFill>
              <a:latin typeface="Arial"/>
              <a:ea typeface="Arial"/>
              <a:cs typeface="Arial"/>
              <a:sym typeface="Arial"/>
            </a:endParaRPr>
          </a:p>
        </p:txBody>
      </p:sp>
      <p:pic>
        <p:nvPicPr>
          <p:cNvPr id="497" name="Google Shape;497;p75" descr="Image result for drupe"/>
          <p:cNvPicPr preferRelativeResize="0"/>
          <p:nvPr/>
        </p:nvPicPr>
        <p:blipFill rotWithShape="1">
          <a:blip r:embed="rId5">
            <a:alphaModFix/>
          </a:blip>
          <a:srcRect t="3703" b="5679"/>
          <a:stretch/>
        </p:blipFill>
        <p:spPr>
          <a:xfrm>
            <a:off x="2209800" y="900861"/>
            <a:ext cx="4724400" cy="319153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6"/>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FRUIT AND SEED DISPERSAL</a:t>
            </a:r>
            <a:endParaRPr/>
          </a:p>
        </p:txBody>
      </p:sp>
      <p:sp>
        <p:nvSpPr>
          <p:cNvPr id="503" name="Google Shape;503;p76"/>
          <p:cNvSpPr txBox="1">
            <a:spLocks noGrp="1"/>
          </p:cNvSpPr>
          <p:nvPr>
            <p:ph type="body" idx="1"/>
          </p:nvPr>
        </p:nvSpPr>
        <p:spPr>
          <a:xfrm>
            <a:off x="457200" y="1190847"/>
            <a:ext cx="8062912" cy="4819517"/>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Fruits only purpose is seed dispersal.</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Seeds must be dispersed far enough away from the mother plant to reduce competitive conditions.</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Some fruits have built-in mechanisms that aid in dispersal.</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Some fruits have modifications in seed structure that aid in dispersal.</a:t>
            </a:r>
            <a:endParaRPr/>
          </a:p>
          <a:p>
            <a:pPr marL="617220" lvl="1" indent="-22860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Wing-like appendages for the wind.</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Light and buoyant fruit to float on water.</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09" name="Google Shape;509;p77"/>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Animals will eat fruit and defecate some of the seeds.</a:t>
            </a:r>
            <a:endParaRPr/>
          </a:p>
          <a:p>
            <a:pPr marL="0" lvl="0" indent="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Some fruits get buried or stuck on animals.</a:t>
            </a:r>
            <a:endParaRPr/>
          </a:p>
          <a:p>
            <a:pPr marL="0" lvl="0" indent="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These mechanisms help disperse seeds through space.</a:t>
            </a:r>
            <a:endParaRPr/>
          </a:p>
          <a:p>
            <a:pPr marL="0" lvl="0" indent="0" algn="l" rtl="0">
              <a:lnSpc>
                <a:spcPct val="107000"/>
              </a:lnSpc>
              <a:spcBef>
                <a:spcPts val="600"/>
              </a:spcBef>
              <a:spcAft>
                <a:spcPts val="0"/>
              </a:spcAft>
              <a:buSzPts val="2800"/>
              <a:buFont typeface="Noto Sans Symbols"/>
              <a:buChar char="▪"/>
            </a:pPr>
            <a:r>
              <a:rPr lang="en-US" sz="2800">
                <a:latin typeface="Calibri"/>
                <a:ea typeface="Calibri"/>
                <a:cs typeface="Calibri"/>
                <a:sym typeface="Calibri"/>
              </a:rPr>
              <a:t>Dormancy allows seeds to be dispersed through time.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MONOCOTS VERSUS EUDICOTS (DICOTS)</a:t>
            </a:r>
            <a:endParaRPr/>
          </a:p>
        </p:txBody>
      </p:sp>
      <p:sp>
        <p:nvSpPr>
          <p:cNvPr id="515" name="Google Shape;515;p78"/>
          <p:cNvSpPr/>
          <p:nvPr/>
        </p:nvSpPr>
        <p:spPr>
          <a:xfrm>
            <a:off x="4330700" y="6479050"/>
            <a:ext cx="4724400" cy="2462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Caption: </a:t>
            </a:r>
            <a:r>
              <a:rPr lang="en-US" sz="1000" u="sng">
                <a:solidFill>
                  <a:schemeClr val="dk1"/>
                </a:solidFill>
                <a:latin typeface="Arial"/>
                <a:ea typeface="Arial"/>
                <a:cs typeface="Arial"/>
                <a:sym typeface="Arial"/>
                <a:hlinkClick r:id="rId3"/>
              </a:rPr>
              <a:t>Monocot vs Dicot </a:t>
            </a:r>
            <a:r>
              <a:rPr lang="en-US" sz="1000">
                <a:solidFill>
                  <a:schemeClr val="dk1"/>
                </a:solidFill>
                <a:latin typeface="Arial"/>
                <a:ea typeface="Arial"/>
                <a:cs typeface="Arial"/>
                <a:sym typeface="Arial"/>
              </a:rPr>
              <a:t>©FlowerPower207, </a:t>
            </a:r>
            <a:r>
              <a:rPr lang="en-US" sz="1000" u="sng">
                <a:solidFill>
                  <a:schemeClr val="dk1"/>
                </a:solidFill>
                <a:latin typeface="Arial"/>
                <a:ea typeface="Arial"/>
                <a:cs typeface="Arial"/>
                <a:sym typeface="Arial"/>
                <a:hlinkClick r:id="rId4"/>
              </a:rPr>
              <a:t>Public Domain</a:t>
            </a:r>
            <a:endParaRPr sz="1000">
              <a:solidFill>
                <a:schemeClr val="dk1"/>
              </a:solidFill>
              <a:latin typeface="Arial"/>
              <a:ea typeface="Arial"/>
              <a:cs typeface="Arial"/>
              <a:sym typeface="Arial"/>
            </a:endParaRPr>
          </a:p>
        </p:txBody>
      </p:sp>
      <p:pic>
        <p:nvPicPr>
          <p:cNvPr id="516" name="Google Shape;516;p78"/>
          <p:cNvPicPr preferRelativeResize="0"/>
          <p:nvPr/>
        </p:nvPicPr>
        <p:blipFill rotWithShape="1">
          <a:blip r:embed="rId5">
            <a:alphaModFix/>
          </a:blip>
          <a:srcRect/>
          <a:stretch/>
        </p:blipFill>
        <p:spPr>
          <a:xfrm>
            <a:off x="1075796" y="1092200"/>
            <a:ext cx="6992408" cy="524430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9"/>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32.3: ASEXUAL REPRODUCTION </a:t>
            </a:r>
            <a:endParaRPr/>
          </a:p>
        </p:txBody>
      </p:sp>
      <p:sp>
        <p:nvSpPr>
          <p:cNvPr id="522" name="Google Shape;522;p79"/>
          <p:cNvSpPr txBox="1">
            <a:spLocks noGrp="1"/>
          </p:cNvSpPr>
          <p:nvPr>
            <p:ph type="body" idx="1"/>
          </p:nvPr>
        </p:nvSpPr>
        <p:spPr>
          <a:xfrm>
            <a:off x="457200" y="1169581"/>
            <a:ext cx="8062912" cy="484078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Asexual reproduction does not require the investment needed for producing flowers, attracting pollinators, or seed dispersal.</a:t>
            </a:r>
            <a:endParaRPr/>
          </a:p>
          <a:p>
            <a:pPr marL="342900" marR="0" lvl="0" indent="-3429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Produces genetically identical plants.  (No mixing of male and female gametes.)</a:t>
            </a:r>
            <a:endParaRPr/>
          </a:p>
          <a:p>
            <a:pPr marL="742950" marR="0" lvl="1" indent="-28575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Would work well in stable environments the plant is well adapted to.</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28" name="Google Shape;528;p80"/>
          <p:cNvSpPr txBox="1">
            <a:spLocks noGrp="1"/>
          </p:cNvSpPr>
          <p:nvPr>
            <p:ph type="body" idx="1"/>
          </p:nvPr>
        </p:nvSpPr>
        <p:spPr>
          <a:xfrm>
            <a:off x="457200" y="1244009"/>
            <a:ext cx="8062912" cy="476635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7000"/>
              </a:lnSpc>
              <a:spcBef>
                <a:spcPts val="0"/>
              </a:spcBef>
              <a:spcAft>
                <a:spcPts val="0"/>
              </a:spcAft>
              <a:buSzPts val="2600"/>
              <a:buFont typeface="Noto Sans Symbols"/>
              <a:buChar char="∙"/>
            </a:pPr>
            <a:r>
              <a:rPr lang="en-US" sz="2600">
                <a:latin typeface="Calibri"/>
                <a:ea typeface="Calibri"/>
                <a:cs typeface="Calibri"/>
                <a:sym typeface="Calibri"/>
              </a:rPr>
              <a:t>Many different types of roots exhibit this type of reproduction…</a:t>
            </a:r>
            <a:endParaRPr/>
          </a:p>
          <a:p>
            <a:pPr marL="742950" marR="0" lvl="1" indent="-28575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Corm (gladiolus and garlic)</a:t>
            </a:r>
            <a:endParaRPr/>
          </a:p>
          <a:p>
            <a:pPr marL="742950" marR="0" lvl="1" indent="-28575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Bulbs (lilies and daffodils)</a:t>
            </a:r>
            <a:endParaRPr/>
          </a:p>
          <a:p>
            <a:pPr marL="742950" marR="0" lvl="1" indent="-28575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Tubers (potatoes)</a:t>
            </a:r>
            <a:endParaRPr/>
          </a:p>
          <a:p>
            <a:pPr marL="742950" marR="0" lvl="1" indent="-285750" algn="l" rtl="0">
              <a:lnSpc>
                <a:spcPct val="97000"/>
              </a:lnSpc>
              <a:spcBef>
                <a:spcPts val="0"/>
              </a:spcBef>
              <a:spcAft>
                <a:spcPts val="0"/>
              </a:spcAft>
              <a:buSzPts val="2600"/>
              <a:buFont typeface="Courier New"/>
              <a:buChar char="o"/>
            </a:pPr>
            <a:r>
              <a:rPr lang="en-US" sz="2600">
                <a:latin typeface="Calibri"/>
                <a:ea typeface="Calibri"/>
                <a:cs typeface="Calibri"/>
                <a:sym typeface="Calibri"/>
              </a:rPr>
              <a:t>Rhizomes (ginger and iris)</a:t>
            </a:r>
            <a:endParaRPr/>
          </a:p>
          <a:p>
            <a:pPr marL="742950" marR="0" lvl="1" indent="-285750" algn="l" rtl="0">
              <a:lnSpc>
                <a:spcPct val="97000"/>
              </a:lnSpc>
              <a:spcBef>
                <a:spcPts val="800"/>
              </a:spcBef>
              <a:spcAft>
                <a:spcPts val="0"/>
              </a:spcAft>
              <a:buSzPts val="2600"/>
              <a:buFont typeface="Courier New"/>
              <a:buChar char="o"/>
            </a:pPr>
            <a:r>
              <a:rPr lang="en-US" sz="2600">
                <a:latin typeface="Calibri"/>
                <a:ea typeface="Calibri"/>
                <a:cs typeface="Calibri"/>
                <a:sym typeface="Calibri"/>
              </a:rPr>
              <a:t>Stolons (strawberry)</a:t>
            </a:r>
            <a:endParaRPr/>
          </a:p>
          <a:p>
            <a:pPr marL="342900" marR="0" lvl="0" indent="-342900" algn="l" rtl="0">
              <a:lnSpc>
                <a:spcPct val="97000"/>
              </a:lnSpc>
              <a:spcBef>
                <a:spcPts val="800"/>
              </a:spcBef>
              <a:spcAft>
                <a:spcPts val="0"/>
              </a:spcAft>
              <a:buSzPts val="2600"/>
              <a:buFont typeface="Noto Sans Symbols"/>
              <a:buChar char="∙"/>
            </a:pPr>
            <a:r>
              <a:rPr lang="en-US" sz="2600">
                <a:latin typeface="Calibri"/>
                <a:ea typeface="Calibri"/>
                <a:cs typeface="Calibri"/>
                <a:sym typeface="Calibri"/>
              </a:rPr>
              <a:t>Apomixis = diploid part of the ovule or ovary gives rise to a new seed</a:t>
            </a:r>
            <a:endParaRPr/>
          </a:p>
          <a:p>
            <a:pPr marL="342900" marR="0" lvl="0" indent="-342900" algn="l" rtl="0">
              <a:lnSpc>
                <a:spcPct val="97000"/>
              </a:lnSpc>
              <a:spcBef>
                <a:spcPts val="0"/>
              </a:spcBef>
              <a:spcAft>
                <a:spcPts val="0"/>
              </a:spcAft>
              <a:buSzPts val="2600"/>
              <a:buFont typeface="Noto Sans Symbols"/>
              <a:buChar char="∙"/>
            </a:pPr>
            <a:r>
              <a:rPr lang="en-US" sz="2600">
                <a:latin typeface="Calibri"/>
                <a:ea typeface="Calibri"/>
                <a:cs typeface="Calibri"/>
                <a:sym typeface="Calibri"/>
              </a:rPr>
              <a:t>Resulting plants usually reach maturity faster.</a:t>
            </a:r>
            <a:endParaRPr/>
          </a:p>
          <a:p>
            <a:pPr marL="342900" marR="0" lvl="0" indent="-342900" algn="l" rtl="0">
              <a:lnSpc>
                <a:spcPct val="97000"/>
              </a:lnSpc>
              <a:spcBef>
                <a:spcPts val="0"/>
              </a:spcBef>
              <a:spcAft>
                <a:spcPts val="0"/>
              </a:spcAft>
              <a:buSzPts val="2600"/>
              <a:buFont typeface="Noto Sans Symbols"/>
              <a:buChar char="∙"/>
            </a:pPr>
            <a:r>
              <a:rPr lang="en-US" sz="2600">
                <a:latin typeface="Calibri"/>
                <a:ea typeface="Calibri"/>
                <a:cs typeface="Calibri"/>
                <a:sym typeface="Calibri"/>
              </a:rPr>
              <a:t>Sturdier than a seedling.</a:t>
            </a:r>
            <a:endParaRPr/>
          </a:p>
          <a:p>
            <a:pPr marL="742950" marR="0" lvl="1" indent="-158750" algn="l" rtl="0">
              <a:lnSpc>
                <a:spcPct val="97000"/>
              </a:lnSpc>
              <a:spcBef>
                <a:spcPts val="800"/>
              </a:spcBef>
              <a:spcAft>
                <a:spcPts val="0"/>
              </a:spcAft>
              <a:buSzPts val="2000"/>
              <a:buFont typeface="Courier New"/>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1"/>
          <p:cNvSpPr txBox="1">
            <a:spLocks noGrp="1"/>
          </p:cNvSpPr>
          <p:nvPr>
            <p:ph type="title"/>
          </p:nvPr>
        </p:nvSpPr>
        <p:spPr>
          <a:xfrm>
            <a:off x="457200" y="247684"/>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ASEXUAL REPRODUCTION: STOLON</a:t>
            </a:r>
            <a:endParaRPr/>
          </a:p>
        </p:txBody>
      </p:sp>
      <p:sp>
        <p:nvSpPr>
          <p:cNvPr id="534" name="Google Shape;534;p81"/>
          <p:cNvSpPr txBox="1"/>
          <p:nvPr/>
        </p:nvSpPr>
        <p:spPr>
          <a:xfrm>
            <a:off x="457200" y="1219200"/>
            <a:ext cx="3466099"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CB255"/>
              </a:buClr>
              <a:buSzPts val="2400"/>
              <a:buFont typeface="Arial"/>
              <a:buNone/>
            </a:pPr>
            <a:r>
              <a:rPr lang="en-US" sz="2400" b="0">
                <a:solidFill>
                  <a:srgbClr val="000000"/>
                </a:solidFill>
                <a:latin typeface="Arial"/>
                <a:ea typeface="Arial"/>
                <a:cs typeface="Arial"/>
                <a:sym typeface="Arial"/>
              </a:rPr>
              <a:t>A stolon, or runner, is a stem that runs along the ground. At the nodes, it forms adventitious roots and buds that grow into a new plant.</a:t>
            </a:r>
            <a:endParaRPr/>
          </a:p>
        </p:txBody>
      </p:sp>
      <p:pic>
        <p:nvPicPr>
          <p:cNvPr id="535" name="Google Shape;535;p81"/>
          <p:cNvPicPr preferRelativeResize="0"/>
          <p:nvPr/>
        </p:nvPicPr>
        <p:blipFill rotWithShape="1">
          <a:blip r:embed="rId3">
            <a:alphaModFix/>
          </a:blip>
          <a:srcRect/>
          <a:stretch/>
        </p:blipFill>
        <p:spPr>
          <a:xfrm>
            <a:off x="4217311" y="1333500"/>
            <a:ext cx="4417101" cy="44577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2"/>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NATURAL METHODS OF ASEXUAL REPRODUCTION</a:t>
            </a:r>
            <a:endParaRPr/>
          </a:p>
        </p:txBody>
      </p:sp>
      <p:sp>
        <p:nvSpPr>
          <p:cNvPr id="541" name="Google Shape;541;p82"/>
          <p:cNvSpPr txBox="1">
            <a:spLocks noGrp="1"/>
          </p:cNvSpPr>
          <p:nvPr>
            <p:ph type="body" idx="1"/>
          </p:nvPr>
        </p:nvSpPr>
        <p:spPr>
          <a:xfrm>
            <a:off x="457200" y="1254642"/>
            <a:ext cx="8062912" cy="475572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Often associated with self-propagation.</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can grow from buds present on the stem (such as onion and dahlia).</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Adventitious roots or runners can give rise to new plants (such as sweet potatoes).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Leaves can have small buds in their margins (such as kalanchoe).</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160"/>
              <a:buFont typeface="Arial Black"/>
              <a:buNone/>
            </a:pPr>
            <a:r>
              <a:rPr lang="en-US" sz="2160"/>
              <a:t>ARTIFICIAL METHODS OF ASEXUAL REPRODUCTION</a:t>
            </a:r>
            <a:endParaRPr/>
          </a:p>
        </p:txBody>
      </p:sp>
      <p:sp>
        <p:nvSpPr>
          <p:cNvPr id="547" name="Google Shape;547;p83"/>
          <p:cNvSpPr txBox="1">
            <a:spLocks noGrp="1"/>
          </p:cNvSpPr>
          <p:nvPr>
            <p:ph type="body" idx="1"/>
          </p:nvPr>
        </p:nvSpPr>
        <p:spPr>
          <a:xfrm>
            <a:off x="457200" y="1201479"/>
            <a:ext cx="8062912" cy="4808885"/>
          </a:xfrm>
          <a:prstGeom prst="rect">
            <a:avLst/>
          </a:prstGeom>
          <a:noFill/>
          <a:ln>
            <a:noFill/>
          </a:ln>
        </p:spPr>
        <p:txBody>
          <a:bodyPr spcFirstLastPara="1" wrap="square" lIns="91425" tIns="45700" rIns="91425" bIns="45700" anchor="t" anchorCtr="0">
            <a:noAutofit/>
          </a:bodyPr>
          <a:lstStyle/>
          <a:p>
            <a:pPr marL="11430" lvl="0" indent="-11430" algn="l" rtl="0">
              <a:lnSpc>
                <a:spcPct val="97000"/>
              </a:lnSpc>
              <a:spcBef>
                <a:spcPts val="0"/>
              </a:spcBef>
              <a:spcAft>
                <a:spcPts val="0"/>
              </a:spcAft>
              <a:buSzPts val="2800"/>
              <a:buFont typeface="Courier New"/>
              <a:buChar char="o"/>
            </a:pPr>
            <a:r>
              <a:rPr lang="en-US" sz="2800">
                <a:latin typeface="Calibri"/>
                <a:ea typeface="Calibri"/>
                <a:cs typeface="Calibri"/>
                <a:sym typeface="Calibri"/>
              </a:rPr>
              <a:t>Grafting</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Used to create varieties of plants such as roses and citrus species.</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Part of the stem of the desirable plant is grafted onto a rooted plant called the stock.</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The part that is grafted is called the scion.</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Cuts are made at an oblique angle.</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Matching up and binding the two surfaces is vitally important.</a:t>
            </a:r>
            <a:endParaRPr/>
          </a:p>
          <a:p>
            <a:pPr marL="617220" lvl="1" indent="-228600" algn="l" rtl="0">
              <a:lnSpc>
                <a:spcPct val="97000"/>
              </a:lnSpc>
              <a:spcBef>
                <a:spcPts val="0"/>
              </a:spcBef>
              <a:spcAft>
                <a:spcPts val="0"/>
              </a:spcAft>
              <a:buSzPts val="2800"/>
              <a:buFont typeface="Noto Sans Symbols"/>
              <a:buChar char="▪"/>
            </a:pPr>
            <a:r>
              <a:rPr lang="en-US" sz="2800">
                <a:latin typeface="Calibri"/>
                <a:ea typeface="Calibri"/>
                <a:cs typeface="Calibri"/>
                <a:sym typeface="Calibri"/>
              </a:rPr>
              <a:t>Eventually the vascular system of the two plants fuse to form a graft.</a:t>
            </a:r>
            <a:endParaRPr/>
          </a:p>
          <a:p>
            <a:pPr marL="0" lvl="0" indent="0" algn="l" rtl="0">
              <a:lnSpc>
                <a:spcPct val="90000"/>
              </a:lnSpc>
              <a:spcBef>
                <a:spcPts val="1200"/>
              </a:spcBef>
              <a:spcAft>
                <a:spcPts val="0"/>
              </a:spcAft>
              <a:buClr>
                <a:srgbClr val="6CB255"/>
              </a:buClr>
              <a:buSzPts val="2000"/>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title"/>
          </p:nvPr>
        </p:nvSpPr>
        <p:spPr>
          <a:xfrm>
            <a:off x="457200" y="247684"/>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ASEXUAL REPRODUCTION: GRAFTING</a:t>
            </a:r>
            <a:endParaRPr/>
          </a:p>
        </p:txBody>
      </p:sp>
      <p:sp>
        <p:nvSpPr>
          <p:cNvPr id="553" name="Google Shape;553;p84"/>
          <p:cNvSpPr txBox="1"/>
          <p:nvPr/>
        </p:nvSpPr>
        <p:spPr>
          <a:xfrm>
            <a:off x="564446" y="1219200"/>
            <a:ext cx="3270954" cy="40872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CB255"/>
              </a:buClr>
              <a:buSzPts val="2400"/>
              <a:buFont typeface="Arial"/>
              <a:buNone/>
            </a:pPr>
            <a:r>
              <a:rPr lang="en-US" sz="2400" b="0">
                <a:solidFill>
                  <a:srgbClr val="000000"/>
                </a:solidFill>
                <a:latin typeface="Arial"/>
                <a:ea typeface="Arial"/>
                <a:cs typeface="Arial"/>
                <a:sym typeface="Arial"/>
              </a:rPr>
              <a:t>Two plant species are used; part of the stem of the desirable plant is grafted onto a rooted plant called the stock. </a:t>
            </a:r>
            <a:endParaRPr/>
          </a:p>
          <a:p>
            <a:pPr marL="0" marR="0" lvl="0" indent="0" algn="l" rtl="0">
              <a:spcBef>
                <a:spcPts val="1080"/>
              </a:spcBef>
              <a:spcAft>
                <a:spcPts val="0"/>
              </a:spcAft>
              <a:buClr>
                <a:srgbClr val="6CB255"/>
              </a:buClr>
              <a:buSzPts val="2400"/>
              <a:buFont typeface="Arial"/>
              <a:buNone/>
            </a:pPr>
            <a:endParaRPr sz="2400" b="0">
              <a:solidFill>
                <a:srgbClr val="000000"/>
              </a:solidFill>
              <a:latin typeface="Arial"/>
              <a:ea typeface="Arial"/>
              <a:cs typeface="Arial"/>
              <a:sym typeface="Arial"/>
            </a:endParaRPr>
          </a:p>
          <a:p>
            <a:pPr marL="0" marR="0" lvl="0" indent="0" algn="l" rtl="0">
              <a:spcBef>
                <a:spcPts val="1080"/>
              </a:spcBef>
              <a:spcAft>
                <a:spcPts val="0"/>
              </a:spcAft>
              <a:buClr>
                <a:srgbClr val="6CB255"/>
              </a:buClr>
              <a:buSzPts val="2400"/>
              <a:buFont typeface="Arial"/>
              <a:buNone/>
            </a:pPr>
            <a:r>
              <a:rPr lang="en-US" sz="2400" b="0">
                <a:solidFill>
                  <a:srgbClr val="000000"/>
                </a:solidFill>
                <a:latin typeface="Arial"/>
                <a:ea typeface="Arial"/>
                <a:cs typeface="Arial"/>
                <a:sym typeface="Arial"/>
              </a:rPr>
              <a:t>The part that is grafted or attached is called the </a:t>
            </a:r>
            <a:r>
              <a:rPr lang="en-US" sz="2400" b="1">
                <a:solidFill>
                  <a:srgbClr val="000000"/>
                </a:solidFill>
                <a:latin typeface="Arial"/>
                <a:ea typeface="Arial"/>
                <a:cs typeface="Arial"/>
                <a:sym typeface="Arial"/>
              </a:rPr>
              <a:t>scion</a:t>
            </a:r>
            <a:r>
              <a:rPr lang="en-US" sz="2400" b="0">
                <a:solidFill>
                  <a:srgbClr val="000000"/>
                </a:solidFill>
                <a:latin typeface="Arial"/>
                <a:ea typeface="Arial"/>
                <a:cs typeface="Arial"/>
                <a:sym typeface="Arial"/>
              </a:rPr>
              <a:t>.</a:t>
            </a:r>
            <a:endParaRPr/>
          </a:p>
        </p:txBody>
      </p:sp>
      <p:pic>
        <p:nvPicPr>
          <p:cNvPr id="554" name="Google Shape;554;p84"/>
          <p:cNvPicPr preferRelativeResize="0"/>
          <p:nvPr/>
        </p:nvPicPr>
        <p:blipFill rotWithShape="1">
          <a:blip r:embed="rId3">
            <a:alphaModFix/>
          </a:blip>
          <a:srcRect/>
          <a:stretch/>
        </p:blipFill>
        <p:spPr>
          <a:xfrm>
            <a:off x="4217310" y="1333500"/>
            <a:ext cx="4417102" cy="445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SEXUAL REPRODUCTION IN ANGIOSPERMS</a:t>
            </a:r>
            <a:endParaRPr/>
          </a:p>
        </p:txBody>
      </p:sp>
      <p:sp>
        <p:nvSpPr>
          <p:cNvPr id="89" name="Google Shape;89;p13"/>
          <p:cNvSpPr txBox="1">
            <a:spLocks noGrp="1"/>
          </p:cNvSpPr>
          <p:nvPr>
            <p:ph type="body" idx="1"/>
          </p:nvPr>
        </p:nvSpPr>
        <p:spPr>
          <a:xfrm>
            <a:off x="457200" y="1180214"/>
            <a:ext cx="8062912" cy="483015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Haploid gametophyte alternates with the diploid sporophyte during sexual reproduction.</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Flowers contain the reproductive structures.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Flower structure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Four main parts (or whorls) of a typical flower…</a:t>
            </a:r>
            <a:endParaRPr/>
          </a:p>
          <a:p>
            <a:pPr marL="1143000" lvl="2"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Calyx</a:t>
            </a:r>
            <a:endParaRPr/>
          </a:p>
          <a:p>
            <a:pPr marL="1600200" lvl="3"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Outermost whorl.</a:t>
            </a:r>
            <a:endParaRPr/>
          </a:p>
          <a:p>
            <a:pPr marL="1600200" lvl="3"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Made of sepals (green leafy structures).</a:t>
            </a:r>
            <a:endParaRPr/>
          </a:p>
          <a:p>
            <a:pPr marL="1600200" lvl="3" indent="-22860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Protect unopen bud.</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5"/>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60" name="Google Shape;560;p85"/>
          <p:cNvSpPr txBox="1">
            <a:spLocks noGrp="1"/>
          </p:cNvSpPr>
          <p:nvPr>
            <p:ph type="body" idx="1"/>
          </p:nvPr>
        </p:nvSpPr>
        <p:spPr>
          <a:xfrm>
            <a:off x="457200" y="1254642"/>
            <a:ext cx="8062912" cy="475572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Cutting </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Portions of the stem containing nodes and internodes is placed in moist soil.</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Stem will eventually grow roots.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Layering </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stem attached to a plant is bent and covered by soil.</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Stems that can be easily bent are preferred.</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6"/>
          <p:cNvSpPr txBox="1">
            <a:spLocks noGrp="1"/>
          </p:cNvSpPr>
          <p:nvPr>
            <p:ph type="title"/>
          </p:nvPr>
        </p:nvSpPr>
        <p:spPr>
          <a:xfrm>
            <a:off x="457200" y="374684"/>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ASEXUAL REPRODUCTION: CUTTING AND LAYERING</a:t>
            </a:r>
            <a:endParaRPr/>
          </a:p>
        </p:txBody>
      </p:sp>
      <p:sp>
        <p:nvSpPr>
          <p:cNvPr id="566" name="Google Shape;566;p86"/>
          <p:cNvSpPr txBox="1"/>
          <p:nvPr/>
        </p:nvSpPr>
        <p:spPr>
          <a:xfrm>
            <a:off x="564446" y="1219200"/>
            <a:ext cx="3499554" cy="38687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CB255"/>
              </a:buClr>
              <a:buSzPts val="2400"/>
              <a:buFont typeface="Arial"/>
              <a:buNone/>
            </a:pPr>
            <a:r>
              <a:rPr lang="en-US" sz="2400" b="1">
                <a:solidFill>
                  <a:srgbClr val="000000"/>
                </a:solidFill>
                <a:latin typeface="Arial"/>
                <a:ea typeface="Arial"/>
                <a:cs typeface="Arial"/>
                <a:sym typeface="Arial"/>
              </a:rPr>
              <a:t>Cuttings</a:t>
            </a:r>
            <a:r>
              <a:rPr lang="en-US" sz="2400" b="0">
                <a:solidFill>
                  <a:srgbClr val="000000"/>
                </a:solidFill>
                <a:latin typeface="Arial"/>
                <a:ea typeface="Arial"/>
                <a:cs typeface="Arial"/>
                <a:sym typeface="Arial"/>
              </a:rPr>
              <a:t>: a portion of the stem containing nodes and internodes is placed in moist soil and allowed to root.</a:t>
            </a:r>
            <a:endParaRPr/>
          </a:p>
          <a:p>
            <a:pPr marL="0" marR="0" lvl="0" indent="0" algn="l" rtl="0">
              <a:spcBef>
                <a:spcPts val="1080"/>
              </a:spcBef>
              <a:spcAft>
                <a:spcPts val="0"/>
              </a:spcAft>
              <a:buClr>
                <a:srgbClr val="6CB255"/>
              </a:buClr>
              <a:buSzPts val="2400"/>
              <a:buFont typeface="Arial"/>
              <a:buNone/>
            </a:pPr>
            <a:endParaRPr sz="2400" b="0">
              <a:solidFill>
                <a:srgbClr val="000000"/>
              </a:solidFill>
              <a:latin typeface="Arial"/>
              <a:ea typeface="Arial"/>
              <a:cs typeface="Arial"/>
              <a:sym typeface="Arial"/>
            </a:endParaRPr>
          </a:p>
          <a:p>
            <a:pPr marL="0" marR="0" lvl="0" indent="0" algn="l" rtl="0">
              <a:spcBef>
                <a:spcPts val="1080"/>
              </a:spcBef>
              <a:spcAft>
                <a:spcPts val="0"/>
              </a:spcAft>
              <a:buClr>
                <a:srgbClr val="6CB255"/>
              </a:buClr>
              <a:buSzPts val="2400"/>
              <a:buFont typeface="Arial"/>
              <a:buNone/>
            </a:pPr>
            <a:endParaRPr sz="2400" b="0">
              <a:solidFill>
                <a:srgbClr val="000000"/>
              </a:solidFill>
              <a:latin typeface="Arial"/>
              <a:ea typeface="Arial"/>
              <a:cs typeface="Arial"/>
              <a:sym typeface="Arial"/>
            </a:endParaRPr>
          </a:p>
          <a:p>
            <a:pPr marL="0" marR="0" lvl="0" indent="0" algn="l" rtl="0">
              <a:spcBef>
                <a:spcPts val="1080"/>
              </a:spcBef>
              <a:spcAft>
                <a:spcPts val="0"/>
              </a:spcAft>
              <a:buClr>
                <a:srgbClr val="6CB255"/>
              </a:buClr>
              <a:buSzPts val="2400"/>
              <a:buFont typeface="Arial"/>
              <a:buNone/>
            </a:pPr>
            <a:r>
              <a:rPr lang="en-US" sz="2400" b="1">
                <a:solidFill>
                  <a:srgbClr val="000000"/>
                </a:solidFill>
                <a:latin typeface="Arial"/>
                <a:ea typeface="Arial"/>
                <a:cs typeface="Arial"/>
                <a:sym typeface="Arial"/>
              </a:rPr>
              <a:t>Layering</a:t>
            </a:r>
            <a:r>
              <a:rPr lang="en-US" sz="2400" b="0">
                <a:solidFill>
                  <a:srgbClr val="000000"/>
                </a:solidFill>
                <a:latin typeface="Arial"/>
                <a:ea typeface="Arial"/>
                <a:cs typeface="Arial"/>
                <a:sym typeface="Arial"/>
              </a:rPr>
              <a:t> a stem is bent and covered with soil. </a:t>
            </a:r>
            <a:endParaRPr/>
          </a:p>
        </p:txBody>
      </p:sp>
      <p:pic>
        <p:nvPicPr>
          <p:cNvPr id="567" name="Google Shape;567;p86"/>
          <p:cNvPicPr preferRelativeResize="0"/>
          <p:nvPr/>
        </p:nvPicPr>
        <p:blipFill rotWithShape="1">
          <a:blip r:embed="rId3">
            <a:alphaModFix/>
          </a:blip>
          <a:srcRect/>
          <a:stretch/>
        </p:blipFill>
        <p:spPr>
          <a:xfrm>
            <a:off x="4368799" y="1219199"/>
            <a:ext cx="4356101" cy="397173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7"/>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73" name="Google Shape;573;p87"/>
          <p:cNvSpPr txBox="1">
            <a:spLocks noGrp="1"/>
          </p:cNvSpPr>
          <p:nvPr>
            <p:ph type="body" idx="1"/>
          </p:nvPr>
        </p:nvSpPr>
        <p:spPr>
          <a:xfrm>
            <a:off x="457250" y="1256764"/>
            <a:ext cx="8062800" cy="483000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Micropropagation</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Propagating many plants from a single plant in a short time.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Done under laboratory conditions with a plant tissue culture.</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Creates an undifferentiated mass of cells called a callus.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Callus can be used to make many individual plantlets.</a:t>
            </a:r>
            <a:endParaRPr/>
          </a:p>
          <a:p>
            <a:pPr marL="0" lvl="0" indent="0" algn="l" rtl="0">
              <a:spcBef>
                <a:spcPts val="1200"/>
              </a:spcBef>
              <a:spcAft>
                <a:spcPts val="0"/>
              </a:spcAft>
              <a:buClr>
                <a:srgbClr val="6CB255"/>
              </a:buClr>
              <a:buSzPts val="2000"/>
              <a:buNone/>
            </a:pPr>
            <a:endParaRPr/>
          </a:p>
        </p:txBody>
      </p:sp>
      <p:pic>
        <p:nvPicPr>
          <p:cNvPr id="574" name="Google Shape;574;p87"/>
          <p:cNvPicPr preferRelativeResize="0"/>
          <p:nvPr/>
        </p:nvPicPr>
        <p:blipFill>
          <a:blip r:embed="rId3">
            <a:alphaModFix/>
          </a:blip>
          <a:stretch>
            <a:fillRect/>
          </a:stretch>
        </p:blipFill>
        <p:spPr>
          <a:xfrm>
            <a:off x="7531525" y="4345449"/>
            <a:ext cx="1612474" cy="25125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8"/>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r>
              <a:rPr lang="en-US"/>
              <a:t>PLANT LIFE SPANS</a:t>
            </a:r>
            <a:endParaRPr/>
          </a:p>
        </p:txBody>
      </p:sp>
      <p:sp>
        <p:nvSpPr>
          <p:cNvPr id="580" name="Google Shape;580;p88"/>
          <p:cNvSpPr txBox="1">
            <a:spLocks noGrp="1"/>
          </p:cNvSpPr>
          <p:nvPr>
            <p:ph type="body" idx="1"/>
          </p:nvPr>
        </p:nvSpPr>
        <p:spPr>
          <a:xfrm>
            <a:off x="457200" y="1244009"/>
            <a:ext cx="8062912" cy="4766355"/>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Life span = beginning of development to death</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Life cycle = sequence of stages a plant goes through from seed germination to seed production of the mature plant</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Annuals may only need a few weeks to grow, produce seeds, and die.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Some plants live for thousands of years.  (bristlecone pines have a documents age of 4,500 years)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9"/>
          <p:cNvSpPr txBox="1">
            <a:spLocks noGrp="1"/>
          </p:cNvSpPr>
          <p:nvPr>
            <p:ph type="title"/>
          </p:nvPr>
        </p:nvSpPr>
        <p:spPr>
          <a:xfrm>
            <a:off x="457200" y="241326"/>
            <a:ext cx="8062800" cy="659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586" name="Google Shape;586;p89"/>
          <p:cNvSpPr txBox="1">
            <a:spLocks noGrp="1"/>
          </p:cNvSpPr>
          <p:nvPr>
            <p:ph type="body" idx="1"/>
          </p:nvPr>
        </p:nvSpPr>
        <p:spPr>
          <a:xfrm>
            <a:off x="457200" y="4843982"/>
            <a:ext cx="8062800" cy="1166400"/>
          </a:xfrm>
          <a:prstGeom prst="rect">
            <a:avLst/>
          </a:prstGeom>
        </p:spPr>
        <p:txBody>
          <a:bodyPr spcFirstLastPara="1" wrap="square" lIns="91425" tIns="45700" rIns="91425" bIns="45700" anchor="t" anchorCtr="0">
            <a:noAutofit/>
          </a:bodyPr>
          <a:lstStyle/>
          <a:p>
            <a:pPr marL="0" lvl="0" indent="0" algn="l" rtl="0">
              <a:spcBef>
                <a:spcPts val="400"/>
              </a:spcBef>
              <a:spcAft>
                <a:spcPts val="600"/>
              </a:spcAft>
              <a:buNone/>
            </a:pPr>
            <a:r>
              <a:rPr lang="en-US" sz="1100" b="1">
                <a:solidFill>
                  <a:srgbClr val="555555"/>
                </a:solidFill>
                <a:highlight>
                  <a:srgbClr val="FFFFFF"/>
                </a:highlight>
              </a:rPr>
              <a:t>Figure 32.29</a:t>
            </a:r>
            <a:r>
              <a:rPr lang="en-US" sz="1100">
                <a:solidFill>
                  <a:srgbClr val="555555"/>
                </a:solidFill>
                <a:highlight>
                  <a:srgbClr val="FFFFFF"/>
                </a:highlight>
              </a:rPr>
              <a:t> The bristlecone pine, shown here in the Ancient Bristlecone Pine Forest in the White Mountains of eastern California, has been known to live for 4,500 years. (credit: Rick Goldwaser)</a:t>
            </a:r>
            <a:endParaRPr sz="1100"/>
          </a:p>
        </p:txBody>
      </p:sp>
      <p:pic>
        <p:nvPicPr>
          <p:cNvPr id="587" name="Google Shape;587;p89"/>
          <p:cNvPicPr preferRelativeResize="0"/>
          <p:nvPr/>
        </p:nvPicPr>
        <p:blipFill>
          <a:blip r:embed="rId3">
            <a:alphaModFix/>
          </a:blip>
          <a:stretch>
            <a:fillRect/>
          </a:stretch>
        </p:blipFill>
        <p:spPr>
          <a:xfrm>
            <a:off x="1981200" y="1022526"/>
            <a:ext cx="5181600" cy="34671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93" name="Google Shape;593;p90"/>
          <p:cNvSpPr txBox="1">
            <a:spLocks noGrp="1"/>
          </p:cNvSpPr>
          <p:nvPr>
            <p:ph type="body" idx="1"/>
          </p:nvPr>
        </p:nvSpPr>
        <p:spPr>
          <a:xfrm>
            <a:off x="457200" y="1222744"/>
            <a:ext cx="8062912" cy="4787620"/>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 species that complete their life cycle in one season are called annuals.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 species that complete their life cycles in two seasons are biennials.</a:t>
            </a:r>
            <a:endParaRPr/>
          </a:p>
          <a:p>
            <a:pPr marL="617220" lvl="1" indent="-228600" algn="l" rtl="0">
              <a:lnSpc>
                <a:spcPct val="107000"/>
              </a:lnSpc>
              <a:spcBef>
                <a:spcPts val="0"/>
              </a:spcBef>
              <a:spcAft>
                <a:spcPts val="0"/>
              </a:spcAft>
              <a:buSzPts val="2800"/>
              <a:buFont typeface="Noto Sans Symbols"/>
              <a:buChar char="▪"/>
            </a:pPr>
            <a:r>
              <a:rPr lang="en-US" sz="2800">
                <a:latin typeface="Calibri"/>
                <a:ea typeface="Calibri"/>
                <a:cs typeface="Calibri"/>
                <a:sym typeface="Calibri"/>
              </a:rPr>
              <a:t>The first season is the vegetative stage and the second is the reproductive.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Plants species that complete their life cycles in more than two years are known as perennials.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1"/>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599" name="Google Shape;599;p91"/>
          <p:cNvSpPr txBox="1">
            <a:spLocks noGrp="1"/>
          </p:cNvSpPr>
          <p:nvPr>
            <p:ph type="body" idx="1"/>
          </p:nvPr>
        </p:nvSpPr>
        <p:spPr>
          <a:xfrm>
            <a:off x="457200" y="1254642"/>
            <a:ext cx="8062912" cy="4755722"/>
          </a:xfrm>
          <a:prstGeom prst="rect">
            <a:avLst/>
          </a:prstGeom>
          <a:noFill/>
          <a:ln>
            <a:noFill/>
          </a:ln>
        </p:spPr>
        <p:txBody>
          <a:bodyPr spcFirstLastPara="1" wrap="square" lIns="91425" tIns="45700" rIns="91425" bIns="45700" anchor="t" anchorCtr="0">
            <a:noAutofit/>
          </a:bodyPr>
          <a:lstStyle/>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Monocarpic plants flower once in their lifetime.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Polycarpic plants flower many times during their lifetime.</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Genetics and environmental conditions have a role in determining life spans.</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Nutrient recycling = using components of dead or dying parts in other aspects of the plant</a:t>
            </a:r>
            <a:endParaRPr/>
          </a:p>
          <a:p>
            <a:pPr marL="11430" lvl="0" indent="-11430" algn="l" rtl="0">
              <a:lnSpc>
                <a:spcPct val="107000"/>
              </a:lnSpc>
              <a:spcBef>
                <a:spcPts val="0"/>
              </a:spcBef>
              <a:spcAft>
                <a:spcPts val="0"/>
              </a:spcAft>
              <a:buSzPts val="2800"/>
              <a:buFont typeface="Courier New"/>
              <a:buChar char="o"/>
            </a:pPr>
            <a:r>
              <a:rPr lang="en-US" sz="2800">
                <a:latin typeface="Calibri"/>
                <a:ea typeface="Calibri"/>
                <a:cs typeface="Calibri"/>
                <a:sym typeface="Calibri"/>
              </a:rPr>
              <a:t>Senescence = the aging of the plant and all the associated processes</a:t>
            </a:r>
            <a:endParaRPr/>
          </a:p>
          <a:p>
            <a:pPr marL="0" lvl="0" indent="0" algn="l" rtl="0">
              <a:spcBef>
                <a:spcPts val="1200"/>
              </a:spcBef>
              <a:spcAft>
                <a:spcPts val="0"/>
              </a:spcAft>
              <a:buClr>
                <a:srgbClr val="6CB255"/>
              </a:buClr>
              <a:buSzPts val="20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457200" y="241326"/>
            <a:ext cx="8062912" cy="6595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6CB255"/>
              </a:buClr>
              <a:buSzPts val="2400"/>
              <a:buFont typeface="Arial Black"/>
              <a:buNone/>
            </a:pPr>
            <a:endParaRPr/>
          </a:p>
        </p:txBody>
      </p:sp>
      <p:sp>
        <p:nvSpPr>
          <p:cNvPr id="95" name="Google Shape;95;p14"/>
          <p:cNvSpPr txBox="1">
            <a:spLocks noGrp="1"/>
          </p:cNvSpPr>
          <p:nvPr>
            <p:ph type="body" idx="1"/>
          </p:nvPr>
        </p:nvSpPr>
        <p:spPr>
          <a:xfrm>
            <a:off x="457199" y="1254641"/>
            <a:ext cx="8165805" cy="5284382"/>
          </a:xfrm>
          <a:prstGeom prst="rect">
            <a:avLst/>
          </a:prstGeom>
          <a:noFill/>
          <a:ln>
            <a:noFill/>
          </a:ln>
        </p:spPr>
        <p:txBody>
          <a:bodyPr spcFirstLastPara="1" wrap="square" lIns="91425" tIns="45700" rIns="91425" bIns="45700" anchor="t" anchorCtr="0">
            <a:noAutofit/>
          </a:bodyPr>
          <a:lstStyle/>
          <a:p>
            <a:pPr marL="11430" lvl="0" indent="-1143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Flower structure</a:t>
            </a:r>
            <a:endParaRPr/>
          </a:p>
          <a:p>
            <a:pPr marL="617220" lvl="1" indent="-228600" algn="l" rtl="0">
              <a:lnSpc>
                <a:spcPct val="87000"/>
              </a:lnSpc>
              <a:spcBef>
                <a:spcPts val="0"/>
              </a:spcBef>
              <a:spcAft>
                <a:spcPts val="0"/>
              </a:spcAft>
              <a:buSzPts val="2800"/>
              <a:buFont typeface="Noto Sans Symbols"/>
              <a:buChar char="▪"/>
            </a:pPr>
            <a:r>
              <a:rPr lang="en-US" sz="2800">
                <a:solidFill>
                  <a:srgbClr val="000000"/>
                </a:solidFill>
                <a:latin typeface="Calibri"/>
                <a:ea typeface="Calibri"/>
                <a:cs typeface="Calibri"/>
                <a:sym typeface="Calibri"/>
              </a:rPr>
              <a:t>Four main parts (or whorls) of a typical flower… (cont.)</a:t>
            </a:r>
            <a:endParaRPr/>
          </a:p>
          <a:p>
            <a:pPr marL="1143000" lvl="2" indent="-228600" algn="l" rtl="0">
              <a:lnSpc>
                <a:spcPct val="87000"/>
              </a:lnSpc>
              <a:spcBef>
                <a:spcPts val="0"/>
              </a:spcBef>
              <a:spcAft>
                <a:spcPts val="0"/>
              </a:spcAft>
              <a:buSzPts val="2800"/>
              <a:buFont typeface="Noto Sans Symbols"/>
              <a:buChar char="∙"/>
            </a:pPr>
            <a:r>
              <a:rPr lang="en-US" sz="2800">
                <a:latin typeface="Calibri"/>
                <a:ea typeface="Calibri"/>
                <a:cs typeface="Calibri"/>
                <a:sym typeface="Calibri"/>
              </a:rPr>
              <a:t>Corolla</a:t>
            </a:r>
            <a:endParaRPr/>
          </a:p>
          <a:p>
            <a:pPr marL="1600200" lvl="3" indent="-22860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Second whorl.</a:t>
            </a:r>
            <a:endParaRPr/>
          </a:p>
          <a:p>
            <a:pPr marL="1600200" lvl="3" indent="-22860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Brightly colored petals.</a:t>
            </a:r>
            <a:endParaRPr/>
          </a:p>
          <a:p>
            <a:pPr marL="1600200" lvl="3" indent="-22860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Monocots: petals in multiples of three</a:t>
            </a:r>
            <a:endParaRPr/>
          </a:p>
          <a:p>
            <a:pPr marL="1600200" lvl="3" indent="-22860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Dicots: petals in multiples of four or five</a:t>
            </a:r>
            <a:endParaRPr/>
          </a:p>
          <a:p>
            <a:pPr marL="1143000" lvl="2" indent="-228600" algn="l" rtl="0">
              <a:lnSpc>
                <a:spcPct val="87000"/>
              </a:lnSpc>
              <a:spcBef>
                <a:spcPts val="0"/>
              </a:spcBef>
              <a:spcAft>
                <a:spcPts val="0"/>
              </a:spcAft>
              <a:buSzPts val="2800"/>
              <a:buFont typeface="Noto Sans Symbols"/>
              <a:buChar char="∙"/>
            </a:pPr>
            <a:r>
              <a:rPr lang="en-US" sz="2800">
                <a:latin typeface="Calibri"/>
                <a:ea typeface="Calibri"/>
                <a:cs typeface="Calibri"/>
                <a:sym typeface="Calibri"/>
              </a:rPr>
              <a:t>Perianth (calyx and corolla)</a:t>
            </a:r>
            <a:endParaRPr/>
          </a:p>
          <a:p>
            <a:pPr marL="1143000" lvl="2" indent="-228600" algn="l" rtl="0">
              <a:lnSpc>
                <a:spcPct val="87000"/>
              </a:lnSpc>
              <a:spcBef>
                <a:spcPts val="0"/>
              </a:spcBef>
              <a:spcAft>
                <a:spcPts val="0"/>
              </a:spcAft>
              <a:buSzPts val="2800"/>
              <a:buFont typeface="Noto Sans Symbols"/>
              <a:buChar char="∙"/>
            </a:pPr>
            <a:r>
              <a:rPr lang="en-US" sz="2800">
                <a:latin typeface="Calibri"/>
                <a:ea typeface="Calibri"/>
                <a:cs typeface="Calibri"/>
                <a:sym typeface="Calibri"/>
              </a:rPr>
              <a:t>Androecium</a:t>
            </a:r>
            <a:endParaRPr/>
          </a:p>
          <a:p>
            <a:pPr marL="1600200" lvl="3" indent="-22860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Third whorl with the male reproductive structures.</a:t>
            </a:r>
            <a:endParaRPr/>
          </a:p>
          <a:p>
            <a:pPr marL="1600200" lvl="3" indent="-228600" algn="l" rtl="0">
              <a:lnSpc>
                <a:spcPct val="87000"/>
              </a:lnSpc>
              <a:spcBef>
                <a:spcPts val="0"/>
              </a:spcBef>
              <a:spcAft>
                <a:spcPts val="0"/>
              </a:spcAft>
              <a:buSzPts val="2800"/>
              <a:buFont typeface="Courier New"/>
              <a:buChar char="o"/>
            </a:pPr>
            <a:r>
              <a:rPr lang="en-US" sz="2800">
                <a:latin typeface="Calibri"/>
                <a:ea typeface="Calibri"/>
                <a:cs typeface="Calibri"/>
                <a:sym typeface="Calibri"/>
              </a:rPr>
              <a:t>Has stamens with anthers containing microsporangia (pollen grains).</a:t>
            </a:r>
            <a:endParaRPr sz="2800">
              <a:solidFill>
                <a:srgbClr val="000000"/>
              </a:solidFill>
              <a:latin typeface="Calibri"/>
              <a:ea typeface="Calibri"/>
              <a:cs typeface="Calibri"/>
              <a:sym typeface="Calibri"/>
            </a:endParaRPr>
          </a:p>
          <a:p>
            <a:pPr marL="0" lvl="0" indent="0" algn="l" rtl="0">
              <a:lnSpc>
                <a:spcPct val="80000"/>
              </a:lnSpc>
              <a:spcBef>
                <a:spcPts val="900"/>
              </a:spcBef>
              <a:spcAft>
                <a:spcPts val="0"/>
              </a:spcAft>
              <a:buClr>
                <a:srgbClr val="6CB255"/>
              </a:buClr>
              <a:buSzPts val="500"/>
              <a:buNone/>
            </a:pPr>
            <a:endParaRPr sz="500"/>
          </a:p>
        </p:txBody>
      </p:sp>
    </p:spTree>
  </p:cSld>
  <p:clrMapOvr>
    <a:masterClrMapping/>
  </p:clrMapOvr>
</p:sld>
</file>

<file path=ppt/theme/theme1.xml><?xml version="1.0" encoding="utf-8"?>
<a:theme xmlns:a="http://schemas.openxmlformats.org/drawingml/2006/main" name="Essent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4624</Words>
  <Application>Microsoft Office PowerPoint</Application>
  <PresentationFormat>On-screen Show (4:3)</PresentationFormat>
  <Paragraphs>485</Paragraphs>
  <Slides>86</Slides>
  <Notes>86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Calibri</vt:lpstr>
      <vt:lpstr>Courier New</vt:lpstr>
      <vt:lpstr>Arial Black</vt:lpstr>
      <vt:lpstr>Arial</vt:lpstr>
      <vt:lpstr>Noto Sans Symbols</vt:lpstr>
      <vt:lpstr>Essential</vt:lpstr>
      <vt:lpstr>PowerPoint Presentation</vt:lpstr>
      <vt:lpstr>INTRODUCTION</vt:lpstr>
      <vt:lpstr>32.1: REPRODUCTIVE DEVELOPMENT AND STRUCTURE</vt:lpstr>
      <vt:lpstr>PowerPoint Presentation</vt:lpstr>
      <vt:lpstr>ALTERNATION OF GENERATIONS</vt:lpstr>
      <vt:lpstr>PowerPoint Presentation</vt:lpstr>
      <vt:lpstr>FLOWERS HOUSE THE GAMETOPHYTE GENERATION</vt:lpstr>
      <vt:lpstr>SEXUAL REPRODUCTION IN ANGIOSPERMS</vt:lpstr>
      <vt:lpstr>PowerPoint Presentation</vt:lpstr>
      <vt:lpstr>PowerPoint Presentation</vt:lpstr>
      <vt:lpstr>FLOWERS HOUSE THE GAMETOPHYTE GENERATION</vt:lpstr>
      <vt:lpstr>FLOWERS HOUSE THE GAMETOPHYTE GENERATION</vt:lpstr>
      <vt:lpstr>PowerPoint Presentation</vt:lpstr>
      <vt:lpstr>PowerPoint Presentation</vt:lpstr>
      <vt:lpstr>MALE GAMETOPHYTE (POLLEN GRAIN)</vt:lpstr>
      <vt:lpstr>MALE GAMETOPHYTE</vt:lpstr>
      <vt:lpstr>PowerPoint Presentation</vt:lpstr>
      <vt:lpstr>MALE GAMETOPHYTE</vt:lpstr>
      <vt:lpstr>PowerPoint Presentation</vt:lpstr>
      <vt:lpstr>POLLINATION </vt:lpstr>
      <vt:lpstr>PowerPoint Presentation</vt:lpstr>
      <vt:lpstr>FEMALE GAMETOPHYTE (THE EMBRYO SAC)</vt:lpstr>
      <vt:lpstr>PowerPoint Presentation</vt:lpstr>
      <vt:lpstr>PowerPoint Presentation</vt:lpstr>
      <vt:lpstr>FEMALE GAMETOPHYTE</vt:lpstr>
      <vt:lpstr>PowerPoint Presentation</vt:lpstr>
      <vt:lpstr>SEXUAL REPRODUCTION IN GYMNOSPERMS</vt:lpstr>
      <vt:lpstr>PowerPoint Presentation</vt:lpstr>
      <vt:lpstr>MALE GAMETOPHYTE</vt:lpstr>
      <vt:lpstr>FEMALE GAMETOPHYTE</vt:lpstr>
      <vt:lpstr>PowerPoint Presentation</vt:lpstr>
      <vt:lpstr>REPRODUCTIVE STRUCTURE</vt:lpstr>
      <vt:lpstr>PowerPoint Presentation</vt:lpstr>
      <vt:lpstr>ANGIOSPERM VERSUS GYMNOSPERM</vt:lpstr>
      <vt:lpstr>PowerPoint Presentation</vt:lpstr>
      <vt:lpstr>32.2: POLLINATION AND FERTILIZATION</vt:lpstr>
      <vt:lpstr>PowerPoint Presentation</vt:lpstr>
      <vt:lpstr>PowerPoint Presentation</vt:lpstr>
      <vt:lpstr>PowerPoint Presentation</vt:lpstr>
      <vt:lpstr>INCOMPATIBILITY GENES IN FLOWERS</vt:lpstr>
      <vt:lpstr>POLLINATION BY INSECTS</vt:lpstr>
      <vt:lpstr>PowerPoint Presentation</vt:lpstr>
      <vt:lpstr>PowerPoint Presentation</vt:lpstr>
      <vt:lpstr>POLLINATION BY BATS</vt:lpstr>
      <vt:lpstr>POLLINATION BY BIRDS</vt:lpstr>
      <vt:lpstr>POLLINATION BY WIND</vt:lpstr>
      <vt:lpstr>POLLINATION BY WATER</vt:lpstr>
      <vt:lpstr>POLLINATION BY DECEPTION</vt:lpstr>
      <vt:lpstr>DOUBLE FERTILIZATION</vt:lpstr>
      <vt:lpstr>PowerPoint Presentation</vt:lpstr>
      <vt:lpstr>PowerPoint Presentation</vt:lpstr>
      <vt:lpstr>DOUBLE FERTILIZATION – 2 SPERM</vt:lpstr>
      <vt:lpstr>SEEDS</vt:lpstr>
      <vt:lpstr>DEVELOPMENT OF THE SEED</vt:lpstr>
      <vt:lpstr>PowerPoint Presentation</vt:lpstr>
      <vt:lpstr>PowerPoint Presentation</vt:lpstr>
      <vt:lpstr>PowerPoint Presentation</vt:lpstr>
      <vt:lpstr>PowerPoint Presentation</vt:lpstr>
      <vt:lpstr>PowerPoint Presentation</vt:lpstr>
      <vt:lpstr>SEEDS</vt:lpstr>
      <vt:lpstr>SEEDS</vt:lpstr>
      <vt:lpstr>SEED GERMINATION</vt:lpstr>
      <vt:lpstr>PowerPoint Presentation</vt:lpstr>
      <vt:lpstr>SEEDS</vt:lpstr>
      <vt:lpstr>SEEDS</vt:lpstr>
      <vt:lpstr>DEVELOPMENT OF FRUIT AND FRUIT TYPES</vt:lpstr>
      <vt:lpstr>FRUITS</vt:lpstr>
      <vt:lpstr>PowerPoint Presentation</vt:lpstr>
      <vt:lpstr>PowerPoint Presentation</vt:lpstr>
      <vt:lpstr>FRUITS</vt:lpstr>
      <vt:lpstr>FRUIT AND SEED DISPERSAL</vt:lpstr>
      <vt:lpstr>PowerPoint Presentation</vt:lpstr>
      <vt:lpstr>MONOCOTS VERSUS EUDICOTS (DICOTS)</vt:lpstr>
      <vt:lpstr>32.3: ASEXUAL REPRODUCTION </vt:lpstr>
      <vt:lpstr>PowerPoint Presentation</vt:lpstr>
      <vt:lpstr>ASEXUAL REPRODUCTION: STOLON</vt:lpstr>
      <vt:lpstr>NATURAL METHODS OF ASEXUAL REPRODUCTION</vt:lpstr>
      <vt:lpstr>ARTIFICIAL METHODS OF ASEXUAL REPRODUCTION</vt:lpstr>
      <vt:lpstr>ASEXUAL REPRODUCTION: GRAFTING</vt:lpstr>
      <vt:lpstr>PowerPoint Presentation</vt:lpstr>
      <vt:lpstr>ASEXUAL REPRODUCTION: CUTTING AND LAYERING</vt:lpstr>
      <vt:lpstr>PowerPoint Presentation</vt:lpstr>
      <vt:lpstr>PLANT LIFE SPANS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dc:creator>
  <cp:lastModifiedBy>Shaun</cp:lastModifiedBy>
  <cp:revision>2</cp:revision>
  <dcterms:modified xsi:type="dcterms:W3CDTF">2019-08-13T02:30:37Z</dcterms:modified>
</cp:coreProperties>
</file>