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9144000" cy="6858000" type="screen4x3"/>
  <p:notesSz cx="9144000" cy="6858000"/>
  <p:embeddedFontLst>
    <p:embeddedFont>
      <p:font typeface="Arial Black" panose="020B0A04020102020204" pitchFamily="34" charset="0"/>
      <p:regular r:id="rId80"/>
      <p:bold r:id="rId81"/>
    </p:embeddedFont>
    <p:embeddedFont>
      <p:font typeface="Calibri" panose="020F0502020204030204" pitchFamily="34"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59">
          <p15:clr>
            <a:srgbClr val="A4A3A4"/>
          </p15:clr>
        </p15:guide>
        <p15:guide id="4" pos="636">
          <p15:clr>
            <a:srgbClr val="A4A3A4"/>
          </p15:clr>
        </p15:guide>
        <p15:guide id="5" pos="4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84"/>
      </p:cViewPr>
      <p:guideLst>
        <p:guide orient="horz" pos="2160"/>
        <p:guide pos="2880"/>
        <p:guide orient="horz" pos="359"/>
        <p:guide pos="636"/>
        <p:guide pos="48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5.fntdata"/><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1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1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e34c6f80b_0_8: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e34c6f80b_0_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1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2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2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2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2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2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e34c6f80b_0_22: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e34c6f80b_0_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2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5e34c6f80b_0_0: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5e34c6f80b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3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3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3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3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3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3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3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3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3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3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4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4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4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4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4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4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4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e34c6f80b_0_34: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5e34c6f80b_0_3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4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4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4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5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5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5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5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5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5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5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5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5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5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p5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5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6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6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6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6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6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6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6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6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6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6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6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6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6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6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6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6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7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7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7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p7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7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7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5e34c6f80b_0_44: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5e34c6f80b_0_4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7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15" name="Google Shape;15;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0"/>
        <p:cNvGrpSpPr/>
        <p:nvPr/>
      </p:nvGrpSpPr>
      <p:grpSpPr>
        <a:xfrm>
          <a:off x="0" y="0"/>
          <a:ext cx="0" cy="0"/>
          <a:chOff x="0" y="0"/>
          <a:chExt cx="0" cy="0"/>
        </a:xfrm>
      </p:grpSpPr>
      <p:sp>
        <p:nvSpPr>
          <p:cNvPr id="31" name="Google Shape;31;p5"/>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2" name="Google Shape;32;p5"/>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33" name="Google Shape;33;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creativecommons.org/licenses/by-nc-sa/4.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0"/>
        <p:cNvGrpSpPr/>
        <p:nvPr/>
      </p:nvGrpSpPr>
      <p:grpSpPr>
        <a:xfrm>
          <a:off x="0" y="0"/>
          <a:ext cx="0" cy="0"/>
          <a:chOff x="0" y="0"/>
          <a:chExt cx="0" cy="0"/>
        </a:xfrm>
      </p:grpSpPr>
      <p:sp>
        <p:nvSpPr>
          <p:cNvPr id="41" name="Google Shape;41;p6"/>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600"/>
              <a:buFont typeface="Arial Black"/>
              <a:buNone/>
            </a:pPr>
            <a:r>
              <a:rPr lang="en-US" sz="3600" b="0" i="0" u="none" strike="noStrike" cap="none">
                <a:solidFill>
                  <a:srgbClr val="6CB255"/>
                </a:solidFill>
                <a:latin typeface="Arial Black"/>
                <a:ea typeface="Arial Black"/>
                <a:cs typeface="Arial Black"/>
                <a:sym typeface="Arial Black"/>
              </a:rPr>
              <a:t>BIOLOGY 2E</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33 THE ANIMAL BODY PLAN: BASIC FORM AND FUNCTION</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42" name="Google Shape;42;p6"/>
          <p:cNvPicPr preferRelativeResize="0"/>
          <p:nvPr/>
        </p:nvPicPr>
        <p:blipFill rotWithShape="1">
          <a:blip r:embed="rId3">
            <a:alphaModFix/>
          </a:blip>
          <a:srcRect/>
          <a:stretch/>
        </p:blipFill>
        <p:spPr>
          <a:xfrm>
            <a:off x="3159862" y="2502569"/>
            <a:ext cx="2824276" cy="3609474"/>
          </a:xfrm>
          <a:prstGeom prst="rect">
            <a:avLst/>
          </a:prstGeom>
          <a:noFill/>
          <a:ln>
            <a:noFill/>
          </a:ln>
        </p:spPr>
      </p:pic>
      <p:pic>
        <p:nvPicPr>
          <p:cNvPr id="43" name="Google Shape;43;p6" descr="OSX-Horiz-TM-RGB-2015.eps"/>
          <p:cNvPicPr preferRelativeResize="0"/>
          <p:nvPr/>
        </p:nvPicPr>
        <p:blipFill rotWithShape="1">
          <a:blip r:embed="rId4">
            <a:alphaModFix/>
          </a:blip>
          <a:srcRect/>
          <a:stretch/>
        </p:blipFill>
        <p:spPr>
          <a:xfrm>
            <a:off x="6705600" y="5878757"/>
            <a:ext cx="2034556" cy="466571"/>
          </a:xfrm>
          <a:prstGeom prst="rect">
            <a:avLst/>
          </a:prstGeom>
          <a:noFill/>
          <a:ln>
            <a:noFill/>
          </a:ln>
        </p:spPr>
      </p:pic>
      <p:sp>
        <p:nvSpPr>
          <p:cNvPr id="44" name="Google Shape;44;p6"/>
          <p:cNvSpPr txBox="1"/>
          <p:nvPr/>
        </p:nvSpPr>
        <p:spPr>
          <a:xfrm>
            <a:off x="257174" y="5661919"/>
            <a:ext cx="1957388" cy="9002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This work is licensed under a </a:t>
            </a:r>
            <a:r>
              <a:rPr lang="en-US" sz="1050" b="0" i="0" u="sng" strike="noStrike" cap="none">
                <a:solidFill>
                  <a:schemeClr val="dk1"/>
                </a:solidFill>
                <a:latin typeface="Arial"/>
                <a:ea typeface="Arial"/>
                <a:cs typeface="Arial"/>
                <a:sym typeface="Arial"/>
                <a:hlinkClick r:id="rId5"/>
              </a:rPr>
              <a:t>Creative Commons Attribution-NonCommercial-ShareAlike 4.0 International License</a:t>
            </a:r>
            <a:r>
              <a:rPr lang="en-US" sz="1050" b="0" i="0" u="none" strike="noStrike" cap="none">
                <a:solidFill>
                  <a:schemeClr val="dk1"/>
                </a:solidFill>
                <a:latin typeface="Arial"/>
                <a:ea typeface="Arial"/>
                <a:cs typeface="Arial"/>
                <a:sym typeface="Arial"/>
              </a:rPr>
              <a:t>.</a:t>
            </a:r>
            <a:endParaRPr/>
          </a:p>
        </p:txBody>
      </p:sp>
      <p:pic>
        <p:nvPicPr>
          <p:cNvPr id="45" name="Google Shape;45;p6"/>
          <p:cNvPicPr preferRelativeResize="0"/>
          <p:nvPr/>
        </p:nvPicPr>
        <p:blipFill rotWithShape="1">
          <a:blip r:embed="rId6">
            <a:alphaModFix/>
          </a:blip>
          <a:srcRect/>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02" name="Google Shape;102;p15"/>
          <p:cNvSpPr txBox="1">
            <a:spLocks noGrp="1"/>
          </p:cNvSpPr>
          <p:nvPr>
            <p:ph type="body" idx="1"/>
          </p:nvPr>
        </p:nvSpPr>
        <p:spPr>
          <a:xfrm>
            <a:off x="457200" y="1222745"/>
            <a:ext cx="8062912" cy="478762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Other terms…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Anterior : towards front</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Posterior: towards rear</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Ventral: belly-side</a:t>
            </a:r>
            <a:endParaRPr/>
          </a:p>
          <a:p>
            <a:pPr marL="617220" lvl="1"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Doral: back-side</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LIMITS ON ANIMAL SIZE AND SHAPE</a:t>
            </a:r>
            <a:endParaRPr/>
          </a:p>
        </p:txBody>
      </p:sp>
      <p:sp>
        <p:nvSpPr>
          <p:cNvPr id="108" name="Google Shape;108;p16"/>
          <p:cNvSpPr txBox="1">
            <a:spLocks noGrp="1"/>
          </p:cNvSpPr>
          <p:nvPr>
            <p:ph type="body" idx="1"/>
          </p:nvPr>
        </p:nvSpPr>
        <p:spPr>
          <a:xfrm>
            <a:off x="457200" y="1180214"/>
            <a:ext cx="8062912" cy="4830150"/>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Aquatic animals that display bilateral symmetry tend to have a fusiform shape.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Tubular shape that is tapered at both ends.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Decreases drag and allows the animal to swim at high speeds.</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Aquatic animals are limited by drag since the viscosity of water is higher than that of the air.</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Terrestrial animals are constrained mainly by gravity.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14" name="Google Shape;114;p17"/>
          <p:cNvSpPr txBox="1">
            <a:spLocks noGrp="1"/>
          </p:cNvSpPr>
          <p:nvPr>
            <p:ph type="body" idx="1"/>
          </p:nvPr>
        </p:nvSpPr>
        <p:spPr>
          <a:xfrm>
            <a:off x="457200" y="1244009"/>
            <a:ext cx="8062912" cy="4766355"/>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Many animals have an exoskeleton.</a:t>
            </a:r>
            <a:endParaRPr/>
          </a:p>
          <a:p>
            <a:pPr marL="617220" lvl="1" indent="-228600" algn="l" rtl="0">
              <a:lnSpc>
                <a:spcPct val="107000"/>
              </a:lnSpc>
              <a:spcBef>
                <a:spcPts val="0"/>
              </a:spcBef>
              <a:spcAft>
                <a:spcPts val="0"/>
              </a:spcAft>
              <a:buSzPts val="2800"/>
              <a:buFont typeface="Noto Sans Symbols"/>
              <a:buChar char="▪"/>
            </a:pPr>
            <a:r>
              <a:rPr lang="en-US" sz="2800">
                <a:solidFill>
                  <a:srgbClr val="000000"/>
                </a:solidFill>
                <a:latin typeface="Calibri"/>
                <a:ea typeface="Calibri"/>
                <a:cs typeface="Calibri"/>
                <a:sym typeface="Calibri"/>
              </a:rPr>
              <a:t>Provides protection against physical damage and water loss.</a:t>
            </a:r>
            <a:endParaRPr/>
          </a:p>
          <a:p>
            <a:pPr marL="617220" lvl="1" indent="-228600" algn="l" rtl="0">
              <a:lnSpc>
                <a:spcPct val="107000"/>
              </a:lnSpc>
              <a:spcBef>
                <a:spcPts val="0"/>
              </a:spcBef>
              <a:spcAft>
                <a:spcPts val="0"/>
              </a:spcAft>
              <a:buSzPts val="2800"/>
              <a:buFont typeface="Noto Sans Symbols"/>
              <a:buChar char="▪"/>
            </a:pPr>
            <a:r>
              <a:rPr lang="en-US" sz="2800">
                <a:solidFill>
                  <a:srgbClr val="000000"/>
                </a:solidFill>
                <a:latin typeface="Calibri"/>
                <a:ea typeface="Calibri"/>
                <a:cs typeface="Calibri"/>
                <a:sym typeface="Calibri"/>
              </a:rPr>
              <a:t>May be constructed of tough polymers such as chitin.</a:t>
            </a:r>
            <a:endParaRPr/>
          </a:p>
          <a:p>
            <a:pPr marL="617220" lvl="1" indent="-228600" algn="l" rtl="0">
              <a:lnSpc>
                <a:spcPct val="107000"/>
              </a:lnSpc>
              <a:spcBef>
                <a:spcPts val="0"/>
              </a:spcBef>
              <a:spcAft>
                <a:spcPts val="0"/>
              </a:spcAft>
              <a:buSzPts val="2800"/>
              <a:buFont typeface="Noto Sans Symbols"/>
              <a:buChar char="▪"/>
            </a:pPr>
            <a:r>
              <a:rPr lang="en-US" sz="2800">
                <a:solidFill>
                  <a:srgbClr val="000000"/>
                </a:solidFill>
                <a:latin typeface="Calibri"/>
                <a:ea typeface="Calibri"/>
                <a:cs typeface="Calibri"/>
                <a:sym typeface="Calibri"/>
              </a:rPr>
              <a:t>May be biomineralized with salts such as calcium carbonate.</a:t>
            </a:r>
            <a:endParaRPr/>
          </a:p>
          <a:p>
            <a:pPr marL="617220" lvl="1" indent="-228600" algn="l" rtl="0">
              <a:lnSpc>
                <a:spcPct val="107000"/>
              </a:lnSpc>
              <a:spcBef>
                <a:spcPts val="800"/>
              </a:spcBef>
              <a:spcAft>
                <a:spcPts val="0"/>
              </a:spcAft>
              <a:buSzPts val="2800"/>
              <a:buFont typeface="Noto Sans Symbols"/>
              <a:buChar char="▪"/>
            </a:pPr>
            <a:r>
              <a:rPr lang="en-US" sz="2800">
                <a:solidFill>
                  <a:srgbClr val="000000"/>
                </a:solidFill>
                <a:latin typeface="Calibri"/>
                <a:ea typeface="Calibri"/>
                <a:cs typeface="Calibri"/>
                <a:sym typeface="Calibri"/>
              </a:rPr>
              <a:t>May contain apodemes (ingrowths) for muscle attachments.</a:t>
            </a:r>
            <a:endParaRPr sz="2800">
              <a:solidFill>
                <a:srgbClr val="000000"/>
              </a:solidFill>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20" name="Google Shape;120;p18"/>
          <p:cNvSpPr txBox="1">
            <a:spLocks noGrp="1"/>
          </p:cNvSpPr>
          <p:nvPr>
            <p:ph type="body" idx="1"/>
          </p:nvPr>
        </p:nvSpPr>
        <p:spPr>
          <a:xfrm>
            <a:off x="457200" y="1233377"/>
            <a:ext cx="8062912" cy="477698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682"/>
              <a:buFont typeface="Courier New"/>
              <a:buChar char="o"/>
            </a:pPr>
            <a:r>
              <a:rPr lang="en-US" sz="2682"/>
              <a:t>Many animals have an exoskeleton. (cont.)</a:t>
            </a:r>
            <a:endParaRPr/>
          </a:p>
          <a:p>
            <a:pPr marL="617220" lvl="1" indent="-228599" algn="l" rtl="0">
              <a:lnSpc>
                <a:spcPct val="97000"/>
              </a:lnSpc>
              <a:spcBef>
                <a:spcPts val="600"/>
              </a:spcBef>
              <a:spcAft>
                <a:spcPts val="0"/>
              </a:spcAft>
              <a:buSzPts val="2682"/>
              <a:buFont typeface="Noto Sans Symbols"/>
              <a:buChar char="▪"/>
            </a:pPr>
            <a:r>
              <a:rPr lang="en-US" sz="2682">
                <a:latin typeface="Calibri"/>
                <a:ea typeface="Calibri"/>
                <a:cs typeface="Calibri"/>
                <a:sym typeface="Calibri"/>
              </a:rPr>
              <a:t>The molting process limits the ability to grow continuously.</a:t>
            </a:r>
            <a:endParaRPr/>
          </a:p>
          <a:p>
            <a:pPr marL="617220" lvl="1" indent="-228599" algn="l" rtl="0">
              <a:lnSpc>
                <a:spcPct val="97000"/>
              </a:lnSpc>
              <a:spcBef>
                <a:spcPts val="0"/>
              </a:spcBef>
              <a:spcAft>
                <a:spcPts val="0"/>
              </a:spcAft>
              <a:buSzPts val="2682"/>
              <a:buFont typeface="Noto Sans Symbols"/>
              <a:buChar char="▪"/>
            </a:pPr>
            <a:r>
              <a:rPr lang="en-US" sz="2682">
                <a:latin typeface="Calibri"/>
                <a:ea typeface="Calibri"/>
                <a:cs typeface="Calibri"/>
                <a:sym typeface="Calibri"/>
              </a:rPr>
              <a:t>The molting process can also limit the ability to mature.</a:t>
            </a:r>
            <a:endParaRPr/>
          </a:p>
          <a:p>
            <a:pPr marL="617220" lvl="1" indent="-228599" algn="l" rtl="0">
              <a:lnSpc>
                <a:spcPct val="97000"/>
              </a:lnSpc>
              <a:spcBef>
                <a:spcPts val="0"/>
              </a:spcBef>
              <a:spcAft>
                <a:spcPts val="0"/>
              </a:spcAft>
              <a:buSzPts val="2682"/>
              <a:buFont typeface="Noto Sans Symbols"/>
              <a:buChar char="▪"/>
            </a:pPr>
            <a:r>
              <a:rPr lang="en-US" sz="2682">
                <a:latin typeface="Calibri"/>
                <a:ea typeface="Calibri"/>
                <a:cs typeface="Calibri"/>
                <a:sym typeface="Calibri"/>
              </a:rPr>
              <a:t>The thickness of the exoskeleton limits most animals to a relatively small size.</a:t>
            </a:r>
            <a:endParaRPr/>
          </a:p>
          <a:p>
            <a:pPr marL="1143000" lvl="2" indent="-228600" algn="l" rtl="0">
              <a:lnSpc>
                <a:spcPct val="97000"/>
              </a:lnSpc>
              <a:spcBef>
                <a:spcPts val="0"/>
              </a:spcBef>
              <a:spcAft>
                <a:spcPts val="0"/>
              </a:spcAft>
              <a:buSzPts val="2682"/>
              <a:buFont typeface="Noto Sans Symbols"/>
              <a:buChar char="∙"/>
            </a:pPr>
            <a:r>
              <a:rPr lang="en-US" sz="2682">
                <a:latin typeface="Calibri"/>
                <a:ea typeface="Calibri"/>
                <a:cs typeface="Calibri"/>
                <a:sym typeface="Calibri"/>
              </a:rPr>
              <a:t>Doubling of body size increases body weight by a factor of eight.</a:t>
            </a:r>
            <a:endParaRPr/>
          </a:p>
          <a:p>
            <a:pPr marL="1143000" lvl="2" indent="-228600" algn="l" rtl="0">
              <a:lnSpc>
                <a:spcPct val="97000"/>
              </a:lnSpc>
              <a:spcBef>
                <a:spcPts val="0"/>
              </a:spcBef>
              <a:spcAft>
                <a:spcPts val="0"/>
              </a:spcAft>
              <a:buSzPts val="2682"/>
              <a:buFont typeface="Noto Sans Symbols"/>
              <a:buChar char="∙"/>
            </a:pPr>
            <a:r>
              <a:rPr lang="en-US" sz="2682">
                <a:latin typeface="Calibri"/>
                <a:ea typeface="Calibri"/>
                <a:cs typeface="Calibri"/>
                <a:sym typeface="Calibri"/>
              </a:rPr>
              <a:t>Increases in body weight must be accompanied by a significant increase in exoskeletal thickness.</a:t>
            </a:r>
            <a:endParaRPr/>
          </a:p>
          <a:p>
            <a:pPr marL="342900" lvl="0" indent="-225425" algn="l" rtl="0">
              <a:lnSpc>
                <a:spcPct val="90000"/>
              </a:lnSpc>
              <a:spcBef>
                <a:spcPts val="1170"/>
              </a:spcBef>
              <a:spcAft>
                <a:spcPts val="0"/>
              </a:spcAft>
              <a:buSzPts val="1850"/>
              <a:buFont typeface="Courier New"/>
              <a:buNone/>
            </a:pPr>
            <a:endParaRPr sz="18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41326"/>
            <a:ext cx="8062800" cy="659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26" name="Google Shape;126;p19"/>
          <p:cNvSpPr txBox="1">
            <a:spLocks noGrp="1"/>
          </p:cNvSpPr>
          <p:nvPr>
            <p:ph type="body" idx="1"/>
          </p:nvPr>
        </p:nvSpPr>
        <p:spPr>
          <a:xfrm>
            <a:off x="457200" y="4843982"/>
            <a:ext cx="8062800" cy="1166400"/>
          </a:xfrm>
          <a:prstGeom prst="rect">
            <a:avLst/>
          </a:prstGeom>
        </p:spPr>
        <p:txBody>
          <a:bodyPr spcFirstLastPara="1" wrap="square" lIns="91425" tIns="45700" rIns="91425" bIns="45700" anchor="t" anchorCtr="0">
            <a:noAutofit/>
          </a:bodyPr>
          <a:lstStyle/>
          <a:p>
            <a:pPr marL="0" lvl="0" indent="0" algn="l" rtl="0">
              <a:spcBef>
                <a:spcPts val="400"/>
              </a:spcBef>
              <a:spcAft>
                <a:spcPts val="600"/>
              </a:spcAft>
              <a:buNone/>
            </a:pPr>
            <a:r>
              <a:rPr lang="en-US" sz="1100" b="1">
                <a:solidFill>
                  <a:srgbClr val="555555"/>
                </a:solidFill>
                <a:highlight>
                  <a:srgbClr val="FFFFFF"/>
                </a:highlight>
              </a:rPr>
              <a:t>Figure 33.3</a:t>
            </a:r>
            <a:r>
              <a:rPr lang="en-US" sz="1100">
                <a:solidFill>
                  <a:srgbClr val="555555"/>
                </a:solidFill>
                <a:highlight>
                  <a:srgbClr val="FFFFFF"/>
                </a:highlight>
              </a:rPr>
              <a:t> Apodemes are ingrowths on arthropod exoskeletons to which muscles attach. The apodemes on this crab leg are located above and below the fulcrum of the claw. Contraction of muscles attached to the apodemes pulls the claw close</a:t>
            </a:r>
            <a:endParaRPr sz="1100"/>
          </a:p>
        </p:txBody>
      </p:sp>
      <p:pic>
        <p:nvPicPr>
          <p:cNvPr id="127" name="Google Shape;127;p19"/>
          <p:cNvPicPr preferRelativeResize="0"/>
          <p:nvPr/>
        </p:nvPicPr>
        <p:blipFill>
          <a:blip r:embed="rId3">
            <a:alphaModFix/>
          </a:blip>
          <a:stretch>
            <a:fillRect/>
          </a:stretch>
        </p:blipFill>
        <p:spPr>
          <a:xfrm>
            <a:off x="762000" y="1558276"/>
            <a:ext cx="7620000" cy="293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33" name="Google Shape;133;p20"/>
          <p:cNvSpPr txBox="1">
            <a:spLocks noGrp="1"/>
          </p:cNvSpPr>
          <p:nvPr>
            <p:ph type="body" idx="1"/>
          </p:nvPr>
        </p:nvSpPr>
        <p:spPr>
          <a:xfrm>
            <a:off x="457200" y="1201479"/>
            <a:ext cx="8062912" cy="4808885"/>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Some animals have an endoskeleton.</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Size determined by the amount of skeletal system needed to support tissues and muscles needed for mobility.</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As body size increases, both bone and muscle mass increase.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Doubling of body size increases body weight by a factor of eight.</a:t>
            </a:r>
            <a:endParaRPr/>
          </a:p>
          <a:p>
            <a:pPr marL="617220" lvl="1"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More efficient because muscles attach to the outside of the bones.</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LIMITING EFFECTS OF DIFFUSION ON SIZE AND DEVELOPMENT</a:t>
            </a:r>
            <a:endParaRPr/>
          </a:p>
        </p:txBody>
      </p:sp>
      <p:sp>
        <p:nvSpPr>
          <p:cNvPr id="139" name="Google Shape;139;p21"/>
          <p:cNvSpPr txBox="1">
            <a:spLocks noGrp="1"/>
          </p:cNvSpPr>
          <p:nvPr>
            <p:ph type="body" idx="1"/>
          </p:nvPr>
        </p:nvSpPr>
        <p:spPr>
          <a:xfrm>
            <a:off x="457200" y="1233377"/>
            <a:ext cx="8062912" cy="4776987"/>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Exchange of nutrients and gases must occur between a cell and its watery environment.</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Diffusion moves substances from an area of high concentration to an area of low concentration.</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All cells are bathed in a liquid.</a:t>
            </a:r>
            <a:endParaRPr/>
          </a:p>
          <a:p>
            <a:pPr marL="11430" lvl="0" indent="-11430" algn="l" rtl="0">
              <a:lnSpc>
                <a:spcPct val="107000"/>
              </a:lnSpc>
              <a:spcBef>
                <a:spcPts val="800"/>
              </a:spcBef>
              <a:spcAft>
                <a:spcPts val="0"/>
              </a:spcAft>
              <a:buSzPts val="2800"/>
              <a:buFont typeface="Courier New"/>
              <a:buChar char="o"/>
            </a:pPr>
            <a:r>
              <a:rPr lang="en-US" sz="2800">
                <a:latin typeface="Calibri"/>
                <a:ea typeface="Calibri"/>
                <a:cs typeface="Calibri"/>
                <a:sym typeface="Calibri"/>
              </a:rPr>
              <a:t>Diffusion is effective over a certain distance and limits cell size.</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45" name="Google Shape;145;p22"/>
          <p:cNvSpPr txBox="1">
            <a:spLocks noGrp="1"/>
          </p:cNvSpPr>
          <p:nvPr>
            <p:ph type="body" idx="1"/>
          </p:nvPr>
        </p:nvSpPr>
        <p:spPr>
          <a:xfrm>
            <a:off x="457200" y="1201479"/>
            <a:ext cx="8062912" cy="4808885"/>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Surface-to-volume ratio…</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Of a sphere is 3/r.</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As the cell gets bigger this ratio gets smaller.</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Diffusion becomes less efficient as the ratio decreases. </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The solution to producing larger organisms was for them to become multicellular.</a:t>
            </a:r>
            <a:endParaRPr/>
          </a:p>
          <a:p>
            <a:pPr marL="11430" lvl="0" indent="-11430" algn="l" rtl="0">
              <a:lnSpc>
                <a:spcPct val="107000"/>
              </a:lnSpc>
              <a:spcBef>
                <a:spcPts val="800"/>
              </a:spcBef>
              <a:spcAft>
                <a:spcPts val="0"/>
              </a:spcAft>
              <a:buSzPts val="2800"/>
              <a:buFont typeface="Courier New"/>
              <a:buChar char="o"/>
            </a:pPr>
            <a:r>
              <a:rPr lang="en-US" sz="2800">
                <a:latin typeface="Calibri"/>
                <a:ea typeface="Calibri"/>
                <a:cs typeface="Calibri"/>
                <a:sym typeface="Calibri"/>
              </a:rPr>
              <a:t>Specialization occurs in complex organisms, allowing cells to become more efficient at fewer tasks.</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ANIMAL BODY PLANS</a:t>
            </a:r>
            <a:endParaRPr/>
          </a:p>
        </p:txBody>
      </p:sp>
      <p:sp>
        <p:nvSpPr>
          <p:cNvPr id="151" name="Google Shape;151;p23"/>
          <p:cNvSpPr txBox="1">
            <a:spLocks noGrp="1"/>
          </p:cNvSpPr>
          <p:nvPr>
            <p:ph type="body" idx="1"/>
          </p:nvPr>
        </p:nvSpPr>
        <p:spPr>
          <a:xfrm>
            <a:off x="457200" y="1107618"/>
            <a:ext cx="8149266" cy="39580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r>
              <a:rPr lang="en-US" sz="2400" b="1">
                <a:solidFill>
                  <a:srgbClr val="000000"/>
                </a:solidFill>
              </a:rPr>
              <a:t>Evolution of tissues</a:t>
            </a:r>
            <a:endParaRPr/>
          </a:p>
          <a:p>
            <a:pPr marL="342900" lvl="0" indent="-342900" algn="l" rtl="0">
              <a:spcBef>
                <a:spcPts val="1080"/>
              </a:spcBef>
              <a:spcAft>
                <a:spcPts val="0"/>
              </a:spcAft>
              <a:buSzPts val="2400"/>
              <a:buFont typeface="Arial"/>
              <a:buChar char="•"/>
            </a:pPr>
            <a:r>
              <a:rPr lang="en-US" sz="2400">
                <a:solidFill>
                  <a:srgbClr val="000000"/>
                </a:solidFill>
              </a:rPr>
              <a:t>Parazoa (Sponges – the simplest animals) lack defined tissues and organs</a:t>
            </a:r>
            <a:endParaRPr/>
          </a:p>
          <a:p>
            <a:pPr marL="573088" lvl="1" indent="-230187" algn="l" rtl="0">
              <a:spcBef>
                <a:spcPts val="1000"/>
              </a:spcBef>
              <a:spcAft>
                <a:spcPts val="0"/>
              </a:spcAft>
              <a:buSzPts val="2000"/>
              <a:buFont typeface="Arial"/>
              <a:buChar char="•"/>
            </a:pPr>
            <a:r>
              <a:rPr lang="en-US">
                <a:solidFill>
                  <a:srgbClr val="000000"/>
                </a:solidFill>
              </a:rPr>
              <a:t>Have the ability to disaggregate and aggregate </a:t>
            </a:r>
            <a:br>
              <a:rPr lang="en-US">
                <a:solidFill>
                  <a:srgbClr val="000000"/>
                </a:solidFill>
              </a:rPr>
            </a:br>
            <a:r>
              <a:rPr lang="en-US">
                <a:solidFill>
                  <a:srgbClr val="000000"/>
                </a:solidFill>
              </a:rPr>
              <a:t>their cells</a:t>
            </a:r>
            <a:endParaRPr/>
          </a:p>
          <a:p>
            <a:pPr marL="342900" lvl="0" indent="-190500" algn="l" rtl="0">
              <a:spcBef>
                <a:spcPts val="480"/>
              </a:spcBef>
              <a:spcAft>
                <a:spcPts val="0"/>
              </a:spcAft>
              <a:buSzPts val="2400"/>
              <a:buFont typeface="Arial"/>
              <a:buNone/>
            </a:pPr>
            <a:endParaRPr sz="2400">
              <a:solidFill>
                <a:srgbClr val="000000"/>
              </a:solidFill>
            </a:endParaRPr>
          </a:p>
          <a:p>
            <a:pPr marL="342900" lvl="0" indent="-342900" algn="l" rtl="0">
              <a:spcBef>
                <a:spcPts val="1080"/>
              </a:spcBef>
              <a:spcAft>
                <a:spcPts val="0"/>
              </a:spcAft>
              <a:buSzPts val="2400"/>
              <a:buFont typeface="Arial"/>
              <a:buChar char="•"/>
            </a:pPr>
            <a:r>
              <a:rPr lang="en-US" sz="2400">
                <a:solidFill>
                  <a:srgbClr val="000000"/>
                </a:solidFill>
              </a:rPr>
              <a:t>Eumetazoa (all other animals) have distinct and well-defined tissues</a:t>
            </a:r>
            <a:endParaRPr/>
          </a:p>
          <a:p>
            <a:pPr marL="573088" lvl="1" indent="-230187" algn="l" rtl="0">
              <a:spcBef>
                <a:spcPts val="1000"/>
              </a:spcBef>
              <a:spcAft>
                <a:spcPts val="0"/>
              </a:spcAft>
              <a:buSzPts val="2000"/>
              <a:buFont typeface="Arial"/>
              <a:buChar char="•"/>
            </a:pPr>
            <a:r>
              <a:rPr lang="en-US">
                <a:solidFill>
                  <a:srgbClr val="000000"/>
                </a:solidFill>
              </a:rPr>
              <a:t>Have irreversible differentiation for most cell types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ANIMAL BIOENERGETICS</a:t>
            </a:r>
            <a:endParaRPr/>
          </a:p>
        </p:txBody>
      </p:sp>
      <p:sp>
        <p:nvSpPr>
          <p:cNvPr id="157" name="Google Shape;157;p24"/>
          <p:cNvSpPr txBox="1">
            <a:spLocks noGrp="1"/>
          </p:cNvSpPr>
          <p:nvPr>
            <p:ph type="body" idx="1"/>
          </p:nvPr>
        </p:nvSpPr>
        <p:spPr>
          <a:xfrm>
            <a:off x="457200" y="1107618"/>
            <a:ext cx="7933959" cy="4960589"/>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700"/>
              <a:buFont typeface="Courier New"/>
              <a:buChar char="o"/>
            </a:pPr>
            <a:r>
              <a:rPr lang="en-US" sz="2700">
                <a:solidFill>
                  <a:schemeClr val="dk1"/>
                </a:solidFill>
                <a:latin typeface="Calibri"/>
                <a:ea typeface="Calibri"/>
                <a:cs typeface="Calibri"/>
                <a:sym typeface="Calibri"/>
              </a:rPr>
              <a:t>All animals obtain energy from food they digest or absorb (heterotrophic).</a:t>
            </a:r>
            <a:endParaRPr/>
          </a:p>
          <a:p>
            <a:pPr marL="11430" lvl="0" indent="-11430" algn="l" rtl="0">
              <a:lnSpc>
                <a:spcPct val="107000"/>
              </a:lnSpc>
              <a:spcBef>
                <a:spcPts val="0"/>
              </a:spcBef>
              <a:spcAft>
                <a:spcPts val="0"/>
              </a:spcAft>
              <a:buSzPts val="2700"/>
              <a:buFont typeface="Courier New"/>
              <a:buChar char="o"/>
            </a:pPr>
            <a:r>
              <a:rPr lang="en-US" sz="2700">
                <a:solidFill>
                  <a:schemeClr val="dk1"/>
                </a:solidFill>
                <a:latin typeface="Calibri"/>
                <a:ea typeface="Calibri"/>
                <a:cs typeface="Calibri"/>
                <a:sym typeface="Calibri"/>
              </a:rPr>
              <a:t>The energy from food is converted into ATP for short-term storage and use by cells.</a:t>
            </a:r>
            <a:endParaRPr/>
          </a:p>
          <a:p>
            <a:pPr marL="11430" lvl="0" indent="-11430" algn="l" rtl="0">
              <a:lnSpc>
                <a:spcPct val="107000"/>
              </a:lnSpc>
              <a:spcBef>
                <a:spcPts val="0"/>
              </a:spcBef>
              <a:spcAft>
                <a:spcPts val="0"/>
              </a:spcAft>
              <a:buSzPts val="2700"/>
              <a:buFont typeface="Courier New"/>
              <a:buChar char="o"/>
            </a:pPr>
            <a:r>
              <a:rPr lang="en-US" sz="2700">
                <a:solidFill>
                  <a:schemeClr val="dk1"/>
                </a:solidFill>
                <a:latin typeface="Calibri"/>
                <a:ea typeface="Calibri"/>
                <a:cs typeface="Calibri"/>
                <a:sym typeface="Calibri"/>
              </a:rPr>
              <a:t>Some animals can store energy for longer periods of time in glycogen or triglycerides.</a:t>
            </a:r>
            <a:endParaRPr/>
          </a:p>
          <a:p>
            <a:pPr marL="11430" lvl="0" indent="-11430" algn="l" rtl="0">
              <a:lnSpc>
                <a:spcPct val="107000"/>
              </a:lnSpc>
              <a:spcBef>
                <a:spcPts val="0"/>
              </a:spcBef>
              <a:spcAft>
                <a:spcPts val="0"/>
              </a:spcAft>
              <a:buSzPts val="2700"/>
              <a:buFont typeface="Courier New"/>
              <a:buChar char="o"/>
            </a:pPr>
            <a:r>
              <a:rPr lang="en-US" sz="2700">
                <a:solidFill>
                  <a:schemeClr val="dk1"/>
                </a:solidFill>
                <a:latin typeface="Calibri"/>
                <a:ea typeface="Calibri"/>
                <a:cs typeface="Calibri"/>
                <a:sym typeface="Calibri"/>
              </a:rPr>
              <a:t>Animal metabolism produces waste energy as heat.</a:t>
            </a:r>
            <a:endParaRPr/>
          </a:p>
          <a:p>
            <a:pPr marL="617220" lvl="1"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Endotherms can conserve that heat and maintain a relatively constant body temp.</a:t>
            </a:r>
            <a:endParaRPr/>
          </a:p>
          <a:p>
            <a:pPr marL="617220" lvl="1"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Ectotherms have less body insulation and depend on the environment to maintain their body temp.</a:t>
            </a:r>
            <a:endParaRPr sz="27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INTRODUCTION</a:t>
            </a:r>
            <a:endParaRPr/>
          </a:p>
        </p:txBody>
      </p:sp>
      <p:sp>
        <p:nvSpPr>
          <p:cNvPr id="51" name="Google Shape;51;p7"/>
          <p:cNvSpPr txBox="1">
            <a:spLocks noGrp="1"/>
          </p:cNvSpPr>
          <p:nvPr>
            <p:ph type="body" idx="1"/>
          </p:nvPr>
        </p:nvSpPr>
        <p:spPr>
          <a:xfrm>
            <a:off x="457200" y="1201479"/>
            <a:ext cx="8062912" cy="480888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The structure of animals consist of primary tissues that make up more complex organs and organ systems.</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Homeostasis allows an animal to maintain balance between its internal and external environments.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63" name="Google Shape;163;p25"/>
          <p:cNvSpPr txBox="1">
            <a:spLocks noGrp="1"/>
          </p:cNvSpPr>
          <p:nvPr>
            <p:ph type="body" idx="1"/>
          </p:nvPr>
        </p:nvSpPr>
        <p:spPr>
          <a:xfrm>
            <a:off x="457200" y="1265274"/>
            <a:ext cx="8062912" cy="5061098"/>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Metabolic rate = the amount of energy expended over a specific time</a:t>
            </a:r>
            <a:endParaRPr/>
          </a:p>
          <a:p>
            <a:pPr marL="617220" lvl="1"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Can be measured in joules, calories, kilocalories</a:t>
            </a:r>
            <a:endParaRPr/>
          </a:p>
          <a:p>
            <a:pPr marL="617220" lvl="1"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Carbohydrates contain about 5 kcal/g and fats about 9kcal/g.</a:t>
            </a:r>
            <a:endParaRPr/>
          </a:p>
          <a:p>
            <a:pPr marL="617220" lvl="1"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Estimated as the BMR in endotherms and SMR in ectotherms.</a:t>
            </a:r>
            <a:endParaRPr/>
          </a:p>
          <a:p>
            <a:pPr marL="11430" lvl="0" indent="-1143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Metabolic rates of endotherms tend to be higher than those of ectotherms.</a:t>
            </a:r>
            <a:endParaRPr/>
          </a:p>
          <a:p>
            <a:pPr marL="617220" lvl="1"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Human male BMR = 1700 kcal/day</a:t>
            </a:r>
            <a:endParaRPr/>
          </a:p>
          <a:p>
            <a:pPr marL="617220" lvl="1" indent="-228600" algn="l" rtl="0">
              <a:lnSpc>
                <a:spcPct val="107000"/>
              </a:lnSpc>
              <a:spcBef>
                <a:spcPts val="800"/>
              </a:spcBef>
              <a:spcAft>
                <a:spcPts val="0"/>
              </a:spcAft>
              <a:buSzPts val="2700"/>
              <a:buFont typeface="Noto Sans Symbols"/>
              <a:buChar char="▪"/>
            </a:pPr>
            <a:r>
              <a:rPr lang="en-US" sz="2700">
                <a:latin typeface="Calibri"/>
                <a:ea typeface="Calibri"/>
                <a:cs typeface="Calibri"/>
                <a:sym typeface="Calibri"/>
              </a:rPr>
              <a:t>Alligator SMR = 60 kcal/day</a:t>
            </a:r>
            <a:endParaRPr sz="27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ENERGY REQUIREMENTS RELATED TO BODY SIZE</a:t>
            </a:r>
            <a:endParaRPr/>
          </a:p>
        </p:txBody>
      </p:sp>
      <p:sp>
        <p:nvSpPr>
          <p:cNvPr id="169" name="Google Shape;169;p26"/>
          <p:cNvSpPr txBox="1">
            <a:spLocks noGrp="1"/>
          </p:cNvSpPr>
          <p:nvPr>
            <p:ph type="body" idx="1"/>
          </p:nvPr>
        </p:nvSpPr>
        <p:spPr>
          <a:xfrm>
            <a:off x="457200" y="1254642"/>
            <a:ext cx="8062912" cy="475572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Smaller endotherms have a greater surface area for their mass compared to larger ones.</a:t>
            </a:r>
            <a:endParaRPr/>
          </a:p>
          <a:p>
            <a:pPr marL="0" lvl="0" indent="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Smaller endotherms lose heat at a faster rate than larger ones.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Smaller endotherms require more energy to maintain body temp when compared to larger ones. </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Smaller endotherms will have a higher BMR, per body weight, when compared to larger ones.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BIOENERGETICS</a:t>
            </a:r>
            <a:endParaRPr/>
          </a:p>
        </p:txBody>
      </p:sp>
      <p:sp>
        <p:nvSpPr>
          <p:cNvPr id="175" name="Google Shape;175;p27"/>
          <p:cNvSpPr txBox="1">
            <a:spLocks noGrp="1"/>
          </p:cNvSpPr>
          <p:nvPr>
            <p:ph type="body" idx="1"/>
          </p:nvPr>
        </p:nvSpPr>
        <p:spPr>
          <a:xfrm>
            <a:off x="457200" y="4977051"/>
            <a:ext cx="8062912" cy="125265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00"/>
              <a:buFont typeface="Arial"/>
              <a:buChar char="•"/>
            </a:pPr>
            <a:r>
              <a:rPr lang="en-US" sz="2200">
                <a:solidFill>
                  <a:srgbClr val="000000"/>
                </a:solidFill>
              </a:rPr>
              <a:t>Smaller endothermic organisms have a higher BMR than larger ones (compensates heat lost from large surface area)</a:t>
            </a:r>
            <a:endParaRPr/>
          </a:p>
          <a:p>
            <a:pPr marL="342900" lvl="0" indent="-342900" algn="l" rtl="0">
              <a:spcBef>
                <a:spcPts val="1040"/>
              </a:spcBef>
              <a:spcAft>
                <a:spcPts val="0"/>
              </a:spcAft>
              <a:buSzPts val="2200"/>
              <a:buFont typeface="Arial"/>
              <a:buChar char="•"/>
            </a:pPr>
            <a:r>
              <a:rPr lang="en-US" sz="2200">
                <a:solidFill>
                  <a:srgbClr val="000000"/>
                </a:solidFill>
              </a:rPr>
              <a:t>Active animals have a higher BMR than inactive ones</a:t>
            </a:r>
            <a:endParaRPr/>
          </a:p>
        </p:txBody>
      </p:sp>
      <p:pic>
        <p:nvPicPr>
          <p:cNvPr id="176" name="Google Shape;176;p27"/>
          <p:cNvPicPr preferRelativeResize="0"/>
          <p:nvPr/>
        </p:nvPicPr>
        <p:blipFill rotWithShape="1">
          <a:blip r:embed="rId3">
            <a:alphaModFix/>
          </a:blip>
          <a:srcRect l="18410" r="18410" b="18029"/>
          <a:stretch/>
        </p:blipFill>
        <p:spPr>
          <a:xfrm>
            <a:off x="735820" y="943740"/>
            <a:ext cx="7672361" cy="2953403"/>
          </a:xfrm>
          <a:prstGeom prst="rect">
            <a:avLst/>
          </a:prstGeom>
          <a:noFill/>
          <a:ln>
            <a:noFill/>
          </a:ln>
        </p:spPr>
      </p:pic>
      <p:sp>
        <p:nvSpPr>
          <p:cNvPr id="177" name="Google Shape;177;p27"/>
          <p:cNvSpPr txBox="1"/>
          <p:nvPr/>
        </p:nvSpPr>
        <p:spPr>
          <a:xfrm>
            <a:off x="874233" y="3853734"/>
            <a:ext cx="7430976" cy="8925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The mouse has a higher metabolic rate than the elephant.</a:t>
            </a:r>
            <a:br>
              <a:rPr lang="en-US" sz="2000">
                <a:solidFill>
                  <a:schemeClr val="dk1"/>
                </a:solidFill>
                <a:latin typeface="Arial"/>
                <a:ea typeface="Arial"/>
                <a:cs typeface="Arial"/>
                <a:sym typeface="Arial"/>
              </a:rPr>
            </a:br>
            <a:r>
              <a:rPr lang="en-US" sz="1600">
                <a:solidFill>
                  <a:schemeClr val="dk1"/>
                </a:solidFill>
                <a:latin typeface="Arial"/>
                <a:ea typeface="Arial"/>
                <a:cs typeface="Arial"/>
                <a:sym typeface="Arial"/>
              </a:rPr>
              <a:t>(credit “mouse”: modification of work by Magnus Kjaergaard;</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credit “elephant”: modification of work by “TheLizardQueen”/Flickr)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ENERGY REQUIREMENTS RELATED TO LEVELS OF ACTIVITY</a:t>
            </a:r>
            <a:endParaRPr/>
          </a:p>
        </p:txBody>
      </p:sp>
      <p:sp>
        <p:nvSpPr>
          <p:cNvPr id="183" name="Google Shape;183;p28"/>
          <p:cNvSpPr txBox="1">
            <a:spLocks noGrp="1"/>
          </p:cNvSpPr>
          <p:nvPr>
            <p:ph type="body" idx="1"/>
          </p:nvPr>
        </p:nvSpPr>
        <p:spPr>
          <a:xfrm>
            <a:off x="457200" y="1244009"/>
            <a:ext cx="8062912" cy="4766355"/>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 more active animal = a higher BMR</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Average daily rate of energy consumption is about two to four times the BMR/SMR.</a:t>
            </a:r>
            <a:endParaRPr/>
          </a:p>
          <a:p>
            <a:pPr marL="0" lvl="0" indent="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Dietary intake is determined by BMR and is influenced by the caloric value of the food.</a:t>
            </a: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ENERGY REQUIREMENTS RELATED TO ENVIRONMENT</a:t>
            </a:r>
            <a:endParaRPr/>
          </a:p>
        </p:txBody>
      </p:sp>
      <p:sp>
        <p:nvSpPr>
          <p:cNvPr id="189" name="Google Shape;189;p29"/>
          <p:cNvSpPr txBox="1">
            <a:spLocks noGrp="1"/>
          </p:cNvSpPr>
          <p:nvPr>
            <p:ph type="body" idx="1"/>
          </p:nvPr>
        </p:nvSpPr>
        <p:spPr>
          <a:xfrm>
            <a:off x="457200" y="1244009"/>
            <a:ext cx="8062912" cy="4766355"/>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Torpor = decreased activity and metabolic state</a:t>
            </a:r>
            <a:endParaRPr/>
          </a:p>
          <a:p>
            <a:pPr marL="617220" lvl="1" indent="-22860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Allows animals to survive adverse conditions.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Hibernation = drastically reduced metabolic state (torpor) over a long period of time</a:t>
            </a:r>
            <a:endParaRPr/>
          </a:p>
          <a:p>
            <a:pPr marL="0" lvl="0" indent="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Estivation = torpor that occurs in response to higher temperatures (summer months)</a:t>
            </a:r>
            <a:endParaRPr/>
          </a:p>
          <a:p>
            <a:pPr marL="0" lvl="0" indent="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Torpor can occur daily.</a:t>
            </a:r>
            <a:endParaRPr/>
          </a:p>
          <a:p>
            <a:pPr marL="617220" lvl="1"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Is able to aid smaller animals maintain their endothermy.</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ANIMAL BODY PLANES AND CAVITIES</a:t>
            </a:r>
            <a:endParaRPr/>
          </a:p>
        </p:txBody>
      </p:sp>
      <p:sp>
        <p:nvSpPr>
          <p:cNvPr id="195" name="Google Shape;195;p30"/>
          <p:cNvSpPr txBox="1">
            <a:spLocks noGrp="1"/>
          </p:cNvSpPr>
          <p:nvPr>
            <p:ph type="body" idx="1"/>
          </p:nvPr>
        </p:nvSpPr>
        <p:spPr>
          <a:xfrm>
            <a:off x="457200" y="1212112"/>
            <a:ext cx="8062912" cy="4798252"/>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Planes of division…</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Sagittal: divides body into right and left portions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Midsagittal: divides the body into equal right and left portions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Frontal (coronal): separates front to back</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Transverse (cross section): divides into upper and lower sections</a:t>
            </a:r>
            <a:endParaRPr/>
          </a:p>
          <a:p>
            <a:pPr marL="617220" lvl="1"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Oblique: transverse cut at an angle</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BODY PLANES</a:t>
            </a:r>
            <a:endParaRPr>
              <a:solidFill>
                <a:schemeClr val="dk2"/>
              </a:solidFill>
            </a:endParaRPr>
          </a:p>
        </p:txBody>
      </p:sp>
      <p:pic>
        <p:nvPicPr>
          <p:cNvPr id="201" name="Google Shape;201;p31"/>
          <p:cNvPicPr preferRelativeResize="0"/>
          <p:nvPr/>
        </p:nvPicPr>
        <p:blipFill rotWithShape="1">
          <a:blip r:embed="rId3">
            <a:alphaModFix/>
          </a:blip>
          <a:srcRect/>
          <a:stretch/>
        </p:blipFill>
        <p:spPr>
          <a:xfrm>
            <a:off x="757460" y="1009421"/>
            <a:ext cx="7629081" cy="473317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207" name="Google Shape;207;p32"/>
          <p:cNvSpPr txBox="1">
            <a:spLocks noGrp="1"/>
          </p:cNvSpPr>
          <p:nvPr>
            <p:ph type="body" idx="1"/>
          </p:nvPr>
        </p:nvSpPr>
        <p:spPr>
          <a:xfrm>
            <a:off x="457200" y="1233377"/>
            <a:ext cx="8062912" cy="4776987"/>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Vertebrate animal body cavities…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Dorsal cavity</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Contains the cranial and vertebral cavities.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Ventral cavity</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Contains the thoracic, abdominal, and pelvic cavities.</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Abdominopelvic cavity = abdominal and pelvic cavities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457200" y="241326"/>
            <a:ext cx="8062800" cy="659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Human Body Cavities</a:t>
            </a:r>
            <a:endParaRPr/>
          </a:p>
        </p:txBody>
      </p:sp>
      <p:pic>
        <p:nvPicPr>
          <p:cNvPr id="213" name="Google Shape;213;p33"/>
          <p:cNvPicPr preferRelativeResize="0"/>
          <p:nvPr/>
        </p:nvPicPr>
        <p:blipFill>
          <a:blip r:embed="rId3">
            <a:alphaModFix/>
          </a:blip>
          <a:stretch>
            <a:fillRect/>
          </a:stretch>
        </p:blipFill>
        <p:spPr>
          <a:xfrm>
            <a:off x="2373588" y="1129676"/>
            <a:ext cx="4396818" cy="56524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33.2: ANIMAL PRIMARY TISSUES</a:t>
            </a:r>
            <a:endParaRPr/>
          </a:p>
        </p:txBody>
      </p:sp>
      <p:sp>
        <p:nvSpPr>
          <p:cNvPr id="219" name="Google Shape;219;p34"/>
          <p:cNvSpPr txBox="1">
            <a:spLocks noGrp="1"/>
          </p:cNvSpPr>
          <p:nvPr>
            <p:ph type="body" idx="1"/>
          </p:nvPr>
        </p:nvSpPr>
        <p:spPr>
          <a:xfrm>
            <a:off x="457200" y="1244009"/>
            <a:ext cx="8062912" cy="476635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The tissues of multicellular, complex animals come in four primary types: epithelial, connective, muscle, and nervous.</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Levels of organization (review)…</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Atoms/molecules</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Cells</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Tissues</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Organs</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Organ system</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Organism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457200" y="241326"/>
            <a:ext cx="8062800" cy="659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7" name="Google Shape;57;p8"/>
          <p:cNvSpPr txBox="1">
            <a:spLocks noGrp="1"/>
          </p:cNvSpPr>
          <p:nvPr>
            <p:ph type="body" idx="1"/>
          </p:nvPr>
        </p:nvSpPr>
        <p:spPr>
          <a:xfrm>
            <a:off x="457200" y="4843982"/>
            <a:ext cx="8062800" cy="1166400"/>
          </a:xfrm>
          <a:prstGeom prst="rect">
            <a:avLst/>
          </a:prstGeom>
        </p:spPr>
        <p:txBody>
          <a:bodyPr spcFirstLastPara="1" wrap="square" lIns="91425" tIns="45700" rIns="91425" bIns="45700" anchor="t" anchorCtr="0">
            <a:noAutofit/>
          </a:bodyPr>
          <a:lstStyle/>
          <a:p>
            <a:pPr marL="0" lvl="0" indent="0" algn="l" rtl="0">
              <a:spcBef>
                <a:spcPts val="400"/>
              </a:spcBef>
              <a:spcAft>
                <a:spcPts val="600"/>
              </a:spcAft>
              <a:buNone/>
            </a:pPr>
            <a:r>
              <a:rPr lang="en-US" sz="1100" b="1">
                <a:solidFill>
                  <a:srgbClr val="555555"/>
                </a:solidFill>
                <a:highlight>
                  <a:srgbClr val="FFFFFF"/>
                </a:highlight>
              </a:rPr>
              <a:t>Figure 33.1</a:t>
            </a:r>
            <a:r>
              <a:rPr lang="en-US" sz="1100">
                <a:solidFill>
                  <a:srgbClr val="555555"/>
                </a:solidFill>
                <a:highlight>
                  <a:srgbClr val="FFFFFF"/>
                </a:highlight>
              </a:rPr>
              <a:t> An arctic fox is a complex animal, well adapted to its environment. It changes coat color with the seasons, and has longer fur in winter to trap heat. (credit: modification of work by Keith Morehouse, USFWS)</a:t>
            </a:r>
            <a:endParaRPr sz="1100"/>
          </a:p>
        </p:txBody>
      </p:sp>
      <p:pic>
        <p:nvPicPr>
          <p:cNvPr id="58" name="Google Shape;58;p8"/>
          <p:cNvPicPr preferRelativeResize="0"/>
          <p:nvPr/>
        </p:nvPicPr>
        <p:blipFill>
          <a:blip r:embed="rId3">
            <a:alphaModFix/>
          </a:blip>
          <a:stretch>
            <a:fillRect/>
          </a:stretch>
        </p:blipFill>
        <p:spPr>
          <a:xfrm>
            <a:off x="1765850" y="900726"/>
            <a:ext cx="5445507" cy="363845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EPITHELIAL TISSUE</a:t>
            </a:r>
            <a:endParaRPr/>
          </a:p>
        </p:txBody>
      </p:sp>
      <p:sp>
        <p:nvSpPr>
          <p:cNvPr id="225" name="Google Shape;225;p35"/>
          <p:cNvSpPr txBox="1">
            <a:spLocks noGrp="1"/>
          </p:cNvSpPr>
          <p:nvPr>
            <p:ph type="body" idx="1"/>
          </p:nvPr>
        </p:nvSpPr>
        <p:spPr>
          <a:xfrm>
            <a:off x="457200" y="1233377"/>
            <a:ext cx="8062912" cy="4776987"/>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Covers the outside of organs and structures in the body.</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Lines the lumens of organs.</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Simple epithelia = single layer</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Stratified epithelia = multiple layers</a:t>
            </a:r>
            <a:endParaRPr/>
          </a:p>
          <a:p>
            <a:pPr marL="0" lvl="0" indent="0" algn="l" rtl="0">
              <a:spcBef>
                <a:spcPts val="1200"/>
              </a:spcBef>
              <a:spcAft>
                <a:spcPts val="0"/>
              </a:spcAft>
              <a:buClr>
                <a:srgbClr val="6CB255"/>
              </a:buClr>
              <a:buSzPts val="2000"/>
              <a:buNone/>
            </a:pPr>
            <a:endParaRPr/>
          </a:p>
        </p:txBody>
      </p:sp>
      <p:pic>
        <p:nvPicPr>
          <p:cNvPr id="226" name="Google Shape;226;p35"/>
          <p:cNvPicPr preferRelativeResize="0"/>
          <p:nvPr/>
        </p:nvPicPr>
        <p:blipFill rotWithShape="1">
          <a:blip r:embed="rId3">
            <a:alphaModFix/>
          </a:blip>
          <a:srcRect/>
          <a:stretch/>
        </p:blipFill>
        <p:spPr>
          <a:xfrm>
            <a:off x="453581" y="3653544"/>
            <a:ext cx="8236853" cy="285276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SQUAMOUS EPITHELIAL</a:t>
            </a:r>
            <a:endParaRPr/>
          </a:p>
        </p:txBody>
      </p:sp>
      <p:sp>
        <p:nvSpPr>
          <p:cNvPr id="232" name="Google Shape;232;p36"/>
          <p:cNvSpPr txBox="1">
            <a:spLocks noGrp="1"/>
          </p:cNvSpPr>
          <p:nvPr>
            <p:ph type="body" idx="1"/>
          </p:nvPr>
        </p:nvSpPr>
        <p:spPr>
          <a:xfrm>
            <a:off x="457200" y="1222744"/>
            <a:ext cx="8062912" cy="478762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Generally round, flat, and have a centrally located nucleus.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Cells are slightly irregular and fit together to from a lining.</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Found in single and multiple layers.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Simple squamous epithelia can facilitate diffusion of gases or fluids.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Such as gas exchange in lungs.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457200" y="24766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SQUAMOUS EPITHELIAL</a:t>
            </a:r>
            <a:endParaRPr/>
          </a:p>
        </p:txBody>
      </p:sp>
      <p:sp>
        <p:nvSpPr>
          <p:cNvPr id="238" name="Google Shape;238;p37"/>
          <p:cNvSpPr txBox="1">
            <a:spLocks noGrp="1"/>
          </p:cNvSpPr>
          <p:nvPr>
            <p:ph type="body" idx="1"/>
          </p:nvPr>
        </p:nvSpPr>
        <p:spPr>
          <a:xfrm>
            <a:off x="586156" y="2083911"/>
            <a:ext cx="3299942" cy="306237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a:solidFill>
                  <a:srgbClr val="000000"/>
                </a:solidFill>
              </a:rPr>
              <a:t>Simple Squamous</a:t>
            </a:r>
            <a:endParaRPr/>
          </a:p>
          <a:p>
            <a:pPr marL="342900" lvl="0" indent="-190500" algn="l" rtl="0">
              <a:spcBef>
                <a:spcPts val="1080"/>
              </a:spcBef>
              <a:spcAft>
                <a:spcPts val="0"/>
              </a:spcAft>
              <a:buSzPts val="2400"/>
              <a:buFont typeface="Arial"/>
              <a:buNone/>
            </a:pPr>
            <a:endParaRPr sz="2400">
              <a:solidFill>
                <a:srgbClr val="000000"/>
              </a:solidFill>
            </a:endParaRPr>
          </a:p>
          <a:p>
            <a:pPr marL="342900" lvl="0" indent="-190500" algn="l" rtl="0">
              <a:spcBef>
                <a:spcPts val="1080"/>
              </a:spcBef>
              <a:spcAft>
                <a:spcPts val="0"/>
              </a:spcAft>
              <a:buSzPts val="2400"/>
              <a:buFont typeface="Arial"/>
              <a:buNone/>
            </a:pPr>
            <a:endParaRPr sz="2400">
              <a:solidFill>
                <a:srgbClr val="000000"/>
              </a:solidFill>
            </a:endParaRPr>
          </a:p>
          <a:p>
            <a:pPr marL="342900" lvl="0" indent="-190500" algn="l" rtl="0">
              <a:spcBef>
                <a:spcPts val="1080"/>
              </a:spcBef>
              <a:spcAft>
                <a:spcPts val="0"/>
              </a:spcAft>
              <a:buSzPts val="2400"/>
              <a:buFont typeface="Arial"/>
              <a:buNone/>
            </a:pPr>
            <a:endParaRPr sz="2400">
              <a:solidFill>
                <a:srgbClr val="000000"/>
              </a:solidFill>
            </a:endParaRPr>
          </a:p>
          <a:p>
            <a:pPr marL="342900" lvl="0" indent="-190500" algn="l" rtl="0">
              <a:spcBef>
                <a:spcPts val="1080"/>
              </a:spcBef>
              <a:spcAft>
                <a:spcPts val="0"/>
              </a:spcAft>
              <a:buSzPts val="2400"/>
              <a:buFont typeface="Arial"/>
              <a:buNone/>
            </a:pPr>
            <a:endParaRPr sz="2400">
              <a:solidFill>
                <a:srgbClr val="000000"/>
              </a:solidFill>
            </a:endParaRPr>
          </a:p>
          <a:p>
            <a:pPr marL="342900" lvl="0" indent="-342900" algn="l" rtl="0">
              <a:spcBef>
                <a:spcPts val="1080"/>
              </a:spcBef>
              <a:spcAft>
                <a:spcPts val="0"/>
              </a:spcAft>
              <a:buSzPts val="2400"/>
              <a:buFont typeface="Arial"/>
              <a:buChar char="•"/>
            </a:pPr>
            <a:r>
              <a:rPr lang="en-US" sz="2400">
                <a:solidFill>
                  <a:srgbClr val="000000"/>
                </a:solidFill>
              </a:rPr>
              <a:t>Stratified Squamous</a:t>
            </a:r>
            <a:endParaRPr/>
          </a:p>
        </p:txBody>
      </p:sp>
      <p:pic>
        <p:nvPicPr>
          <p:cNvPr id="239" name="Google Shape;239;p37" descr="Figure_B33_02_01ab_DNU.jpg"/>
          <p:cNvPicPr preferRelativeResize="0"/>
          <p:nvPr/>
        </p:nvPicPr>
        <p:blipFill rotWithShape="1">
          <a:blip r:embed="rId3">
            <a:alphaModFix/>
          </a:blip>
          <a:srcRect t="714" r="51020" b="13539"/>
          <a:stretch/>
        </p:blipFill>
        <p:spPr>
          <a:xfrm>
            <a:off x="4417321" y="1118124"/>
            <a:ext cx="4064000" cy="2391708"/>
          </a:xfrm>
          <a:prstGeom prst="rect">
            <a:avLst/>
          </a:prstGeom>
          <a:noFill/>
          <a:ln>
            <a:noFill/>
          </a:ln>
        </p:spPr>
      </p:pic>
      <p:pic>
        <p:nvPicPr>
          <p:cNvPr id="240" name="Google Shape;240;p37" descr="Figure_B33_02_01ab_DNU.jpg"/>
          <p:cNvPicPr preferRelativeResize="0"/>
          <p:nvPr/>
        </p:nvPicPr>
        <p:blipFill rotWithShape="1">
          <a:blip r:embed="rId4">
            <a:alphaModFix/>
          </a:blip>
          <a:srcRect l="50000" t="-1678" b="12137"/>
          <a:stretch/>
        </p:blipFill>
        <p:spPr>
          <a:xfrm>
            <a:off x="4417321" y="3672672"/>
            <a:ext cx="4064000" cy="244656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CUBOIDAL EPITHELIAL</a:t>
            </a:r>
            <a:endParaRPr/>
          </a:p>
        </p:txBody>
      </p:sp>
      <p:sp>
        <p:nvSpPr>
          <p:cNvPr id="246" name="Google Shape;246;p38"/>
          <p:cNvSpPr txBox="1">
            <a:spLocks noGrp="1"/>
          </p:cNvSpPr>
          <p:nvPr>
            <p:ph type="body" idx="1"/>
          </p:nvPr>
        </p:nvSpPr>
        <p:spPr>
          <a:xfrm>
            <a:off x="457200" y="1180214"/>
            <a:ext cx="8062912" cy="48301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Cube-shaped with a single, central nucleus.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Commonly found in a single layer.</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Simple cuboidal epithelia can be found in glandular tissue, kidney tissue, and liver tissue.</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CUBOIDAL EPITHELIAL</a:t>
            </a:r>
            <a:endParaRPr/>
          </a:p>
        </p:txBody>
      </p:sp>
      <p:sp>
        <p:nvSpPr>
          <p:cNvPr id="252" name="Google Shape;252;p39"/>
          <p:cNvSpPr txBox="1">
            <a:spLocks noGrp="1"/>
          </p:cNvSpPr>
          <p:nvPr>
            <p:ph type="body" idx="1"/>
          </p:nvPr>
        </p:nvSpPr>
        <p:spPr>
          <a:xfrm>
            <a:off x="564446" y="5076116"/>
            <a:ext cx="3202247" cy="46166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a:solidFill>
                  <a:schemeClr val="dk1"/>
                </a:solidFill>
              </a:rPr>
              <a:t>Simple Cuboidal </a:t>
            </a:r>
            <a:endParaRPr/>
          </a:p>
        </p:txBody>
      </p:sp>
      <p:grpSp>
        <p:nvGrpSpPr>
          <p:cNvPr id="253" name="Google Shape;253;p39"/>
          <p:cNvGrpSpPr/>
          <p:nvPr/>
        </p:nvGrpSpPr>
        <p:grpSpPr>
          <a:xfrm>
            <a:off x="609867" y="1335230"/>
            <a:ext cx="8040505" cy="3376079"/>
            <a:chOff x="609867" y="1432934"/>
            <a:chExt cx="8040505" cy="3376079"/>
          </a:xfrm>
        </p:grpSpPr>
        <p:pic>
          <p:nvPicPr>
            <p:cNvPr id="254" name="Google Shape;254;p39" descr="Figure_B33_02_02.jpg"/>
            <p:cNvPicPr preferRelativeResize="0"/>
            <p:nvPr/>
          </p:nvPicPr>
          <p:blipFill rotWithShape="1">
            <a:blip r:embed="rId3">
              <a:alphaModFix/>
            </a:blip>
            <a:srcRect t="168" b="-329"/>
            <a:stretch/>
          </p:blipFill>
          <p:spPr>
            <a:xfrm>
              <a:off x="609867" y="1432934"/>
              <a:ext cx="2929155" cy="3376079"/>
            </a:xfrm>
            <a:prstGeom prst="rect">
              <a:avLst/>
            </a:prstGeom>
            <a:noFill/>
            <a:ln>
              <a:noFill/>
            </a:ln>
          </p:spPr>
        </p:pic>
        <p:pic>
          <p:nvPicPr>
            <p:cNvPr id="255" name="Google Shape;255;p39" descr="D:\Figures\Chapter40\lowres\Life8e-Fig-40-03-0W.jpg"/>
            <p:cNvPicPr preferRelativeResize="0"/>
            <p:nvPr/>
          </p:nvPicPr>
          <p:blipFill rotWithShape="1">
            <a:blip r:embed="rId4">
              <a:alphaModFix/>
            </a:blip>
            <a:srcRect l="52311" t="16301" b="40700"/>
            <a:stretch/>
          </p:blipFill>
          <p:spPr>
            <a:xfrm>
              <a:off x="3669282" y="1432934"/>
              <a:ext cx="4981090" cy="3376079"/>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COLUMNAR EPITHELIAL</a:t>
            </a:r>
            <a:endParaRPr/>
          </a:p>
        </p:txBody>
      </p:sp>
      <p:sp>
        <p:nvSpPr>
          <p:cNvPr id="261" name="Google Shape;261;p40"/>
          <p:cNvSpPr txBox="1">
            <a:spLocks noGrp="1"/>
          </p:cNvSpPr>
          <p:nvPr>
            <p:ph type="body" idx="1"/>
          </p:nvPr>
        </p:nvSpPr>
        <p:spPr>
          <a:xfrm>
            <a:off x="457200" y="1222744"/>
            <a:ext cx="8062912" cy="478762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Taller than they are wide.</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Commonly found in a single layer arrangement.</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Nuclei found in cells of the GI tract appear to be at the base of the cells.</a:t>
            </a:r>
            <a:endParaRPr/>
          </a:p>
          <a:p>
            <a:pPr marL="731520" lvl="1" indent="-3429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These cells absorb materials from the lumen of the GI tract. </a:t>
            </a:r>
            <a:endParaRPr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a:spLocks noGrp="1"/>
          </p:cNvSpPr>
          <p:nvPr>
            <p:ph type="title"/>
          </p:nvPr>
        </p:nvSpPr>
        <p:spPr>
          <a:xfrm>
            <a:off x="457200" y="247497"/>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SIMPLE COLUMNAR EPITHELIAL</a:t>
            </a:r>
            <a:endParaRPr/>
          </a:p>
        </p:txBody>
      </p:sp>
      <p:grpSp>
        <p:nvGrpSpPr>
          <p:cNvPr id="267" name="Google Shape;267;p41"/>
          <p:cNvGrpSpPr/>
          <p:nvPr/>
        </p:nvGrpSpPr>
        <p:grpSpPr>
          <a:xfrm>
            <a:off x="592714" y="1310172"/>
            <a:ext cx="7927398" cy="3116620"/>
            <a:chOff x="330558" y="1326523"/>
            <a:chExt cx="8451710" cy="3322750"/>
          </a:xfrm>
        </p:grpSpPr>
        <p:pic>
          <p:nvPicPr>
            <p:cNvPr id="268" name="Google Shape;268;p41" descr="Figure_B33_02_03.jpg"/>
            <p:cNvPicPr preferRelativeResize="0"/>
            <p:nvPr/>
          </p:nvPicPr>
          <p:blipFill rotWithShape="1">
            <a:blip r:embed="rId3">
              <a:alphaModFix/>
            </a:blip>
            <a:srcRect l="-816" r="-1712"/>
            <a:stretch/>
          </p:blipFill>
          <p:spPr>
            <a:xfrm>
              <a:off x="5350252" y="1326523"/>
              <a:ext cx="3432016" cy="3322749"/>
            </a:xfrm>
            <a:prstGeom prst="rect">
              <a:avLst/>
            </a:prstGeom>
            <a:noFill/>
            <a:ln>
              <a:noFill/>
            </a:ln>
          </p:spPr>
        </p:pic>
        <p:pic>
          <p:nvPicPr>
            <p:cNvPr id="269" name="Google Shape;269;p41"/>
            <p:cNvPicPr preferRelativeResize="0"/>
            <p:nvPr/>
          </p:nvPicPr>
          <p:blipFill rotWithShape="1">
            <a:blip r:embed="rId4">
              <a:alphaModFix/>
            </a:blip>
            <a:srcRect r="16025" b="11461"/>
            <a:stretch/>
          </p:blipFill>
          <p:spPr>
            <a:xfrm>
              <a:off x="330558" y="1326524"/>
              <a:ext cx="4911144" cy="3322749"/>
            </a:xfrm>
            <a:prstGeom prst="rect">
              <a:avLst/>
            </a:prstGeom>
            <a:noFill/>
            <a:ln>
              <a:noFill/>
            </a:ln>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PSEUDOSTRATIFIED COLUMNAR EPITHELIAL</a:t>
            </a:r>
            <a:endParaRPr/>
          </a:p>
        </p:txBody>
      </p:sp>
      <p:sp>
        <p:nvSpPr>
          <p:cNvPr id="275" name="Google Shape;275;p42"/>
          <p:cNvSpPr txBox="1">
            <a:spLocks noGrp="1"/>
          </p:cNvSpPr>
          <p:nvPr>
            <p:ph type="body" idx="1"/>
          </p:nvPr>
        </p:nvSpPr>
        <p:spPr>
          <a:xfrm>
            <a:off x="457200" y="1233377"/>
            <a:ext cx="8062912" cy="477698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Pseudostratified columnar epithelia looks like multiple layers but it is only a single layer.</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Nuclei arranged at different levels.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Found in the respiratory tract as ciliated epithelia.</a:t>
            </a:r>
            <a:endParaRPr/>
          </a:p>
          <a:p>
            <a:pPr marL="617220" lvl="1"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Cilia create currents that can move fluids such as mucus.</a:t>
            </a:r>
            <a:endParaRPr sz="2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457200" y="381279"/>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PSEUDOSTRATIFIED CILIATED COLUMNAR EPITHELIAL</a:t>
            </a:r>
            <a:endParaRPr/>
          </a:p>
        </p:txBody>
      </p:sp>
      <p:grpSp>
        <p:nvGrpSpPr>
          <p:cNvPr id="281" name="Google Shape;281;p43"/>
          <p:cNvGrpSpPr/>
          <p:nvPr/>
        </p:nvGrpSpPr>
        <p:grpSpPr>
          <a:xfrm>
            <a:off x="544040" y="1563754"/>
            <a:ext cx="8124396" cy="3462370"/>
            <a:chOff x="183524" y="2508188"/>
            <a:chExt cx="7514723" cy="3202546"/>
          </a:xfrm>
        </p:grpSpPr>
        <p:pic>
          <p:nvPicPr>
            <p:cNvPr id="282" name="Google Shape;282;p43" descr="Figure_B33_02_04.png"/>
            <p:cNvPicPr preferRelativeResize="0"/>
            <p:nvPr/>
          </p:nvPicPr>
          <p:blipFill rotWithShape="1">
            <a:blip r:embed="rId3">
              <a:alphaModFix/>
            </a:blip>
            <a:srcRect l="-581" r="406"/>
            <a:stretch/>
          </p:blipFill>
          <p:spPr>
            <a:xfrm>
              <a:off x="4680550" y="2518477"/>
              <a:ext cx="3017697" cy="3192257"/>
            </a:xfrm>
            <a:prstGeom prst="rect">
              <a:avLst/>
            </a:prstGeom>
            <a:noFill/>
            <a:ln>
              <a:noFill/>
            </a:ln>
          </p:spPr>
        </p:pic>
        <p:pic>
          <p:nvPicPr>
            <p:cNvPr id="283" name="Google Shape;283;p43"/>
            <p:cNvPicPr preferRelativeResize="0"/>
            <p:nvPr/>
          </p:nvPicPr>
          <p:blipFill rotWithShape="1">
            <a:blip r:embed="rId4">
              <a:alphaModFix/>
            </a:blip>
            <a:srcRect r="15254" b="17591"/>
            <a:stretch/>
          </p:blipFill>
          <p:spPr>
            <a:xfrm>
              <a:off x="183524" y="2508188"/>
              <a:ext cx="4388476" cy="3202546"/>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TRANSITIONAL EPITHELIAL (UROEPITHELIAL)</a:t>
            </a:r>
            <a:endParaRPr/>
          </a:p>
        </p:txBody>
      </p:sp>
      <p:sp>
        <p:nvSpPr>
          <p:cNvPr id="289" name="Google Shape;289;p44"/>
          <p:cNvSpPr txBox="1">
            <a:spLocks noGrp="1"/>
          </p:cNvSpPr>
          <p:nvPr>
            <p:ph type="body" idx="1"/>
          </p:nvPr>
        </p:nvSpPr>
        <p:spPr>
          <a:xfrm>
            <a:off x="457200" y="1148316"/>
            <a:ext cx="8062912" cy="4862048"/>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Only in the urinary system (primarily the bladder and ureter).</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Arranged in a stratified layer.</a:t>
            </a:r>
            <a:endParaRPr/>
          </a:p>
          <a:p>
            <a:pPr marL="0" lvl="0" indent="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Tissue is able to transition from thick to thin.</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ANIMAL BODY PLANS</a:t>
            </a:r>
            <a:endParaRPr/>
          </a:p>
        </p:txBody>
      </p:sp>
      <p:sp>
        <p:nvSpPr>
          <p:cNvPr id="64" name="Google Shape;64;p9"/>
          <p:cNvSpPr txBox="1">
            <a:spLocks noGrp="1"/>
          </p:cNvSpPr>
          <p:nvPr>
            <p:ph type="body" idx="1"/>
          </p:nvPr>
        </p:nvSpPr>
        <p:spPr>
          <a:xfrm>
            <a:off x="457200" y="1107618"/>
            <a:ext cx="8344687" cy="409958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Black"/>
              <a:buAutoNum type="arabicPeriod"/>
            </a:pPr>
            <a:r>
              <a:rPr lang="en-US" sz="2400">
                <a:solidFill>
                  <a:srgbClr val="000000"/>
                </a:solidFill>
              </a:rPr>
              <a:t> </a:t>
            </a:r>
            <a:r>
              <a:rPr lang="en-US" sz="2400" b="1">
                <a:solidFill>
                  <a:srgbClr val="000000"/>
                </a:solidFill>
              </a:rPr>
              <a:t>Evolution of symmetry</a:t>
            </a:r>
            <a:endParaRPr/>
          </a:p>
          <a:p>
            <a:pPr marL="796925" lvl="1" indent="-341313" algn="l" rtl="0">
              <a:spcBef>
                <a:spcPts val="1040"/>
              </a:spcBef>
              <a:spcAft>
                <a:spcPts val="0"/>
              </a:spcAft>
              <a:buSzPts val="2200"/>
              <a:buFont typeface="Arial"/>
              <a:buChar char="•"/>
            </a:pPr>
            <a:r>
              <a:rPr lang="en-US" sz="2200">
                <a:solidFill>
                  <a:srgbClr val="000000"/>
                </a:solidFill>
              </a:rPr>
              <a:t>Sponges do lack any definite symmetry</a:t>
            </a:r>
            <a:endParaRPr/>
          </a:p>
          <a:p>
            <a:pPr marL="796925" lvl="1" indent="-341313" algn="l" rtl="0">
              <a:spcBef>
                <a:spcPts val="440"/>
              </a:spcBef>
              <a:spcAft>
                <a:spcPts val="0"/>
              </a:spcAft>
              <a:buSzPts val="2200"/>
              <a:buFont typeface="Arial"/>
              <a:buChar char="•"/>
            </a:pPr>
            <a:r>
              <a:rPr lang="en-US" sz="2200">
                <a:solidFill>
                  <a:srgbClr val="000000"/>
                </a:solidFill>
              </a:rPr>
              <a:t>However, all other animals have symmetry (Eumetozoa)</a:t>
            </a:r>
            <a:endParaRPr/>
          </a:p>
          <a:p>
            <a:pPr marL="1027113" lvl="2" indent="-230187" algn="l" rtl="0">
              <a:spcBef>
                <a:spcPts val="400"/>
              </a:spcBef>
              <a:spcAft>
                <a:spcPts val="0"/>
              </a:spcAft>
              <a:buSzPts val="2000"/>
              <a:buFont typeface="Arial"/>
              <a:buChar char="•"/>
            </a:pPr>
            <a:r>
              <a:rPr lang="en-US" sz="2000">
                <a:solidFill>
                  <a:srgbClr val="000000"/>
                </a:solidFill>
              </a:rPr>
              <a:t>Eumetazoa have a symmetry defined along an imaginary axis drawn through the animal’s body </a:t>
            </a:r>
            <a:endParaRPr/>
          </a:p>
          <a:p>
            <a:pPr marL="457200" lvl="0" indent="-304800" algn="l" rtl="0">
              <a:spcBef>
                <a:spcPts val="480"/>
              </a:spcBef>
              <a:spcAft>
                <a:spcPts val="0"/>
              </a:spcAft>
              <a:buSzPts val="2400"/>
              <a:buFont typeface="Arial"/>
              <a:buNone/>
            </a:pPr>
            <a:endParaRPr sz="2400">
              <a:solidFill>
                <a:srgbClr val="000000"/>
              </a:solidFill>
            </a:endParaRPr>
          </a:p>
          <a:p>
            <a:pPr marL="0" lvl="0" indent="0" algn="l" rtl="0">
              <a:spcBef>
                <a:spcPts val="1080"/>
              </a:spcBef>
              <a:spcAft>
                <a:spcPts val="0"/>
              </a:spcAft>
              <a:buClr>
                <a:srgbClr val="6CB255"/>
              </a:buClr>
              <a:buSzPts val="2400"/>
              <a:buNone/>
            </a:pPr>
            <a:r>
              <a:rPr lang="en-US" sz="2400">
                <a:solidFill>
                  <a:srgbClr val="000000"/>
                </a:solidFill>
              </a:rPr>
              <a:t>There are two main types of symmetry:</a:t>
            </a:r>
            <a:endParaRPr/>
          </a:p>
          <a:p>
            <a:pPr marL="342900" lvl="0" indent="-342900" algn="l" rtl="0">
              <a:spcBef>
                <a:spcPts val="1040"/>
              </a:spcBef>
              <a:spcAft>
                <a:spcPts val="0"/>
              </a:spcAft>
              <a:buSzPts val="2200"/>
              <a:buFont typeface="Arial"/>
              <a:buChar char="•"/>
            </a:pPr>
            <a:r>
              <a:rPr lang="en-US" sz="2200">
                <a:solidFill>
                  <a:srgbClr val="000000"/>
                </a:solidFill>
              </a:rPr>
              <a:t>Radial</a:t>
            </a:r>
            <a:endParaRPr/>
          </a:p>
          <a:p>
            <a:pPr marL="342900" lvl="0" indent="-342900" algn="l" rtl="0">
              <a:spcBef>
                <a:spcPts val="1040"/>
              </a:spcBef>
              <a:spcAft>
                <a:spcPts val="0"/>
              </a:spcAft>
              <a:buSzPts val="2200"/>
              <a:buFont typeface="Arial"/>
              <a:buChar char="•"/>
            </a:pPr>
            <a:r>
              <a:rPr lang="en-US" sz="2200">
                <a:solidFill>
                  <a:srgbClr val="000000"/>
                </a:solidFill>
              </a:rPr>
              <a:t>Bilateral</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CONNECTIVE TISSUE</a:t>
            </a:r>
            <a:endParaRPr/>
          </a:p>
        </p:txBody>
      </p:sp>
      <p:sp>
        <p:nvSpPr>
          <p:cNvPr id="295" name="Google Shape;295;p45"/>
          <p:cNvSpPr txBox="1">
            <a:spLocks noGrp="1"/>
          </p:cNvSpPr>
          <p:nvPr>
            <p:ph type="body" idx="1"/>
          </p:nvPr>
        </p:nvSpPr>
        <p:spPr>
          <a:xfrm>
            <a:off x="457200" y="1201479"/>
            <a:ext cx="8062912" cy="5167423"/>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Made up of a matrix composed of living cells and a ground substance (nonliving).</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Ground substance is made of an organic component (typically a protein) and an inorganic component (typically a mineral or water).</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The principal cell is the fibroblast.</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Makes the fibers found in nearly all connective tissues.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Motile and able to carry out mitosis.</a:t>
            </a:r>
            <a:endParaRPr/>
          </a:p>
          <a:p>
            <a:pPr marL="617220" lvl="1"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Can synthesize whatever connective tissue is needed.</a:t>
            </a:r>
            <a:endParaRPr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301" name="Google Shape;301;p46"/>
          <p:cNvSpPr txBox="1">
            <a:spLocks noGrp="1"/>
          </p:cNvSpPr>
          <p:nvPr>
            <p:ph type="body" idx="1"/>
          </p:nvPr>
        </p:nvSpPr>
        <p:spPr>
          <a:xfrm>
            <a:off x="457200" y="1222744"/>
            <a:ext cx="8062912" cy="5092996"/>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The matrix of the connective tissue provides density.</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High concentration of cells or fibers = less dense matrix</a:t>
            </a:r>
            <a:endParaRPr/>
          </a:p>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The organic portion (protein fibers) includes…</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Collagen fibers: provide strength to the tissue</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Elastic fibers: provide flexibility to the tissue</a:t>
            </a:r>
            <a:endParaRPr/>
          </a:p>
          <a:p>
            <a:pPr marL="1143000" lvl="2"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Made of protein elastin.</a:t>
            </a:r>
            <a:endParaRPr/>
          </a:p>
          <a:p>
            <a:pPr marL="1143000" lvl="2"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Can stretch and return to original size.</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Reticular fibers: support the tissue and any organs attached to it</a:t>
            </a:r>
            <a:endParaRPr/>
          </a:p>
          <a:p>
            <a:pPr marL="1143000" lvl="2"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Made of thin strands of collagen occurring in networks.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7"/>
          <p:cNvSpPr txBox="1">
            <a:spLocks noGrp="1"/>
          </p:cNvSpPr>
          <p:nvPr>
            <p:ph type="title"/>
          </p:nvPr>
        </p:nvSpPr>
        <p:spPr>
          <a:xfrm>
            <a:off x="457200" y="247497"/>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CONNECTIVE TISSUE</a:t>
            </a:r>
            <a:endParaRPr/>
          </a:p>
        </p:txBody>
      </p:sp>
      <p:pic>
        <p:nvPicPr>
          <p:cNvPr id="307" name="Google Shape;307;p47"/>
          <p:cNvPicPr preferRelativeResize="0"/>
          <p:nvPr/>
        </p:nvPicPr>
        <p:blipFill rotWithShape="1">
          <a:blip r:embed="rId3">
            <a:alphaModFix/>
          </a:blip>
          <a:srcRect/>
          <a:stretch/>
        </p:blipFill>
        <p:spPr>
          <a:xfrm>
            <a:off x="454302" y="1120165"/>
            <a:ext cx="8235396" cy="39819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LOOSE/AREOLAR CONNECTIVE TISSUE</a:t>
            </a:r>
            <a:endParaRPr/>
          </a:p>
        </p:txBody>
      </p:sp>
      <p:sp>
        <p:nvSpPr>
          <p:cNvPr id="313" name="Google Shape;313;p48"/>
          <p:cNvSpPr txBox="1">
            <a:spLocks noGrp="1"/>
          </p:cNvSpPr>
          <p:nvPr>
            <p:ph type="body" idx="1"/>
          </p:nvPr>
        </p:nvSpPr>
        <p:spPr>
          <a:xfrm>
            <a:off x="457200" y="1233377"/>
            <a:ext cx="8062912" cy="477698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Has sampling of all connective tissue components.</a:t>
            </a:r>
            <a:endParaRPr/>
          </a:p>
          <a:p>
            <a:pPr marL="0" lvl="0" indent="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Material gives a loose consistency similar to a cotton ball.</a:t>
            </a:r>
            <a:endParaRPr/>
          </a:p>
          <a:p>
            <a:pPr marL="0" lvl="0" indent="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Found around every blood vessel and between most body organs.</a:t>
            </a:r>
            <a:endParaRPr/>
          </a:p>
          <a:p>
            <a:pPr marL="0" lvl="0" indent="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Tough, yet flexible.</a:t>
            </a:r>
            <a:endParaRPr/>
          </a:p>
          <a:p>
            <a:pPr marL="0" lvl="0" indent="0" algn="l" rtl="0">
              <a:spcBef>
                <a:spcPts val="1200"/>
              </a:spcBef>
              <a:spcAft>
                <a:spcPts val="0"/>
              </a:spcAft>
              <a:buClr>
                <a:srgbClr val="6CB255"/>
              </a:buClr>
              <a:buSzPts val="2000"/>
              <a:buNone/>
            </a:pPr>
            <a:endParaRPr/>
          </a:p>
        </p:txBody>
      </p:sp>
      <p:pic>
        <p:nvPicPr>
          <p:cNvPr id="314" name="Google Shape;314;p48"/>
          <p:cNvPicPr preferRelativeResize="0"/>
          <p:nvPr/>
        </p:nvPicPr>
        <p:blipFill>
          <a:blip r:embed="rId3">
            <a:alphaModFix/>
          </a:blip>
          <a:stretch>
            <a:fillRect/>
          </a:stretch>
        </p:blipFill>
        <p:spPr>
          <a:xfrm>
            <a:off x="4852925" y="3284425"/>
            <a:ext cx="4131549" cy="34252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FIBROUS CONNECTIVE TISSUE</a:t>
            </a:r>
            <a:endParaRPr/>
          </a:p>
        </p:txBody>
      </p:sp>
      <p:sp>
        <p:nvSpPr>
          <p:cNvPr id="320" name="Google Shape;320;p49"/>
          <p:cNvSpPr txBox="1">
            <a:spLocks noGrp="1"/>
          </p:cNvSpPr>
          <p:nvPr>
            <p:ph type="body" idx="1"/>
          </p:nvPr>
        </p:nvSpPr>
        <p:spPr>
          <a:xfrm>
            <a:off x="457250" y="3138150"/>
            <a:ext cx="8062800" cy="3438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Contains a large amount of collagen fibers.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Fibers can be arranged irregularly or regularly.</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Irregularly arranged fibers are found in areas where stress occurs from all directions such as the dermis.</a:t>
            </a:r>
            <a:endParaRPr/>
          </a:p>
          <a:p>
            <a:pPr marL="0" lvl="0" indent="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Regularly arranged fibers can be found in tendons and ligaments.</a:t>
            </a:r>
            <a:endParaRPr sz="2800"/>
          </a:p>
        </p:txBody>
      </p:sp>
      <p:pic>
        <p:nvPicPr>
          <p:cNvPr id="321" name="Google Shape;321;p49"/>
          <p:cNvPicPr preferRelativeResize="0"/>
          <p:nvPr/>
        </p:nvPicPr>
        <p:blipFill>
          <a:blip r:embed="rId3">
            <a:alphaModFix/>
          </a:blip>
          <a:stretch>
            <a:fillRect/>
          </a:stretch>
        </p:blipFill>
        <p:spPr>
          <a:xfrm>
            <a:off x="6073075" y="89800"/>
            <a:ext cx="3070925" cy="30483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CARTILAGE</a:t>
            </a:r>
            <a:endParaRPr/>
          </a:p>
        </p:txBody>
      </p:sp>
      <p:sp>
        <p:nvSpPr>
          <p:cNvPr id="327" name="Google Shape;327;p50"/>
          <p:cNvSpPr txBox="1">
            <a:spLocks noGrp="1"/>
          </p:cNvSpPr>
          <p:nvPr>
            <p:ph type="body" idx="1"/>
          </p:nvPr>
        </p:nvSpPr>
        <p:spPr>
          <a:xfrm>
            <a:off x="457200" y="1244001"/>
            <a:ext cx="8062800" cy="4494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Large amount of matrix and variable amount of fibers.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Chondrocytes = cells that make the matrix and fibers of the tissue</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Lacunae = spaces that house chondrocytes </a:t>
            </a:r>
            <a:endParaRPr/>
          </a:p>
          <a:p>
            <a:pPr marL="0" lvl="0" indent="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Hyaline cartilage…</a:t>
            </a:r>
            <a:endParaRPr/>
          </a:p>
          <a:p>
            <a:pPr marL="617220" lvl="1" indent="-22860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Few collagen and elastic fibers.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Lacunae randomly scattered.</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Can be found at the end of long bones.</a:t>
            </a:r>
            <a:endParaRPr/>
          </a:p>
          <a:p>
            <a:pPr marL="0" lvl="0" indent="0" algn="l" rtl="0">
              <a:spcBef>
                <a:spcPts val="1200"/>
              </a:spcBef>
              <a:spcAft>
                <a:spcPts val="0"/>
              </a:spcAft>
              <a:buClr>
                <a:srgbClr val="6CB255"/>
              </a:buClr>
              <a:buSzPts val="2000"/>
              <a:buNone/>
            </a:pPr>
            <a:endParaRPr/>
          </a:p>
        </p:txBody>
      </p:sp>
      <p:pic>
        <p:nvPicPr>
          <p:cNvPr id="328" name="Google Shape;328;p50"/>
          <p:cNvPicPr preferRelativeResize="0"/>
          <p:nvPr/>
        </p:nvPicPr>
        <p:blipFill>
          <a:blip r:embed="rId3">
            <a:alphaModFix/>
          </a:blip>
          <a:stretch>
            <a:fillRect/>
          </a:stretch>
        </p:blipFill>
        <p:spPr>
          <a:xfrm>
            <a:off x="6812350" y="4517775"/>
            <a:ext cx="2331651" cy="234022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334" name="Google Shape;334;p51"/>
          <p:cNvSpPr txBox="1">
            <a:spLocks noGrp="1"/>
          </p:cNvSpPr>
          <p:nvPr>
            <p:ph type="body" idx="1"/>
          </p:nvPr>
        </p:nvSpPr>
        <p:spPr>
          <a:xfrm>
            <a:off x="457200" y="1222744"/>
            <a:ext cx="8062912" cy="478762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Elastic cartilage…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Large amount of elastic fibers.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Can be found in the ears.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Fibrocartilage...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Large amount of collagen fibers.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Found in the intervertebral discs.</a:t>
            </a:r>
            <a:endParaRPr/>
          </a:p>
          <a:p>
            <a:pPr marL="617220" lvl="1"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Replaces hyaline cartilage of joints after damage.</a:t>
            </a:r>
            <a:endParaRPr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BONE</a:t>
            </a:r>
            <a:endParaRPr/>
          </a:p>
        </p:txBody>
      </p:sp>
      <p:sp>
        <p:nvSpPr>
          <p:cNvPr id="340" name="Google Shape;340;p52"/>
          <p:cNvSpPr txBox="1">
            <a:spLocks noGrp="1"/>
          </p:cNvSpPr>
          <p:nvPr>
            <p:ph type="body" idx="1"/>
          </p:nvPr>
        </p:nvSpPr>
        <p:spPr>
          <a:xfrm>
            <a:off x="457200" y="1212112"/>
            <a:ext cx="8062912" cy="479825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Large amount of two different types of matrix material.</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Organic matrix similar to others (such as collagen and elastin).</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Provides flexibility.</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Inorganic matrix composed of mineral salts (mostly calcium salts).</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Provides harness.</a:t>
            </a:r>
            <a:endParaRPr/>
          </a:p>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Three types of bone cells…</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Osteoblasts: active in making bone</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Osteocytes: mature bone cells found in lacunae</a:t>
            </a:r>
            <a:endParaRPr/>
          </a:p>
          <a:p>
            <a:pPr marL="617220" lvl="1" indent="-228600" algn="l" rtl="0">
              <a:lnSpc>
                <a:spcPct val="107000"/>
              </a:lnSpc>
              <a:spcBef>
                <a:spcPts val="800"/>
              </a:spcBef>
              <a:spcAft>
                <a:spcPts val="0"/>
              </a:spcAft>
              <a:buSzPts val="2600"/>
              <a:buFont typeface="Noto Sans Symbols"/>
              <a:buChar char="∙"/>
            </a:pPr>
            <a:r>
              <a:rPr lang="en-US" sz="2600">
                <a:latin typeface="Calibri"/>
                <a:ea typeface="Calibri"/>
                <a:cs typeface="Calibri"/>
                <a:sym typeface="Calibri"/>
              </a:rPr>
              <a:t>Osteoclasts: active in breaking down bone</a:t>
            </a:r>
            <a:endParaRPr sz="26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346" name="Google Shape;346;p53"/>
          <p:cNvSpPr txBox="1">
            <a:spLocks noGrp="1"/>
          </p:cNvSpPr>
          <p:nvPr>
            <p:ph type="body" idx="1"/>
          </p:nvPr>
        </p:nvSpPr>
        <p:spPr>
          <a:xfrm>
            <a:off x="457200" y="1233377"/>
            <a:ext cx="8062912" cy="512489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Can be divided into two types…</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Compact</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Organized into subunits called osteons.</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Contain central canals (Haversian canals) that support blood vessels and neurons.</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Occur in radiating circles called lamellae.</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Osteocytes can be found in lacunae.</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Spongy </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Made of tiny plates called trabeculae and many open pores.</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Blood vessels, neurons, and bone marrow can travel through pores.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4"/>
          <p:cNvSpPr txBox="1">
            <a:spLocks noGrp="1"/>
          </p:cNvSpPr>
          <p:nvPr>
            <p:ph type="body" idx="1"/>
          </p:nvPr>
        </p:nvSpPr>
        <p:spPr>
          <a:xfrm>
            <a:off x="457200" y="5502232"/>
            <a:ext cx="8062800" cy="1166400"/>
          </a:xfrm>
          <a:prstGeom prst="rect">
            <a:avLst/>
          </a:prstGeom>
        </p:spPr>
        <p:txBody>
          <a:bodyPr spcFirstLastPara="1" wrap="square" lIns="91425" tIns="45700" rIns="91425" bIns="45700" anchor="t" anchorCtr="0">
            <a:noAutofit/>
          </a:bodyPr>
          <a:lstStyle/>
          <a:p>
            <a:pPr marL="0" lvl="0" indent="0" algn="l" rtl="0">
              <a:spcBef>
                <a:spcPts val="400"/>
              </a:spcBef>
              <a:spcAft>
                <a:spcPts val="600"/>
              </a:spcAft>
              <a:buNone/>
            </a:pPr>
            <a:r>
              <a:rPr lang="en-US" sz="1100" b="1">
                <a:solidFill>
                  <a:srgbClr val="555555"/>
                </a:solidFill>
                <a:highlight>
                  <a:srgbClr val="FFFFFF"/>
                </a:highlight>
              </a:rPr>
              <a:t>Figure 33.15</a:t>
            </a:r>
            <a:r>
              <a:rPr lang="en-US" sz="1100">
                <a:solidFill>
                  <a:srgbClr val="555555"/>
                </a:solidFill>
                <a:highlight>
                  <a:srgbClr val="FFFFFF"/>
                </a:highlight>
              </a:rPr>
              <a:t> (a) Compact bone is a dense matrix on the outer surface of bone. Spongy bone, inside the compact bone, is porous with web-like trabeculae. (b) Compact bone is organized into rings called osteons. Blood vessels, nerves, and lymphatic vessels are found in the central Haversian canal. Rings of lamellae surround the Haversian canal. Between the lamellae are cavities called lacunae. Canaliculi are microchannels connecting the lacunae together. (c) Osteoblasts surround the exterior of the bone. Osteoclasts bore tunnels into the bone and osteocytes are found in the lacunae.</a:t>
            </a:r>
            <a:endParaRPr sz="1100"/>
          </a:p>
        </p:txBody>
      </p:sp>
      <p:pic>
        <p:nvPicPr>
          <p:cNvPr id="352" name="Google Shape;352;p54"/>
          <p:cNvPicPr preferRelativeResize="0"/>
          <p:nvPr/>
        </p:nvPicPr>
        <p:blipFill>
          <a:blip r:embed="rId3">
            <a:alphaModFix/>
          </a:blip>
          <a:stretch>
            <a:fillRect/>
          </a:stretch>
        </p:blipFill>
        <p:spPr>
          <a:xfrm>
            <a:off x="2304660" y="241800"/>
            <a:ext cx="4534674" cy="5159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33.1: ANIMAL FORM AND FUNCTION</a:t>
            </a:r>
            <a:endParaRPr/>
          </a:p>
        </p:txBody>
      </p:sp>
      <p:sp>
        <p:nvSpPr>
          <p:cNvPr id="70" name="Google Shape;70;p10"/>
          <p:cNvSpPr txBox="1">
            <a:spLocks noGrp="1"/>
          </p:cNvSpPr>
          <p:nvPr>
            <p:ph type="body" idx="1"/>
          </p:nvPr>
        </p:nvSpPr>
        <p:spPr>
          <a:xfrm>
            <a:off x="457200" y="1201479"/>
            <a:ext cx="8062912" cy="480888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Animals vary in form (anatomy) and function (physiology).</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Animal’s bodies are designed to interact with their environment.</a:t>
            </a:r>
            <a:endParaRPr/>
          </a:p>
          <a:p>
            <a:pPr marL="1074420" lvl="1" indent="-342900" algn="l" rtl="0">
              <a:spcBef>
                <a:spcPts val="1360"/>
              </a:spcBef>
              <a:spcAft>
                <a:spcPts val="0"/>
              </a:spcAft>
              <a:buSzPts val="2800"/>
              <a:buFont typeface="Arial"/>
              <a:buChar char="•"/>
            </a:pPr>
            <a:r>
              <a:rPr lang="en-US" sz="2800">
                <a:latin typeface="Calibri"/>
                <a:ea typeface="Calibri"/>
                <a:cs typeface="Calibri"/>
                <a:sym typeface="Calibri"/>
              </a:rPr>
              <a:t>Information about the animal’s form and function can be learned by studying its environment.</a:t>
            </a:r>
            <a:endParaRPr sz="2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ADIPOSE TISSUE</a:t>
            </a:r>
            <a:endParaRPr/>
          </a:p>
        </p:txBody>
      </p:sp>
      <p:sp>
        <p:nvSpPr>
          <p:cNvPr id="358" name="Google Shape;358;p55"/>
          <p:cNvSpPr txBox="1">
            <a:spLocks noGrp="1"/>
          </p:cNvSpPr>
          <p:nvPr>
            <p:ph type="body" idx="1"/>
          </p:nvPr>
        </p:nvSpPr>
        <p:spPr>
          <a:xfrm>
            <a:off x="457200" y="1222744"/>
            <a:ext cx="8062912" cy="478762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Does not contain fibroblasts or a real matrix.</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Contains limited numbers of fibers.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Made up of adipocytes.</a:t>
            </a:r>
            <a:endParaRPr/>
          </a:p>
          <a:p>
            <a:pPr marL="0" lvl="0" indent="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Collect and store fat in the form of triglycerides.</a:t>
            </a:r>
            <a:endParaRPr/>
          </a:p>
          <a:p>
            <a:pPr marL="0" lvl="0" indent="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Serves in energy storage, insulation, and cushioning.</a:t>
            </a:r>
            <a:endParaRPr/>
          </a:p>
          <a:p>
            <a:pPr marL="0" lvl="0" indent="0" algn="l" rtl="0">
              <a:spcBef>
                <a:spcPts val="1200"/>
              </a:spcBef>
              <a:spcAft>
                <a:spcPts val="0"/>
              </a:spcAft>
              <a:buClr>
                <a:srgbClr val="6CB255"/>
              </a:buClr>
              <a:buSzPts val="2000"/>
              <a:buNone/>
            </a:pPr>
            <a:endParaRPr/>
          </a:p>
        </p:txBody>
      </p:sp>
      <p:pic>
        <p:nvPicPr>
          <p:cNvPr id="359" name="Google Shape;359;p55"/>
          <p:cNvPicPr preferRelativeResize="0"/>
          <p:nvPr/>
        </p:nvPicPr>
        <p:blipFill>
          <a:blip r:embed="rId3">
            <a:alphaModFix/>
          </a:blip>
          <a:stretch>
            <a:fillRect/>
          </a:stretch>
        </p:blipFill>
        <p:spPr>
          <a:xfrm>
            <a:off x="4929450" y="3704825"/>
            <a:ext cx="4214550" cy="31531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BLOOD</a:t>
            </a:r>
            <a:endParaRPr/>
          </a:p>
        </p:txBody>
      </p:sp>
      <p:sp>
        <p:nvSpPr>
          <p:cNvPr id="365" name="Google Shape;365;p56"/>
          <p:cNvSpPr txBox="1">
            <a:spLocks noGrp="1"/>
          </p:cNvSpPr>
          <p:nvPr>
            <p:ph type="body" idx="1"/>
          </p:nvPr>
        </p:nvSpPr>
        <p:spPr>
          <a:xfrm>
            <a:off x="457200" y="1244009"/>
            <a:ext cx="8062912" cy="4766355"/>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Has a matrix (plasma) that composes its fluid portion.</a:t>
            </a:r>
            <a:endParaRPr/>
          </a:p>
          <a:p>
            <a:pPr marL="0" lvl="0" indent="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Cell types…</a:t>
            </a:r>
            <a:endParaRPr/>
          </a:p>
          <a:p>
            <a:pPr marL="617220" lvl="1"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Erythrocytes (RBC)</a:t>
            </a:r>
            <a:endParaRPr/>
          </a:p>
          <a:p>
            <a:pPr marL="1143000" lvl="2" indent="-22860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Found in greatest abundance.</a:t>
            </a:r>
            <a:endParaRPr/>
          </a:p>
          <a:p>
            <a:pPr marL="1143000" lvl="2" indent="-22860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Same size in a species but varies between species.</a:t>
            </a:r>
            <a:endParaRPr/>
          </a:p>
          <a:p>
            <a:pPr marL="1143000" lvl="2" indent="-22860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Mammalian RBC’s lose their nuclei and mitochondria during development while fish, amphibian, and avian do not.</a:t>
            </a:r>
            <a:endParaRPr/>
          </a:p>
          <a:p>
            <a:pPr marL="1143000" lvl="2" indent="-228600" algn="l" rtl="0">
              <a:lnSpc>
                <a:spcPct val="107000"/>
              </a:lnSpc>
              <a:spcBef>
                <a:spcPts val="800"/>
              </a:spcBef>
              <a:spcAft>
                <a:spcPts val="0"/>
              </a:spcAft>
              <a:buSzPts val="2700"/>
              <a:buFont typeface="Courier New"/>
              <a:buChar char="o"/>
            </a:pPr>
            <a:r>
              <a:rPr lang="en-US" sz="2700">
                <a:latin typeface="Calibri"/>
                <a:ea typeface="Calibri"/>
                <a:cs typeface="Calibri"/>
                <a:sym typeface="Calibri"/>
              </a:rPr>
              <a:t>Job is to carry and deliver oxygen.</a:t>
            </a:r>
            <a:endParaRPr sz="27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371" name="Google Shape;371;p57"/>
          <p:cNvSpPr txBox="1">
            <a:spLocks noGrp="1"/>
          </p:cNvSpPr>
          <p:nvPr>
            <p:ph type="body" idx="1"/>
          </p:nvPr>
        </p:nvSpPr>
        <p:spPr>
          <a:xfrm>
            <a:off x="457200" y="1212112"/>
            <a:ext cx="8144540" cy="5220586"/>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Cell types…(cont.)</a:t>
            </a:r>
            <a:endParaRPr/>
          </a:p>
          <a:p>
            <a:pPr marL="617220" lvl="1"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Leukocytes (WBC)</a:t>
            </a:r>
            <a:endParaRPr/>
          </a:p>
          <a:p>
            <a:pPr marL="1143000" lvl="2" indent="-22860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Carry out the immune response.</a:t>
            </a:r>
            <a:endParaRPr/>
          </a:p>
          <a:p>
            <a:pPr marL="1143000" lvl="2" indent="-22860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Lymphocytes respond to foreign antigens or materials.</a:t>
            </a:r>
            <a:endParaRPr/>
          </a:p>
          <a:p>
            <a:pPr marL="1143000" lvl="2" indent="-22860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Neutrophils are part of the early line of response against microbial invaders.</a:t>
            </a:r>
            <a:endParaRPr/>
          </a:p>
          <a:p>
            <a:pPr marL="1143000" lvl="2" indent="-22860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Monocytes give rise to powerful phagocytic macrophages.</a:t>
            </a:r>
            <a:endParaRPr/>
          </a:p>
          <a:p>
            <a:pPr marL="1143000" lvl="2" indent="-22860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Eosinophils and basophils facilitate the inflammatory response.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377" name="Google Shape;377;p58"/>
          <p:cNvSpPr txBox="1">
            <a:spLocks noGrp="1"/>
          </p:cNvSpPr>
          <p:nvPr>
            <p:ph type="body" idx="1"/>
          </p:nvPr>
        </p:nvSpPr>
        <p:spPr>
          <a:xfrm>
            <a:off x="457200" y="1222744"/>
            <a:ext cx="8062912" cy="478762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Noto Sans Symbols"/>
              <a:buChar char="▪"/>
            </a:pPr>
            <a:r>
              <a:rPr lang="en-US" sz="2800">
                <a:latin typeface="Calibri"/>
                <a:ea typeface="Calibri"/>
                <a:cs typeface="Calibri"/>
                <a:sym typeface="Calibri"/>
              </a:rPr>
              <a:t>Platelets (thrombocytes) are fragments of cells that aid in blood clotting.</a:t>
            </a:r>
            <a:endParaRPr sz="2800"/>
          </a:p>
          <a:p>
            <a:pPr marL="0" lvl="0" indent="0" algn="l" rtl="0">
              <a:spcBef>
                <a:spcPts val="1000"/>
              </a:spcBef>
              <a:spcAft>
                <a:spcPts val="0"/>
              </a:spcAft>
              <a:buClr>
                <a:srgbClr val="6CB255"/>
              </a:buClr>
              <a:buSzPts val="2000"/>
              <a:buNone/>
            </a:pPr>
            <a:endParaRPr/>
          </a:p>
        </p:txBody>
      </p:sp>
      <p:pic>
        <p:nvPicPr>
          <p:cNvPr id="378" name="Google Shape;378;p58"/>
          <p:cNvPicPr preferRelativeResize="0"/>
          <p:nvPr/>
        </p:nvPicPr>
        <p:blipFill>
          <a:blip r:embed="rId3">
            <a:alphaModFix/>
          </a:blip>
          <a:stretch>
            <a:fillRect/>
          </a:stretch>
        </p:blipFill>
        <p:spPr>
          <a:xfrm>
            <a:off x="1080187" y="2464599"/>
            <a:ext cx="6816925" cy="35457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9"/>
          <p:cNvSpPr txBox="1">
            <a:spLocks noGrp="1"/>
          </p:cNvSpPr>
          <p:nvPr>
            <p:ph type="title"/>
          </p:nvPr>
        </p:nvSpPr>
        <p:spPr>
          <a:xfrm>
            <a:off x="457200" y="247497"/>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CONNECTIVE TISSUE</a:t>
            </a:r>
            <a:endParaRPr/>
          </a:p>
        </p:txBody>
      </p:sp>
      <p:grpSp>
        <p:nvGrpSpPr>
          <p:cNvPr id="384" name="Google Shape;384;p59"/>
          <p:cNvGrpSpPr/>
          <p:nvPr/>
        </p:nvGrpSpPr>
        <p:grpSpPr>
          <a:xfrm>
            <a:off x="243405" y="1106684"/>
            <a:ext cx="8657190" cy="5384946"/>
            <a:chOff x="229635" y="1106684"/>
            <a:chExt cx="8657190" cy="5384946"/>
          </a:xfrm>
        </p:grpSpPr>
        <p:pic>
          <p:nvPicPr>
            <p:cNvPr id="385" name="Google Shape;385;p59" descr="Figure_B33_02_09abc.jpg"/>
            <p:cNvPicPr preferRelativeResize="0"/>
            <p:nvPr/>
          </p:nvPicPr>
          <p:blipFill rotWithShape="1">
            <a:blip r:embed="rId3">
              <a:alphaModFix/>
            </a:blip>
            <a:srcRect t="20" b="-302"/>
            <a:stretch/>
          </p:blipFill>
          <p:spPr>
            <a:xfrm>
              <a:off x="229635" y="2961216"/>
              <a:ext cx="3094704" cy="3530414"/>
            </a:xfrm>
            <a:prstGeom prst="rect">
              <a:avLst/>
            </a:prstGeom>
            <a:noFill/>
            <a:ln w="9525" cap="flat" cmpd="sng">
              <a:solidFill>
                <a:srgbClr val="7F7F7F"/>
              </a:solidFill>
              <a:prstDash val="solid"/>
              <a:round/>
              <a:headEnd type="none" w="sm" len="sm"/>
              <a:tailEnd type="none" w="sm" len="sm"/>
            </a:ln>
          </p:spPr>
        </p:pic>
        <p:pic>
          <p:nvPicPr>
            <p:cNvPr id="386" name="Google Shape;386;p59" descr="Figure_B33_02_06.jpg"/>
            <p:cNvPicPr preferRelativeResize="0"/>
            <p:nvPr/>
          </p:nvPicPr>
          <p:blipFill rotWithShape="1">
            <a:blip r:embed="rId4">
              <a:alphaModFix/>
            </a:blip>
            <a:srcRect l="286" r="536"/>
            <a:stretch/>
          </p:blipFill>
          <p:spPr>
            <a:xfrm>
              <a:off x="6153151" y="1106684"/>
              <a:ext cx="2733674" cy="2285129"/>
            </a:xfrm>
            <a:prstGeom prst="rect">
              <a:avLst/>
            </a:prstGeom>
            <a:noFill/>
            <a:ln w="9525" cap="flat" cmpd="sng">
              <a:solidFill>
                <a:srgbClr val="7F7F7F"/>
              </a:solidFill>
              <a:prstDash val="solid"/>
              <a:round/>
              <a:headEnd type="none" w="sm" len="sm"/>
              <a:tailEnd type="none" w="sm" len="sm"/>
            </a:ln>
          </p:spPr>
        </p:pic>
        <p:pic>
          <p:nvPicPr>
            <p:cNvPr id="387" name="Google Shape;387;p59" descr="Figure_B33_02_07.jpg"/>
            <p:cNvPicPr preferRelativeResize="0"/>
            <p:nvPr/>
          </p:nvPicPr>
          <p:blipFill rotWithShape="1">
            <a:blip r:embed="rId5">
              <a:alphaModFix/>
            </a:blip>
            <a:srcRect l="1177" r="471"/>
            <a:stretch/>
          </p:blipFill>
          <p:spPr>
            <a:xfrm>
              <a:off x="3432578" y="2961216"/>
              <a:ext cx="2625869" cy="2650212"/>
            </a:xfrm>
            <a:prstGeom prst="rect">
              <a:avLst/>
            </a:prstGeom>
            <a:noFill/>
            <a:ln w="9525" cap="flat" cmpd="sng">
              <a:solidFill>
                <a:srgbClr val="7F7F7F"/>
              </a:solidFill>
              <a:prstDash val="solid"/>
              <a:round/>
              <a:headEnd type="none" w="sm" len="sm"/>
              <a:tailEnd type="none" w="sm" len="sm"/>
            </a:ln>
          </p:spPr>
        </p:pic>
        <p:pic>
          <p:nvPicPr>
            <p:cNvPr id="388" name="Google Shape;388;p59" descr="Figure_B33_02_08.jpg"/>
            <p:cNvPicPr preferRelativeResize="0"/>
            <p:nvPr/>
          </p:nvPicPr>
          <p:blipFill rotWithShape="1">
            <a:blip r:embed="rId6">
              <a:alphaModFix/>
            </a:blip>
            <a:srcRect l="621" r="448"/>
            <a:stretch/>
          </p:blipFill>
          <p:spPr>
            <a:xfrm>
              <a:off x="6153151" y="3471778"/>
              <a:ext cx="2733674" cy="2773391"/>
            </a:xfrm>
            <a:prstGeom prst="rect">
              <a:avLst/>
            </a:prstGeom>
            <a:noFill/>
            <a:ln w="9525" cap="flat" cmpd="sng">
              <a:solidFill>
                <a:srgbClr val="7F7F7F"/>
              </a:solidFill>
              <a:prstDash val="solid"/>
              <a:round/>
              <a:headEnd type="none" w="sm" len="sm"/>
              <a:tailEnd type="none" w="sm" len="sm"/>
            </a:ln>
          </p:spPr>
        </p:pic>
        <p:pic>
          <p:nvPicPr>
            <p:cNvPr id="389" name="Google Shape;389;p59" descr="Figure_B33_02_10.jpg"/>
            <p:cNvPicPr preferRelativeResize="0"/>
            <p:nvPr/>
          </p:nvPicPr>
          <p:blipFill rotWithShape="1">
            <a:blip r:embed="rId7">
              <a:alphaModFix/>
            </a:blip>
            <a:srcRect l="822" r="964"/>
            <a:stretch/>
          </p:blipFill>
          <p:spPr>
            <a:xfrm>
              <a:off x="3728903" y="1106684"/>
              <a:ext cx="2329544" cy="1774620"/>
            </a:xfrm>
            <a:prstGeom prst="rect">
              <a:avLst/>
            </a:prstGeom>
            <a:noFill/>
            <a:ln w="9525" cap="flat" cmpd="sng">
              <a:solidFill>
                <a:srgbClr val="7F7F7F"/>
              </a:solidFill>
              <a:prstDash val="solid"/>
              <a:round/>
              <a:headEnd type="none" w="sm" len="sm"/>
              <a:tailEnd type="none" w="sm" len="sm"/>
            </a:ln>
          </p:spPr>
        </p:pic>
        <p:pic>
          <p:nvPicPr>
            <p:cNvPr id="390" name="Google Shape;390;p59" descr="FIgure_B33_02_11.jpg"/>
            <p:cNvPicPr preferRelativeResize="0"/>
            <p:nvPr/>
          </p:nvPicPr>
          <p:blipFill rotWithShape="1">
            <a:blip r:embed="rId8">
              <a:alphaModFix/>
            </a:blip>
            <a:srcRect l="-101" r="-223"/>
            <a:stretch/>
          </p:blipFill>
          <p:spPr>
            <a:xfrm>
              <a:off x="229635" y="1106684"/>
              <a:ext cx="3419071" cy="1772613"/>
            </a:xfrm>
            <a:prstGeom prst="rect">
              <a:avLst/>
            </a:prstGeom>
            <a:noFill/>
            <a:ln w="9525" cap="flat" cmpd="sng">
              <a:solidFill>
                <a:srgbClr val="7F7F7F"/>
              </a:solidFill>
              <a:prstDash val="solid"/>
              <a:round/>
              <a:headEnd type="none" w="sm" len="sm"/>
              <a:tailEnd type="none" w="sm" len="sm"/>
            </a:ln>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MUSCLE TISSUE</a:t>
            </a:r>
            <a:endParaRPr/>
          </a:p>
        </p:txBody>
      </p:sp>
      <p:sp>
        <p:nvSpPr>
          <p:cNvPr id="396" name="Google Shape;396;p60"/>
          <p:cNvSpPr txBox="1">
            <a:spLocks noGrp="1"/>
          </p:cNvSpPr>
          <p:nvPr>
            <p:ph type="body" idx="1"/>
          </p:nvPr>
        </p:nvSpPr>
        <p:spPr>
          <a:xfrm>
            <a:off x="457200" y="1244009"/>
            <a:ext cx="8062912" cy="4766355"/>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Muscle tissue differs by…</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Presence of absence of striations or bands.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Number and location of nuclei.</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Voluntarily or involuntarily controlled.</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Location within the body.</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1"/>
          <p:cNvSpPr txBox="1">
            <a:spLocks noGrp="1"/>
          </p:cNvSpPr>
          <p:nvPr>
            <p:ph type="title"/>
          </p:nvPr>
        </p:nvSpPr>
        <p:spPr>
          <a:xfrm>
            <a:off x="457200" y="247684"/>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MUSCLE TISSUES</a:t>
            </a:r>
            <a:endParaRPr/>
          </a:p>
        </p:txBody>
      </p:sp>
      <p:sp>
        <p:nvSpPr>
          <p:cNvPr id="402" name="Google Shape;402;p61"/>
          <p:cNvSpPr txBox="1"/>
          <p:nvPr/>
        </p:nvSpPr>
        <p:spPr>
          <a:xfrm>
            <a:off x="457200" y="4661446"/>
            <a:ext cx="7955666" cy="175740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6CB255"/>
              </a:buClr>
              <a:buSzPts val="2400"/>
              <a:buFont typeface="Arial"/>
              <a:buChar char="•"/>
            </a:pPr>
            <a:r>
              <a:rPr lang="en-US" sz="2400" b="0">
                <a:solidFill>
                  <a:srgbClr val="000000"/>
                </a:solidFill>
                <a:latin typeface="Arial"/>
                <a:ea typeface="Arial"/>
                <a:cs typeface="Arial"/>
                <a:sym typeface="Arial"/>
              </a:rPr>
              <a:t>Three kinds: Skeletal, Smooth, and Cardiac	</a:t>
            </a:r>
            <a:endParaRPr/>
          </a:p>
          <a:p>
            <a:pPr marL="573088" marR="0" lvl="1" indent="-230187" algn="l" rtl="0">
              <a:spcBef>
                <a:spcPts val="1040"/>
              </a:spcBef>
              <a:spcAft>
                <a:spcPts val="0"/>
              </a:spcAft>
              <a:buClr>
                <a:srgbClr val="6CB255"/>
              </a:buClr>
              <a:buSzPts val="2200"/>
              <a:buFont typeface="Arial"/>
              <a:buChar char="•"/>
            </a:pPr>
            <a:r>
              <a:rPr lang="en-US" sz="2200" b="0" i="0" u="none" strike="noStrike" cap="none">
                <a:solidFill>
                  <a:schemeClr val="dk1"/>
                </a:solidFill>
                <a:latin typeface="Arial"/>
                <a:ea typeface="Arial"/>
                <a:cs typeface="Arial"/>
                <a:sym typeface="Arial"/>
              </a:rPr>
              <a:t>Smooth – involuntary, no striations</a:t>
            </a:r>
            <a:endParaRPr/>
          </a:p>
          <a:p>
            <a:pPr marL="573088" marR="0" lvl="1" indent="-230187" algn="l" rtl="0">
              <a:spcBef>
                <a:spcPts val="440"/>
              </a:spcBef>
              <a:spcAft>
                <a:spcPts val="0"/>
              </a:spcAft>
              <a:buClr>
                <a:srgbClr val="6CB255"/>
              </a:buClr>
              <a:buSzPts val="2200"/>
              <a:buFont typeface="Arial"/>
              <a:buChar char="•"/>
            </a:pPr>
            <a:r>
              <a:rPr lang="en-US" sz="2200" b="0" i="0" u="none" strike="noStrike" cap="none">
                <a:solidFill>
                  <a:schemeClr val="dk1"/>
                </a:solidFill>
                <a:latin typeface="Arial"/>
                <a:ea typeface="Arial"/>
                <a:cs typeface="Arial"/>
                <a:sym typeface="Arial"/>
              </a:rPr>
              <a:t>Skeletal – voluntary, striated</a:t>
            </a:r>
            <a:endParaRPr/>
          </a:p>
          <a:p>
            <a:pPr marL="573088" marR="0" lvl="1" indent="-230187" algn="l" rtl="0">
              <a:spcBef>
                <a:spcPts val="440"/>
              </a:spcBef>
              <a:spcAft>
                <a:spcPts val="0"/>
              </a:spcAft>
              <a:buClr>
                <a:srgbClr val="6CB255"/>
              </a:buClr>
              <a:buSzPts val="2200"/>
              <a:buFont typeface="Arial"/>
              <a:buChar char="•"/>
            </a:pPr>
            <a:r>
              <a:rPr lang="en-US" sz="2200" b="0" i="0" u="none" strike="noStrike" cap="none">
                <a:solidFill>
                  <a:schemeClr val="dk1"/>
                </a:solidFill>
                <a:latin typeface="Arial"/>
                <a:ea typeface="Arial"/>
                <a:cs typeface="Arial"/>
                <a:sym typeface="Arial"/>
              </a:rPr>
              <a:t>Cardiac – involuntary, striated, intercalated discs</a:t>
            </a:r>
            <a:endParaRPr/>
          </a:p>
        </p:txBody>
      </p:sp>
      <p:pic>
        <p:nvPicPr>
          <p:cNvPr id="403" name="Google Shape;403;p61"/>
          <p:cNvPicPr preferRelativeResize="0"/>
          <p:nvPr/>
        </p:nvPicPr>
        <p:blipFill rotWithShape="1">
          <a:blip r:embed="rId3">
            <a:alphaModFix/>
          </a:blip>
          <a:srcRect/>
          <a:stretch/>
        </p:blipFill>
        <p:spPr>
          <a:xfrm>
            <a:off x="488389" y="1194766"/>
            <a:ext cx="8167222" cy="198575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SMOOTH MUSCLE</a:t>
            </a:r>
            <a:endParaRPr/>
          </a:p>
        </p:txBody>
      </p:sp>
      <p:sp>
        <p:nvSpPr>
          <p:cNvPr id="409" name="Google Shape;409;p62"/>
          <p:cNvSpPr txBox="1">
            <a:spLocks noGrp="1"/>
          </p:cNvSpPr>
          <p:nvPr>
            <p:ph type="body" idx="1"/>
          </p:nvPr>
        </p:nvSpPr>
        <p:spPr>
          <a:xfrm>
            <a:off x="457200" y="1254642"/>
            <a:ext cx="8062912" cy="475572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No striations.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Single, centrally located nucleus.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Controlled by the autonomic nervous system (involuntary).</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Responds to local conditions in the tissues.</a:t>
            </a:r>
            <a:endParaRPr/>
          </a:p>
          <a:p>
            <a:pPr marL="0" lvl="0" indent="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Found in blood vessels and viscera.</a:t>
            </a:r>
            <a:endParaRPr sz="2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SKELETAL MUSCLE</a:t>
            </a:r>
            <a:endParaRPr/>
          </a:p>
        </p:txBody>
      </p:sp>
      <p:sp>
        <p:nvSpPr>
          <p:cNvPr id="415" name="Google Shape;415;p63"/>
          <p:cNvSpPr txBox="1">
            <a:spLocks noGrp="1"/>
          </p:cNvSpPr>
          <p:nvPr>
            <p:ph type="body" idx="1"/>
          </p:nvPr>
        </p:nvSpPr>
        <p:spPr>
          <a:xfrm>
            <a:off x="457200" y="1169581"/>
            <a:ext cx="8062912" cy="484078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Has striations caused by the arrangement of contractile proteins (actin and myosin).</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Long with multiple nuclei along the edges.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Controlled by the somatic nervous system (voluntary).</a:t>
            </a:r>
            <a:endParaRPr/>
          </a:p>
          <a:p>
            <a:pPr marL="0" lvl="0" indent="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Muscles that move bones.</a:t>
            </a:r>
            <a:endParaRPr sz="2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CARDIAC MUSCLE</a:t>
            </a:r>
            <a:endParaRPr/>
          </a:p>
        </p:txBody>
      </p:sp>
      <p:sp>
        <p:nvSpPr>
          <p:cNvPr id="421" name="Google Shape;421;p64"/>
          <p:cNvSpPr txBox="1">
            <a:spLocks noGrp="1"/>
          </p:cNvSpPr>
          <p:nvPr>
            <p:ph type="body" idx="1"/>
          </p:nvPr>
        </p:nvSpPr>
        <p:spPr>
          <a:xfrm>
            <a:off x="457200" y="1244009"/>
            <a:ext cx="8062912" cy="4976038"/>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Found only in the heart.</a:t>
            </a:r>
            <a:endParaRPr/>
          </a:p>
          <a:p>
            <a:pPr marL="0" lvl="0" indent="0" algn="l" rtl="0">
              <a:lnSpc>
                <a:spcPct val="107000"/>
              </a:lnSpc>
              <a:spcBef>
                <a:spcPts val="600"/>
              </a:spcBef>
              <a:spcAft>
                <a:spcPts val="0"/>
              </a:spcAft>
              <a:buSzPts val="2700"/>
              <a:buFont typeface="Noto Sans Symbols"/>
              <a:buChar char="∙"/>
            </a:pPr>
            <a:r>
              <a:rPr lang="en-US" sz="2700">
                <a:latin typeface="Calibri"/>
                <a:ea typeface="Calibri"/>
                <a:cs typeface="Calibri"/>
                <a:sym typeface="Calibri"/>
              </a:rPr>
              <a:t>Has cross striations.</a:t>
            </a:r>
            <a:endParaRPr/>
          </a:p>
          <a:p>
            <a:pPr marL="0" lvl="0" indent="0" algn="l" rtl="0">
              <a:lnSpc>
                <a:spcPct val="107000"/>
              </a:lnSpc>
              <a:spcBef>
                <a:spcPts val="600"/>
              </a:spcBef>
              <a:spcAft>
                <a:spcPts val="0"/>
              </a:spcAft>
              <a:buSzPts val="2700"/>
              <a:buFont typeface="Noto Sans Symbols"/>
              <a:buChar char="∙"/>
            </a:pPr>
            <a:r>
              <a:rPr lang="en-US" sz="2700">
                <a:latin typeface="Calibri"/>
                <a:ea typeface="Calibri"/>
                <a:cs typeface="Calibri"/>
                <a:sym typeface="Calibri"/>
              </a:rPr>
              <a:t>Has a single, centrally located nucleus.</a:t>
            </a:r>
            <a:endParaRPr/>
          </a:p>
          <a:p>
            <a:pPr marL="0" lvl="0" indent="0" algn="l" rtl="0">
              <a:lnSpc>
                <a:spcPct val="107000"/>
              </a:lnSpc>
              <a:spcBef>
                <a:spcPts val="600"/>
              </a:spcBef>
              <a:spcAft>
                <a:spcPts val="0"/>
              </a:spcAft>
              <a:buSzPts val="2700"/>
              <a:buFont typeface="Noto Sans Symbols"/>
              <a:buChar char="∙"/>
            </a:pPr>
            <a:r>
              <a:rPr lang="en-US" sz="2700">
                <a:latin typeface="Calibri"/>
                <a:ea typeface="Calibri"/>
                <a:cs typeface="Calibri"/>
                <a:sym typeface="Calibri"/>
              </a:rPr>
              <a:t>Influenced by the autonomic nervous system (involuntary).</a:t>
            </a:r>
            <a:endParaRPr/>
          </a:p>
          <a:p>
            <a:pPr marL="617220" lvl="1" indent="-228600" algn="l" rtl="0">
              <a:lnSpc>
                <a:spcPct val="107000"/>
              </a:lnSpc>
              <a:spcBef>
                <a:spcPts val="600"/>
              </a:spcBef>
              <a:spcAft>
                <a:spcPts val="0"/>
              </a:spcAft>
              <a:buSzPts val="2700"/>
              <a:buFont typeface="Courier New"/>
              <a:buChar char="o"/>
            </a:pPr>
            <a:r>
              <a:rPr lang="en-US" sz="2700">
                <a:latin typeface="Calibri"/>
                <a:ea typeface="Calibri"/>
                <a:cs typeface="Calibri"/>
                <a:sym typeface="Calibri"/>
              </a:rPr>
              <a:t>Heart has pacemaker cells that cause contraction.</a:t>
            </a:r>
            <a:endParaRPr/>
          </a:p>
          <a:p>
            <a:pPr marL="617220" lvl="1" indent="-22860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Nervous system can speed up or slow down.</a:t>
            </a:r>
            <a:endParaRPr/>
          </a:p>
          <a:p>
            <a:pPr marL="0" lvl="0" indent="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Cells have intercalated discs that connect them together.</a:t>
            </a:r>
            <a:endParaRPr/>
          </a:p>
          <a:p>
            <a:pPr marL="617220" lvl="1" indent="-228600" algn="l" rtl="0">
              <a:lnSpc>
                <a:spcPct val="107000"/>
              </a:lnSpc>
              <a:spcBef>
                <a:spcPts val="600"/>
              </a:spcBef>
              <a:spcAft>
                <a:spcPts val="0"/>
              </a:spcAft>
              <a:buSzPts val="2700"/>
              <a:buFont typeface="Courier New"/>
              <a:buChar char="o"/>
            </a:pPr>
            <a:r>
              <a:rPr lang="en-US" sz="2700">
                <a:latin typeface="Calibri"/>
                <a:ea typeface="Calibri"/>
                <a:cs typeface="Calibri"/>
                <a:sym typeface="Calibri"/>
              </a:rPr>
              <a:t>Assists in spreading electrical signals.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BODY PLANS</a:t>
            </a:r>
            <a:endParaRPr/>
          </a:p>
        </p:txBody>
      </p:sp>
      <p:sp>
        <p:nvSpPr>
          <p:cNvPr id="76" name="Google Shape;76;p11"/>
          <p:cNvSpPr txBox="1">
            <a:spLocks noGrp="1"/>
          </p:cNvSpPr>
          <p:nvPr>
            <p:ph type="body" idx="1"/>
          </p:nvPr>
        </p:nvSpPr>
        <p:spPr>
          <a:xfrm>
            <a:off x="457200" y="1254642"/>
            <a:ext cx="8062912" cy="4755722"/>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Body plants follow set patterns related to symmetry.</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Types of symmetry…</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Asymmetrical</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No pattern or symmetry</a:t>
            </a:r>
            <a:endParaRPr/>
          </a:p>
          <a:p>
            <a:pPr marL="1143000" lvl="2"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Example: Sponge</a:t>
            </a:r>
            <a:endParaRPr sz="2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5"/>
          <p:cNvSpPr txBox="1">
            <a:spLocks noGrp="1"/>
          </p:cNvSpPr>
          <p:nvPr>
            <p:ph type="title"/>
          </p:nvPr>
        </p:nvSpPr>
        <p:spPr>
          <a:xfrm>
            <a:off x="457200" y="247684"/>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MUSCLE TISSUES</a:t>
            </a:r>
            <a:endParaRPr/>
          </a:p>
        </p:txBody>
      </p:sp>
      <p:pic>
        <p:nvPicPr>
          <p:cNvPr id="427" name="Google Shape;427;p65"/>
          <p:cNvPicPr preferRelativeResize="0"/>
          <p:nvPr/>
        </p:nvPicPr>
        <p:blipFill rotWithShape="1">
          <a:blip r:embed="rId3">
            <a:alphaModFix/>
          </a:blip>
          <a:srcRect l="1030" t="6596" r="1072" b="20016"/>
          <a:stretch/>
        </p:blipFill>
        <p:spPr>
          <a:xfrm>
            <a:off x="4526546" y="4966298"/>
            <a:ext cx="4273042" cy="1590460"/>
          </a:xfrm>
          <a:prstGeom prst="rect">
            <a:avLst/>
          </a:prstGeom>
          <a:noFill/>
          <a:ln>
            <a:noFill/>
          </a:ln>
        </p:spPr>
      </p:pic>
      <p:pic>
        <p:nvPicPr>
          <p:cNvPr id="428" name="Google Shape;428;p65"/>
          <p:cNvPicPr preferRelativeResize="0"/>
          <p:nvPr/>
        </p:nvPicPr>
        <p:blipFill rotWithShape="1">
          <a:blip r:embed="rId4">
            <a:alphaModFix/>
          </a:blip>
          <a:srcRect l="989" t="4560" r="1975" b="15030"/>
          <a:stretch/>
        </p:blipFill>
        <p:spPr>
          <a:xfrm>
            <a:off x="336506" y="1194112"/>
            <a:ext cx="4190040" cy="1552346"/>
          </a:xfrm>
          <a:prstGeom prst="rect">
            <a:avLst/>
          </a:prstGeom>
          <a:noFill/>
          <a:ln>
            <a:noFill/>
          </a:ln>
        </p:spPr>
      </p:pic>
      <p:pic>
        <p:nvPicPr>
          <p:cNvPr id="429" name="Google Shape;429;p65"/>
          <p:cNvPicPr preferRelativeResize="0"/>
          <p:nvPr/>
        </p:nvPicPr>
        <p:blipFill rotWithShape="1">
          <a:blip r:embed="rId5">
            <a:alphaModFix/>
          </a:blip>
          <a:srcRect t="5359" r="2405" b="3970"/>
          <a:stretch/>
        </p:blipFill>
        <p:spPr>
          <a:xfrm>
            <a:off x="2419462" y="2928402"/>
            <a:ext cx="4214167" cy="185595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NERVOUS TISSUE</a:t>
            </a:r>
            <a:endParaRPr/>
          </a:p>
        </p:txBody>
      </p:sp>
      <p:sp>
        <p:nvSpPr>
          <p:cNvPr id="435" name="Google Shape;435;p66"/>
          <p:cNvSpPr txBox="1">
            <a:spLocks noGrp="1"/>
          </p:cNvSpPr>
          <p:nvPr>
            <p:ph type="body" idx="1"/>
          </p:nvPr>
        </p:nvSpPr>
        <p:spPr>
          <a:xfrm>
            <a:off x="457200" y="1201479"/>
            <a:ext cx="8062912" cy="4808885"/>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Cells specialized to receive and transmit electrical impulses.</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Main cell of the nervous system is the neuron.</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Cell body = large central region with the nucleus and other organelles.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Projections = extensions that leave the cell body</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Dendrites = receive signals</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Axons = transmit action potentials (impulses)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7"/>
          <p:cNvSpPr txBox="1">
            <a:spLocks noGrp="1"/>
          </p:cNvSpPr>
          <p:nvPr>
            <p:ph type="title"/>
          </p:nvPr>
        </p:nvSpPr>
        <p:spPr>
          <a:xfrm>
            <a:off x="457200" y="247684"/>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NERVOUS TISSUE</a:t>
            </a:r>
            <a:endParaRPr/>
          </a:p>
        </p:txBody>
      </p:sp>
      <p:sp>
        <p:nvSpPr>
          <p:cNvPr id="441" name="Google Shape;441;p67"/>
          <p:cNvSpPr txBox="1"/>
          <p:nvPr/>
        </p:nvSpPr>
        <p:spPr>
          <a:xfrm>
            <a:off x="564446" y="5174405"/>
            <a:ext cx="7955666" cy="98180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6CB255"/>
              </a:buClr>
              <a:buSzPts val="2400"/>
              <a:buFont typeface="Arial"/>
              <a:buChar char="•"/>
            </a:pPr>
            <a:r>
              <a:rPr lang="en-US" sz="2400" b="0">
                <a:solidFill>
                  <a:srgbClr val="000000"/>
                </a:solidFill>
                <a:latin typeface="Arial"/>
                <a:ea typeface="Arial"/>
                <a:cs typeface="Arial"/>
                <a:sym typeface="Arial"/>
              </a:rPr>
              <a:t>Consists of Neurons and Neuroglia</a:t>
            </a:r>
            <a:endParaRPr/>
          </a:p>
          <a:p>
            <a:pPr marL="342900" marR="0" lvl="0" indent="-342900" algn="l" rtl="0">
              <a:spcBef>
                <a:spcPts val="1080"/>
              </a:spcBef>
              <a:spcAft>
                <a:spcPts val="0"/>
              </a:spcAft>
              <a:buClr>
                <a:srgbClr val="6CB255"/>
              </a:buClr>
              <a:buSzPts val="2400"/>
              <a:buFont typeface="Arial"/>
              <a:buChar char="•"/>
            </a:pPr>
            <a:r>
              <a:rPr lang="en-US" sz="2400" b="0">
                <a:solidFill>
                  <a:srgbClr val="000000"/>
                </a:solidFill>
                <a:latin typeface="Arial"/>
                <a:ea typeface="Arial"/>
                <a:cs typeface="Arial"/>
                <a:sym typeface="Arial"/>
              </a:rPr>
              <a:t>Generate and transmit electrical impulses</a:t>
            </a:r>
            <a:endParaRPr/>
          </a:p>
        </p:txBody>
      </p:sp>
      <p:pic>
        <p:nvPicPr>
          <p:cNvPr id="442" name="Google Shape;442;p67" descr="Figure_B33_02_13.jpg"/>
          <p:cNvPicPr preferRelativeResize="0"/>
          <p:nvPr/>
        </p:nvPicPr>
        <p:blipFill rotWithShape="1">
          <a:blip r:embed="rId3">
            <a:alphaModFix/>
          </a:blip>
          <a:srcRect l="-1804" r="-1803"/>
          <a:stretch/>
        </p:blipFill>
        <p:spPr>
          <a:xfrm>
            <a:off x="1964740" y="1084900"/>
            <a:ext cx="5214521" cy="394122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448" name="Google Shape;448;p68"/>
          <p:cNvSpPr txBox="1">
            <a:spLocks noGrp="1"/>
          </p:cNvSpPr>
          <p:nvPr>
            <p:ph type="body" idx="1"/>
          </p:nvPr>
        </p:nvSpPr>
        <p:spPr>
          <a:xfrm>
            <a:off x="457200" y="1254642"/>
            <a:ext cx="8062912" cy="4755722"/>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Glial cells (neuroglia) aid the neurons functioning.</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Astrocytes = regulate chemical environment</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Oligodendrocytes = insulate axons and speed up impulses (myelin sheath)</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A nerve consists of neurons and glial cells.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33.3: HOMEOSTASIS</a:t>
            </a:r>
            <a:endParaRPr/>
          </a:p>
        </p:txBody>
      </p:sp>
      <p:sp>
        <p:nvSpPr>
          <p:cNvPr id="454" name="Google Shape;454;p69"/>
          <p:cNvSpPr txBox="1">
            <a:spLocks noGrp="1"/>
          </p:cNvSpPr>
          <p:nvPr>
            <p:ph type="body" idx="1"/>
          </p:nvPr>
        </p:nvSpPr>
        <p:spPr>
          <a:xfrm>
            <a:off x="457200" y="1190847"/>
            <a:ext cx="8062912" cy="481951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Animal organs and organ systems must constantly adjust to changing external and internal conditions.</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Homeostasis = maintaining a dynamic equilibrium within the body</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Usual involves ranges the body is kept within. </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The goal of homeostasis is maintenance of equilibrium around a set point.</a:t>
            </a:r>
            <a:endParaRPr/>
          </a:p>
          <a:p>
            <a:pPr marL="1074420" lvl="1" indent="-342900" algn="l" rtl="0">
              <a:lnSpc>
                <a:spcPct val="107000"/>
              </a:lnSpc>
              <a:spcBef>
                <a:spcPts val="800"/>
              </a:spcBef>
              <a:spcAft>
                <a:spcPts val="0"/>
              </a:spcAft>
              <a:buSzPts val="2800"/>
              <a:buFont typeface="Courier New"/>
              <a:buChar char="o"/>
            </a:pPr>
            <a:r>
              <a:rPr lang="en-US" sz="2800">
                <a:latin typeface="Calibri"/>
                <a:ea typeface="Calibri"/>
                <a:cs typeface="Calibri"/>
                <a:sym typeface="Calibri"/>
              </a:rPr>
              <a:t>Body will undergo fluctuations but will eventually attempt to return to set point.</a:t>
            </a:r>
            <a:endParaRPr sz="2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460" name="Google Shape;460;p70"/>
          <p:cNvSpPr txBox="1">
            <a:spLocks noGrp="1"/>
          </p:cNvSpPr>
          <p:nvPr>
            <p:ph type="body" idx="1"/>
          </p:nvPr>
        </p:nvSpPr>
        <p:spPr>
          <a:xfrm>
            <a:off x="457200" y="1233377"/>
            <a:ext cx="8062912" cy="47769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A change within the environment (internal or external) is measured by receptors.</a:t>
            </a:r>
            <a:endParaRPr/>
          </a:p>
          <a:p>
            <a:pPr marL="342900" marR="0" lvl="0" indent="-3429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Receptors will send this information to the control center (such as the brain or central ganglia).</a:t>
            </a:r>
            <a:endParaRPr/>
          </a:p>
          <a:p>
            <a:pPr marL="342900" marR="0" lvl="0" indent="-3429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The control center will then send commands to the effector (a muscle or a gland).</a:t>
            </a:r>
            <a:endParaRPr/>
          </a:p>
          <a:p>
            <a:pPr marL="342900" marR="0" lvl="0" indent="-3429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The effector will cause some action that either returns the body to homeostasis (negative feedback) or pushes it further out of homeostasis (positive feedback).</a:t>
            </a:r>
            <a:endParaRPr/>
          </a:p>
          <a:p>
            <a:pPr marL="342900" marR="0" lvl="0" indent="-342900" algn="l" rtl="0">
              <a:lnSpc>
                <a:spcPct val="107000"/>
              </a:lnSpc>
              <a:spcBef>
                <a:spcPts val="800"/>
              </a:spcBef>
              <a:spcAft>
                <a:spcPts val="0"/>
              </a:spcAft>
              <a:buSzPts val="2600"/>
              <a:buFont typeface="Noto Sans Symbols"/>
              <a:buChar char="▪"/>
            </a:pPr>
            <a:r>
              <a:rPr lang="en-US" sz="2600">
                <a:latin typeface="Calibri"/>
                <a:ea typeface="Calibri"/>
                <a:cs typeface="Calibri"/>
                <a:sym typeface="Calibri"/>
              </a:rPr>
              <a:t>Homeostasis is controlled by the nervous and endocrine systems in mammals.</a:t>
            </a:r>
            <a:endParaRPr sz="26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1"/>
          <p:cNvSpPr txBox="1">
            <a:spLocks noGrp="1"/>
          </p:cNvSpPr>
          <p:nvPr>
            <p:ph type="title"/>
          </p:nvPr>
        </p:nvSpPr>
        <p:spPr>
          <a:xfrm>
            <a:off x="457200" y="247684"/>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HOMEOSTASIS/THERMOREGULATION</a:t>
            </a:r>
            <a:endParaRPr/>
          </a:p>
        </p:txBody>
      </p:sp>
      <p:sp>
        <p:nvSpPr>
          <p:cNvPr id="466" name="Google Shape;466;p71"/>
          <p:cNvSpPr txBox="1"/>
          <p:nvPr/>
        </p:nvSpPr>
        <p:spPr>
          <a:xfrm>
            <a:off x="457200" y="1089191"/>
            <a:ext cx="4259335" cy="427501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6CB255"/>
              </a:buClr>
              <a:buSzPts val="2400"/>
              <a:buFont typeface="Arial"/>
              <a:buChar char="•"/>
            </a:pPr>
            <a:r>
              <a:rPr lang="en-US" sz="2400" b="0">
                <a:solidFill>
                  <a:srgbClr val="000000"/>
                </a:solidFill>
                <a:latin typeface="Arial"/>
                <a:ea typeface="Arial"/>
                <a:cs typeface="Arial"/>
                <a:sym typeface="Arial"/>
              </a:rPr>
              <a:t>Negative Feedback Loop – Counteracts any internal changes (reverses the direction of the change)</a:t>
            </a:r>
            <a:endParaRPr/>
          </a:p>
          <a:p>
            <a:pPr marL="573088" marR="0" lvl="1" indent="-230187" algn="l" rtl="0">
              <a:spcBef>
                <a:spcPts val="1040"/>
              </a:spcBef>
              <a:spcAft>
                <a:spcPts val="0"/>
              </a:spcAft>
              <a:buClr>
                <a:srgbClr val="6CB255"/>
              </a:buClr>
              <a:buSzPts val="2200"/>
              <a:buFont typeface="Arial"/>
              <a:buChar char="•"/>
            </a:pPr>
            <a:r>
              <a:rPr lang="en-US" sz="2200" b="0" i="0" u="none" strike="noStrike" cap="none">
                <a:solidFill>
                  <a:schemeClr val="dk1"/>
                </a:solidFill>
                <a:latin typeface="Arial"/>
                <a:ea typeface="Arial"/>
                <a:cs typeface="Arial"/>
                <a:sym typeface="Arial"/>
              </a:rPr>
              <a:t>Most biological systems </a:t>
            </a:r>
            <a:br>
              <a:rPr lang="en-US" sz="2200" b="0" i="0" u="none" strike="noStrike" cap="none">
                <a:solidFill>
                  <a:schemeClr val="dk1"/>
                </a:solidFill>
                <a:latin typeface="Arial"/>
                <a:ea typeface="Arial"/>
                <a:cs typeface="Arial"/>
                <a:sym typeface="Arial"/>
              </a:rPr>
            </a:br>
            <a:r>
              <a:rPr lang="en-US" sz="2200" b="0" i="0" u="none" strike="noStrike" cap="none">
                <a:solidFill>
                  <a:schemeClr val="dk1"/>
                </a:solidFill>
                <a:latin typeface="Arial"/>
                <a:ea typeface="Arial"/>
                <a:cs typeface="Arial"/>
                <a:sym typeface="Arial"/>
              </a:rPr>
              <a:t>are on negative feedback</a:t>
            </a:r>
            <a:endParaRPr/>
          </a:p>
          <a:p>
            <a:pPr marL="573088" marR="0" lvl="1" indent="-230187" algn="l" rtl="0">
              <a:spcBef>
                <a:spcPts val="440"/>
              </a:spcBef>
              <a:spcAft>
                <a:spcPts val="0"/>
              </a:spcAft>
              <a:buClr>
                <a:srgbClr val="6CB255"/>
              </a:buClr>
              <a:buSzPts val="2200"/>
              <a:buFont typeface="Arial"/>
              <a:buChar char="•"/>
            </a:pPr>
            <a:r>
              <a:rPr lang="en-US" sz="2200" b="0" i="0" u="none" strike="noStrike" cap="none">
                <a:solidFill>
                  <a:schemeClr val="dk1"/>
                </a:solidFill>
                <a:latin typeface="Arial"/>
                <a:ea typeface="Arial"/>
                <a:cs typeface="Arial"/>
                <a:sym typeface="Arial"/>
              </a:rPr>
              <a:t>Examples</a:t>
            </a:r>
            <a:endParaRPr/>
          </a:p>
          <a:p>
            <a:pPr marL="796925" marR="0" lvl="2" indent="-223837" algn="l" rtl="0">
              <a:spcBef>
                <a:spcPts val="400"/>
              </a:spcBef>
              <a:spcAft>
                <a:spcPts val="0"/>
              </a:spcAft>
              <a:buClr>
                <a:srgbClr val="6CB255"/>
              </a:buClr>
              <a:buSzPts val="2000"/>
              <a:buFont typeface="Arial"/>
              <a:buChar char="•"/>
            </a:pPr>
            <a:r>
              <a:rPr lang="en-US" sz="2000" b="0" i="0" u="none" strike="noStrike" cap="none">
                <a:solidFill>
                  <a:schemeClr val="dk1"/>
                </a:solidFill>
                <a:latin typeface="Arial"/>
                <a:ea typeface="Arial"/>
                <a:cs typeface="Arial"/>
                <a:sym typeface="Arial"/>
              </a:rPr>
              <a:t>Temperature</a:t>
            </a:r>
            <a:endParaRPr/>
          </a:p>
          <a:p>
            <a:pPr marL="796925" marR="0" lvl="2" indent="-223837" algn="l" rtl="0">
              <a:spcBef>
                <a:spcPts val="400"/>
              </a:spcBef>
              <a:spcAft>
                <a:spcPts val="0"/>
              </a:spcAft>
              <a:buClr>
                <a:srgbClr val="6CB255"/>
              </a:buClr>
              <a:buSzPts val="2000"/>
              <a:buFont typeface="Arial"/>
              <a:buChar char="•"/>
            </a:pPr>
            <a:r>
              <a:rPr lang="en-US" sz="2000" b="0" i="0" u="none" strike="noStrike" cap="none">
                <a:solidFill>
                  <a:schemeClr val="dk1"/>
                </a:solidFill>
                <a:latin typeface="Arial"/>
                <a:ea typeface="Arial"/>
                <a:cs typeface="Arial"/>
                <a:sym typeface="Arial"/>
              </a:rPr>
              <a:t>Glucose</a:t>
            </a:r>
            <a:endParaRPr/>
          </a:p>
          <a:p>
            <a:pPr marL="796925" marR="0" lvl="2" indent="-223837" algn="l" rtl="0">
              <a:spcBef>
                <a:spcPts val="400"/>
              </a:spcBef>
              <a:spcAft>
                <a:spcPts val="0"/>
              </a:spcAft>
              <a:buClr>
                <a:srgbClr val="6CB255"/>
              </a:buClr>
              <a:buSzPts val="2000"/>
              <a:buFont typeface="Arial"/>
              <a:buChar char="•"/>
            </a:pPr>
            <a:r>
              <a:rPr lang="en-US" sz="2000" b="0" i="0" u="none" strike="noStrike" cap="none">
                <a:solidFill>
                  <a:schemeClr val="dk1"/>
                </a:solidFill>
                <a:latin typeface="Arial"/>
                <a:ea typeface="Arial"/>
                <a:cs typeface="Arial"/>
                <a:sym typeface="Arial"/>
              </a:rPr>
              <a:t>pH</a:t>
            </a:r>
            <a:endParaRPr/>
          </a:p>
          <a:p>
            <a:pPr marL="796925" marR="0" lvl="2" indent="-223837" algn="l" rtl="0">
              <a:spcBef>
                <a:spcPts val="400"/>
              </a:spcBef>
              <a:spcAft>
                <a:spcPts val="0"/>
              </a:spcAft>
              <a:buClr>
                <a:srgbClr val="6CB255"/>
              </a:buClr>
              <a:buSzPts val="2000"/>
              <a:buFont typeface="Arial"/>
              <a:buChar char="•"/>
            </a:pPr>
            <a:r>
              <a:rPr lang="en-US" sz="2000" b="0" i="0" u="none" strike="noStrike" cap="none">
                <a:solidFill>
                  <a:schemeClr val="dk1"/>
                </a:solidFill>
                <a:latin typeface="Arial"/>
                <a:ea typeface="Arial"/>
                <a:cs typeface="Arial"/>
                <a:sym typeface="Arial"/>
              </a:rPr>
              <a:t>Blood Calcium</a:t>
            </a:r>
            <a:endParaRPr/>
          </a:p>
        </p:txBody>
      </p:sp>
      <p:sp>
        <p:nvSpPr>
          <p:cNvPr id="467" name="Google Shape;467;p71"/>
          <p:cNvSpPr txBox="1"/>
          <p:nvPr/>
        </p:nvSpPr>
        <p:spPr>
          <a:xfrm>
            <a:off x="9765277" y="5704279"/>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68" name="Google Shape;468;p71" descr="File:Figure 37 03 05.png"/>
          <p:cNvPicPr preferRelativeResize="0"/>
          <p:nvPr/>
        </p:nvPicPr>
        <p:blipFill rotWithShape="1">
          <a:blip r:embed="rId3">
            <a:alphaModFix/>
          </a:blip>
          <a:srcRect/>
          <a:stretch/>
        </p:blipFill>
        <p:spPr>
          <a:xfrm>
            <a:off x="4732791" y="1200403"/>
            <a:ext cx="4110934" cy="435636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2"/>
          <p:cNvSpPr txBox="1">
            <a:spLocks noGrp="1"/>
          </p:cNvSpPr>
          <p:nvPr>
            <p:ph type="title"/>
          </p:nvPr>
        </p:nvSpPr>
        <p:spPr>
          <a:xfrm>
            <a:off x="457200" y="247684"/>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HOMEOSTASIS/THERMOREGULATION</a:t>
            </a:r>
            <a:endParaRPr/>
          </a:p>
        </p:txBody>
      </p:sp>
      <p:sp>
        <p:nvSpPr>
          <p:cNvPr id="474" name="Google Shape;474;p72"/>
          <p:cNvSpPr txBox="1"/>
          <p:nvPr/>
        </p:nvSpPr>
        <p:spPr>
          <a:xfrm>
            <a:off x="457200" y="1078338"/>
            <a:ext cx="4157489" cy="334860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6CB255"/>
              </a:buClr>
              <a:buSzPts val="2400"/>
              <a:buFont typeface="Arial"/>
              <a:buChar char="•"/>
            </a:pPr>
            <a:r>
              <a:rPr lang="en-US" sz="2400" b="0">
                <a:solidFill>
                  <a:srgbClr val="000000"/>
                </a:solidFill>
                <a:latin typeface="Arial"/>
                <a:ea typeface="Arial"/>
                <a:cs typeface="Arial"/>
                <a:sym typeface="Arial"/>
              </a:rPr>
              <a:t>Positive Feedback Loop – Maintains and potentially strengthens the response to a stimulus</a:t>
            </a:r>
            <a:endParaRPr/>
          </a:p>
          <a:p>
            <a:pPr marL="342900" marR="0" lvl="0" indent="-342900" algn="l" rtl="0">
              <a:spcBef>
                <a:spcPts val="1080"/>
              </a:spcBef>
              <a:spcAft>
                <a:spcPts val="0"/>
              </a:spcAft>
              <a:buClr>
                <a:srgbClr val="6CB255"/>
              </a:buClr>
              <a:buSzPts val="2400"/>
              <a:buFont typeface="Arial"/>
              <a:buChar char="•"/>
            </a:pPr>
            <a:r>
              <a:rPr lang="en-US" sz="2400" b="0">
                <a:solidFill>
                  <a:srgbClr val="000000"/>
                </a:solidFill>
                <a:latin typeface="Arial"/>
                <a:ea typeface="Arial"/>
                <a:cs typeface="Arial"/>
                <a:sym typeface="Arial"/>
              </a:rPr>
              <a:t>Not many biological systems are on positive feedback</a:t>
            </a:r>
            <a:endParaRPr/>
          </a:p>
          <a:p>
            <a:pPr marL="342900" marR="0" lvl="0" indent="-342900" algn="l" rtl="0">
              <a:spcBef>
                <a:spcPts val="1080"/>
              </a:spcBef>
              <a:spcAft>
                <a:spcPts val="0"/>
              </a:spcAft>
              <a:buClr>
                <a:srgbClr val="6CB255"/>
              </a:buClr>
              <a:buSzPts val="2400"/>
              <a:buFont typeface="Arial"/>
              <a:buChar char="•"/>
            </a:pPr>
            <a:r>
              <a:rPr lang="en-US" sz="2400" b="0">
                <a:solidFill>
                  <a:srgbClr val="000000"/>
                </a:solidFill>
                <a:latin typeface="Arial"/>
                <a:ea typeface="Arial"/>
                <a:cs typeface="Arial"/>
                <a:sym typeface="Arial"/>
              </a:rPr>
              <a:t>Example: Oxytocin </a:t>
            </a:r>
            <a:endParaRPr/>
          </a:p>
        </p:txBody>
      </p:sp>
      <p:sp>
        <p:nvSpPr>
          <p:cNvPr id="475" name="Google Shape;475;p72"/>
          <p:cNvSpPr txBox="1"/>
          <p:nvPr/>
        </p:nvSpPr>
        <p:spPr>
          <a:xfrm>
            <a:off x="9765277" y="5704279"/>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76" name="Google Shape;476;p72"/>
          <p:cNvPicPr preferRelativeResize="0"/>
          <p:nvPr/>
        </p:nvPicPr>
        <p:blipFill rotWithShape="1">
          <a:blip r:embed="rId3">
            <a:alphaModFix/>
          </a:blip>
          <a:srcRect l="17158" t="2928" r="15357" b="17540"/>
          <a:stretch/>
        </p:blipFill>
        <p:spPr>
          <a:xfrm>
            <a:off x="4816732" y="1232604"/>
            <a:ext cx="3901887" cy="3280230"/>
          </a:xfrm>
          <a:prstGeom prst="rect">
            <a:avLst/>
          </a:prstGeom>
          <a:noFill/>
          <a:ln>
            <a:noFill/>
          </a:ln>
        </p:spPr>
      </p:pic>
      <p:sp>
        <p:nvSpPr>
          <p:cNvPr id="477" name="Google Shape;477;p72"/>
          <p:cNvSpPr txBox="1"/>
          <p:nvPr/>
        </p:nvSpPr>
        <p:spPr>
          <a:xfrm>
            <a:off x="4816731" y="4534540"/>
            <a:ext cx="3901887"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The birth of a human infant is the result of positive feedback.</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SET POINT</a:t>
            </a:r>
            <a:endParaRPr/>
          </a:p>
        </p:txBody>
      </p:sp>
      <p:sp>
        <p:nvSpPr>
          <p:cNvPr id="483" name="Google Shape;483;p73"/>
          <p:cNvSpPr txBox="1">
            <a:spLocks noGrp="1"/>
          </p:cNvSpPr>
          <p:nvPr>
            <p:ph type="body" idx="1"/>
          </p:nvPr>
        </p:nvSpPr>
        <p:spPr>
          <a:xfrm>
            <a:off x="457200" y="1222744"/>
            <a:ext cx="8062912" cy="4787620"/>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It is possible to adjust a system’s set point through alteration.</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Example…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When the body is consistently exposed to high blood pressure the set point is adjusted.</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The body then recognizes the higher blood pressure as the norm.</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489" name="Google Shape;489;p74"/>
          <p:cNvSpPr txBox="1">
            <a:spLocks noGrp="1"/>
          </p:cNvSpPr>
          <p:nvPr>
            <p:ph type="body" idx="1"/>
          </p:nvPr>
        </p:nvSpPr>
        <p:spPr>
          <a:xfrm>
            <a:off x="457200" y="1233377"/>
            <a:ext cx="8062912" cy="4776987"/>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It is possible for a group of body organ systems to change to maintain a set point for another system through acclimatization.</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Example…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When moving to a higher altitude more red blood cells must be produced for adequate oxygen delivery.</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The kidneys release EPO that stimulates more red blood cells to be created in the red bone marrow to maintain a set point for the lungs.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82" name="Google Shape;82;p12"/>
          <p:cNvSpPr txBox="1">
            <a:spLocks noGrp="1"/>
          </p:cNvSpPr>
          <p:nvPr>
            <p:ph type="body" idx="1"/>
          </p:nvPr>
        </p:nvSpPr>
        <p:spPr>
          <a:xfrm>
            <a:off x="457200" y="1254642"/>
            <a:ext cx="8062912" cy="4755722"/>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Types of symmetry…(cont.)</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Radial</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Up-and-down orientation</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Any plane cut along the longitudinal axis would produce equal halves</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No definite right or left sides</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Often found in aquatic organisms, especially sessile ones.</a:t>
            </a:r>
            <a:endParaRPr/>
          </a:p>
          <a:p>
            <a:pPr marL="1143000" lvl="2"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Example: sea anemone </a:t>
            </a:r>
            <a:endParaRPr sz="2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75"/>
          <p:cNvPicPr preferRelativeResize="0"/>
          <p:nvPr/>
        </p:nvPicPr>
        <p:blipFill rotWithShape="1">
          <a:blip r:embed="rId3">
            <a:alphaModFix/>
          </a:blip>
          <a:srcRect l="22015" t="3269" r="20269" b="14525"/>
          <a:stretch/>
        </p:blipFill>
        <p:spPr>
          <a:xfrm>
            <a:off x="4511251" y="1096410"/>
            <a:ext cx="4307374" cy="3354369"/>
          </a:xfrm>
          <a:prstGeom prst="rect">
            <a:avLst/>
          </a:prstGeom>
          <a:noFill/>
          <a:ln>
            <a:noFill/>
          </a:ln>
        </p:spPr>
      </p:pic>
      <p:sp>
        <p:nvSpPr>
          <p:cNvPr id="495" name="Google Shape;495;p75"/>
          <p:cNvSpPr txBox="1">
            <a:spLocks noGrp="1"/>
          </p:cNvSpPr>
          <p:nvPr>
            <p:ph type="title"/>
          </p:nvPr>
        </p:nvSpPr>
        <p:spPr>
          <a:xfrm>
            <a:off x="457200" y="247684"/>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HOMEOSTASIS: THERMOREGULATION</a:t>
            </a:r>
            <a:endParaRPr/>
          </a:p>
        </p:txBody>
      </p:sp>
      <p:sp>
        <p:nvSpPr>
          <p:cNvPr id="496" name="Google Shape;496;p75"/>
          <p:cNvSpPr txBox="1"/>
          <p:nvPr/>
        </p:nvSpPr>
        <p:spPr>
          <a:xfrm>
            <a:off x="457200" y="998711"/>
            <a:ext cx="3896967" cy="546611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6CB255"/>
              </a:buClr>
              <a:buSzPts val="2200"/>
              <a:buFont typeface="Arial"/>
              <a:buChar char="•"/>
            </a:pPr>
            <a:r>
              <a:rPr lang="en-US" sz="2200" b="0">
                <a:solidFill>
                  <a:srgbClr val="000000"/>
                </a:solidFill>
                <a:latin typeface="Arial"/>
                <a:ea typeface="Arial"/>
                <a:cs typeface="Arial"/>
                <a:sym typeface="Arial"/>
              </a:rPr>
              <a:t>Must maintain a relatively constant internal temperature to keep enzymes efficient and avoid denaturation</a:t>
            </a:r>
            <a:endParaRPr/>
          </a:p>
          <a:p>
            <a:pPr marL="342900" marR="0" lvl="0" indent="-342900" algn="l" rtl="0">
              <a:spcBef>
                <a:spcPts val="1040"/>
              </a:spcBef>
              <a:spcAft>
                <a:spcPts val="0"/>
              </a:spcAft>
              <a:buClr>
                <a:srgbClr val="6CB255"/>
              </a:buClr>
              <a:buSzPts val="2200"/>
              <a:buFont typeface="Arial"/>
              <a:buChar char="•"/>
            </a:pPr>
            <a:r>
              <a:rPr lang="en-US" sz="2200" b="0">
                <a:solidFill>
                  <a:srgbClr val="000000"/>
                </a:solidFill>
                <a:latin typeface="Arial"/>
                <a:ea typeface="Arial"/>
                <a:cs typeface="Arial"/>
                <a:sym typeface="Arial"/>
              </a:rPr>
              <a:t>Thermoregulatory control by hypothalamus </a:t>
            </a:r>
            <a:endParaRPr/>
          </a:p>
          <a:p>
            <a:pPr marL="342900" marR="0" lvl="0" indent="-342900" algn="l" rtl="0">
              <a:spcBef>
                <a:spcPts val="1040"/>
              </a:spcBef>
              <a:spcAft>
                <a:spcPts val="0"/>
              </a:spcAft>
              <a:buClr>
                <a:srgbClr val="6CB255"/>
              </a:buClr>
              <a:buSzPts val="2200"/>
              <a:buFont typeface="Arial"/>
              <a:buChar char="•"/>
            </a:pPr>
            <a:r>
              <a:rPr lang="en-US" sz="2200" b="0">
                <a:solidFill>
                  <a:srgbClr val="000000"/>
                </a:solidFill>
                <a:latin typeface="Arial"/>
                <a:ea typeface="Arial"/>
                <a:cs typeface="Arial"/>
                <a:sym typeface="Arial"/>
              </a:rPr>
              <a:t>Endotherm vs. Ectotherm</a:t>
            </a:r>
            <a:endParaRPr/>
          </a:p>
          <a:p>
            <a:pPr marL="342900" marR="0" lvl="0" indent="-342900" algn="l" rtl="0">
              <a:spcBef>
                <a:spcPts val="1040"/>
              </a:spcBef>
              <a:spcAft>
                <a:spcPts val="0"/>
              </a:spcAft>
              <a:buClr>
                <a:srgbClr val="6CB255"/>
              </a:buClr>
              <a:buSzPts val="2200"/>
              <a:buFont typeface="Arial"/>
              <a:buChar char="•"/>
            </a:pPr>
            <a:r>
              <a:rPr lang="en-US" sz="2200" b="0">
                <a:solidFill>
                  <a:srgbClr val="000000"/>
                </a:solidFill>
                <a:latin typeface="Arial"/>
                <a:ea typeface="Arial"/>
                <a:cs typeface="Arial"/>
                <a:sym typeface="Arial"/>
              </a:rPr>
              <a:t>Temperature maintained in several different ways</a:t>
            </a:r>
            <a:endParaRPr/>
          </a:p>
          <a:p>
            <a:pPr marL="573088" marR="0" lvl="2" indent="-230187" algn="l" rtl="0">
              <a:spcBef>
                <a:spcPts val="1000"/>
              </a:spcBef>
              <a:spcAft>
                <a:spcPts val="0"/>
              </a:spcAft>
              <a:buClr>
                <a:srgbClr val="6CB255"/>
              </a:buClr>
              <a:buSzPts val="2000"/>
              <a:buFont typeface="Arial"/>
              <a:buChar char="•"/>
            </a:pPr>
            <a:r>
              <a:rPr lang="en-US" sz="2000" b="0" i="0" u="none" strike="noStrike" cap="none">
                <a:solidFill>
                  <a:schemeClr val="dk1"/>
                </a:solidFill>
                <a:latin typeface="Arial"/>
                <a:ea typeface="Arial"/>
                <a:cs typeface="Arial"/>
                <a:sym typeface="Arial"/>
              </a:rPr>
              <a:t>Radiation</a:t>
            </a:r>
            <a:endParaRPr/>
          </a:p>
          <a:p>
            <a:pPr marL="573088" marR="0" lvl="2" indent="-230187" algn="l" rtl="0">
              <a:spcBef>
                <a:spcPts val="400"/>
              </a:spcBef>
              <a:spcAft>
                <a:spcPts val="0"/>
              </a:spcAft>
              <a:buClr>
                <a:srgbClr val="6CB255"/>
              </a:buClr>
              <a:buSzPts val="2000"/>
              <a:buFont typeface="Arial"/>
              <a:buChar char="•"/>
            </a:pPr>
            <a:r>
              <a:rPr lang="en-US" sz="2000" b="0" i="0" u="none" strike="noStrike" cap="none">
                <a:solidFill>
                  <a:schemeClr val="dk1"/>
                </a:solidFill>
                <a:latin typeface="Arial"/>
                <a:ea typeface="Arial"/>
                <a:cs typeface="Arial"/>
                <a:sym typeface="Arial"/>
              </a:rPr>
              <a:t>Convection</a:t>
            </a:r>
            <a:endParaRPr/>
          </a:p>
          <a:p>
            <a:pPr marL="573088" marR="0" lvl="2" indent="-230187" algn="l" rtl="0">
              <a:spcBef>
                <a:spcPts val="400"/>
              </a:spcBef>
              <a:spcAft>
                <a:spcPts val="0"/>
              </a:spcAft>
              <a:buClr>
                <a:srgbClr val="6CB255"/>
              </a:buClr>
              <a:buSzPts val="2000"/>
              <a:buFont typeface="Arial"/>
              <a:buChar char="•"/>
            </a:pPr>
            <a:r>
              <a:rPr lang="en-US" sz="2000" b="0" i="0" u="none" strike="noStrike" cap="none">
                <a:solidFill>
                  <a:schemeClr val="dk1"/>
                </a:solidFill>
                <a:latin typeface="Arial"/>
                <a:ea typeface="Arial"/>
                <a:cs typeface="Arial"/>
                <a:sym typeface="Arial"/>
              </a:rPr>
              <a:t>Conduction</a:t>
            </a:r>
            <a:endParaRPr/>
          </a:p>
          <a:p>
            <a:pPr marL="573088" marR="0" lvl="2" indent="-230187" algn="l" rtl="0">
              <a:spcBef>
                <a:spcPts val="400"/>
              </a:spcBef>
              <a:spcAft>
                <a:spcPts val="0"/>
              </a:spcAft>
              <a:buClr>
                <a:srgbClr val="6CB255"/>
              </a:buClr>
              <a:buSzPts val="2000"/>
              <a:buFont typeface="Arial"/>
              <a:buChar char="•"/>
            </a:pPr>
            <a:r>
              <a:rPr lang="en-US" sz="2000" b="0" i="0" u="none" strike="noStrike" cap="none">
                <a:solidFill>
                  <a:schemeClr val="dk1"/>
                </a:solidFill>
                <a:latin typeface="Arial"/>
                <a:ea typeface="Arial"/>
                <a:cs typeface="Arial"/>
                <a:sym typeface="Arial"/>
              </a:rPr>
              <a:t>Evaporation</a:t>
            </a:r>
            <a:endParaRPr/>
          </a:p>
        </p:txBody>
      </p:sp>
      <p:sp>
        <p:nvSpPr>
          <p:cNvPr id="497" name="Google Shape;497;p75"/>
          <p:cNvSpPr txBox="1"/>
          <p:nvPr/>
        </p:nvSpPr>
        <p:spPr>
          <a:xfrm>
            <a:off x="4511251" y="4407364"/>
            <a:ext cx="4284012" cy="2185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Heat can be exchanged by four mechanisms: </a:t>
            </a:r>
            <a:r>
              <a:rPr lang="en-US" sz="1800">
                <a:solidFill>
                  <a:srgbClr val="63A750"/>
                </a:solidFill>
                <a:latin typeface="Arial"/>
                <a:ea typeface="Arial"/>
                <a:cs typeface="Arial"/>
                <a:sym typeface="Arial"/>
              </a:rPr>
              <a:t>(a)</a:t>
            </a:r>
            <a:r>
              <a:rPr lang="en-US" sz="1800">
                <a:solidFill>
                  <a:schemeClr val="dk1"/>
                </a:solidFill>
                <a:latin typeface="Arial"/>
                <a:ea typeface="Arial"/>
                <a:cs typeface="Arial"/>
                <a:sym typeface="Arial"/>
              </a:rPr>
              <a:t> radiation,</a:t>
            </a:r>
            <a:br>
              <a:rPr lang="en-US" sz="1800">
                <a:solidFill>
                  <a:schemeClr val="dk1"/>
                </a:solidFill>
                <a:latin typeface="Arial"/>
                <a:ea typeface="Arial"/>
                <a:cs typeface="Arial"/>
                <a:sym typeface="Arial"/>
              </a:rPr>
            </a:br>
            <a:r>
              <a:rPr lang="en-US" sz="1800">
                <a:solidFill>
                  <a:srgbClr val="63A750"/>
                </a:solidFill>
                <a:latin typeface="Arial"/>
                <a:ea typeface="Arial"/>
                <a:cs typeface="Arial"/>
                <a:sym typeface="Arial"/>
              </a:rPr>
              <a:t>(b)</a:t>
            </a:r>
            <a:r>
              <a:rPr lang="en-US" sz="1800">
                <a:solidFill>
                  <a:schemeClr val="dk1"/>
                </a:solidFill>
                <a:latin typeface="Arial"/>
                <a:ea typeface="Arial"/>
                <a:cs typeface="Arial"/>
                <a:sym typeface="Arial"/>
              </a:rPr>
              <a:t> evaporation, </a:t>
            </a:r>
            <a:r>
              <a:rPr lang="en-US" sz="1800">
                <a:solidFill>
                  <a:srgbClr val="63A750"/>
                </a:solidFill>
                <a:latin typeface="Arial"/>
                <a:ea typeface="Arial"/>
                <a:cs typeface="Arial"/>
                <a:sym typeface="Arial"/>
              </a:rPr>
              <a:t>(c)</a:t>
            </a:r>
            <a:r>
              <a:rPr lang="en-US" sz="1800">
                <a:solidFill>
                  <a:schemeClr val="dk1"/>
                </a:solidFill>
                <a:latin typeface="Arial"/>
                <a:ea typeface="Arial"/>
                <a:cs typeface="Arial"/>
                <a:sym typeface="Arial"/>
              </a:rPr>
              <a:t> convection, or</a:t>
            </a:r>
            <a:br>
              <a:rPr lang="en-US" sz="1800">
                <a:solidFill>
                  <a:schemeClr val="dk1"/>
                </a:solidFill>
                <a:latin typeface="Arial"/>
                <a:ea typeface="Arial"/>
                <a:cs typeface="Arial"/>
                <a:sym typeface="Arial"/>
              </a:rPr>
            </a:br>
            <a:r>
              <a:rPr lang="en-US" sz="1800">
                <a:solidFill>
                  <a:srgbClr val="63A750"/>
                </a:solidFill>
                <a:latin typeface="Arial"/>
                <a:ea typeface="Arial"/>
                <a:cs typeface="Arial"/>
                <a:sym typeface="Arial"/>
              </a:rPr>
              <a:t>(d)</a:t>
            </a:r>
            <a:r>
              <a:rPr lang="en-US" sz="1800">
                <a:solidFill>
                  <a:schemeClr val="dk1"/>
                </a:solidFill>
                <a:latin typeface="Arial"/>
                <a:ea typeface="Arial"/>
                <a:cs typeface="Arial"/>
                <a:sym typeface="Arial"/>
              </a:rPr>
              <a:t> conduction.</a:t>
            </a:r>
            <a:br>
              <a:rPr lang="en-US" sz="1800">
                <a:solidFill>
                  <a:schemeClr val="dk1"/>
                </a:solidFill>
                <a:latin typeface="Arial"/>
                <a:ea typeface="Arial"/>
                <a:cs typeface="Arial"/>
                <a:sym typeface="Arial"/>
              </a:rPr>
            </a:br>
            <a:r>
              <a:rPr lang="en-US" sz="1600">
                <a:solidFill>
                  <a:schemeClr val="dk1"/>
                </a:solidFill>
                <a:latin typeface="Arial"/>
                <a:ea typeface="Arial"/>
                <a:cs typeface="Arial"/>
                <a:sym typeface="Arial"/>
              </a:rPr>
              <a:t>(credit b: modification of work by Kullez/Flickr; credit c: modification of work by Chad Rosenthal; credit d: modification of work by “stacey.d”/Flickr)</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BODY TEMPERATURE AFFECTS BODY CAVITIES</a:t>
            </a:r>
            <a:endParaRPr/>
          </a:p>
        </p:txBody>
      </p:sp>
      <p:sp>
        <p:nvSpPr>
          <p:cNvPr id="503" name="Google Shape;503;p76"/>
          <p:cNvSpPr txBox="1">
            <a:spLocks noGrp="1"/>
          </p:cNvSpPr>
          <p:nvPr>
            <p:ph type="body" idx="1"/>
          </p:nvPr>
        </p:nvSpPr>
        <p:spPr>
          <a:xfrm>
            <a:off x="457200" y="1233377"/>
            <a:ext cx="8062912" cy="477698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Enzyme activity doubles with every ten-degree centigrade rise (to a point).</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Enzymes begin to denature around fifty degrees centigrade in mammals.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Enzyme activity will decrease by half with every ten-degree centigrade drop (to a point).</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ENDOTHERMS AND ECTOTHERMS</a:t>
            </a:r>
            <a:endParaRPr/>
          </a:p>
        </p:txBody>
      </p:sp>
      <p:sp>
        <p:nvSpPr>
          <p:cNvPr id="509" name="Google Shape;509;p77"/>
          <p:cNvSpPr txBox="1">
            <a:spLocks noGrp="1"/>
          </p:cNvSpPr>
          <p:nvPr>
            <p:ph type="body" idx="1"/>
          </p:nvPr>
        </p:nvSpPr>
        <p:spPr>
          <a:xfrm>
            <a:off x="457200" y="1265274"/>
            <a:ext cx="8062912" cy="474509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Ectotherms = do not control their body temperatures (relies on their environment)</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Poikilotherms = animals with constantly varying internal temperatures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Homeotherm = maintains constant body temperatures in the face of environmental changes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515" name="Google Shape;515;p78"/>
          <p:cNvSpPr txBox="1">
            <a:spLocks noGrp="1"/>
          </p:cNvSpPr>
          <p:nvPr>
            <p:ph type="body" idx="1"/>
          </p:nvPr>
        </p:nvSpPr>
        <p:spPr>
          <a:xfrm>
            <a:off x="457200" y="1254641"/>
            <a:ext cx="8062912" cy="5018567"/>
          </a:xfrm>
          <a:prstGeom prst="rect">
            <a:avLst/>
          </a:prstGeom>
          <a:noFill/>
          <a:ln>
            <a:noFill/>
          </a:ln>
        </p:spPr>
        <p:txBody>
          <a:bodyPr spcFirstLastPara="1" wrap="square" lIns="91425" tIns="45700" rIns="91425" bIns="45700" anchor="t" anchorCtr="0">
            <a:noAutofit/>
          </a:bodyPr>
          <a:lstStyle/>
          <a:p>
            <a:pPr marL="0" lvl="0" indent="0" algn="l" rtl="0">
              <a:lnSpc>
                <a:spcPct val="97000"/>
              </a:lnSpc>
              <a:spcBef>
                <a:spcPts val="0"/>
              </a:spcBef>
              <a:spcAft>
                <a:spcPts val="0"/>
              </a:spcAft>
              <a:buSzPts val="2590"/>
              <a:buFont typeface="Noto Sans Symbols"/>
              <a:buChar char="▪"/>
            </a:pPr>
            <a:r>
              <a:rPr lang="en-US" sz="2590">
                <a:latin typeface="Calibri"/>
                <a:ea typeface="Calibri"/>
                <a:cs typeface="Calibri"/>
                <a:sym typeface="Calibri"/>
              </a:rPr>
              <a:t>Endotherms = animals that rely on internal sources for body temperature</a:t>
            </a:r>
            <a:endParaRPr/>
          </a:p>
          <a:p>
            <a:pPr marL="0" lvl="0" indent="0" algn="l" rtl="0">
              <a:lnSpc>
                <a:spcPct val="97000"/>
              </a:lnSpc>
              <a:spcBef>
                <a:spcPts val="0"/>
              </a:spcBef>
              <a:spcAft>
                <a:spcPts val="0"/>
              </a:spcAft>
              <a:buSzPts val="2590"/>
              <a:buFont typeface="Noto Sans Symbols"/>
              <a:buChar char="▪"/>
            </a:pPr>
            <a:r>
              <a:rPr lang="en-US" sz="2590">
                <a:latin typeface="Calibri"/>
                <a:ea typeface="Calibri"/>
                <a:cs typeface="Calibri"/>
                <a:sym typeface="Calibri"/>
              </a:rPr>
              <a:t>Heat can be exchanged between an animal and its environment by…</a:t>
            </a:r>
            <a:endParaRPr/>
          </a:p>
          <a:p>
            <a:pPr marL="617220" lvl="1" indent="-228600" algn="l" rtl="0">
              <a:lnSpc>
                <a:spcPct val="97000"/>
              </a:lnSpc>
              <a:spcBef>
                <a:spcPts val="0"/>
              </a:spcBef>
              <a:spcAft>
                <a:spcPts val="0"/>
              </a:spcAft>
              <a:buSzPts val="2590"/>
              <a:buFont typeface="Noto Sans Symbols"/>
              <a:buChar char="∙"/>
            </a:pPr>
            <a:r>
              <a:rPr lang="en-US" sz="2590">
                <a:latin typeface="Calibri"/>
                <a:ea typeface="Calibri"/>
                <a:cs typeface="Calibri"/>
                <a:sym typeface="Calibri"/>
              </a:rPr>
              <a:t>Radiation: emission of electromagnetic “heat” from some source (such as the sun or skin)</a:t>
            </a:r>
            <a:endParaRPr/>
          </a:p>
          <a:p>
            <a:pPr marL="617220" lvl="1" indent="-228600" algn="l" rtl="0">
              <a:lnSpc>
                <a:spcPct val="97000"/>
              </a:lnSpc>
              <a:spcBef>
                <a:spcPts val="0"/>
              </a:spcBef>
              <a:spcAft>
                <a:spcPts val="0"/>
              </a:spcAft>
              <a:buSzPts val="2590"/>
              <a:buFont typeface="Noto Sans Symbols"/>
              <a:buChar char="∙"/>
            </a:pPr>
            <a:r>
              <a:rPr lang="en-US" sz="2590">
                <a:latin typeface="Calibri"/>
                <a:ea typeface="Calibri"/>
                <a:cs typeface="Calibri"/>
                <a:sym typeface="Calibri"/>
              </a:rPr>
              <a:t>Evaporation: transition of a liquid to a gas (used in the process of sweating)</a:t>
            </a:r>
            <a:endParaRPr/>
          </a:p>
          <a:p>
            <a:pPr marL="617220" lvl="1" indent="-228600" algn="l" rtl="0">
              <a:lnSpc>
                <a:spcPct val="97000"/>
              </a:lnSpc>
              <a:spcBef>
                <a:spcPts val="0"/>
              </a:spcBef>
              <a:spcAft>
                <a:spcPts val="0"/>
              </a:spcAft>
              <a:buSzPts val="2590"/>
              <a:buFont typeface="Noto Sans Symbols"/>
              <a:buChar char="∙"/>
            </a:pPr>
            <a:r>
              <a:rPr lang="en-US" sz="2590">
                <a:latin typeface="Calibri"/>
                <a:ea typeface="Calibri"/>
                <a:cs typeface="Calibri"/>
                <a:sym typeface="Calibri"/>
              </a:rPr>
              <a:t>Convection: currents of air remove heat from a surface (such as skin)</a:t>
            </a:r>
            <a:endParaRPr/>
          </a:p>
          <a:p>
            <a:pPr marL="617220" lvl="1" indent="-228600" algn="l" rtl="0">
              <a:lnSpc>
                <a:spcPct val="97000"/>
              </a:lnSpc>
              <a:spcBef>
                <a:spcPts val="0"/>
              </a:spcBef>
              <a:spcAft>
                <a:spcPts val="0"/>
              </a:spcAft>
              <a:buSzPts val="2590"/>
              <a:buFont typeface="Noto Sans Symbols"/>
              <a:buChar char="∙"/>
            </a:pPr>
            <a:r>
              <a:rPr lang="en-US" sz="2590">
                <a:latin typeface="Calibri"/>
                <a:ea typeface="Calibri"/>
                <a:cs typeface="Calibri"/>
                <a:sym typeface="Calibri"/>
              </a:rPr>
              <a:t>Conduction: direct transfer of heat from one surface to another (such as an animal resting of a warm rock)</a:t>
            </a:r>
            <a:endParaRPr/>
          </a:p>
          <a:p>
            <a:pPr marL="0" lvl="0" indent="0" algn="l" rtl="0">
              <a:lnSpc>
                <a:spcPct val="90000"/>
              </a:lnSpc>
              <a:spcBef>
                <a:spcPts val="1170"/>
              </a:spcBef>
              <a:spcAft>
                <a:spcPts val="0"/>
              </a:spcAft>
              <a:buClr>
                <a:srgbClr val="6CB255"/>
              </a:buClr>
              <a:buSzPts val="1850"/>
              <a:buNone/>
            </a:pPr>
            <a:endParaRPr sz="185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HEAT CONSERVATION AND DISSIPATION</a:t>
            </a:r>
            <a:endParaRPr/>
          </a:p>
        </p:txBody>
      </p:sp>
      <p:sp>
        <p:nvSpPr>
          <p:cNvPr id="521" name="Google Shape;521;p79"/>
          <p:cNvSpPr txBox="1">
            <a:spLocks noGrp="1"/>
          </p:cNvSpPr>
          <p:nvPr>
            <p:ph type="body" idx="1"/>
          </p:nvPr>
        </p:nvSpPr>
        <p:spPr>
          <a:xfrm>
            <a:off x="457200" y="1222743"/>
            <a:ext cx="8062912" cy="5039833"/>
          </a:xfrm>
          <a:prstGeom prst="rect">
            <a:avLst/>
          </a:prstGeom>
          <a:noFill/>
          <a:ln>
            <a:noFill/>
          </a:ln>
        </p:spPr>
        <p:txBody>
          <a:bodyPr spcFirstLastPara="1" wrap="square" lIns="91425" tIns="45700" rIns="91425" bIns="45700" anchor="t" anchorCtr="0">
            <a:noAutofit/>
          </a:bodyPr>
          <a:lstStyle/>
          <a:p>
            <a:pPr marL="0" lvl="0" indent="0" algn="l" rtl="0">
              <a:lnSpc>
                <a:spcPct val="87000"/>
              </a:lnSpc>
              <a:spcBef>
                <a:spcPts val="0"/>
              </a:spcBef>
              <a:spcAft>
                <a:spcPts val="0"/>
              </a:spcAft>
              <a:buSzPts val="2590"/>
              <a:buFont typeface="Noto Sans Symbols"/>
              <a:buChar char="▪"/>
            </a:pPr>
            <a:r>
              <a:rPr lang="en-US" sz="2590">
                <a:latin typeface="Calibri"/>
                <a:ea typeface="Calibri"/>
                <a:cs typeface="Calibri"/>
                <a:sym typeface="Calibri"/>
              </a:rPr>
              <a:t>Endothermic animals can have some form of insulation (such as fur, fat, feathers, or some combination).</a:t>
            </a:r>
            <a:endParaRPr/>
          </a:p>
          <a:p>
            <a:pPr marL="0" lvl="0" indent="0" algn="l" rtl="0">
              <a:lnSpc>
                <a:spcPct val="87000"/>
              </a:lnSpc>
              <a:spcBef>
                <a:spcPts val="0"/>
              </a:spcBef>
              <a:spcAft>
                <a:spcPts val="0"/>
              </a:spcAft>
              <a:buSzPts val="2590"/>
              <a:buFont typeface="Noto Sans Symbols"/>
              <a:buChar char="▪"/>
            </a:pPr>
            <a:r>
              <a:rPr lang="en-US" sz="2590">
                <a:latin typeface="Calibri"/>
                <a:ea typeface="Calibri"/>
                <a:cs typeface="Calibri"/>
                <a:sym typeface="Calibri"/>
              </a:rPr>
              <a:t>Mammals have a residual effect from shivering and increased muscle activity.</a:t>
            </a:r>
            <a:endParaRPr/>
          </a:p>
          <a:p>
            <a:pPr marL="0" lvl="0" indent="0" algn="l" rtl="0">
              <a:lnSpc>
                <a:spcPct val="87000"/>
              </a:lnSpc>
              <a:spcBef>
                <a:spcPts val="0"/>
              </a:spcBef>
              <a:spcAft>
                <a:spcPts val="0"/>
              </a:spcAft>
              <a:buSzPts val="2590"/>
              <a:buFont typeface="Noto Sans Symbols"/>
              <a:buChar char="▪"/>
            </a:pPr>
            <a:r>
              <a:rPr lang="en-US" sz="2590">
                <a:latin typeface="Calibri"/>
                <a:ea typeface="Calibri"/>
                <a:cs typeface="Calibri"/>
                <a:sym typeface="Calibri"/>
              </a:rPr>
              <a:t>Endotherms use their circulatory systems to help maintain body temperature.</a:t>
            </a:r>
            <a:endParaRPr/>
          </a:p>
          <a:p>
            <a:pPr marL="617220" lvl="1" indent="-228600" algn="l" rtl="0">
              <a:lnSpc>
                <a:spcPct val="87000"/>
              </a:lnSpc>
              <a:spcBef>
                <a:spcPts val="0"/>
              </a:spcBef>
              <a:spcAft>
                <a:spcPts val="0"/>
              </a:spcAft>
              <a:buSzPts val="2590"/>
              <a:buFont typeface="Noto Sans Symbols"/>
              <a:buChar char="∙"/>
            </a:pPr>
            <a:r>
              <a:rPr lang="en-US" sz="2590">
                <a:latin typeface="Calibri"/>
                <a:ea typeface="Calibri"/>
                <a:cs typeface="Calibri"/>
                <a:sym typeface="Calibri"/>
              </a:rPr>
              <a:t>More blood to the surface (vasodilation of peripheral blood vessels) = heat loss</a:t>
            </a:r>
            <a:endParaRPr/>
          </a:p>
          <a:p>
            <a:pPr marL="617220" lvl="1" indent="-228600" algn="l" rtl="0">
              <a:lnSpc>
                <a:spcPct val="87000"/>
              </a:lnSpc>
              <a:spcBef>
                <a:spcPts val="0"/>
              </a:spcBef>
              <a:spcAft>
                <a:spcPts val="0"/>
              </a:spcAft>
              <a:buSzPts val="2590"/>
              <a:buFont typeface="Noto Sans Symbols"/>
              <a:buChar char="∙"/>
            </a:pPr>
            <a:r>
              <a:rPr lang="en-US" sz="2590">
                <a:latin typeface="Calibri"/>
                <a:ea typeface="Calibri"/>
                <a:cs typeface="Calibri"/>
                <a:sym typeface="Calibri"/>
              </a:rPr>
              <a:t>More blood to the internal organs (vasoconstriction of peripheral blood vessels) = heat conserved</a:t>
            </a:r>
            <a:endParaRPr/>
          </a:p>
          <a:p>
            <a:pPr marL="617220" lvl="1" indent="-228600" algn="l" rtl="0">
              <a:lnSpc>
                <a:spcPct val="87000"/>
              </a:lnSpc>
              <a:spcBef>
                <a:spcPts val="0"/>
              </a:spcBef>
              <a:spcAft>
                <a:spcPts val="0"/>
              </a:spcAft>
              <a:buSzPts val="2590"/>
              <a:buFont typeface="Noto Sans Symbols"/>
              <a:buChar char="∙"/>
            </a:pPr>
            <a:r>
              <a:rPr lang="en-US" sz="2590">
                <a:latin typeface="Calibri"/>
                <a:ea typeface="Calibri"/>
                <a:cs typeface="Calibri"/>
                <a:sym typeface="Calibri"/>
              </a:rPr>
              <a:t>Countercurrent mechanisms can be used to transfer heat between arteries and veins (as found in dolphins, sharks, bees, etc.).</a:t>
            </a:r>
            <a:endParaRPr/>
          </a:p>
          <a:p>
            <a:pPr marL="0" lvl="0" indent="0" algn="l" rtl="0">
              <a:lnSpc>
                <a:spcPct val="80000"/>
              </a:lnSpc>
              <a:spcBef>
                <a:spcPts val="1170"/>
              </a:spcBef>
              <a:spcAft>
                <a:spcPts val="0"/>
              </a:spcAft>
              <a:buClr>
                <a:srgbClr val="6CB255"/>
              </a:buClr>
              <a:buSzPts val="1850"/>
              <a:buNone/>
            </a:pPr>
            <a:endParaRPr sz="185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527" name="Google Shape;527;p80"/>
          <p:cNvSpPr txBox="1">
            <a:spLocks noGrp="1"/>
          </p:cNvSpPr>
          <p:nvPr>
            <p:ph type="body" idx="1"/>
          </p:nvPr>
        </p:nvSpPr>
        <p:spPr>
          <a:xfrm>
            <a:off x="457200" y="1233377"/>
            <a:ext cx="8062912" cy="477698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Some ectothermic animals can use changes in behavior to aid in regulation.</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Desert ectotherms may seek cooler areas during the hottest parts of the day.</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Some may seek water to aid in evaporative cooling.</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The group activity of bees to warm a hive.</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Many animals (especially mammals) use metabolic waste heat.</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81"/>
          <p:cNvSpPr txBox="1">
            <a:spLocks noGrp="1"/>
          </p:cNvSpPr>
          <p:nvPr>
            <p:ph type="title"/>
          </p:nvPr>
        </p:nvSpPr>
        <p:spPr>
          <a:xfrm>
            <a:off x="457200" y="241326"/>
            <a:ext cx="8062800" cy="659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33" name="Google Shape;533;p81"/>
          <p:cNvSpPr txBox="1">
            <a:spLocks noGrp="1"/>
          </p:cNvSpPr>
          <p:nvPr>
            <p:ph type="body" idx="1"/>
          </p:nvPr>
        </p:nvSpPr>
        <p:spPr>
          <a:xfrm>
            <a:off x="457200" y="4843982"/>
            <a:ext cx="8062800" cy="1166400"/>
          </a:xfrm>
          <a:prstGeom prst="rect">
            <a:avLst/>
          </a:prstGeom>
        </p:spPr>
        <p:txBody>
          <a:bodyPr spcFirstLastPara="1" wrap="square" lIns="91425" tIns="45700" rIns="91425" bIns="45700" anchor="t" anchorCtr="0">
            <a:noAutofit/>
          </a:bodyPr>
          <a:lstStyle/>
          <a:p>
            <a:pPr marL="0" lvl="0" indent="0" algn="l" rtl="0">
              <a:spcBef>
                <a:spcPts val="400"/>
              </a:spcBef>
              <a:spcAft>
                <a:spcPts val="600"/>
              </a:spcAft>
              <a:buNone/>
            </a:pPr>
            <a:r>
              <a:rPr lang="en-US" sz="1100" b="1">
                <a:solidFill>
                  <a:srgbClr val="555555"/>
                </a:solidFill>
                <a:highlight>
                  <a:srgbClr val="EDEDED"/>
                </a:highlight>
              </a:rPr>
              <a:t>Figure 33.23</a:t>
            </a:r>
            <a:r>
              <a:rPr lang="en-US" sz="1100">
                <a:solidFill>
                  <a:srgbClr val="555555"/>
                </a:solidFill>
                <a:highlight>
                  <a:srgbClr val="EDEDED"/>
                </a:highlight>
              </a:rPr>
              <a:t> The body is able to regulate temperature in response to signals from the nervous system.</a:t>
            </a:r>
            <a:endParaRPr sz="1100"/>
          </a:p>
        </p:txBody>
      </p:sp>
      <p:pic>
        <p:nvPicPr>
          <p:cNvPr id="534" name="Google Shape;534;p81"/>
          <p:cNvPicPr preferRelativeResize="0"/>
          <p:nvPr/>
        </p:nvPicPr>
        <p:blipFill>
          <a:blip r:embed="rId3">
            <a:alphaModFix/>
          </a:blip>
          <a:stretch>
            <a:fillRect/>
          </a:stretch>
        </p:blipFill>
        <p:spPr>
          <a:xfrm>
            <a:off x="1955050" y="1053126"/>
            <a:ext cx="5233891" cy="363845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NEURAL CONTROL OF THERMOREGULATION</a:t>
            </a:r>
            <a:endParaRPr/>
          </a:p>
        </p:txBody>
      </p:sp>
      <p:sp>
        <p:nvSpPr>
          <p:cNvPr id="540" name="Google Shape;540;p82"/>
          <p:cNvSpPr txBox="1">
            <a:spLocks noGrp="1"/>
          </p:cNvSpPr>
          <p:nvPr>
            <p:ph type="body" idx="1"/>
          </p:nvPr>
        </p:nvSpPr>
        <p:spPr>
          <a:xfrm>
            <a:off x="457200" y="1265273"/>
            <a:ext cx="8062912" cy="5231219"/>
          </a:xfrm>
          <a:prstGeom prst="rect">
            <a:avLst/>
          </a:prstGeom>
          <a:noFill/>
          <a:ln>
            <a:noFill/>
          </a:ln>
        </p:spPr>
        <p:txBody>
          <a:bodyPr spcFirstLastPara="1" wrap="square" lIns="91425" tIns="45700" rIns="91425" bIns="45700" anchor="t" anchorCtr="0">
            <a:noAutofit/>
          </a:bodyPr>
          <a:lstStyle/>
          <a:p>
            <a:pPr marL="0" lvl="0" indent="0" algn="l" rtl="0">
              <a:lnSpc>
                <a:spcPct val="87000"/>
              </a:lnSpc>
              <a:spcBef>
                <a:spcPts val="0"/>
              </a:spcBef>
              <a:spcAft>
                <a:spcPts val="0"/>
              </a:spcAft>
              <a:buSzPts val="2585"/>
              <a:buFont typeface="Noto Sans Symbols"/>
              <a:buChar char="▪"/>
            </a:pPr>
            <a:r>
              <a:rPr lang="en-US" sz="2585">
                <a:latin typeface="Calibri"/>
                <a:ea typeface="Calibri"/>
                <a:cs typeface="Calibri"/>
                <a:sym typeface="Calibri"/>
              </a:rPr>
              <a:t>Control center is in the hypothalamus of the advanced animal brain.</a:t>
            </a:r>
            <a:endParaRPr/>
          </a:p>
          <a:p>
            <a:pPr marL="0" lvl="0" indent="0" algn="l" rtl="0">
              <a:lnSpc>
                <a:spcPct val="87000"/>
              </a:lnSpc>
              <a:spcBef>
                <a:spcPts val="0"/>
              </a:spcBef>
              <a:spcAft>
                <a:spcPts val="0"/>
              </a:spcAft>
              <a:buSzPts val="2585"/>
              <a:buFont typeface="Noto Sans Symbols"/>
              <a:buChar char="▪"/>
            </a:pPr>
            <a:r>
              <a:rPr lang="en-US" sz="2585">
                <a:latin typeface="Calibri"/>
                <a:ea typeface="Calibri"/>
                <a:cs typeface="Calibri"/>
                <a:sym typeface="Calibri"/>
              </a:rPr>
              <a:t>The hypothalamus maintains the set point through reflexes that cause…</a:t>
            </a:r>
            <a:endParaRPr/>
          </a:p>
          <a:p>
            <a:pPr marL="617220" lvl="1" indent="-228599" algn="l" rtl="0">
              <a:lnSpc>
                <a:spcPct val="87000"/>
              </a:lnSpc>
              <a:spcBef>
                <a:spcPts val="0"/>
              </a:spcBef>
              <a:spcAft>
                <a:spcPts val="0"/>
              </a:spcAft>
              <a:buSzPts val="2585"/>
              <a:buFont typeface="Noto Sans Symbols"/>
              <a:buChar char="∙"/>
            </a:pPr>
            <a:r>
              <a:rPr lang="en-US" sz="2585">
                <a:latin typeface="Calibri"/>
                <a:ea typeface="Calibri"/>
                <a:cs typeface="Calibri"/>
                <a:sym typeface="Calibri"/>
              </a:rPr>
              <a:t>Vasodilation and increased sweat gland activity when the body is to warm.</a:t>
            </a:r>
            <a:endParaRPr/>
          </a:p>
          <a:p>
            <a:pPr marL="617220" lvl="1" indent="-228599" algn="l" rtl="0">
              <a:lnSpc>
                <a:spcPct val="87000"/>
              </a:lnSpc>
              <a:spcBef>
                <a:spcPts val="0"/>
              </a:spcBef>
              <a:spcAft>
                <a:spcPts val="0"/>
              </a:spcAft>
              <a:buSzPts val="2585"/>
              <a:buFont typeface="Noto Sans Symbols"/>
              <a:buChar char="∙"/>
            </a:pPr>
            <a:r>
              <a:rPr lang="en-US" sz="2585">
                <a:latin typeface="Calibri"/>
                <a:ea typeface="Calibri"/>
                <a:cs typeface="Calibri"/>
                <a:sym typeface="Calibri"/>
              </a:rPr>
              <a:t>Vasoconstriction and shivering when the body is to cold.</a:t>
            </a:r>
            <a:endParaRPr/>
          </a:p>
          <a:p>
            <a:pPr marL="0" lvl="0" indent="0" algn="l" rtl="0">
              <a:lnSpc>
                <a:spcPct val="87000"/>
              </a:lnSpc>
              <a:spcBef>
                <a:spcPts val="0"/>
              </a:spcBef>
              <a:spcAft>
                <a:spcPts val="0"/>
              </a:spcAft>
              <a:buSzPts val="2585"/>
              <a:buFont typeface="Noto Sans Symbols"/>
              <a:buChar char="▪"/>
            </a:pPr>
            <a:r>
              <a:rPr lang="en-US" sz="2585">
                <a:latin typeface="Calibri"/>
                <a:ea typeface="Calibri"/>
                <a:cs typeface="Calibri"/>
                <a:sym typeface="Calibri"/>
              </a:rPr>
              <a:t>The hypothalamus can also respond to chemicals in the body.</a:t>
            </a:r>
            <a:endParaRPr/>
          </a:p>
          <a:p>
            <a:pPr marL="617220" lvl="1" indent="-228599" algn="l" rtl="0">
              <a:lnSpc>
                <a:spcPct val="87000"/>
              </a:lnSpc>
              <a:spcBef>
                <a:spcPts val="600"/>
              </a:spcBef>
              <a:spcAft>
                <a:spcPts val="0"/>
              </a:spcAft>
              <a:buSzPts val="2585"/>
              <a:buFont typeface="Noto Sans Symbols"/>
              <a:buChar char="∙"/>
            </a:pPr>
            <a:r>
              <a:rPr lang="en-US" sz="2585">
                <a:latin typeface="Calibri"/>
                <a:ea typeface="Calibri"/>
                <a:cs typeface="Calibri"/>
                <a:sym typeface="Calibri"/>
              </a:rPr>
              <a:t>Endogenous pyrogens will allow an increase in body temperature (fever).</a:t>
            </a:r>
            <a:endParaRPr/>
          </a:p>
          <a:p>
            <a:pPr marL="617220" lvl="1" indent="-228599" algn="l" rtl="0">
              <a:lnSpc>
                <a:spcPct val="87000"/>
              </a:lnSpc>
              <a:spcBef>
                <a:spcPts val="0"/>
              </a:spcBef>
              <a:spcAft>
                <a:spcPts val="0"/>
              </a:spcAft>
              <a:buSzPts val="2585"/>
              <a:buFont typeface="Noto Sans Symbols"/>
              <a:buChar char="∙"/>
            </a:pPr>
            <a:r>
              <a:rPr lang="en-US" sz="2585">
                <a:latin typeface="Calibri"/>
                <a:ea typeface="Calibri"/>
                <a:cs typeface="Calibri"/>
                <a:sym typeface="Calibri"/>
              </a:rPr>
              <a:t>Fevers are part of the bodies normal defense mechanisms.</a:t>
            </a:r>
            <a:endParaRPr/>
          </a:p>
          <a:p>
            <a:pPr marL="0" lvl="0" indent="0" algn="l" rtl="0">
              <a:lnSpc>
                <a:spcPct val="80000"/>
              </a:lnSpc>
              <a:spcBef>
                <a:spcPts val="1020"/>
              </a:spcBef>
              <a:spcAft>
                <a:spcPts val="0"/>
              </a:spcAft>
              <a:buClr>
                <a:srgbClr val="6CB255"/>
              </a:buClr>
              <a:buSzPts val="1100"/>
              <a:buNone/>
            </a:pP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88" name="Google Shape;88;p13"/>
          <p:cNvSpPr txBox="1">
            <a:spLocks noGrp="1"/>
          </p:cNvSpPr>
          <p:nvPr>
            <p:ph type="body" idx="1"/>
          </p:nvPr>
        </p:nvSpPr>
        <p:spPr>
          <a:xfrm>
            <a:off x="457200" y="1233377"/>
            <a:ext cx="8062912" cy="4776987"/>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800"/>
              <a:buFont typeface="Courier New"/>
              <a:buChar char="o"/>
            </a:pPr>
            <a:r>
              <a:rPr lang="en-US" sz="2800">
                <a:latin typeface="Calibri"/>
                <a:ea typeface="Calibri"/>
                <a:cs typeface="Calibri"/>
                <a:sym typeface="Calibri"/>
              </a:rPr>
              <a:t>Types of symmetry…(cont.)</a:t>
            </a:r>
            <a:endParaRPr/>
          </a:p>
          <a:p>
            <a:pPr marL="617220" lvl="1" indent="-22860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Bilateral </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Up-and-down orientation</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Left-to-right orientation</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Found in aquatic and terrestrial animals</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Allows for a high level of mobility</a:t>
            </a:r>
            <a:endParaRPr/>
          </a:p>
          <a:p>
            <a:pPr marL="1143000" lvl="2"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Example: goat (or any mammal)</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SYMMETRY</a:t>
            </a:r>
            <a:endParaRPr/>
          </a:p>
        </p:txBody>
      </p:sp>
      <p:sp>
        <p:nvSpPr>
          <p:cNvPr id="94" name="Google Shape;94;p14"/>
          <p:cNvSpPr txBox="1"/>
          <p:nvPr/>
        </p:nvSpPr>
        <p:spPr>
          <a:xfrm>
            <a:off x="3152915" y="2211640"/>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 name="Google Shape;95;p14"/>
          <p:cNvSpPr txBox="1">
            <a:spLocks noGrp="1"/>
          </p:cNvSpPr>
          <p:nvPr>
            <p:ph type="body" idx="1"/>
          </p:nvPr>
        </p:nvSpPr>
        <p:spPr>
          <a:xfrm>
            <a:off x="457200" y="3995349"/>
            <a:ext cx="8344687" cy="2494187"/>
          </a:xfrm>
          <a:prstGeom prst="rect">
            <a:avLst/>
          </a:prstGeom>
          <a:noFill/>
          <a:ln>
            <a:noFill/>
          </a:ln>
        </p:spPr>
        <p:txBody>
          <a:bodyPr spcFirstLastPara="1" wrap="square" lIns="91425" tIns="45700" rIns="91425" bIns="45700" anchor="t" anchorCtr="0">
            <a:noAutofit/>
          </a:bodyPr>
          <a:lstStyle/>
          <a:p>
            <a:pPr marL="0" lvl="0" indent="0" algn="l" rtl="0">
              <a:lnSpc>
                <a:spcPct val="91666"/>
              </a:lnSpc>
              <a:spcBef>
                <a:spcPts val="0"/>
              </a:spcBef>
              <a:spcAft>
                <a:spcPts val="0"/>
              </a:spcAft>
              <a:buSzPts val="2400"/>
              <a:buNone/>
            </a:pPr>
            <a:r>
              <a:rPr lang="en-US" sz="2400" b="1">
                <a:solidFill>
                  <a:srgbClr val="000000"/>
                </a:solidFill>
              </a:rPr>
              <a:t>Radial symmetry </a:t>
            </a:r>
            <a:endParaRPr/>
          </a:p>
          <a:p>
            <a:pPr marL="342900" lvl="0" indent="-342900" algn="l" rtl="0">
              <a:lnSpc>
                <a:spcPct val="110000"/>
              </a:lnSpc>
              <a:spcBef>
                <a:spcPts val="1000"/>
              </a:spcBef>
              <a:spcAft>
                <a:spcPts val="0"/>
              </a:spcAft>
              <a:buSzPts val="2000"/>
              <a:buFont typeface="Arial"/>
              <a:buChar char="•"/>
            </a:pPr>
            <a:r>
              <a:rPr lang="en-US">
                <a:solidFill>
                  <a:srgbClr val="000000"/>
                </a:solidFill>
              </a:rPr>
              <a:t>Body parts arranged around central axis</a:t>
            </a:r>
            <a:endParaRPr/>
          </a:p>
          <a:p>
            <a:pPr marL="342900" lvl="0" indent="-342900" algn="l" rtl="0">
              <a:lnSpc>
                <a:spcPct val="110000"/>
              </a:lnSpc>
              <a:spcBef>
                <a:spcPts val="1000"/>
              </a:spcBef>
              <a:spcAft>
                <a:spcPts val="0"/>
              </a:spcAft>
              <a:buSzPts val="2000"/>
              <a:buFont typeface="Arial"/>
              <a:buChar char="•"/>
            </a:pPr>
            <a:r>
              <a:rPr lang="en-US">
                <a:solidFill>
                  <a:srgbClr val="000000"/>
                </a:solidFill>
              </a:rPr>
              <a:t>Can be bisected into two equal halves in any 2-D plane</a:t>
            </a:r>
            <a:endParaRPr/>
          </a:p>
          <a:p>
            <a:pPr marL="0" lvl="0" indent="0" algn="l" rtl="0">
              <a:lnSpc>
                <a:spcPct val="91666"/>
              </a:lnSpc>
              <a:spcBef>
                <a:spcPts val="1080"/>
              </a:spcBef>
              <a:spcAft>
                <a:spcPts val="0"/>
              </a:spcAft>
              <a:buSzPts val="2400"/>
              <a:buNone/>
            </a:pPr>
            <a:r>
              <a:rPr lang="en-US" sz="2400" b="1">
                <a:solidFill>
                  <a:srgbClr val="000000"/>
                </a:solidFill>
              </a:rPr>
              <a:t>Bilateral symmetry </a:t>
            </a:r>
            <a:endParaRPr/>
          </a:p>
          <a:p>
            <a:pPr marL="342900" lvl="0" indent="-342900" algn="l" rtl="0">
              <a:lnSpc>
                <a:spcPct val="110000"/>
              </a:lnSpc>
              <a:spcBef>
                <a:spcPts val="1000"/>
              </a:spcBef>
              <a:spcAft>
                <a:spcPts val="0"/>
              </a:spcAft>
              <a:buSzPts val="2000"/>
              <a:buFont typeface="Arial"/>
              <a:buChar char="•"/>
            </a:pPr>
            <a:r>
              <a:rPr lang="en-US">
                <a:solidFill>
                  <a:srgbClr val="000000"/>
                </a:solidFill>
              </a:rPr>
              <a:t>Body has right and left halves that are mirror images</a:t>
            </a:r>
            <a:endParaRPr/>
          </a:p>
          <a:p>
            <a:pPr marL="342900" lvl="0" indent="-342900" algn="l" rtl="0">
              <a:lnSpc>
                <a:spcPct val="110000"/>
              </a:lnSpc>
              <a:spcBef>
                <a:spcPts val="1000"/>
              </a:spcBef>
              <a:spcAft>
                <a:spcPts val="0"/>
              </a:spcAft>
              <a:buSzPts val="2000"/>
              <a:buFont typeface="Arial"/>
              <a:buChar char="•"/>
            </a:pPr>
            <a:r>
              <a:rPr lang="en-US">
                <a:solidFill>
                  <a:srgbClr val="000000"/>
                </a:solidFill>
              </a:rPr>
              <a:t>Only the sagittal plane bisects the animal into two equal halves</a:t>
            </a:r>
            <a:endParaRPr/>
          </a:p>
        </p:txBody>
      </p:sp>
      <p:pic>
        <p:nvPicPr>
          <p:cNvPr id="96" name="Google Shape;96;p14" descr="Figure_B33_01_01.jpg"/>
          <p:cNvPicPr preferRelativeResize="0"/>
          <p:nvPr/>
        </p:nvPicPr>
        <p:blipFill rotWithShape="1">
          <a:blip r:embed="rId3">
            <a:alphaModFix/>
          </a:blip>
          <a:srcRect t="-2705" b="-2705"/>
          <a:stretch/>
        </p:blipFill>
        <p:spPr>
          <a:xfrm>
            <a:off x="887635" y="796619"/>
            <a:ext cx="7368731" cy="3198730"/>
          </a:xfrm>
          <a:prstGeom prst="rect">
            <a:avLst/>
          </a:prstGeom>
          <a:noFill/>
          <a:ln>
            <a:noFill/>
          </a:ln>
        </p:spPr>
      </p:pic>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3386</Words>
  <Application>Microsoft Office PowerPoint</Application>
  <PresentationFormat>On-screen Show (4:3)</PresentationFormat>
  <Paragraphs>402</Paragraphs>
  <Slides>77</Slides>
  <Notes>77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Calibri</vt:lpstr>
      <vt:lpstr>Courier New</vt:lpstr>
      <vt:lpstr>Arial Black</vt:lpstr>
      <vt:lpstr>Arial</vt:lpstr>
      <vt:lpstr>Noto Sans Symbols</vt:lpstr>
      <vt:lpstr>Essential</vt:lpstr>
      <vt:lpstr>PowerPoint Presentation</vt:lpstr>
      <vt:lpstr>INTRODUCTION</vt:lpstr>
      <vt:lpstr>PowerPoint Presentation</vt:lpstr>
      <vt:lpstr>ANIMAL BODY PLANS</vt:lpstr>
      <vt:lpstr>33.1: ANIMAL FORM AND FUNCTION</vt:lpstr>
      <vt:lpstr>BODY PLANS</vt:lpstr>
      <vt:lpstr>PowerPoint Presentation</vt:lpstr>
      <vt:lpstr>PowerPoint Presentation</vt:lpstr>
      <vt:lpstr>SYMMETRY</vt:lpstr>
      <vt:lpstr>PowerPoint Presentation</vt:lpstr>
      <vt:lpstr>LIMITS ON ANIMAL SIZE AND SHAPE</vt:lpstr>
      <vt:lpstr>PowerPoint Presentation</vt:lpstr>
      <vt:lpstr>PowerPoint Presentation</vt:lpstr>
      <vt:lpstr>PowerPoint Presentation</vt:lpstr>
      <vt:lpstr>PowerPoint Presentation</vt:lpstr>
      <vt:lpstr>LIMITING EFFECTS OF DIFFUSION ON SIZE AND DEVELOPMENT</vt:lpstr>
      <vt:lpstr>PowerPoint Presentation</vt:lpstr>
      <vt:lpstr>ANIMAL BODY PLANS</vt:lpstr>
      <vt:lpstr>ANIMAL BIOENERGETICS</vt:lpstr>
      <vt:lpstr>PowerPoint Presentation</vt:lpstr>
      <vt:lpstr>ENERGY REQUIREMENTS RELATED TO BODY SIZE</vt:lpstr>
      <vt:lpstr>BIOENERGETICS</vt:lpstr>
      <vt:lpstr>ENERGY REQUIREMENTS RELATED TO LEVELS OF ACTIVITY</vt:lpstr>
      <vt:lpstr>ENERGY REQUIREMENTS RELATED TO ENVIRONMENT</vt:lpstr>
      <vt:lpstr>ANIMAL BODY PLANES AND CAVITIES</vt:lpstr>
      <vt:lpstr>BODY PLANES</vt:lpstr>
      <vt:lpstr>PowerPoint Presentation</vt:lpstr>
      <vt:lpstr>Human Body Cavities</vt:lpstr>
      <vt:lpstr>33.2: ANIMAL PRIMARY TISSUES</vt:lpstr>
      <vt:lpstr>EPITHELIAL TISSUE</vt:lpstr>
      <vt:lpstr>SQUAMOUS EPITHELIAL</vt:lpstr>
      <vt:lpstr>SQUAMOUS EPITHELIAL</vt:lpstr>
      <vt:lpstr>CUBOIDAL EPITHELIAL</vt:lpstr>
      <vt:lpstr>CUBOIDAL EPITHELIAL</vt:lpstr>
      <vt:lpstr>COLUMNAR EPITHELIAL</vt:lpstr>
      <vt:lpstr>SIMPLE COLUMNAR EPITHELIAL</vt:lpstr>
      <vt:lpstr>PSEUDOSTRATIFIED COLUMNAR EPITHELIAL</vt:lpstr>
      <vt:lpstr>PSEUDOSTRATIFIED CILIATED COLUMNAR EPITHELIAL</vt:lpstr>
      <vt:lpstr>TRANSITIONAL EPITHELIAL (UROEPITHELIAL)</vt:lpstr>
      <vt:lpstr>CONNECTIVE TISSUE</vt:lpstr>
      <vt:lpstr>PowerPoint Presentation</vt:lpstr>
      <vt:lpstr>CONNECTIVE TISSUE</vt:lpstr>
      <vt:lpstr>LOOSE/AREOLAR CONNECTIVE TISSUE</vt:lpstr>
      <vt:lpstr>FIBROUS CONNECTIVE TISSUE</vt:lpstr>
      <vt:lpstr>CARTILAGE</vt:lpstr>
      <vt:lpstr>PowerPoint Presentation</vt:lpstr>
      <vt:lpstr>BONE</vt:lpstr>
      <vt:lpstr>PowerPoint Presentation</vt:lpstr>
      <vt:lpstr>PowerPoint Presentation</vt:lpstr>
      <vt:lpstr>ADIPOSE TISSUE</vt:lpstr>
      <vt:lpstr>BLOOD</vt:lpstr>
      <vt:lpstr>PowerPoint Presentation</vt:lpstr>
      <vt:lpstr>PowerPoint Presentation</vt:lpstr>
      <vt:lpstr>CONNECTIVE TISSUE</vt:lpstr>
      <vt:lpstr>MUSCLE TISSUE</vt:lpstr>
      <vt:lpstr>MUSCLE TISSUES</vt:lpstr>
      <vt:lpstr>SMOOTH MUSCLE</vt:lpstr>
      <vt:lpstr>SKELETAL MUSCLE</vt:lpstr>
      <vt:lpstr>CARDIAC MUSCLE</vt:lpstr>
      <vt:lpstr>MUSCLE TISSUES</vt:lpstr>
      <vt:lpstr>NERVOUS TISSUE</vt:lpstr>
      <vt:lpstr>NERVOUS TISSUE</vt:lpstr>
      <vt:lpstr>PowerPoint Presentation</vt:lpstr>
      <vt:lpstr>33.3: HOMEOSTASIS</vt:lpstr>
      <vt:lpstr>PowerPoint Presentation</vt:lpstr>
      <vt:lpstr>HOMEOSTASIS/THERMOREGULATION</vt:lpstr>
      <vt:lpstr>HOMEOSTASIS/THERMOREGULATION</vt:lpstr>
      <vt:lpstr>SET POINT</vt:lpstr>
      <vt:lpstr>PowerPoint Presentation</vt:lpstr>
      <vt:lpstr>HOMEOSTASIS: THERMOREGULATION</vt:lpstr>
      <vt:lpstr>BODY TEMPERATURE AFFECTS BODY CAVITIES</vt:lpstr>
      <vt:lpstr>ENDOTHERMS AND ECTOTHERMS</vt:lpstr>
      <vt:lpstr>PowerPoint Presentation</vt:lpstr>
      <vt:lpstr>HEAT CONSERVATION AND DISSIPATION</vt:lpstr>
      <vt:lpstr>PowerPoint Presentation</vt:lpstr>
      <vt:lpstr>PowerPoint Presentation</vt:lpstr>
      <vt:lpstr>NEURAL CONTROL OF THERMOREGULATION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dc:creator>
  <cp:lastModifiedBy>Shaun</cp:lastModifiedBy>
  <cp:revision>1</cp:revision>
  <dcterms:modified xsi:type="dcterms:W3CDTF">2019-08-13T02:31:57Z</dcterms:modified>
</cp:coreProperties>
</file>