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9144000" cy="6858000" type="screen4x3"/>
  <p:notesSz cx="9144000" cy="6858000"/>
  <p:embeddedFontLst>
    <p:embeddedFont>
      <p:font typeface="Arial Black" panose="020B0A04020102020204" pitchFamily="34" charset="0"/>
      <p:regular r:id="rId99"/>
      <p:bold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5">
          <p15:clr>
            <a:srgbClr val="A4A3A4"/>
          </p15:clr>
        </p15:guide>
        <p15:guide id="4" pos="645">
          <p15:clr>
            <a:srgbClr val="A4A3A4"/>
          </p15:clr>
        </p15:guide>
        <p15:guide id="5" pos="471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Hall" initials="" lastIdx="1" clrIdx="0"/>
  <p:cmAuthor id="1" name="Shaun Blevin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  <p:guide orient="horz" pos="365"/>
        <p:guide pos="645"/>
        <p:guide pos="47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5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e3607a8c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e3607a8c5_0_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e350958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e35095838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e3607a8c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e3607a8c5_0_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6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e3607a8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e3607a8c5_0_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5e3607a8c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5e3607a8c5_0_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7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5e3607a8c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5e3607a8c5_0_4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e3607a8c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e3607a8c5_0_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5e3607a8c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5e3607a8c5_0_5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8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3500"/>
              <a:buFont typeface="Arial Black"/>
              <a:buNone/>
            </a:pPr>
            <a:r>
              <a:rPr lang="en-US" sz="35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COLLEGE PHYSICS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# Chapter Title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  <a:endParaRPr/>
          </a:p>
        </p:txBody>
      </p:sp>
      <p:pic>
        <p:nvPicPr>
          <p:cNvPr id="15" name="Google Shape;15;p2" descr="medium_covers_Page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758" y="2517424"/>
            <a:ext cx="2010682" cy="2603836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913" cy="35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6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 Black"/>
              <a:buAutoNum type="alphaLcParenR"/>
              <a:defRPr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457199" y="1107618"/>
            <a:ext cx="4031619" cy="460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606925" y="1107618"/>
            <a:ext cx="3913188" cy="460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  <a:defRPr>
                <a:solidFill>
                  <a:srgbClr val="212F62"/>
                </a:solidFill>
              </a:defRPr>
            </a:lvl1pPr>
            <a:lvl2pPr marL="914400" lvl="1" indent="-355600" algn="l">
              <a:spcBef>
                <a:spcPts val="6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 Black"/>
              <a:buAutoNum type="alphaLcParenR"/>
              <a:defRPr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AutoNum type="alphaLcParenR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406400" algn="l">
              <a:spcBef>
                <a:spcPts val="600"/>
              </a:spcBef>
              <a:spcAft>
                <a:spcPts val="0"/>
              </a:spcAft>
              <a:buSzPts val="2800"/>
              <a:buFont typeface="Arial Black"/>
              <a:buAutoNum type="alphaLcParenR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 Black"/>
              <a:buAutoNum type="alphaLcParenR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 Black"/>
              <a:buAutoNum type="alphaLcParenR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 Black"/>
              <a:buAutoNum type="alphaLcParenR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sa/4.0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nature.com/nature/supplements/insights/lipids/index.html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3600"/>
              <a:buFont typeface="Arial Black"/>
              <a:buNone/>
            </a:pPr>
            <a:r>
              <a:rPr lang="en-US" sz="36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BIOLOGY 2E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34 ANIMAL NUTRITION AND DIGESTIVE SYSTEM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862" y="2502569"/>
            <a:ext cx="2824276" cy="36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 descr="OSX-Horiz-TM-RGB-2015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00" y="5878757"/>
            <a:ext cx="2034556" cy="46657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work is licensed under a </a:t>
            </a:r>
            <a:r>
              <a:rPr lang="en-US" sz="105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Creative Commons Attribution-NonCommercial-ShareAlike 4.0 International License</a:t>
            </a: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45" name="Google Shape;4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326" y="5089207"/>
            <a:ext cx="1257300" cy="440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34.4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Omnivores like the (a) bear and (b) crayfish eat both plant and animal based food. (credit a: modification of work by Dave Menke; credit b: modification of work by Jon Sullivan)</a:t>
            </a:r>
            <a:endParaRPr sz="1100"/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2875"/>
            <a:ext cx="8839201" cy="377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INVERTEBRATE DIGESTIVE SYSTEMS</a:t>
            </a: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Simplest example of an evolved digestive system is the gastrovascular cavity. 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Only has one opening for digestion.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Blind tube or cavity.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“Mouth” and “anus” are the same opening.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Cells within the cavity secrete digestive enzymes.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particles are engulfed by cells lining the cavity.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alibri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Examples: jellyfish and sea anemones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457200" y="1100125"/>
            <a:ext cx="8062800" cy="5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alimentary canal is more advanced with a separate mouth and anus.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Consists of a single tube.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passes through mouth and is stored in the crop.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then passes to the gizzard where it is churned and digested.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particles then pass through the intestine where absorption occurs.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Feces (castings) are eliminated through the anus.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alibri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Examples: tapeworms and earthworms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199" y="241326"/>
            <a:ext cx="8344687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160"/>
              <a:buFont typeface="Arial Black"/>
              <a:buNone/>
            </a:pPr>
            <a:r>
              <a:rPr lang="en-US" sz="2160"/>
              <a:t>INCOMPLETE VERSUS COMPLETE DIGESTIVE TRACTS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3152915" y="221164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8" descr="Figure_B34_01_04ab.jpg"/>
          <p:cNvPicPr preferRelativeResize="0"/>
          <p:nvPr/>
        </p:nvPicPr>
        <p:blipFill rotWithShape="1">
          <a:blip r:embed="rId3">
            <a:alphaModFix/>
          </a:blip>
          <a:srcRect l="97" r="1836"/>
          <a:stretch/>
        </p:blipFill>
        <p:spPr>
          <a:xfrm>
            <a:off x="551420" y="1048568"/>
            <a:ext cx="4363448" cy="3083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975357" y="4499132"/>
            <a:ext cx="2880382" cy="1486690"/>
          </a:xfrm>
          <a:prstGeom prst="wedgeRoundRectCallout">
            <a:avLst>
              <a:gd name="adj1" fmla="val 75512"/>
              <a:gd name="adj2" fmla="val 8083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castings produced by worms (or earthworm poop) is actually a very desirable natural fertilizer for plants. Some gardeners even purchase earthworm castings to mix with their soil. </a:t>
            </a:r>
            <a:endParaRPr/>
          </a:p>
        </p:txBody>
      </p:sp>
      <p:grpSp>
        <p:nvGrpSpPr>
          <p:cNvPr id="120" name="Google Shape;120;p18"/>
          <p:cNvGrpSpPr/>
          <p:nvPr/>
        </p:nvGrpSpPr>
        <p:grpSpPr>
          <a:xfrm>
            <a:off x="4580820" y="4137313"/>
            <a:ext cx="4245102" cy="2450038"/>
            <a:chOff x="4333417" y="3879272"/>
            <a:chExt cx="4579346" cy="2642946"/>
          </a:xfrm>
        </p:grpSpPr>
        <p:grpSp>
          <p:nvGrpSpPr>
            <p:cNvPr id="121" name="Google Shape;121;p18"/>
            <p:cNvGrpSpPr/>
            <p:nvPr/>
          </p:nvGrpSpPr>
          <p:grpSpPr>
            <a:xfrm>
              <a:off x="4333417" y="3879272"/>
              <a:ext cx="4579346" cy="2642946"/>
              <a:chOff x="821857" y="1679991"/>
              <a:chExt cx="8124617" cy="4460459"/>
            </a:xfrm>
          </p:grpSpPr>
          <p:pic>
            <p:nvPicPr>
              <p:cNvPr id="122" name="Google Shape;122;p18" descr="mad2543X_34_0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73125" y="1855788"/>
                <a:ext cx="6589713" cy="42846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" name="Google Shape;123;p18"/>
              <p:cNvSpPr/>
              <p:nvPr/>
            </p:nvSpPr>
            <p:spPr>
              <a:xfrm>
                <a:off x="5292725" y="1979171"/>
                <a:ext cx="838733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anus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8"/>
              <p:cNvSpPr/>
              <p:nvPr/>
            </p:nvSpPr>
            <p:spPr>
              <a:xfrm>
                <a:off x="821857" y="4021960"/>
                <a:ext cx="1440633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intestine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8"/>
              <p:cNvSpPr/>
              <p:nvPr/>
            </p:nvSpPr>
            <p:spPr>
              <a:xfrm>
                <a:off x="7067150" y="4582438"/>
                <a:ext cx="752422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crop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8"/>
              <p:cNvSpPr/>
              <p:nvPr/>
            </p:nvSpPr>
            <p:spPr>
              <a:xfrm>
                <a:off x="7080405" y="5193260"/>
                <a:ext cx="1246862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gizzard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8"/>
              <p:cNvSpPr/>
              <p:nvPr/>
            </p:nvSpPr>
            <p:spPr>
              <a:xfrm>
                <a:off x="6794115" y="2362074"/>
                <a:ext cx="1074998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mouth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8"/>
              <p:cNvSpPr/>
              <p:nvPr/>
            </p:nvSpPr>
            <p:spPr>
              <a:xfrm>
                <a:off x="7053895" y="4076026"/>
                <a:ext cx="1892579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esophagus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>
                <a:off x="3124833" y="1679991"/>
                <a:ext cx="1741677" cy="44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typhlosole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8"/>
              <p:cNvSpPr/>
              <p:nvPr/>
            </p:nvSpPr>
            <p:spPr>
              <a:xfrm>
                <a:off x="2062163" y="1997075"/>
                <a:ext cx="946150" cy="493713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41" extrusionOk="0">
                    <a:moveTo>
                      <a:pt x="502" y="0"/>
                    </a:moveTo>
                    <a:lnTo>
                      <a:pt x="653" y="0"/>
                    </a:lnTo>
                    <a:lnTo>
                      <a:pt x="502" y="0"/>
                    </a:lnTo>
                    <a:lnTo>
                      <a:pt x="0" y="341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31" name="Google Shape;131;p18"/>
              <p:cNvCxnSpPr/>
              <p:nvPr/>
            </p:nvCxnSpPr>
            <p:spPr>
              <a:xfrm>
                <a:off x="4905375" y="2252663"/>
                <a:ext cx="260350" cy="158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18"/>
              <p:cNvCxnSpPr/>
              <p:nvPr/>
            </p:nvCxnSpPr>
            <p:spPr>
              <a:xfrm>
                <a:off x="6961188" y="3684588"/>
                <a:ext cx="217487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18"/>
              <p:cNvCxnSpPr/>
              <p:nvPr/>
            </p:nvCxnSpPr>
            <p:spPr>
              <a:xfrm>
                <a:off x="6516688" y="4364038"/>
                <a:ext cx="433387" cy="158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18"/>
              <p:cNvCxnSpPr/>
              <p:nvPr/>
            </p:nvCxnSpPr>
            <p:spPr>
              <a:xfrm>
                <a:off x="6294438" y="4872038"/>
                <a:ext cx="657225" cy="158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18"/>
              <p:cNvCxnSpPr/>
              <p:nvPr/>
            </p:nvCxnSpPr>
            <p:spPr>
              <a:xfrm>
                <a:off x="6026150" y="5434013"/>
                <a:ext cx="925513" cy="158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18"/>
              <p:cNvCxnSpPr/>
              <p:nvPr/>
            </p:nvCxnSpPr>
            <p:spPr>
              <a:xfrm>
                <a:off x="2403475" y="4287838"/>
                <a:ext cx="458788" cy="158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18"/>
              <p:cNvCxnSpPr/>
              <p:nvPr/>
            </p:nvCxnSpPr>
            <p:spPr>
              <a:xfrm>
                <a:off x="4911725" y="2252663"/>
                <a:ext cx="261938" cy="158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8" name="Google Shape;138;p18"/>
              <p:cNvSpPr/>
              <p:nvPr/>
            </p:nvSpPr>
            <p:spPr>
              <a:xfrm>
                <a:off x="2062163" y="1997075"/>
                <a:ext cx="946150" cy="493713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41" extrusionOk="0">
                    <a:moveTo>
                      <a:pt x="502" y="0"/>
                    </a:moveTo>
                    <a:lnTo>
                      <a:pt x="653" y="0"/>
                    </a:lnTo>
                    <a:lnTo>
                      <a:pt x="502" y="0"/>
                    </a:lnTo>
                    <a:lnTo>
                      <a:pt x="0" y="3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8"/>
              <p:cNvSpPr/>
              <p:nvPr/>
            </p:nvSpPr>
            <p:spPr>
              <a:xfrm>
                <a:off x="6961188" y="3684588"/>
                <a:ext cx="633412" cy="128587"/>
              </a:xfrm>
              <a:custGeom>
                <a:avLst/>
                <a:gdLst/>
                <a:ahLst/>
                <a:cxnLst/>
                <a:rect l="l" t="t" r="r" b="b"/>
                <a:pathLst>
                  <a:path w="437" h="89" extrusionOk="0">
                    <a:moveTo>
                      <a:pt x="0" y="0"/>
                    </a:moveTo>
                    <a:lnTo>
                      <a:pt x="437" y="0"/>
                    </a:lnTo>
                    <a:lnTo>
                      <a:pt x="437" y="8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0" name="Google Shape;140;p18"/>
              <p:cNvCxnSpPr/>
              <p:nvPr/>
            </p:nvCxnSpPr>
            <p:spPr>
              <a:xfrm>
                <a:off x="6516688" y="4364038"/>
                <a:ext cx="434975" cy="158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18"/>
              <p:cNvCxnSpPr/>
              <p:nvPr/>
            </p:nvCxnSpPr>
            <p:spPr>
              <a:xfrm>
                <a:off x="6294438" y="4872038"/>
                <a:ext cx="657225" cy="158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18"/>
              <p:cNvCxnSpPr/>
              <p:nvPr/>
            </p:nvCxnSpPr>
            <p:spPr>
              <a:xfrm>
                <a:off x="6026150" y="5434013"/>
                <a:ext cx="925513" cy="158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18"/>
              <p:cNvCxnSpPr/>
              <p:nvPr/>
            </p:nvCxnSpPr>
            <p:spPr>
              <a:xfrm>
                <a:off x="2406650" y="4287838"/>
                <a:ext cx="455613" cy="1587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4" name="Google Shape;144;p18"/>
              <p:cNvSpPr/>
              <p:nvPr/>
            </p:nvSpPr>
            <p:spPr>
              <a:xfrm>
                <a:off x="3924300" y="3349625"/>
                <a:ext cx="301625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09" extrusionOk="0">
                    <a:moveTo>
                      <a:pt x="64" y="0"/>
                    </a:moveTo>
                    <a:lnTo>
                      <a:pt x="64" y="0"/>
                    </a:lnTo>
                    <a:lnTo>
                      <a:pt x="72" y="0"/>
                    </a:lnTo>
                    <a:lnTo>
                      <a:pt x="86" y="3"/>
                    </a:lnTo>
                    <a:lnTo>
                      <a:pt x="102" y="6"/>
                    </a:lnTo>
                    <a:lnTo>
                      <a:pt x="122" y="13"/>
                    </a:lnTo>
                    <a:lnTo>
                      <a:pt x="134" y="18"/>
                    </a:lnTo>
                    <a:lnTo>
                      <a:pt x="148" y="26"/>
                    </a:lnTo>
                    <a:lnTo>
                      <a:pt x="158" y="35"/>
                    </a:lnTo>
                    <a:lnTo>
                      <a:pt x="168" y="45"/>
                    </a:lnTo>
                    <a:lnTo>
                      <a:pt x="178" y="55"/>
                    </a:lnTo>
                    <a:lnTo>
                      <a:pt x="186" y="67"/>
                    </a:lnTo>
                    <a:lnTo>
                      <a:pt x="193" y="80"/>
                    </a:lnTo>
                    <a:lnTo>
                      <a:pt x="198" y="92"/>
                    </a:lnTo>
                    <a:lnTo>
                      <a:pt x="203" y="105"/>
                    </a:lnTo>
                    <a:lnTo>
                      <a:pt x="206" y="121"/>
                    </a:lnTo>
                    <a:lnTo>
                      <a:pt x="208" y="136"/>
                    </a:lnTo>
                    <a:lnTo>
                      <a:pt x="208" y="149"/>
                    </a:lnTo>
                    <a:lnTo>
                      <a:pt x="208" y="164"/>
                    </a:lnTo>
                    <a:lnTo>
                      <a:pt x="206" y="179"/>
                    </a:lnTo>
                    <a:lnTo>
                      <a:pt x="203" y="195"/>
                    </a:lnTo>
                    <a:lnTo>
                      <a:pt x="198" y="208"/>
                    </a:lnTo>
                    <a:lnTo>
                      <a:pt x="193" y="223"/>
                    </a:lnTo>
                    <a:lnTo>
                      <a:pt x="185" y="235"/>
                    </a:lnTo>
                    <a:lnTo>
                      <a:pt x="176" y="248"/>
                    </a:lnTo>
                    <a:lnTo>
                      <a:pt x="166" y="258"/>
                    </a:lnTo>
                    <a:lnTo>
                      <a:pt x="154" y="270"/>
                    </a:lnTo>
                    <a:lnTo>
                      <a:pt x="143" y="279"/>
                    </a:lnTo>
                    <a:lnTo>
                      <a:pt x="131" y="287"/>
                    </a:lnTo>
                    <a:lnTo>
                      <a:pt x="117" y="294"/>
                    </a:lnTo>
                    <a:lnTo>
                      <a:pt x="102" y="300"/>
                    </a:lnTo>
                    <a:lnTo>
                      <a:pt x="89" y="304"/>
                    </a:lnTo>
                    <a:lnTo>
                      <a:pt x="74" y="307"/>
                    </a:lnTo>
                    <a:lnTo>
                      <a:pt x="59" y="309"/>
                    </a:lnTo>
                    <a:lnTo>
                      <a:pt x="44" y="309"/>
                    </a:lnTo>
                    <a:lnTo>
                      <a:pt x="28" y="307"/>
                    </a:lnTo>
                    <a:lnTo>
                      <a:pt x="13" y="305"/>
                    </a:lnTo>
                    <a:lnTo>
                      <a:pt x="0" y="300"/>
                    </a:lnTo>
                  </a:path>
                </a:pathLst>
              </a:custGeom>
              <a:noFill/>
              <a:ln w="127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8"/>
              <p:cNvSpPr/>
              <p:nvPr/>
            </p:nvSpPr>
            <p:spPr>
              <a:xfrm>
                <a:off x="3924300" y="3349625"/>
                <a:ext cx="301625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09" extrusionOk="0">
                    <a:moveTo>
                      <a:pt x="64" y="0"/>
                    </a:moveTo>
                    <a:lnTo>
                      <a:pt x="64" y="0"/>
                    </a:lnTo>
                    <a:lnTo>
                      <a:pt x="72" y="0"/>
                    </a:lnTo>
                    <a:lnTo>
                      <a:pt x="86" y="3"/>
                    </a:lnTo>
                    <a:lnTo>
                      <a:pt x="102" y="6"/>
                    </a:lnTo>
                    <a:lnTo>
                      <a:pt x="122" y="13"/>
                    </a:lnTo>
                    <a:lnTo>
                      <a:pt x="134" y="18"/>
                    </a:lnTo>
                    <a:lnTo>
                      <a:pt x="148" y="26"/>
                    </a:lnTo>
                    <a:lnTo>
                      <a:pt x="158" y="35"/>
                    </a:lnTo>
                    <a:lnTo>
                      <a:pt x="168" y="45"/>
                    </a:lnTo>
                    <a:lnTo>
                      <a:pt x="178" y="55"/>
                    </a:lnTo>
                    <a:lnTo>
                      <a:pt x="186" y="67"/>
                    </a:lnTo>
                    <a:lnTo>
                      <a:pt x="193" y="80"/>
                    </a:lnTo>
                    <a:lnTo>
                      <a:pt x="198" y="92"/>
                    </a:lnTo>
                    <a:lnTo>
                      <a:pt x="203" y="105"/>
                    </a:lnTo>
                    <a:lnTo>
                      <a:pt x="206" y="121"/>
                    </a:lnTo>
                    <a:lnTo>
                      <a:pt x="208" y="136"/>
                    </a:lnTo>
                    <a:lnTo>
                      <a:pt x="208" y="149"/>
                    </a:lnTo>
                    <a:lnTo>
                      <a:pt x="208" y="164"/>
                    </a:lnTo>
                    <a:lnTo>
                      <a:pt x="206" y="179"/>
                    </a:lnTo>
                    <a:lnTo>
                      <a:pt x="203" y="195"/>
                    </a:lnTo>
                    <a:lnTo>
                      <a:pt x="198" y="208"/>
                    </a:lnTo>
                    <a:lnTo>
                      <a:pt x="193" y="223"/>
                    </a:lnTo>
                    <a:lnTo>
                      <a:pt x="185" y="235"/>
                    </a:lnTo>
                    <a:lnTo>
                      <a:pt x="176" y="248"/>
                    </a:lnTo>
                    <a:lnTo>
                      <a:pt x="166" y="258"/>
                    </a:lnTo>
                    <a:lnTo>
                      <a:pt x="154" y="270"/>
                    </a:lnTo>
                    <a:lnTo>
                      <a:pt x="143" y="279"/>
                    </a:lnTo>
                    <a:lnTo>
                      <a:pt x="131" y="287"/>
                    </a:lnTo>
                    <a:lnTo>
                      <a:pt x="117" y="294"/>
                    </a:lnTo>
                    <a:lnTo>
                      <a:pt x="102" y="300"/>
                    </a:lnTo>
                    <a:lnTo>
                      <a:pt x="89" y="304"/>
                    </a:lnTo>
                    <a:lnTo>
                      <a:pt x="74" y="307"/>
                    </a:lnTo>
                    <a:lnTo>
                      <a:pt x="59" y="309"/>
                    </a:lnTo>
                    <a:lnTo>
                      <a:pt x="44" y="309"/>
                    </a:lnTo>
                    <a:lnTo>
                      <a:pt x="28" y="307"/>
                    </a:lnTo>
                    <a:lnTo>
                      <a:pt x="13" y="305"/>
                    </a:lnTo>
                    <a:lnTo>
                      <a:pt x="0" y="3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18"/>
            <p:cNvSpPr/>
            <p:nvPr/>
          </p:nvSpPr>
          <p:spPr>
            <a:xfrm>
              <a:off x="8076529" y="4967941"/>
              <a:ext cx="201069" cy="2070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8117456" y="4913361"/>
              <a:ext cx="775590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pharynx</a:t>
              </a:r>
              <a:endPara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VERTEBRATE DIGESTIVE SYSTEMS</a:t>
            </a:r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Have evolved more complex digestive systems to adapt to their dietary needs.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MONOGASTRIC: SINGLE-CHAMBERED STOMACH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457199" y="1219199"/>
            <a:ext cx="8167511" cy="494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Process of digestion begins with the mouth.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Teeth play an important role in physically breaking down food (mastication).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Enzymes in saliva begin to chemically breakdown food.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The esophagus transports food to the stomach via peristalsis.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Peristalsis occurs in other GI tract organs as well.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Digestion is continued in the stomach.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Extreme acidity (pH 1.5 to 2.5) increase the rate of breakdown.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Gastric juices contribute to breakdown.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457200" y="1264356"/>
            <a:ext cx="8062912" cy="474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Further breakdown takes place in the small intestine.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Enzymes produced by the liver, pancreas, and small intestine contribute to breakdown.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Most absorption occurs in the small intestine.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Waste material travels through the large intestine and is stored until it is excreted out the rectum.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Some water is absorbed in the large intestine.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Compacts and dries waste into feces.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VERTEBRATE DIGESTIVE SYSTEMS</a:t>
            </a: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457199" y="5087063"/>
            <a:ext cx="8411355" cy="50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>
                <a:solidFill>
                  <a:srgbClr val="000000"/>
                </a:solidFill>
              </a:rPr>
              <a:t>Monogastric Digestive Systems</a:t>
            </a:r>
            <a:endParaRPr/>
          </a:p>
          <a:p>
            <a:pPr marL="0" lvl="0" indent="0" algn="ctr" rtl="0">
              <a:lnSpc>
                <a:spcPct val="55555"/>
              </a:lnSpc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000000"/>
                </a:solidFill>
              </a:rPr>
              <a:t>Humans and herbivores, such as the rabbit</a:t>
            </a:r>
            <a:endParaRPr/>
          </a:p>
        </p:txBody>
      </p:sp>
      <p:pic>
        <p:nvPicPr>
          <p:cNvPr id="172" name="Google Shape;172;p22" descr="Figure_B34_01_05ab.jpg"/>
          <p:cNvPicPr preferRelativeResize="0"/>
          <p:nvPr/>
        </p:nvPicPr>
        <p:blipFill rotWithShape="1">
          <a:blip r:embed="rId3">
            <a:alphaModFix/>
          </a:blip>
          <a:srcRect l="-76" r="116"/>
          <a:stretch/>
        </p:blipFill>
        <p:spPr>
          <a:xfrm>
            <a:off x="1936750" y="960438"/>
            <a:ext cx="5529263" cy="396716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457199" y="5688336"/>
            <a:ext cx="84113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None/>
            </a:pPr>
            <a:r>
              <a:rPr lang="en-US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rabbits digest their food twice: </a:t>
            </a:r>
            <a:r>
              <a:rPr lang="en-US" sz="1800" b="0">
                <a:solidFill>
                  <a:srgbClr val="63A750"/>
                </a:solidFill>
                <a:latin typeface="Arial"/>
                <a:ea typeface="Arial"/>
                <a:cs typeface="Arial"/>
                <a:sym typeface="Arial"/>
              </a:rPr>
              <a:t>1)</a:t>
            </a:r>
            <a:r>
              <a:rPr lang="en-US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Food passes through the digestive system, collects in the cecum, and then it passes as soft feces called cecotrophes. </a:t>
            </a:r>
            <a:r>
              <a:rPr lang="en-US" sz="1800" b="0">
                <a:solidFill>
                  <a:srgbClr val="63A750"/>
                </a:solidFill>
                <a:latin typeface="Arial"/>
                <a:ea typeface="Arial"/>
                <a:cs typeface="Arial"/>
                <a:sym typeface="Arial"/>
              </a:rPr>
              <a:t>2)</a:t>
            </a:r>
            <a:r>
              <a:rPr lang="en-US"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rabbit re-ingests these cecotrophes to further digest them.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AVIAN</a:t>
            </a:r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Birds do not have teeth so their digestive system must be able to handle un-masticated food.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Beak type fits their diet.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Metabolic rates are high to quickly process food and keep weight down.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>
            <a:off x="457200" y="1264356"/>
            <a:ext cx="8062912" cy="474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Stomach has two chambers…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Proventriculus = where gastric juices are produced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Gizzard = where food is stored, soaked, and mechanically ground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Undigested material forms pellets.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Most chemical digestion and absorption happens within the intestine.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Waste is excreted through the cloaca.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All living organisms need nutrients to survive.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Most animals obtain their nutrients through consuming other organisms.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Biological molecules necessary for animal cell function…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Amino acids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Lipid molecules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Nucleotides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Simple sugars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AVIAN ADAPTATIONS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Birds have evolved highly efficient, simplified digestive systems.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horny beak, lack of jaws, and smaller tongues can be traced back to their dinosaur ancestors.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VERTEBRATE DIGESTIVE SYSTEMS</a:t>
            </a:r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353438" y="4200300"/>
            <a:ext cx="3311100" cy="25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000000"/>
                </a:solidFill>
              </a:rPr>
              <a:t>Birds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A </a:t>
            </a:r>
            <a:r>
              <a:rPr lang="en-US" sz="1700" b="1">
                <a:solidFill>
                  <a:srgbClr val="000000"/>
                </a:solidFill>
              </a:rPr>
              <a:t>crop</a:t>
            </a:r>
            <a:r>
              <a:rPr lang="en-US" sz="1700">
                <a:solidFill>
                  <a:srgbClr val="000000"/>
                </a:solidFill>
              </a:rPr>
              <a:t>, stores food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Two stomachs: the </a:t>
            </a:r>
            <a:r>
              <a:rPr lang="en-US" sz="1700" b="1">
                <a:solidFill>
                  <a:srgbClr val="000000"/>
                </a:solidFill>
              </a:rPr>
              <a:t>proventriculus</a:t>
            </a:r>
            <a:r>
              <a:rPr lang="en-US" sz="1700">
                <a:solidFill>
                  <a:srgbClr val="000000"/>
                </a:solidFill>
              </a:rPr>
              <a:t> (enzymes) and the </a:t>
            </a:r>
            <a:r>
              <a:rPr lang="en-US" sz="1700" b="1">
                <a:solidFill>
                  <a:srgbClr val="000000"/>
                </a:solidFill>
              </a:rPr>
              <a:t>gizzard</a:t>
            </a:r>
            <a:r>
              <a:rPr lang="en-US" sz="1700">
                <a:solidFill>
                  <a:srgbClr val="000000"/>
                </a:solidFill>
              </a:rPr>
              <a:t> (grinding). 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One openings to excrete urine and feces = the </a:t>
            </a:r>
            <a:r>
              <a:rPr lang="en-US" sz="1700" b="1">
                <a:solidFill>
                  <a:srgbClr val="000000"/>
                </a:solidFill>
              </a:rPr>
              <a:t>cloaca</a:t>
            </a:r>
            <a:endParaRPr/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650" y="985838"/>
            <a:ext cx="1998663" cy="3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 descr="Figure_B34_01_07.jpg"/>
          <p:cNvPicPr preferRelativeResize="0"/>
          <p:nvPr/>
        </p:nvPicPr>
        <p:blipFill rotWithShape="1">
          <a:blip r:embed="rId4">
            <a:alphaModFix/>
          </a:blip>
          <a:srcRect l="66" r="3647"/>
          <a:stretch/>
        </p:blipFill>
        <p:spPr>
          <a:xfrm>
            <a:off x="4254115" y="985838"/>
            <a:ext cx="3894138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3762225" y="3805250"/>
            <a:ext cx="5132100" cy="2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Ruminants</a:t>
            </a:r>
            <a:endParaRPr/>
          </a:p>
          <a:p>
            <a:pPr marL="0" marR="0" lvl="0" indent="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None/>
            </a:pP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stomachs: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rumen</a:t>
            </a: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reticulum</a:t>
            </a: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contain prokaryotes and protists to digest cellulose fiber.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 is regurgitated chewed and swallowed in third stomach, the </a:t>
            </a: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omasum</a:t>
            </a: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removes water. 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 then passes onto the </a:t>
            </a: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abomasum</a:t>
            </a:r>
            <a:r>
              <a:rPr lang="en-US" sz="17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enzymes produced by animal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RUMINANTS</a:t>
            </a:r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Mainly herbivores like cows and goats.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Diets include large amounts of roughage (fiber).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Digestive systems have evolved to handle large amounts of cellulose.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Do not have upper incisor teeth.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Use lower teeth, tongue, and lips to tear and chew food.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Stomach is a multi-chambered organ with four compartments…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Rumen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Reticulum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Omasum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Abomasum (true stomach)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Chambers contain many microbes that breakdown cellulose and ferment food.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Space is needed to house enough bacteria to breakdown roughage.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Fermentation produces a lot of gas, such as methane.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Small intestine plays and important role in absorption.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Large intestine helps with the elimination of waste.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VERTEBRATE DIGESTIVE SYSTEMS</a:t>
            </a:r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332525" y="4201501"/>
            <a:ext cx="3352800" cy="25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000000"/>
                </a:solidFill>
              </a:rPr>
              <a:t>Birds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A </a:t>
            </a:r>
            <a:r>
              <a:rPr lang="en-US" sz="1700" b="1">
                <a:solidFill>
                  <a:srgbClr val="000000"/>
                </a:solidFill>
              </a:rPr>
              <a:t>crop</a:t>
            </a:r>
            <a:r>
              <a:rPr lang="en-US" sz="1700">
                <a:solidFill>
                  <a:srgbClr val="000000"/>
                </a:solidFill>
              </a:rPr>
              <a:t>, stores food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Two stomachs: the </a:t>
            </a:r>
            <a:r>
              <a:rPr lang="en-US" sz="1700" b="1">
                <a:solidFill>
                  <a:srgbClr val="000000"/>
                </a:solidFill>
              </a:rPr>
              <a:t>proventriculus</a:t>
            </a:r>
            <a:r>
              <a:rPr lang="en-US" sz="1700">
                <a:solidFill>
                  <a:srgbClr val="000000"/>
                </a:solidFill>
              </a:rPr>
              <a:t> (enzymes) and the </a:t>
            </a:r>
            <a:r>
              <a:rPr lang="en-US" sz="1700" b="1">
                <a:solidFill>
                  <a:srgbClr val="000000"/>
                </a:solidFill>
              </a:rPr>
              <a:t>gizzard</a:t>
            </a:r>
            <a:r>
              <a:rPr lang="en-US" sz="1700">
                <a:solidFill>
                  <a:srgbClr val="000000"/>
                </a:solidFill>
              </a:rPr>
              <a:t> (grinding). </a:t>
            </a:r>
            <a:endParaRPr/>
          </a:p>
          <a:p>
            <a:pPr marL="22860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</a:rPr>
              <a:t>One openings to excrete urine and feces = the </a:t>
            </a:r>
            <a:r>
              <a:rPr lang="en-US" sz="1700" b="1">
                <a:solidFill>
                  <a:srgbClr val="000000"/>
                </a:solidFill>
              </a:rPr>
              <a:t>cloaca</a:t>
            </a:r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650" y="985838"/>
            <a:ext cx="1998663" cy="3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 descr="Figure_B34_01_07.jpg"/>
          <p:cNvPicPr preferRelativeResize="0"/>
          <p:nvPr/>
        </p:nvPicPr>
        <p:blipFill rotWithShape="1">
          <a:blip r:embed="rId4">
            <a:alphaModFix/>
          </a:blip>
          <a:srcRect l="66" r="3647"/>
          <a:stretch/>
        </p:blipFill>
        <p:spPr>
          <a:xfrm>
            <a:off x="4254115" y="985838"/>
            <a:ext cx="3894138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/>
        </p:nvSpPr>
        <p:spPr>
          <a:xfrm>
            <a:off x="3777550" y="3805249"/>
            <a:ext cx="5062800" cy="30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Ruminants</a:t>
            </a:r>
            <a:endParaRPr/>
          </a:p>
          <a:p>
            <a:pPr marL="0" marR="0" lvl="0" indent="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stomachs: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rumen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reticulum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contain prokaryotes and protists to digest cellulose fiber.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 is regurgitated chewed and swallowed in third stomach, the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omasum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removes water. </a:t>
            </a:r>
            <a:endParaRPr/>
          </a:p>
          <a:p>
            <a:pPr marL="228600" marR="0" lvl="0" indent="-228600" algn="l" rtl="0">
              <a:lnSpc>
                <a:spcPct val="117647"/>
              </a:lnSpc>
              <a:spcBef>
                <a:spcPts val="940"/>
              </a:spcBef>
              <a:spcAft>
                <a:spcPts val="0"/>
              </a:spcAft>
              <a:buClr>
                <a:srgbClr val="6CB255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Cud then passes onto the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abomasum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enzymes produced by animal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PSEUDO-RUMINANTS</a:t>
            </a:r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Includes camels and alpacas.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Have a three-chambered stomach.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Omasum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Abomasum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Reticulum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Cecum is large and contains many microorganisms that can breakdown and ferment roughage.</a:t>
            </a:r>
            <a:endParaRPr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PARTS OF THE DIGESTIVE SYSTEM</a:t>
            </a:r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body" idx="1"/>
          </p:nvPr>
        </p:nvSpPr>
        <p:spPr>
          <a:xfrm>
            <a:off x="457200" y="1107618"/>
            <a:ext cx="8161688" cy="328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Humans digestive tract is complete (alimentary canal)</a:t>
            </a:r>
            <a:endParaRPr/>
          </a:p>
          <a:p>
            <a:pPr marL="342900" lvl="0" indent="-342900" algn="l" rtl="0"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Part of a tube-within-a-tube body plan</a:t>
            </a:r>
            <a:endParaRPr/>
          </a:p>
          <a:p>
            <a:pPr marL="342900" lvl="0" indent="-342900" algn="l" rtl="0"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Begins with a mouth and ends in an anus</a:t>
            </a:r>
            <a:endParaRPr/>
          </a:p>
          <a:p>
            <a:pPr marL="342900" lvl="0" indent="-342900" algn="l" rtl="0"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Digestion entirely </a:t>
            </a:r>
            <a:r>
              <a:rPr lang="en-US" sz="2400" b="1">
                <a:solidFill>
                  <a:srgbClr val="000000"/>
                </a:solidFill>
              </a:rPr>
              <a:t>extracellular</a:t>
            </a:r>
            <a:endParaRPr/>
          </a:p>
          <a:p>
            <a:pPr marL="596900" lvl="1" indent="-303213" algn="l" rtl="0">
              <a:spcBef>
                <a:spcPts val="10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Digestive enzymes are secreted by</a:t>
            </a:r>
            <a:endParaRPr/>
          </a:p>
          <a:p>
            <a:pPr marL="901700" lvl="2" indent="-3048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The wall of the digestive tract, or</a:t>
            </a:r>
            <a:endParaRPr/>
          </a:p>
          <a:p>
            <a:pPr marL="901700" lvl="2" indent="-3048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By nearby glands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HUMAN DIGESTIVE TRACT</a:t>
            </a:r>
            <a:endParaRPr/>
          </a:p>
        </p:txBody>
      </p:sp>
      <p:grpSp>
        <p:nvGrpSpPr>
          <p:cNvPr id="245" name="Google Shape;245;p33"/>
          <p:cNvGrpSpPr/>
          <p:nvPr/>
        </p:nvGrpSpPr>
        <p:grpSpPr>
          <a:xfrm>
            <a:off x="720683" y="955288"/>
            <a:ext cx="7702635" cy="5688313"/>
            <a:chOff x="717464" y="1151891"/>
            <a:chExt cx="7702635" cy="5288271"/>
          </a:xfrm>
        </p:grpSpPr>
        <p:pic>
          <p:nvPicPr>
            <p:cNvPr id="246" name="Google Shape;246;p33" descr="mad2543X_34_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2467" y="1151891"/>
              <a:ext cx="3393520" cy="528827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7" name="Google Shape;247;p33"/>
            <p:cNvCxnSpPr/>
            <p:nvPr/>
          </p:nvCxnSpPr>
          <p:spPr>
            <a:xfrm>
              <a:off x="2242936" y="4139849"/>
              <a:ext cx="1400533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33"/>
            <p:cNvCxnSpPr/>
            <p:nvPr/>
          </p:nvCxnSpPr>
          <p:spPr>
            <a:xfrm>
              <a:off x="4477743" y="3483485"/>
              <a:ext cx="1747138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33"/>
            <p:cNvCxnSpPr/>
            <p:nvPr/>
          </p:nvCxnSpPr>
          <p:spPr>
            <a:xfrm>
              <a:off x="4413258" y="6269032"/>
              <a:ext cx="1811623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0" name="Google Shape;250;p33"/>
            <p:cNvSpPr/>
            <p:nvPr/>
          </p:nvSpPr>
          <p:spPr>
            <a:xfrm>
              <a:off x="4493864" y="5995102"/>
              <a:ext cx="1731017" cy="71151"/>
            </a:xfrm>
            <a:custGeom>
              <a:avLst/>
              <a:gdLst/>
              <a:ahLst/>
              <a:cxnLst/>
              <a:rect l="l" t="t" r="r" b="b"/>
              <a:pathLst>
                <a:path w="1136" h="52" extrusionOk="0">
                  <a:moveTo>
                    <a:pt x="1136" y="0"/>
                  </a:moveTo>
                  <a:lnTo>
                    <a:pt x="952" y="0"/>
                  </a:lnTo>
                  <a:lnTo>
                    <a:pt x="0" y="52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p33"/>
            <p:cNvCxnSpPr/>
            <p:nvPr/>
          </p:nvCxnSpPr>
          <p:spPr>
            <a:xfrm>
              <a:off x="2641936" y="4668143"/>
              <a:ext cx="1307836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2" name="Google Shape;252;p33"/>
            <p:cNvSpPr/>
            <p:nvPr/>
          </p:nvSpPr>
          <p:spPr>
            <a:xfrm>
              <a:off x="3202149" y="4693045"/>
              <a:ext cx="1102290" cy="393107"/>
            </a:xfrm>
            <a:custGeom>
              <a:avLst/>
              <a:gdLst/>
              <a:ahLst/>
              <a:cxnLst/>
              <a:rect l="l" t="t" r="r" b="b"/>
              <a:pathLst>
                <a:path w="725" h="292" extrusionOk="0">
                  <a:moveTo>
                    <a:pt x="0" y="292"/>
                  </a:moveTo>
                  <a:lnTo>
                    <a:pt x="81" y="292"/>
                  </a:lnTo>
                  <a:lnTo>
                    <a:pt x="725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3" name="Google Shape;253;p33"/>
            <p:cNvCxnSpPr/>
            <p:nvPr/>
          </p:nvCxnSpPr>
          <p:spPr>
            <a:xfrm>
              <a:off x="4328621" y="2165419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33"/>
            <p:cNvCxnSpPr/>
            <p:nvPr/>
          </p:nvCxnSpPr>
          <p:spPr>
            <a:xfrm>
              <a:off x="3059074" y="2560305"/>
              <a:ext cx="99145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3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6" name="Google Shape;256;p33"/>
            <p:cNvSpPr/>
            <p:nvPr/>
          </p:nvSpPr>
          <p:spPr>
            <a:xfrm>
              <a:off x="3226331" y="2165419"/>
              <a:ext cx="1102290" cy="394886"/>
            </a:xfrm>
            <a:custGeom>
              <a:avLst/>
              <a:gdLst/>
              <a:ahLst/>
              <a:cxnLst/>
              <a:rect l="l" t="t" r="r" b="b"/>
              <a:pathLst>
                <a:path w="724" h="294" extrusionOk="0">
                  <a:moveTo>
                    <a:pt x="0" y="294"/>
                  </a:moveTo>
                  <a:lnTo>
                    <a:pt x="155" y="0"/>
                  </a:lnTo>
                  <a:lnTo>
                    <a:pt x="724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" name="Google Shape;257;p33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33"/>
            <p:cNvCxnSpPr/>
            <p:nvPr/>
          </p:nvCxnSpPr>
          <p:spPr>
            <a:xfrm>
              <a:off x="2804367" y="2562084"/>
              <a:ext cx="1246163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33"/>
            <p:cNvCxnSpPr/>
            <p:nvPr/>
          </p:nvCxnSpPr>
          <p:spPr>
            <a:xfrm>
              <a:off x="4328621" y="2165419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33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1" name="Google Shape;261;p33"/>
            <p:cNvSpPr/>
            <p:nvPr/>
          </p:nvSpPr>
          <p:spPr>
            <a:xfrm>
              <a:off x="3226331" y="2165419"/>
              <a:ext cx="1102290" cy="394886"/>
            </a:xfrm>
            <a:custGeom>
              <a:avLst/>
              <a:gdLst/>
              <a:ahLst/>
              <a:cxnLst/>
              <a:rect l="l" t="t" r="r" b="b"/>
              <a:pathLst>
                <a:path w="724" h="294" extrusionOk="0">
                  <a:moveTo>
                    <a:pt x="0" y="294"/>
                  </a:moveTo>
                  <a:lnTo>
                    <a:pt x="155" y="0"/>
                  </a:lnTo>
                  <a:lnTo>
                    <a:pt x="72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3458074" y="2494491"/>
              <a:ext cx="370788" cy="65814"/>
            </a:xfrm>
            <a:custGeom>
              <a:avLst/>
              <a:gdLst/>
              <a:ahLst/>
              <a:cxnLst/>
              <a:rect l="l" t="t" r="r" b="b"/>
              <a:pathLst>
                <a:path w="243" h="49" extrusionOk="0">
                  <a:moveTo>
                    <a:pt x="0" y="49"/>
                  </a:moveTo>
                  <a:lnTo>
                    <a:pt x="26" y="0"/>
                  </a:lnTo>
                  <a:lnTo>
                    <a:pt x="243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3458074" y="2494491"/>
              <a:ext cx="370788" cy="65814"/>
            </a:xfrm>
            <a:custGeom>
              <a:avLst/>
              <a:gdLst/>
              <a:ahLst/>
              <a:cxnLst/>
              <a:rect l="l" t="t" r="r" b="b"/>
              <a:pathLst>
                <a:path w="243" h="49" extrusionOk="0">
                  <a:moveTo>
                    <a:pt x="0" y="49"/>
                  </a:moveTo>
                  <a:lnTo>
                    <a:pt x="26" y="0"/>
                  </a:lnTo>
                  <a:lnTo>
                    <a:pt x="243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4" name="Google Shape;264;p33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33"/>
            <p:cNvCxnSpPr/>
            <p:nvPr/>
          </p:nvCxnSpPr>
          <p:spPr>
            <a:xfrm>
              <a:off x="1924051" y="4141628"/>
              <a:ext cx="171941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33"/>
            <p:cNvCxnSpPr/>
            <p:nvPr/>
          </p:nvCxnSpPr>
          <p:spPr>
            <a:xfrm>
              <a:off x="4477743" y="3483485"/>
              <a:ext cx="1747138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33"/>
            <p:cNvCxnSpPr/>
            <p:nvPr/>
          </p:nvCxnSpPr>
          <p:spPr>
            <a:xfrm>
              <a:off x="4413258" y="6269032"/>
              <a:ext cx="1811623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8" name="Google Shape;268;p33"/>
            <p:cNvSpPr/>
            <p:nvPr/>
          </p:nvSpPr>
          <p:spPr>
            <a:xfrm>
              <a:off x="4346757" y="2419783"/>
              <a:ext cx="1878124" cy="490939"/>
            </a:xfrm>
            <a:custGeom>
              <a:avLst/>
              <a:gdLst/>
              <a:ahLst/>
              <a:cxnLst/>
              <a:rect l="l" t="t" r="r" b="b"/>
              <a:pathLst>
                <a:path w="1233" h="366" extrusionOk="0">
                  <a:moveTo>
                    <a:pt x="1233" y="366"/>
                  </a:moveTo>
                  <a:lnTo>
                    <a:pt x="1049" y="366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4346757" y="2419783"/>
              <a:ext cx="1878124" cy="490939"/>
            </a:xfrm>
            <a:custGeom>
              <a:avLst/>
              <a:gdLst/>
              <a:ahLst/>
              <a:cxnLst/>
              <a:rect l="l" t="t" r="r" b="b"/>
              <a:pathLst>
                <a:path w="1233" h="366" extrusionOk="0">
                  <a:moveTo>
                    <a:pt x="1233" y="366"/>
                  </a:moveTo>
                  <a:lnTo>
                    <a:pt x="1049" y="36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4493864" y="5995102"/>
              <a:ext cx="1731017" cy="71151"/>
            </a:xfrm>
            <a:custGeom>
              <a:avLst/>
              <a:gdLst/>
              <a:ahLst/>
              <a:cxnLst/>
              <a:rect l="l" t="t" r="r" b="b"/>
              <a:pathLst>
                <a:path w="1136" h="52" extrusionOk="0">
                  <a:moveTo>
                    <a:pt x="1136" y="0"/>
                  </a:moveTo>
                  <a:lnTo>
                    <a:pt x="952" y="0"/>
                  </a:lnTo>
                  <a:lnTo>
                    <a:pt x="0" y="5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1" name="Google Shape;271;p33"/>
            <p:cNvCxnSpPr/>
            <p:nvPr/>
          </p:nvCxnSpPr>
          <p:spPr>
            <a:xfrm>
              <a:off x="2400061" y="4669921"/>
              <a:ext cx="1549711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2" name="Google Shape;272;p33"/>
            <p:cNvSpPr/>
            <p:nvPr/>
          </p:nvSpPr>
          <p:spPr>
            <a:xfrm>
              <a:off x="2964605" y="4693045"/>
              <a:ext cx="1339833" cy="393107"/>
            </a:xfrm>
            <a:custGeom>
              <a:avLst/>
              <a:gdLst/>
              <a:ahLst/>
              <a:cxnLst/>
              <a:rect l="l" t="t" r="r" b="b"/>
              <a:pathLst>
                <a:path w="12155" h="10000" extrusionOk="0">
                  <a:moveTo>
                    <a:pt x="0" y="9890"/>
                  </a:moveTo>
                  <a:lnTo>
                    <a:pt x="3272" y="10000"/>
                  </a:lnTo>
                  <a:lnTo>
                    <a:pt x="1215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3" name="Google Shape;273;p33"/>
            <p:cNvCxnSpPr/>
            <p:nvPr/>
          </p:nvCxnSpPr>
          <p:spPr>
            <a:xfrm>
              <a:off x="4921077" y="4257247"/>
              <a:ext cx="1303804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33"/>
            <p:cNvCxnSpPr/>
            <p:nvPr/>
          </p:nvCxnSpPr>
          <p:spPr>
            <a:xfrm>
              <a:off x="4921077" y="4257247"/>
              <a:ext cx="1303804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33"/>
            <p:cNvCxnSpPr/>
            <p:nvPr/>
          </p:nvCxnSpPr>
          <p:spPr>
            <a:xfrm>
              <a:off x="4834424" y="4988320"/>
              <a:ext cx="1390457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33"/>
            <p:cNvCxnSpPr/>
            <p:nvPr/>
          </p:nvCxnSpPr>
          <p:spPr>
            <a:xfrm>
              <a:off x="4834424" y="4988320"/>
              <a:ext cx="1390457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7" name="Google Shape;277;p33"/>
            <p:cNvSpPr/>
            <p:nvPr/>
          </p:nvSpPr>
          <p:spPr>
            <a:xfrm>
              <a:off x="5118562" y="5308498"/>
              <a:ext cx="1110349" cy="380656"/>
            </a:xfrm>
            <a:custGeom>
              <a:avLst/>
              <a:gdLst/>
              <a:ahLst/>
              <a:cxnLst/>
              <a:rect l="l" t="t" r="r" b="b"/>
              <a:pathLst>
                <a:path w="729" h="283" extrusionOk="0">
                  <a:moveTo>
                    <a:pt x="729" y="283"/>
                  </a:moveTo>
                  <a:lnTo>
                    <a:pt x="548" y="283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5118562" y="5308498"/>
              <a:ext cx="1110349" cy="380656"/>
            </a:xfrm>
            <a:custGeom>
              <a:avLst/>
              <a:gdLst/>
              <a:ahLst/>
              <a:cxnLst/>
              <a:rect l="l" t="t" r="r" b="b"/>
              <a:pathLst>
                <a:path w="729" h="283" extrusionOk="0">
                  <a:moveTo>
                    <a:pt x="729" y="283"/>
                  </a:moveTo>
                  <a:lnTo>
                    <a:pt x="548" y="283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4032393" y="2282817"/>
              <a:ext cx="2192488" cy="225904"/>
            </a:xfrm>
            <a:custGeom>
              <a:avLst/>
              <a:gdLst/>
              <a:ahLst/>
              <a:cxnLst/>
              <a:rect l="l" t="t" r="r" b="b"/>
              <a:pathLst>
                <a:path w="1440" h="169" extrusionOk="0">
                  <a:moveTo>
                    <a:pt x="1440" y="169"/>
                  </a:moveTo>
                  <a:lnTo>
                    <a:pt x="1261" y="169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3"/>
            <p:cNvSpPr/>
            <p:nvPr/>
          </p:nvSpPr>
          <p:spPr>
            <a:xfrm>
              <a:off x="4032393" y="2282817"/>
              <a:ext cx="2192488" cy="225904"/>
            </a:xfrm>
            <a:custGeom>
              <a:avLst/>
              <a:gdLst/>
              <a:ahLst/>
              <a:cxnLst/>
              <a:rect l="l" t="t" r="r" b="b"/>
              <a:pathLst>
                <a:path w="1440" h="169" extrusionOk="0">
                  <a:moveTo>
                    <a:pt x="1440" y="169"/>
                  </a:moveTo>
                  <a:lnTo>
                    <a:pt x="1261" y="16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717464" y="2188543"/>
              <a:ext cx="88956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Accessory organs</a:t>
              </a: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6301457" y="2184986"/>
              <a:ext cx="1367854" cy="137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Digestive tract organs</a:t>
              </a: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6301457" y="6204996"/>
              <a:ext cx="325573" cy="137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Anus</a:t>
              </a:r>
              <a:endParaRPr/>
            </a:p>
          </p:txBody>
        </p:sp>
        <p:cxnSp>
          <p:nvCxnSpPr>
            <p:cNvPr id="284" name="Google Shape;284;p33"/>
            <p:cNvCxnSpPr/>
            <p:nvPr/>
          </p:nvCxnSpPr>
          <p:spPr>
            <a:xfrm>
              <a:off x="3711984" y="2816447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33"/>
            <p:cNvSpPr txBox="1"/>
            <p:nvPr/>
          </p:nvSpPr>
          <p:spPr>
            <a:xfrm>
              <a:off x="717549" y="2370243"/>
              <a:ext cx="21313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Salivary glands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 saliva: contains digestive enzyme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carbohydrates</a:t>
              </a:r>
              <a:endParaRPr/>
            </a:p>
          </p:txBody>
        </p:sp>
        <p:sp>
          <p:nvSpPr>
            <p:cNvPr id="286" name="Google Shape;286;p33"/>
            <p:cNvSpPr txBox="1"/>
            <p:nvPr/>
          </p:nvSpPr>
          <p:spPr>
            <a:xfrm>
              <a:off x="747713" y="3947294"/>
              <a:ext cx="1979169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Liver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major metabolic organ: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processes and stores nutrients;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bile for emulsification of fats</a:t>
              </a:r>
              <a:endParaRPr/>
            </a:p>
          </p:txBody>
        </p:sp>
        <p:sp>
          <p:nvSpPr>
            <p:cNvPr id="287" name="Google Shape;287;p33"/>
            <p:cNvSpPr txBox="1"/>
            <p:nvPr/>
          </p:nvSpPr>
          <p:spPr>
            <a:xfrm>
              <a:off x="717549" y="4483205"/>
              <a:ext cx="16825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Gallbladder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stores bile from liver; sends it to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small intestine</a:t>
              </a:r>
              <a:endParaRPr/>
            </a:p>
          </p:txBody>
        </p:sp>
        <p:sp>
          <p:nvSpPr>
            <p:cNvPr id="288" name="Google Shape;288;p33"/>
            <p:cNvSpPr txBox="1"/>
            <p:nvPr/>
          </p:nvSpPr>
          <p:spPr>
            <a:xfrm>
              <a:off x="717549" y="4903893"/>
              <a:ext cx="2323714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pancreatic juice: contains digestive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enzymes, and sends it to the small intestine;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insulin and secretes it into the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blood after eating</a:t>
              </a:r>
              <a:endParaRPr/>
            </a:p>
          </p:txBody>
        </p:sp>
        <p:sp>
          <p:nvSpPr>
            <p:cNvPr id="289" name="Google Shape;289;p33"/>
            <p:cNvSpPr txBox="1"/>
            <p:nvPr/>
          </p:nvSpPr>
          <p:spPr>
            <a:xfrm>
              <a:off x="6302375" y="2316268"/>
              <a:ext cx="2117724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Mouth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teeth chew food; tongue tastes and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pushes food for chewing and swallowing</a:t>
              </a:r>
              <a:endParaRPr/>
            </a:p>
          </p:txBody>
        </p:sp>
        <p:sp>
          <p:nvSpPr>
            <p:cNvPr id="290" name="Google Shape;290;p33"/>
            <p:cNvSpPr txBox="1"/>
            <p:nvPr/>
          </p:nvSpPr>
          <p:spPr>
            <a:xfrm>
              <a:off x="6302374" y="2810847"/>
              <a:ext cx="2117725" cy="228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Pharynx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passageway where food is swallowed</a:t>
              </a:r>
              <a:endParaRPr/>
            </a:p>
          </p:txBody>
        </p:sp>
        <p:sp>
          <p:nvSpPr>
            <p:cNvPr id="291" name="Google Shape;291;p33"/>
            <p:cNvSpPr txBox="1"/>
            <p:nvPr/>
          </p:nvSpPr>
          <p:spPr>
            <a:xfrm>
              <a:off x="6302374" y="3294168"/>
              <a:ext cx="2117725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Esophagus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passageway where peristalsis pushes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food to stomach</a:t>
              </a:r>
              <a:endParaRPr/>
            </a:p>
          </p:txBody>
        </p:sp>
        <p:sp>
          <p:nvSpPr>
            <p:cNvPr id="292" name="Google Shape;292;p33"/>
            <p:cNvSpPr txBox="1"/>
            <p:nvPr/>
          </p:nvSpPr>
          <p:spPr>
            <a:xfrm>
              <a:off x="6302374" y="4072043"/>
              <a:ext cx="2117725" cy="57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Stomach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secretes acid and digestive enzyme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protein; churns, mixing food with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secretions, and sends chyme to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/>
            </a:p>
          </p:txBody>
        </p:sp>
        <p:sp>
          <p:nvSpPr>
            <p:cNvPr id="293" name="Google Shape;293;p33"/>
            <p:cNvSpPr txBox="1"/>
            <p:nvPr/>
          </p:nvSpPr>
          <p:spPr>
            <a:xfrm>
              <a:off x="6302374" y="4810230"/>
              <a:ext cx="2117725" cy="57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mixes chyme with digestive enzymes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final breakdown; absorbs nutrient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molecules into body; secretes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digestive hormones into blood</a:t>
              </a:r>
              <a:endParaRPr/>
            </a:p>
          </p:txBody>
        </p:sp>
        <p:sp>
          <p:nvSpPr>
            <p:cNvPr id="294" name="Google Shape;294;p33"/>
            <p:cNvSpPr txBox="1"/>
            <p:nvPr/>
          </p:nvSpPr>
          <p:spPr>
            <a:xfrm>
              <a:off x="6302374" y="5502380"/>
              <a:ext cx="2117725" cy="228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intestine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absorbs water and salt to form feces</a:t>
              </a:r>
              <a:endParaRPr/>
            </a:p>
          </p:txBody>
        </p:sp>
        <p:sp>
          <p:nvSpPr>
            <p:cNvPr id="295" name="Google Shape;295;p33"/>
            <p:cNvSpPr txBox="1"/>
            <p:nvPr/>
          </p:nvSpPr>
          <p:spPr>
            <a:xfrm>
              <a:off x="6302374" y="5808768"/>
              <a:ext cx="1925733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Rectum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stores and regulates elimination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of feces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ORAL CAVITY</a:t>
            </a:r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47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Point of entry for food.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Mastication breaks food down into smaller particles.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All mammals have teeth for chewing.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Saliva begins the digestion process.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Produced by salivary glands (parotid, submandibular, sublingual).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Watery substance that contains mucous, immunoglobins, lysozymes, and salivary amylase (breaks down carbohydrates).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47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Animal food will contain…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Proteins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Fats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Complex carbohydrates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Animals must convert macromolecules found in food into the simple molecules required for cell functioning.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Digestion = food particles are broken down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Absorption = components of digestion are taken into the blood stream or lymph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Animals must balance food intake, storage, and energy expenditure.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pic>
        <p:nvPicPr>
          <p:cNvPr id="307" name="Google Shape;307;p35" descr="Figure_B34_01_08ab.jpg"/>
          <p:cNvPicPr preferRelativeResize="0"/>
          <p:nvPr/>
        </p:nvPicPr>
        <p:blipFill rotWithShape="1">
          <a:blip r:embed="rId3">
            <a:alphaModFix/>
          </a:blip>
          <a:srcRect l="52542" r="-152" b="7040"/>
          <a:stretch/>
        </p:blipFill>
        <p:spPr>
          <a:xfrm>
            <a:off x="1917868" y="1126639"/>
            <a:ext cx="5141575" cy="507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body" idx="1"/>
          </p:nvPr>
        </p:nvSpPr>
        <p:spPr>
          <a:xfrm>
            <a:off x="457201" y="1107618"/>
            <a:ext cx="4808654" cy="537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</a:rPr>
              <a:t>Dentition</a:t>
            </a:r>
            <a:r>
              <a:rPr lang="en-US" sz="2400">
                <a:solidFill>
                  <a:srgbClr val="000000"/>
                </a:solidFill>
              </a:rPr>
              <a:t> differs with mode of nutrition</a:t>
            </a:r>
            <a:endParaRPr/>
          </a:p>
          <a:p>
            <a:pPr marL="569913" lvl="1" indent="-228600" algn="l" rtl="0">
              <a:spcBef>
                <a:spcPts val="10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Omnivores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Variety of specializations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Accommodate both vegetation and meat</a:t>
            </a:r>
            <a:endParaRPr/>
          </a:p>
          <a:p>
            <a:pPr marL="569913" lvl="1" indent="-2286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Herbivores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Incisors for clipping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Premolars and molars for grinding</a:t>
            </a:r>
            <a:endParaRPr/>
          </a:p>
          <a:p>
            <a:pPr marL="568325" lvl="1" indent="-227012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Carnivores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Pointed incisors and enlarged canines</a:t>
            </a:r>
            <a:endParaRPr/>
          </a:p>
          <a:p>
            <a:pPr marL="798513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</a:rPr>
              <a:t>Shear off pieces small enough to swallow </a:t>
            </a:r>
            <a:endParaRPr/>
          </a:p>
        </p:txBody>
      </p:sp>
      <p:grpSp>
        <p:nvGrpSpPr>
          <p:cNvPr id="314" name="Google Shape;314;p36"/>
          <p:cNvGrpSpPr/>
          <p:nvPr/>
        </p:nvGrpSpPr>
        <p:grpSpPr>
          <a:xfrm>
            <a:off x="5720597" y="491571"/>
            <a:ext cx="3071971" cy="6064494"/>
            <a:chOff x="3489325" y="1563688"/>
            <a:chExt cx="2223524" cy="4704854"/>
          </a:xfrm>
        </p:grpSpPr>
        <p:pic>
          <p:nvPicPr>
            <p:cNvPr id="315" name="Google Shape;315;p36" descr="mad2543X_34_0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9325" y="1563688"/>
              <a:ext cx="2124075" cy="4581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6" name="Google Shape;316;p36"/>
            <p:cNvCxnSpPr/>
            <p:nvPr/>
          </p:nvCxnSpPr>
          <p:spPr>
            <a:xfrm rot="10800000" flipH="1">
              <a:off x="4492625" y="2300288"/>
              <a:ext cx="1588" cy="34607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36"/>
            <p:cNvCxnSpPr/>
            <p:nvPr/>
          </p:nvCxnSpPr>
          <p:spPr>
            <a:xfrm rot="10800000" flipH="1">
              <a:off x="4757738" y="2327275"/>
              <a:ext cx="1587" cy="3190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8" name="Google Shape;318;p36"/>
            <p:cNvSpPr/>
            <p:nvPr/>
          </p:nvSpPr>
          <p:spPr>
            <a:xfrm>
              <a:off x="4865688" y="5532438"/>
              <a:ext cx="227012" cy="68262"/>
            </a:xfrm>
            <a:custGeom>
              <a:avLst/>
              <a:gdLst/>
              <a:ahLst/>
              <a:cxnLst/>
              <a:rect l="l" t="t" r="r" b="b"/>
              <a:pathLst>
                <a:path w="194" h="59" extrusionOk="0">
                  <a:moveTo>
                    <a:pt x="0" y="59"/>
                  </a:moveTo>
                  <a:lnTo>
                    <a:pt x="96" y="0"/>
                  </a:lnTo>
                  <a:lnTo>
                    <a:pt x="19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9" name="Google Shape;319;p36"/>
            <p:cNvCxnSpPr/>
            <p:nvPr/>
          </p:nvCxnSpPr>
          <p:spPr>
            <a:xfrm flipH="1">
              <a:off x="4833938" y="5715000"/>
              <a:ext cx="260350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0" name="Google Shape;320;p36"/>
            <p:cNvSpPr/>
            <p:nvPr/>
          </p:nvSpPr>
          <p:spPr>
            <a:xfrm>
              <a:off x="4705350" y="5768975"/>
              <a:ext cx="388938" cy="152400"/>
            </a:xfrm>
            <a:custGeom>
              <a:avLst/>
              <a:gdLst/>
              <a:ahLst/>
              <a:cxnLst/>
              <a:rect l="l" t="t" r="r" b="b"/>
              <a:pathLst>
                <a:path w="332" h="131" extrusionOk="0">
                  <a:moveTo>
                    <a:pt x="332" y="131"/>
                  </a:moveTo>
                  <a:lnTo>
                    <a:pt x="176" y="131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4376738" y="2243138"/>
              <a:ext cx="242887" cy="71437"/>
            </a:xfrm>
            <a:custGeom>
              <a:avLst/>
              <a:gdLst/>
              <a:ahLst/>
              <a:cxnLst/>
              <a:rect l="l" t="t" r="r" b="b"/>
              <a:pathLst>
                <a:path w="207" h="61" extrusionOk="0">
                  <a:moveTo>
                    <a:pt x="2" y="0"/>
                  </a:moveTo>
                  <a:lnTo>
                    <a:pt x="0" y="40"/>
                  </a:lnTo>
                  <a:lnTo>
                    <a:pt x="207" y="6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2" name="Google Shape;322;p36"/>
            <p:cNvCxnSpPr/>
            <p:nvPr/>
          </p:nvCxnSpPr>
          <p:spPr>
            <a:xfrm flipH="1">
              <a:off x="4618038" y="2292350"/>
              <a:ext cx="3175" cy="222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3" name="Google Shape;323;p36"/>
            <p:cNvSpPr/>
            <p:nvPr/>
          </p:nvSpPr>
          <p:spPr>
            <a:xfrm>
              <a:off x="4630738" y="2293938"/>
              <a:ext cx="255587" cy="47625"/>
            </a:xfrm>
            <a:custGeom>
              <a:avLst/>
              <a:gdLst/>
              <a:ahLst/>
              <a:cxnLst/>
              <a:rect l="l" t="t" r="r" b="b"/>
              <a:pathLst>
                <a:path w="218" h="41" extrusionOk="0">
                  <a:moveTo>
                    <a:pt x="2" y="0"/>
                  </a:moveTo>
                  <a:lnTo>
                    <a:pt x="0" y="18"/>
                  </a:lnTo>
                  <a:lnTo>
                    <a:pt x="218" y="4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4" name="Google Shape;324;p36"/>
            <p:cNvCxnSpPr/>
            <p:nvPr/>
          </p:nvCxnSpPr>
          <p:spPr>
            <a:xfrm flipH="1">
              <a:off x="4884738" y="2303463"/>
              <a:ext cx="1587" cy="38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36"/>
            <p:cNvCxnSpPr/>
            <p:nvPr/>
          </p:nvCxnSpPr>
          <p:spPr>
            <a:xfrm rot="10800000">
              <a:off x="5291138" y="2362200"/>
              <a:ext cx="0" cy="2762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36"/>
            <p:cNvCxnSpPr/>
            <p:nvPr/>
          </p:nvCxnSpPr>
          <p:spPr>
            <a:xfrm>
              <a:off x="5187950" y="2063750"/>
              <a:ext cx="0" cy="1905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36"/>
            <p:cNvCxnSpPr/>
            <p:nvPr/>
          </p:nvCxnSpPr>
          <p:spPr>
            <a:xfrm>
              <a:off x="4827588" y="3471863"/>
              <a:ext cx="84137" cy="15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36"/>
            <p:cNvCxnSpPr/>
            <p:nvPr/>
          </p:nvCxnSpPr>
          <p:spPr>
            <a:xfrm>
              <a:off x="4729163" y="3724275"/>
              <a:ext cx="77787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9" name="Google Shape;329;p36"/>
            <p:cNvSpPr/>
            <p:nvPr/>
          </p:nvSpPr>
          <p:spPr>
            <a:xfrm>
              <a:off x="4032250" y="3578225"/>
              <a:ext cx="320675" cy="20002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273" y="0"/>
                  </a:moveTo>
                  <a:lnTo>
                    <a:pt x="72" y="170"/>
                  </a:lnTo>
                  <a:lnTo>
                    <a:pt x="0" y="17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0" name="Google Shape;330;p36"/>
            <p:cNvCxnSpPr/>
            <p:nvPr/>
          </p:nvCxnSpPr>
          <p:spPr>
            <a:xfrm>
              <a:off x="4529138" y="5735638"/>
              <a:ext cx="1587" cy="28257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1" name="Google Shape;331;p36"/>
            <p:cNvSpPr/>
            <p:nvPr/>
          </p:nvSpPr>
          <p:spPr>
            <a:xfrm>
              <a:off x="4035425" y="3702050"/>
              <a:ext cx="431800" cy="155575"/>
            </a:xfrm>
            <a:custGeom>
              <a:avLst/>
              <a:gdLst/>
              <a:ahLst/>
              <a:cxnLst/>
              <a:rect l="l" t="t" r="r" b="b"/>
              <a:pathLst>
                <a:path w="368" h="133" extrusionOk="0">
                  <a:moveTo>
                    <a:pt x="368" y="0"/>
                  </a:moveTo>
                  <a:lnTo>
                    <a:pt x="151" y="133"/>
                  </a:lnTo>
                  <a:lnTo>
                    <a:pt x="0" y="13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3757613" y="4237038"/>
              <a:ext cx="136525" cy="347662"/>
            </a:xfrm>
            <a:custGeom>
              <a:avLst/>
              <a:gdLst/>
              <a:ahLst/>
              <a:cxnLst/>
              <a:rect l="l" t="t" r="r" b="b"/>
              <a:pathLst>
                <a:path w="116" h="297" extrusionOk="0">
                  <a:moveTo>
                    <a:pt x="0" y="297"/>
                  </a:moveTo>
                  <a:lnTo>
                    <a:pt x="0" y="0"/>
                  </a:lnTo>
                  <a:lnTo>
                    <a:pt x="116" y="27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4387850" y="3643313"/>
              <a:ext cx="150813" cy="95250"/>
            </a:xfrm>
            <a:custGeom>
              <a:avLst/>
              <a:gdLst/>
              <a:ahLst/>
              <a:cxnLst/>
              <a:rect l="l" t="t" r="r" b="b"/>
              <a:pathLst>
                <a:path w="128" h="80" extrusionOk="0">
                  <a:moveTo>
                    <a:pt x="9" y="0"/>
                  </a:moveTo>
                  <a:lnTo>
                    <a:pt x="0" y="16"/>
                  </a:lnTo>
                  <a:lnTo>
                    <a:pt x="128" y="8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4" name="Google Shape;334;p36"/>
            <p:cNvCxnSpPr/>
            <p:nvPr/>
          </p:nvCxnSpPr>
          <p:spPr>
            <a:xfrm flipH="1">
              <a:off x="4537075" y="3716338"/>
              <a:ext cx="12700" cy="222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5" name="Google Shape;335;p36"/>
            <p:cNvSpPr/>
            <p:nvPr/>
          </p:nvSpPr>
          <p:spPr>
            <a:xfrm>
              <a:off x="4402138" y="5692775"/>
              <a:ext cx="254000" cy="68263"/>
            </a:xfrm>
            <a:custGeom>
              <a:avLst/>
              <a:gdLst/>
              <a:ahLst/>
              <a:cxnLst/>
              <a:rect l="l" t="t" r="r" b="b"/>
              <a:pathLst>
                <a:path w="216" h="57" extrusionOk="0">
                  <a:moveTo>
                    <a:pt x="3" y="0"/>
                  </a:moveTo>
                  <a:lnTo>
                    <a:pt x="0" y="19"/>
                  </a:lnTo>
                  <a:lnTo>
                    <a:pt x="216" y="5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6" name="Google Shape;336;p36"/>
            <p:cNvCxnSpPr/>
            <p:nvPr/>
          </p:nvCxnSpPr>
          <p:spPr>
            <a:xfrm flipH="1">
              <a:off x="4654550" y="5737225"/>
              <a:ext cx="3175" cy="23813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7" name="Google Shape;337;p36"/>
            <p:cNvSpPr/>
            <p:nvPr/>
          </p:nvSpPr>
          <p:spPr>
            <a:xfrm>
              <a:off x="4660900" y="5737225"/>
              <a:ext cx="114300" cy="42863"/>
            </a:xfrm>
            <a:custGeom>
              <a:avLst/>
              <a:gdLst/>
              <a:ahLst/>
              <a:cxnLst/>
              <a:rect l="l" t="t" r="r" b="b"/>
              <a:pathLst>
                <a:path w="97" h="37" extrusionOk="0">
                  <a:moveTo>
                    <a:pt x="4" y="0"/>
                  </a:moveTo>
                  <a:lnTo>
                    <a:pt x="0" y="20"/>
                  </a:lnTo>
                  <a:lnTo>
                    <a:pt x="97" y="3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8" name="Google Shape;338;p36"/>
            <p:cNvCxnSpPr/>
            <p:nvPr/>
          </p:nvCxnSpPr>
          <p:spPr>
            <a:xfrm flipH="1">
              <a:off x="4773613" y="5759450"/>
              <a:ext cx="3175" cy="222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36"/>
            <p:cNvCxnSpPr/>
            <p:nvPr/>
          </p:nvCxnSpPr>
          <p:spPr>
            <a:xfrm>
              <a:off x="4816475" y="5648325"/>
              <a:ext cx="68263" cy="6667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36"/>
            <p:cNvCxnSpPr/>
            <p:nvPr/>
          </p:nvCxnSpPr>
          <p:spPr>
            <a:xfrm rot="10800000" flipH="1">
              <a:off x="4910138" y="5572125"/>
              <a:ext cx="1587" cy="3175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1" name="Google Shape;341;p36"/>
            <p:cNvSpPr/>
            <p:nvPr/>
          </p:nvSpPr>
          <p:spPr>
            <a:xfrm>
              <a:off x="4935538" y="3419475"/>
              <a:ext cx="602125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pointed incisors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3568700" y="2762250"/>
              <a:ext cx="939970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a. Horses are herbivores.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3573463" y="4787900"/>
              <a:ext cx="1383130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b. Lions and dolphins are carnivores.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3573463" y="6154738"/>
              <a:ext cx="986364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c. Humans are omnivores.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4826000" y="3679825"/>
              <a:ext cx="642298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enlarged canines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5190004" y="2638425"/>
              <a:ext cx="517286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sharp incisors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5078413" y="1979613"/>
              <a:ext cx="613270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reduced canines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3957218" y="2654300"/>
              <a:ext cx="1213278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large, flat molars and premolars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5110163" y="5661025"/>
              <a:ext cx="602686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pointed canines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4368800" y="6013450"/>
              <a:ext cx="409163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flat molars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3619500" y="4149725"/>
              <a:ext cx="1127230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similarly shaped conical teeth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3689350" y="3495675"/>
              <a:ext cx="167605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Lion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5187950" y="4678363"/>
              <a:ext cx="301473" cy="11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Dolphin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6"/>
            <p:cNvSpPr txBox="1"/>
            <p:nvPr/>
          </p:nvSpPr>
          <p:spPr>
            <a:xfrm>
              <a:off x="3582428" y="3734143"/>
              <a:ext cx="639400" cy="227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jagged molars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premolars</a:t>
              </a:r>
              <a:endParaRPr/>
            </a:p>
          </p:txBody>
        </p:sp>
        <p:sp>
          <p:nvSpPr>
            <p:cNvPr id="355" name="Google Shape;355;p36"/>
            <p:cNvSpPr txBox="1"/>
            <p:nvPr/>
          </p:nvSpPr>
          <p:spPr>
            <a:xfrm>
              <a:off x="5110416" y="5470214"/>
              <a:ext cx="562049" cy="191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chisel-shaped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incisors</a:t>
              </a:r>
              <a:endParaRPr/>
            </a:p>
          </p:txBody>
        </p:sp>
        <p:sp>
          <p:nvSpPr>
            <p:cNvPr id="356" name="Google Shape;356;p36"/>
            <p:cNvSpPr txBox="1"/>
            <p:nvPr/>
          </p:nvSpPr>
          <p:spPr>
            <a:xfrm>
              <a:off x="5110416" y="5866443"/>
              <a:ext cx="465516" cy="227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fairly flat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premolars</a:t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362" name="Google Shape;362;p37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Lipase is produced by cells in the tongue and begins the breakdown of triglycerides.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Bolus = wettened mass of food produced in the mouth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Tongue aids in swallowing, which moves the bolus to the pharynx.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Soft palate closes off nasopharynx.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 the trachea the epiglottis directs food into the esophagus.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SWALLOWING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68" name="Google Shape;368;p38"/>
          <p:cNvGrpSpPr/>
          <p:nvPr/>
        </p:nvGrpSpPr>
        <p:grpSpPr>
          <a:xfrm>
            <a:off x="1378638" y="814167"/>
            <a:ext cx="6386725" cy="5677468"/>
            <a:chOff x="1739558" y="1611839"/>
            <a:chExt cx="5534654" cy="4539724"/>
          </a:xfrm>
        </p:grpSpPr>
        <p:pic>
          <p:nvPicPr>
            <p:cNvPr id="369" name="Google Shape;369;p38" descr="mad2543X_34_06"/>
            <p:cNvPicPr preferRelativeResize="0"/>
            <p:nvPr/>
          </p:nvPicPr>
          <p:blipFill rotWithShape="1">
            <a:blip r:embed="rId3">
              <a:alphaModFix/>
            </a:blip>
            <a:srcRect t="10691"/>
            <a:stretch/>
          </p:blipFill>
          <p:spPr>
            <a:xfrm>
              <a:off x="2336800" y="1611839"/>
              <a:ext cx="4116388" cy="4539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38"/>
            <p:cNvSpPr/>
            <p:nvPr/>
          </p:nvSpPr>
          <p:spPr>
            <a:xfrm>
              <a:off x="6402388" y="2790103"/>
              <a:ext cx="871824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nasopharynx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6491288" y="5476152"/>
              <a:ext cx="736350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esophagus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6402388" y="2454369"/>
              <a:ext cx="697595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soft palate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6491288" y="3798118"/>
              <a:ext cx="371956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bolus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6491288" y="4986433"/>
              <a:ext cx="418407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glottis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4247923" y="5349058"/>
              <a:ext cx="507883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trachea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1739558" y="2934518"/>
              <a:ext cx="744183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hard palate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6491288" y="3244079"/>
              <a:ext cx="364327" cy="15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uvula</a:t>
              </a:r>
              <a:endPara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8" name="Google Shape;378;p38"/>
            <p:cNvCxnSpPr/>
            <p:nvPr/>
          </p:nvCxnSpPr>
          <p:spPr>
            <a:xfrm>
              <a:off x="2527300" y="3028950"/>
              <a:ext cx="814388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9" name="Google Shape;379;p38"/>
            <p:cNvSpPr/>
            <p:nvPr/>
          </p:nvSpPr>
          <p:spPr>
            <a:xfrm>
              <a:off x="5251450" y="2536825"/>
              <a:ext cx="1065213" cy="531813"/>
            </a:xfrm>
            <a:custGeom>
              <a:avLst/>
              <a:gdLst/>
              <a:ahLst/>
              <a:cxnLst/>
              <a:rect l="l" t="t" r="r" b="b"/>
              <a:pathLst>
                <a:path w="795" h="397" extrusionOk="0">
                  <a:moveTo>
                    <a:pt x="795" y="0"/>
                  </a:moveTo>
                  <a:lnTo>
                    <a:pt x="580" y="0"/>
                  </a:lnTo>
                  <a:lnTo>
                    <a:pt x="0" y="397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0" name="Google Shape;380;p38"/>
            <p:cNvCxnSpPr/>
            <p:nvPr/>
          </p:nvCxnSpPr>
          <p:spPr>
            <a:xfrm rot="10800000">
              <a:off x="5605463" y="3340100"/>
              <a:ext cx="782637" cy="0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38"/>
            <p:cNvCxnSpPr/>
            <p:nvPr/>
          </p:nvCxnSpPr>
          <p:spPr>
            <a:xfrm flipH="1">
              <a:off x="5694363" y="3892550"/>
              <a:ext cx="704850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2" name="Google Shape;382;p38"/>
            <p:cNvSpPr/>
            <p:nvPr/>
          </p:nvSpPr>
          <p:spPr>
            <a:xfrm>
              <a:off x="5969000" y="4437063"/>
              <a:ext cx="438150" cy="427037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327" y="0"/>
                  </a:moveTo>
                  <a:lnTo>
                    <a:pt x="207" y="0"/>
                  </a:lnTo>
                  <a:lnTo>
                    <a:pt x="0" y="319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3" name="Google Shape;383;p38"/>
            <p:cNvCxnSpPr/>
            <p:nvPr/>
          </p:nvCxnSpPr>
          <p:spPr>
            <a:xfrm rot="10800000">
              <a:off x="6235700" y="5562600"/>
              <a:ext cx="203200" cy="0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38"/>
            <p:cNvCxnSpPr/>
            <p:nvPr/>
          </p:nvCxnSpPr>
          <p:spPr>
            <a:xfrm>
              <a:off x="4818063" y="5451475"/>
              <a:ext cx="936625" cy="1588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5" name="Google Shape;385;p38"/>
            <p:cNvSpPr/>
            <p:nvPr/>
          </p:nvSpPr>
          <p:spPr>
            <a:xfrm>
              <a:off x="5561013" y="2884488"/>
              <a:ext cx="752475" cy="207962"/>
            </a:xfrm>
            <a:custGeom>
              <a:avLst/>
              <a:gdLst/>
              <a:ahLst/>
              <a:cxnLst/>
              <a:rect l="l" t="t" r="r" b="b"/>
              <a:pathLst>
                <a:path w="561" h="156" extrusionOk="0">
                  <a:moveTo>
                    <a:pt x="0" y="156"/>
                  </a:moveTo>
                  <a:lnTo>
                    <a:pt x="223" y="0"/>
                  </a:lnTo>
                  <a:lnTo>
                    <a:pt x="561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6" name="Google Shape;386;p38"/>
            <p:cNvCxnSpPr/>
            <p:nvPr/>
          </p:nvCxnSpPr>
          <p:spPr>
            <a:xfrm>
              <a:off x="2527300" y="3028950"/>
              <a:ext cx="814388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7" name="Google Shape;387;p38"/>
            <p:cNvSpPr/>
            <p:nvPr/>
          </p:nvSpPr>
          <p:spPr>
            <a:xfrm>
              <a:off x="5251450" y="2536825"/>
              <a:ext cx="1065213" cy="531813"/>
            </a:xfrm>
            <a:custGeom>
              <a:avLst/>
              <a:gdLst/>
              <a:ahLst/>
              <a:cxnLst/>
              <a:rect l="l" t="t" r="r" b="b"/>
              <a:pathLst>
                <a:path w="795" h="397" extrusionOk="0">
                  <a:moveTo>
                    <a:pt x="795" y="0"/>
                  </a:moveTo>
                  <a:lnTo>
                    <a:pt x="580" y="0"/>
                  </a:lnTo>
                  <a:lnTo>
                    <a:pt x="0" y="39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8" name="Google Shape;388;p38"/>
            <p:cNvCxnSpPr/>
            <p:nvPr/>
          </p:nvCxnSpPr>
          <p:spPr>
            <a:xfrm rot="10800000">
              <a:off x="5605463" y="3340100"/>
              <a:ext cx="782637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38"/>
            <p:cNvCxnSpPr/>
            <p:nvPr/>
          </p:nvCxnSpPr>
          <p:spPr>
            <a:xfrm flipH="1">
              <a:off x="5694363" y="3892550"/>
              <a:ext cx="704850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38"/>
            <p:cNvCxnSpPr/>
            <p:nvPr/>
          </p:nvCxnSpPr>
          <p:spPr>
            <a:xfrm flipH="1">
              <a:off x="5856288" y="5068888"/>
              <a:ext cx="542925" cy="1587"/>
            </a:xfrm>
            <a:prstGeom prst="straightConnector1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38"/>
            <p:cNvCxnSpPr/>
            <p:nvPr/>
          </p:nvCxnSpPr>
          <p:spPr>
            <a:xfrm flipH="1">
              <a:off x="5856288" y="5068888"/>
              <a:ext cx="542925" cy="15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2" name="Google Shape;392;p38"/>
            <p:cNvSpPr/>
            <p:nvPr/>
          </p:nvSpPr>
          <p:spPr>
            <a:xfrm>
              <a:off x="5969000" y="4437063"/>
              <a:ext cx="438150" cy="427037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327" y="0"/>
                  </a:moveTo>
                  <a:lnTo>
                    <a:pt x="207" y="0"/>
                  </a:lnTo>
                  <a:lnTo>
                    <a:pt x="0" y="31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3" name="Google Shape;393;p38"/>
            <p:cNvCxnSpPr/>
            <p:nvPr/>
          </p:nvCxnSpPr>
          <p:spPr>
            <a:xfrm rot="10800000">
              <a:off x="6235700" y="5562600"/>
              <a:ext cx="203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38"/>
            <p:cNvCxnSpPr/>
            <p:nvPr/>
          </p:nvCxnSpPr>
          <p:spPr>
            <a:xfrm>
              <a:off x="4818063" y="5451475"/>
              <a:ext cx="936625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5" name="Google Shape;395;p38"/>
            <p:cNvSpPr/>
            <p:nvPr/>
          </p:nvSpPr>
          <p:spPr>
            <a:xfrm>
              <a:off x="5561013" y="2884488"/>
              <a:ext cx="752475" cy="207962"/>
            </a:xfrm>
            <a:custGeom>
              <a:avLst/>
              <a:gdLst/>
              <a:ahLst/>
              <a:cxnLst/>
              <a:rect l="l" t="t" r="r" b="b"/>
              <a:pathLst>
                <a:path w="561" h="156" extrusionOk="0">
                  <a:moveTo>
                    <a:pt x="0" y="156"/>
                  </a:moveTo>
                  <a:lnTo>
                    <a:pt x="223" y="0"/>
                  </a:lnTo>
                  <a:lnTo>
                    <a:pt x="561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 txBox="1"/>
            <p:nvPr/>
          </p:nvSpPr>
          <p:spPr>
            <a:xfrm>
              <a:off x="6491024" y="4124074"/>
              <a:ext cx="703643" cy="46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epiglottis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covering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glottis</a:t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ESOPHAGUS</a:t>
            </a:r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479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Tubular organ that connects the mouth to the stomach.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Smooth muscles create a wavelike motion called peristalsis.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Involuntary response to swallowing.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Unidirectional motion that moves bolus to stomach.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408" name="Google Shape;408;p40"/>
          <p:cNvSpPr txBox="1">
            <a:spLocks noGrp="1"/>
          </p:cNvSpPr>
          <p:nvPr>
            <p:ph type="body" idx="1"/>
          </p:nvPr>
        </p:nvSpPr>
        <p:spPr>
          <a:xfrm>
            <a:off x="413780" y="1379018"/>
            <a:ext cx="4091055" cy="257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</a:rPr>
              <a:t>Esophagus</a:t>
            </a:r>
            <a:endParaRPr/>
          </a:p>
          <a:p>
            <a:pPr marL="661988" lvl="1" indent="-368300" algn="l" rtl="0"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Takes food to stomach by peristalsis </a:t>
            </a:r>
            <a:endParaRPr/>
          </a:p>
          <a:p>
            <a:pPr marL="661988" lvl="1" indent="-3683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</a:rPr>
              <a:t>Peristalsis</a:t>
            </a:r>
            <a:r>
              <a:rPr lang="en-US">
                <a:solidFill>
                  <a:srgbClr val="000000"/>
                </a:solidFill>
              </a:rPr>
              <a:t> - Rhythmical contraction to move contents in tubular organs</a:t>
            </a:r>
            <a:endParaRPr/>
          </a:p>
          <a:p>
            <a:pPr marL="342900" lvl="0" indent="-203200" algn="l" rtl="0">
              <a:spcBef>
                <a:spcPts val="44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b="1">
              <a:solidFill>
                <a:srgbClr val="000000"/>
              </a:solidFill>
            </a:endParaRPr>
          </a:p>
        </p:txBody>
      </p:sp>
      <p:sp>
        <p:nvSpPr>
          <p:cNvPr id="409" name="Google Shape;409;p40"/>
          <p:cNvSpPr txBox="1"/>
          <p:nvPr/>
        </p:nvSpPr>
        <p:spPr>
          <a:xfrm>
            <a:off x="4839883" y="5602086"/>
            <a:ext cx="410368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Peristalsis in the Digestive Tract</a:t>
            </a:r>
            <a:endParaRPr/>
          </a:p>
        </p:txBody>
      </p:sp>
      <p:grpSp>
        <p:nvGrpSpPr>
          <p:cNvPr id="410" name="Google Shape;410;p40"/>
          <p:cNvGrpSpPr/>
          <p:nvPr/>
        </p:nvGrpSpPr>
        <p:grpSpPr>
          <a:xfrm>
            <a:off x="4635096" y="1106286"/>
            <a:ext cx="4308475" cy="4400550"/>
            <a:chOff x="4791075" y="1768475"/>
            <a:chExt cx="4308475" cy="4400550"/>
          </a:xfrm>
        </p:grpSpPr>
        <p:pic>
          <p:nvPicPr>
            <p:cNvPr id="411" name="Google Shape;411;p40" descr="mad2543X_34_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91075" y="1878013"/>
              <a:ext cx="4308475" cy="429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40"/>
            <p:cNvSpPr/>
            <p:nvPr/>
          </p:nvSpPr>
          <p:spPr>
            <a:xfrm>
              <a:off x="7378700" y="1768475"/>
              <a:ext cx="1069975" cy="244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esophagus</a:t>
              </a:r>
              <a:endPara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7185025" y="3168650"/>
              <a:ext cx="541338" cy="244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bolus</a:t>
              </a:r>
              <a:endPara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4" name="Google Shape;414;p40"/>
            <p:cNvCxnSpPr/>
            <p:nvPr/>
          </p:nvCxnSpPr>
          <p:spPr>
            <a:xfrm>
              <a:off x="7862888" y="2032000"/>
              <a:ext cx="1587" cy="16827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40"/>
            <p:cNvCxnSpPr/>
            <p:nvPr/>
          </p:nvCxnSpPr>
          <p:spPr>
            <a:xfrm rot="10800000">
              <a:off x="7453313" y="3435350"/>
              <a:ext cx="0" cy="582613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421" name="Google Shape;421;p41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Gastro-esophageal sphincter provides entry into the stomach.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Circular smooth muscles that relax in response to swallowing and pressure.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 a true sphincter in humans.  (Esophagus remains closed when there is no swallowing.)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Acid reflux occurs when stomach acids escape into the esophagus.</a:t>
            </a: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STOMACH</a:t>
            </a:r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Saclike organ that secretes gastric digestive juices.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Highly acidic for the chemical breakdown of food and extraction of nutrients.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Can expand up to 20 times its resting size due to folds within (rugae).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 major site for protein digestion (except in ruminants).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Chief cells secrete pepsinogen, which changes into pepsin within the stomach acid.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Parietal cells secrete hydrogen and chloride, which becomes hydrochloric acid.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433" name="Google Shape;433;p43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512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High acidity kills many microorganisms.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Chemical digestion is facilitated by churning action.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Chyme = mixture of partially digested food and gastric juices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Pyloric sphincter allows small amount of chyme to enter small intestine.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Gastric emptying takes about two to six hours.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Stomach is protected from extreme acidity by…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Thick lining of mucous containing bicarbonate.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Chief cells secrete inactive form of pepsin (pepsinogen).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439" name="Google Shape;439;p44"/>
          <p:cNvSpPr txBox="1">
            <a:spLocks noGrp="1"/>
          </p:cNvSpPr>
          <p:nvPr>
            <p:ph type="body" idx="1"/>
          </p:nvPr>
        </p:nvSpPr>
        <p:spPr>
          <a:xfrm>
            <a:off x="413780" y="1379018"/>
            <a:ext cx="4091055" cy="434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</a:rPr>
              <a:t>Stomach</a:t>
            </a:r>
            <a:endParaRPr/>
          </a:p>
          <a:p>
            <a:pPr marL="569913" lvl="1" indent="-228600" algn="l" rtl="0"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Stomach wall has deep folds</a:t>
            </a:r>
            <a:endParaRPr/>
          </a:p>
          <a:p>
            <a:pPr marL="569913" lvl="1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Folds disappear as the stomach fills to an approximate volume of one liter</a:t>
            </a:r>
            <a:endParaRPr/>
          </a:p>
          <a:p>
            <a:pPr marL="569913" lvl="1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Epithelial lining of the stomach has millions of gastric pits, which drain gastric glands</a:t>
            </a:r>
            <a:endParaRPr/>
          </a:p>
          <a:p>
            <a:pPr marL="798513" lvl="2" indent="-2286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</a:rPr>
              <a:t>Pepsin</a:t>
            </a:r>
            <a:r>
              <a:rPr lang="en-US">
                <a:solidFill>
                  <a:srgbClr val="000000"/>
                </a:solidFill>
              </a:rPr>
              <a:t> is a hydrolytic enzyme that acts on protein to produce peptides</a:t>
            </a:r>
            <a:endParaRPr/>
          </a:p>
        </p:txBody>
      </p:sp>
      <p:grpSp>
        <p:nvGrpSpPr>
          <p:cNvPr id="440" name="Google Shape;440;p44"/>
          <p:cNvGrpSpPr/>
          <p:nvPr/>
        </p:nvGrpSpPr>
        <p:grpSpPr>
          <a:xfrm>
            <a:off x="4504836" y="1157461"/>
            <a:ext cx="4298588" cy="5352427"/>
            <a:chOff x="2873375" y="1663700"/>
            <a:chExt cx="3575050" cy="4451350"/>
          </a:xfrm>
        </p:grpSpPr>
        <p:pic>
          <p:nvPicPr>
            <p:cNvPr id="441" name="Google Shape;441;p44" descr="mad2543X_34_0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73375" y="1714500"/>
              <a:ext cx="3575050" cy="424656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2" name="Google Shape;442;p44"/>
            <p:cNvCxnSpPr/>
            <p:nvPr/>
          </p:nvCxnSpPr>
          <p:spPr>
            <a:xfrm rot="10800000" flipH="1">
              <a:off x="3265488" y="3281363"/>
              <a:ext cx="1587" cy="731837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44"/>
            <p:cNvCxnSpPr/>
            <p:nvPr/>
          </p:nvCxnSpPr>
          <p:spPr>
            <a:xfrm rot="10800000" flipH="1">
              <a:off x="3265488" y="3281363"/>
              <a:ext cx="1587" cy="73183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44"/>
            <p:cNvCxnSpPr/>
            <p:nvPr/>
          </p:nvCxnSpPr>
          <p:spPr>
            <a:xfrm flipH="1">
              <a:off x="4471988" y="4448175"/>
              <a:ext cx="411162" cy="1588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5" name="Google Shape;445;p44"/>
            <p:cNvSpPr/>
            <p:nvPr/>
          </p:nvSpPr>
          <p:spPr>
            <a:xfrm>
              <a:off x="4408488" y="4229100"/>
              <a:ext cx="58737" cy="436563"/>
            </a:xfrm>
            <a:custGeom>
              <a:avLst/>
              <a:gdLst/>
              <a:ahLst/>
              <a:cxnLst/>
              <a:rect l="l" t="t" r="r" b="b"/>
              <a:pathLst>
                <a:path w="50" h="370" extrusionOk="0">
                  <a:moveTo>
                    <a:pt x="0" y="370"/>
                  </a:moveTo>
                  <a:lnTo>
                    <a:pt x="50" y="370"/>
                  </a:ln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6" name="Google Shape;446;p44"/>
            <p:cNvCxnSpPr/>
            <p:nvPr/>
          </p:nvCxnSpPr>
          <p:spPr>
            <a:xfrm flipH="1">
              <a:off x="4471988" y="4448175"/>
              <a:ext cx="411162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7" name="Google Shape;447;p44"/>
            <p:cNvSpPr/>
            <p:nvPr/>
          </p:nvSpPr>
          <p:spPr>
            <a:xfrm>
              <a:off x="4408488" y="4229100"/>
              <a:ext cx="58737" cy="436563"/>
            </a:xfrm>
            <a:custGeom>
              <a:avLst/>
              <a:gdLst/>
              <a:ahLst/>
              <a:cxnLst/>
              <a:rect l="l" t="t" r="r" b="b"/>
              <a:pathLst>
                <a:path w="50" h="370" extrusionOk="0">
                  <a:moveTo>
                    <a:pt x="0" y="370"/>
                  </a:moveTo>
                  <a:lnTo>
                    <a:pt x="50" y="370"/>
                  </a:ln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8" name="Google Shape;448;p44"/>
            <p:cNvCxnSpPr/>
            <p:nvPr/>
          </p:nvCxnSpPr>
          <p:spPr>
            <a:xfrm rot="10800000">
              <a:off x="4478338" y="3595688"/>
              <a:ext cx="411162" cy="319087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9" name="Google Shape;449;p44"/>
            <p:cNvSpPr/>
            <p:nvPr/>
          </p:nvSpPr>
          <p:spPr>
            <a:xfrm>
              <a:off x="4356100" y="3424238"/>
              <a:ext cx="182563" cy="366712"/>
            </a:xfrm>
            <a:custGeom>
              <a:avLst/>
              <a:gdLst/>
              <a:ahLst/>
              <a:cxnLst/>
              <a:rect l="l" t="t" r="r" b="b"/>
              <a:pathLst>
                <a:path w="155" h="312" extrusionOk="0">
                  <a:moveTo>
                    <a:pt x="109" y="312"/>
                  </a:moveTo>
                  <a:lnTo>
                    <a:pt x="155" y="294"/>
                  </a:lnTo>
                  <a:lnTo>
                    <a:pt x="47" y="0"/>
                  </a:lnTo>
                  <a:lnTo>
                    <a:pt x="0" y="17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0" name="Google Shape;450;p44"/>
            <p:cNvCxnSpPr/>
            <p:nvPr/>
          </p:nvCxnSpPr>
          <p:spPr>
            <a:xfrm rot="10800000">
              <a:off x="4478338" y="3595688"/>
              <a:ext cx="411162" cy="3190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1" name="Google Shape;451;p44"/>
            <p:cNvSpPr/>
            <p:nvPr/>
          </p:nvSpPr>
          <p:spPr>
            <a:xfrm>
              <a:off x="4356100" y="3424238"/>
              <a:ext cx="182563" cy="366712"/>
            </a:xfrm>
            <a:custGeom>
              <a:avLst/>
              <a:gdLst/>
              <a:ahLst/>
              <a:cxnLst/>
              <a:rect l="l" t="t" r="r" b="b"/>
              <a:pathLst>
                <a:path w="155" h="312" extrusionOk="0">
                  <a:moveTo>
                    <a:pt x="109" y="312"/>
                  </a:moveTo>
                  <a:lnTo>
                    <a:pt x="155" y="294"/>
                  </a:lnTo>
                  <a:lnTo>
                    <a:pt x="47" y="0"/>
                  </a:lnTo>
                  <a:lnTo>
                    <a:pt x="0" y="1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5580063" y="3575050"/>
              <a:ext cx="63500" cy="1611313"/>
            </a:xfrm>
            <a:custGeom>
              <a:avLst/>
              <a:gdLst/>
              <a:ahLst/>
              <a:cxnLst/>
              <a:rect l="l" t="t" r="r" b="b"/>
              <a:pathLst>
                <a:path w="53" h="1370" extrusionOk="0">
                  <a:moveTo>
                    <a:pt x="0" y="0"/>
                  </a:moveTo>
                  <a:lnTo>
                    <a:pt x="53" y="0"/>
                  </a:lnTo>
                  <a:lnTo>
                    <a:pt x="53" y="1370"/>
                  </a:lnTo>
                  <a:lnTo>
                    <a:pt x="9" y="137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3" name="Google Shape;453;p44"/>
            <p:cNvCxnSpPr/>
            <p:nvPr/>
          </p:nvCxnSpPr>
          <p:spPr>
            <a:xfrm rot="10800000">
              <a:off x="5643563" y="4343400"/>
              <a:ext cx="635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44"/>
            <p:cNvCxnSpPr/>
            <p:nvPr/>
          </p:nvCxnSpPr>
          <p:spPr>
            <a:xfrm>
              <a:off x="5332413" y="2403475"/>
              <a:ext cx="276225" cy="158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44"/>
            <p:cNvCxnSpPr/>
            <p:nvPr/>
          </p:nvCxnSpPr>
          <p:spPr>
            <a:xfrm>
              <a:off x="5402263" y="2405063"/>
              <a:ext cx="206375" cy="103187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44"/>
            <p:cNvCxnSpPr/>
            <p:nvPr/>
          </p:nvCxnSpPr>
          <p:spPr>
            <a:xfrm>
              <a:off x="5407025" y="2405063"/>
              <a:ext cx="201613" cy="212725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44"/>
            <p:cNvCxnSpPr/>
            <p:nvPr/>
          </p:nvCxnSpPr>
          <p:spPr>
            <a:xfrm>
              <a:off x="5332413" y="2403475"/>
              <a:ext cx="276225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8" name="Google Shape;458;p44"/>
            <p:cNvSpPr/>
            <p:nvPr/>
          </p:nvSpPr>
          <p:spPr>
            <a:xfrm>
              <a:off x="5487988" y="1727200"/>
              <a:ext cx="171450" cy="76200"/>
            </a:xfrm>
            <a:custGeom>
              <a:avLst/>
              <a:gdLst/>
              <a:ahLst/>
              <a:cxnLst/>
              <a:rect l="l" t="t" r="r" b="b"/>
              <a:pathLst>
                <a:path w="146" h="65" extrusionOk="0">
                  <a:moveTo>
                    <a:pt x="146" y="0"/>
                  </a:moveTo>
                  <a:lnTo>
                    <a:pt x="0" y="0"/>
                  </a:lnTo>
                  <a:lnTo>
                    <a:pt x="0" y="6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9" name="Google Shape;459;p44"/>
            <p:cNvCxnSpPr/>
            <p:nvPr/>
          </p:nvCxnSpPr>
          <p:spPr>
            <a:xfrm>
              <a:off x="5402263" y="2405063"/>
              <a:ext cx="206375" cy="1031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44"/>
            <p:cNvCxnSpPr/>
            <p:nvPr/>
          </p:nvCxnSpPr>
          <p:spPr>
            <a:xfrm>
              <a:off x="5407025" y="2405063"/>
              <a:ext cx="201613" cy="21272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44"/>
            <p:cNvCxnSpPr/>
            <p:nvPr/>
          </p:nvCxnSpPr>
          <p:spPr>
            <a:xfrm>
              <a:off x="4257675" y="3205163"/>
              <a:ext cx="171450" cy="1587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44"/>
            <p:cNvCxnSpPr/>
            <p:nvPr/>
          </p:nvCxnSpPr>
          <p:spPr>
            <a:xfrm>
              <a:off x="4257675" y="3205163"/>
              <a:ext cx="171450" cy="15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3" name="Google Shape;463;p44"/>
            <p:cNvSpPr/>
            <p:nvPr/>
          </p:nvSpPr>
          <p:spPr>
            <a:xfrm>
              <a:off x="4427538" y="6046788"/>
              <a:ext cx="354012" cy="42862"/>
            </a:xfrm>
            <a:custGeom>
              <a:avLst/>
              <a:gdLst/>
              <a:ahLst/>
              <a:cxnLst/>
              <a:rect l="l" t="t" r="r" b="b"/>
              <a:pathLst>
                <a:path w="301" h="37" extrusionOk="0">
                  <a:moveTo>
                    <a:pt x="0" y="0"/>
                  </a:moveTo>
                  <a:lnTo>
                    <a:pt x="0" y="37"/>
                  </a:lnTo>
                  <a:lnTo>
                    <a:pt x="301" y="37"/>
                  </a:lnTo>
                  <a:lnTo>
                    <a:pt x="301" y="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2949575" y="3132138"/>
              <a:ext cx="500137" cy="123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gastric pit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5729288" y="4271963"/>
              <a:ext cx="641201" cy="123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gastric gland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5710238" y="1663700"/>
              <a:ext cx="541565" cy="123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esophagus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2959100" y="5992813"/>
              <a:ext cx="90488" cy="12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b.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4784725" y="3105150"/>
              <a:ext cx="85725" cy="122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a.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4"/>
            <p:cNvSpPr/>
            <p:nvPr/>
          </p:nvSpPr>
          <p:spPr>
            <a:xfrm>
              <a:off x="4457700" y="5948363"/>
              <a:ext cx="294953" cy="123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 </a:t>
              </a:r>
              <a:r>
                <a:rPr lang="en-US" sz="800" b="1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4"/>
            <p:cNvSpPr txBox="1"/>
            <p:nvPr/>
          </p:nvSpPr>
          <p:spPr>
            <a:xfrm>
              <a:off x="4584700" y="2338220"/>
              <a:ext cx="823302" cy="24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muscles of the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stomach wall</a:t>
              </a:r>
              <a:endParaRPr/>
            </a:p>
          </p:txBody>
        </p:sp>
        <p:sp>
          <p:nvSpPr>
            <p:cNvPr id="471" name="Google Shape;471;p44"/>
            <p:cNvSpPr txBox="1"/>
            <p:nvPr/>
          </p:nvSpPr>
          <p:spPr>
            <a:xfrm>
              <a:off x="3511550" y="3009710"/>
              <a:ext cx="810478" cy="24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duodenum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/>
            </a:p>
          </p:txBody>
        </p:sp>
        <p:sp>
          <p:nvSpPr>
            <p:cNvPr id="472" name="Google Shape;472;p44"/>
            <p:cNvSpPr txBox="1"/>
            <p:nvPr/>
          </p:nvSpPr>
          <p:spPr>
            <a:xfrm>
              <a:off x="4902200" y="3860580"/>
              <a:ext cx="810879" cy="24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cells that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 mucus</a:t>
              </a:r>
              <a:endParaRPr/>
            </a:p>
          </p:txBody>
        </p:sp>
        <p:sp>
          <p:nvSpPr>
            <p:cNvPr id="473" name="Google Shape;473;p44"/>
            <p:cNvSpPr txBox="1"/>
            <p:nvPr/>
          </p:nvSpPr>
          <p:spPr>
            <a:xfrm>
              <a:off x="4902200" y="4384437"/>
              <a:ext cx="736640" cy="369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cells that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 HCl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enzymes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34.1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For humans, fruits and vegetables are important in maintaining a balanced diet. (credit: modification of work by Julie Rybarczyk)</a:t>
            </a:r>
            <a:endParaRPr sz="1100"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813" y="226500"/>
            <a:ext cx="6663576" cy="44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SMALL INTESTINE</a:t>
            </a:r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Digestion of proteins, carbohydrates, and fats is competed.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Has enormous surface area because…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Long tube with many folds.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Villi = fingerlike projections on internal surface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∙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Microvilli = fingerlike projections on apical surface of villi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Villi are lined with epithelial cells that allow for the absorption of simple food molecules.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700"/>
              <a:buFont typeface="Noto Sans Symbols"/>
              <a:buChar char="▪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Regions include the duodenum, jejunum, and ileum.</a:t>
            </a:r>
            <a:endParaRPr sz="27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EDEDED"/>
                </a:highlight>
              </a:rPr>
              <a:t>Figure 34.12</a:t>
            </a:r>
            <a:r>
              <a:rPr lang="en-US" sz="1100">
                <a:solidFill>
                  <a:srgbClr val="555555"/>
                </a:solidFill>
                <a:highlight>
                  <a:srgbClr val="EDEDED"/>
                </a:highlight>
              </a:rPr>
              <a:t> Villi are folds on the small intestine lining that increase the surface area to facilitate the absorption of nutrients.</a:t>
            </a:r>
            <a:endParaRPr sz="1100"/>
          </a:p>
        </p:txBody>
      </p:sp>
      <p:pic>
        <p:nvPicPr>
          <p:cNvPr id="485" name="Google Shape;4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36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HUMAN DIGESTIVE TRACT</a:t>
            </a:r>
            <a:endParaRPr/>
          </a:p>
        </p:txBody>
      </p:sp>
      <p:grpSp>
        <p:nvGrpSpPr>
          <p:cNvPr id="491" name="Google Shape;491;p47"/>
          <p:cNvGrpSpPr/>
          <p:nvPr/>
        </p:nvGrpSpPr>
        <p:grpSpPr>
          <a:xfrm>
            <a:off x="720683" y="955288"/>
            <a:ext cx="7702635" cy="5688313"/>
            <a:chOff x="717464" y="1151891"/>
            <a:chExt cx="7702635" cy="5288271"/>
          </a:xfrm>
        </p:grpSpPr>
        <p:pic>
          <p:nvPicPr>
            <p:cNvPr id="492" name="Google Shape;492;p47" descr="mad2543X_34_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2467" y="1151891"/>
              <a:ext cx="3393520" cy="528827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3" name="Google Shape;493;p47"/>
            <p:cNvCxnSpPr/>
            <p:nvPr/>
          </p:nvCxnSpPr>
          <p:spPr>
            <a:xfrm>
              <a:off x="2242936" y="4139849"/>
              <a:ext cx="1400533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47"/>
            <p:cNvCxnSpPr/>
            <p:nvPr/>
          </p:nvCxnSpPr>
          <p:spPr>
            <a:xfrm>
              <a:off x="4477743" y="3483485"/>
              <a:ext cx="1747138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47"/>
            <p:cNvCxnSpPr/>
            <p:nvPr/>
          </p:nvCxnSpPr>
          <p:spPr>
            <a:xfrm>
              <a:off x="4413258" y="6269032"/>
              <a:ext cx="1811623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6" name="Google Shape;496;p47"/>
            <p:cNvSpPr/>
            <p:nvPr/>
          </p:nvSpPr>
          <p:spPr>
            <a:xfrm>
              <a:off x="4493864" y="5995102"/>
              <a:ext cx="1731017" cy="71151"/>
            </a:xfrm>
            <a:custGeom>
              <a:avLst/>
              <a:gdLst/>
              <a:ahLst/>
              <a:cxnLst/>
              <a:rect l="l" t="t" r="r" b="b"/>
              <a:pathLst>
                <a:path w="1136" h="52" extrusionOk="0">
                  <a:moveTo>
                    <a:pt x="1136" y="0"/>
                  </a:moveTo>
                  <a:lnTo>
                    <a:pt x="952" y="0"/>
                  </a:lnTo>
                  <a:lnTo>
                    <a:pt x="0" y="52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7" name="Google Shape;497;p47"/>
            <p:cNvCxnSpPr/>
            <p:nvPr/>
          </p:nvCxnSpPr>
          <p:spPr>
            <a:xfrm>
              <a:off x="2641936" y="4668143"/>
              <a:ext cx="1307836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8" name="Google Shape;498;p47"/>
            <p:cNvSpPr/>
            <p:nvPr/>
          </p:nvSpPr>
          <p:spPr>
            <a:xfrm>
              <a:off x="3202149" y="4693045"/>
              <a:ext cx="1102290" cy="393107"/>
            </a:xfrm>
            <a:custGeom>
              <a:avLst/>
              <a:gdLst/>
              <a:ahLst/>
              <a:cxnLst/>
              <a:rect l="l" t="t" r="r" b="b"/>
              <a:pathLst>
                <a:path w="725" h="292" extrusionOk="0">
                  <a:moveTo>
                    <a:pt x="0" y="292"/>
                  </a:moveTo>
                  <a:lnTo>
                    <a:pt x="81" y="292"/>
                  </a:lnTo>
                  <a:lnTo>
                    <a:pt x="725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9" name="Google Shape;499;p47"/>
            <p:cNvCxnSpPr/>
            <p:nvPr/>
          </p:nvCxnSpPr>
          <p:spPr>
            <a:xfrm>
              <a:off x="4328621" y="2165419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47"/>
            <p:cNvCxnSpPr/>
            <p:nvPr/>
          </p:nvCxnSpPr>
          <p:spPr>
            <a:xfrm>
              <a:off x="3059074" y="2560305"/>
              <a:ext cx="99145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47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2" name="Google Shape;502;p47"/>
            <p:cNvSpPr/>
            <p:nvPr/>
          </p:nvSpPr>
          <p:spPr>
            <a:xfrm>
              <a:off x="3226331" y="2165419"/>
              <a:ext cx="1102290" cy="394886"/>
            </a:xfrm>
            <a:custGeom>
              <a:avLst/>
              <a:gdLst/>
              <a:ahLst/>
              <a:cxnLst/>
              <a:rect l="l" t="t" r="r" b="b"/>
              <a:pathLst>
                <a:path w="724" h="294" extrusionOk="0">
                  <a:moveTo>
                    <a:pt x="0" y="294"/>
                  </a:moveTo>
                  <a:lnTo>
                    <a:pt x="155" y="0"/>
                  </a:lnTo>
                  <a:lnTo>
                    <a:pt x="724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3" name="Google Shape;503;p47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47"/>
            <p:cNvCxnSpPr/>
            <p:nvPr/>
          </p:nvCxnSpPr>
          <p:spPr>
            <a:xfrm>
              <a:off x="2804367" y="2562084"/>
              <a:ext cx="1246163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47"/>
            <p:cNvCxnSpPr/>
            <p:nvPr/>
          </p:nvCxnSpPr>
          <p:spPr>
            <a:xfrm>
              <a:off x="4328621" y="2165419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47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7" name="Google Shape;507;p47"/>
            <p:cNvSpPr/>
            <p:nvPr/>
          </p:nvSpPr>
          <p:spPr>
            <a:xfrm>
              <a:off x="3226331" y="2165419"/>
              <a:ext cx="1102290" cy="394886"/>
            </a:xfrm>
            <a:custGeom>
              <a:avLst/>
              <a:gdLst/>
              <a:ahLst/>
              <a:cxnLst/>
              <a:rect l="l" t="t" r="r" b="b"/>
              <a:pathLst>
                <a:path w="724" h="294" extrusionOk="0">
                  <a:moveTo>
                    <a:pt x="0" y="294"/>
                  </a:moveTo>
                  <a:lnTo>
                    <a:pt x="155" y="0"/>
                  </a:lnTo>
                  <a:lnTo>
                    <a:pt x="72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3458074" y="2494491"/>
              <a:ext cx="370788" cy="65814"/>
            </a:xfrm>
            <a:custGeom>
              <a:avLst/>
              <a:gdLst/>
              <a:ahLst/>
              <a:cxnLst/>
              <a:rect l="l" t="t" r="r" b="b"/>
              <a:pathLst>
                <a:path w="243" h="49" extrusionOk="0">
                  <a:moveTo>
                    <a:pt x="0" y="49"/>
                  </a:moveTo>
                  <a:lnTo>
                    <a:pt x="26" y="0"/>
                  </a:lnTo>
                  <a:lnTo>
                    <a:pt x="243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7"/>
            <p:cNvSpPr/>
            <p:nvPr/>
          </p:nvSpPr>
          <p:spPr>
            <a:xfrm>
              <a:off x="3458074" y="2494491"/>
              <a:ext cx="370788" cy="65814"/>
            </a:xfrm>
            <a:custGeom>
              <a:avLst/>
              <a:gdLst/>
              <a:ahLst/>
              <a:cxnLst/>
              <a:rect l="l" t="t" r="r" b="b"/>
              <a:pathLst>
                <a:path w="243" h="49" extrusionOk="0">
                  <a:moveTo>
                    <a:pt x="0" y="49"/>
                  </a:moveTo>
                  <a:lnTo>
                    <a:pt x="26" y="0"/>
                  </a:lnTo>
                  <a:lnTo>
                    <a:pt x="243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0" name="Google Shape;510;p47"/>
            <p:cNvCxnSpPr/>
            <p:nvPr/>
          </p:nvCxnSpPr>
          <p:spPr>
            <a:xfrm>
              <a:off x="3230361" y="2560305"/>
              <a:ext cx="2016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47"/>
            <p:cNvCxnSpPr/>
            <p:nvPr/>
          </p:nvCxnSpPr>
          <p:spPr>
            <a:xfrm>
              <a:off x="1924051" y="4141628"/>
              <a:ext cx="1719418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47"/>
            <p:cNvCxnSpPr/>
            <p:nvPr/>
          </p:nvCxnSpPr>
          <p:spPr>
            <a:xfrm>
              <a:off x="4477743" y="3483485"/>
              <a:ext cx="1747138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47"/>
            <p:cNvCxnSpPr/>
            <p:nvPr/>
          </p:nvCxnSpPr>
          <p:spPr>
            <a:xfrm>
              <a:off x="4413258" y="6269032"/>
              <a:ext cx="1811623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4" name="Google Shape;514;p47"/>
            <p:cNvSpPr/>
            <p:nvPr/>
          </p:nvSpPr>
          <p:spPr>
            <a:xfrm>
              <a:off x="4346757" y="2419783"/>
              <a:ext cx="1878124" cy="490939"/>
            </a:xfrm>
            <a:custGeom>
              <a:avLst/>
              <a:gdLst/>
              <a:ahLst/>
              <a:cxnLst/>
              <a:rect l="l" t="t" r="r" b="b"/>
              <a:pathLst>
                <a:path w="1233" h="366" extrusionOk="0">
                  <a:moveTo>
                    <a:pt x="1233" y="366"/>
                  </a:moveTo>
                  <a:lnTo>
                    <a:pt x="1049" y="366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7"/>
            <p:cNvSpPr/>
            <p:nvPr/>
          </p:nvSpPr>
          <p:spPr>
            <a:xfrm>
              <a:off x="4346757" y="2419783"/>
              <a:ext cx="1878124" cy="490939"/>
            </a:xfrm>
            <a:custGeom>
              <a:avLst/>
              <a:gdLst/>
              <a:ahLst/>
              <a:cxnLst/>
              <a:rect l="l" t="t" r="r" b="b"/>
              <a:pathLst>
                <a:path w="1233" h="366" extrusionOk="0">
                  <a:moveTo>
                    <a:pt x="1233" y="366"/>
                  </a:moveTo>
                  <a:lnTo>
                    <a:pt x="1049" y="366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7"/>
            <p:cNvSpPr/>
            <p:nvPr/>
          </p:nvSpPr>
          <p:spPr>
            <a:xfrm>
              <a:off x="4493864" y="5995102"/>
              <a:ext cx="1731017" cy="71151"/>
            </a:xfrm>
            <a:custGeom>
              <a:avLst/>
              <a:gdLst/>
              <a:ahLst/>
              <a:cxnLst/>
              <a:rect l="l" t="t" r="r" b="b"/>
              <a:pathLst>
                <a:path w="1136" h="52" extrusionOk="0">
                  <a:moveTo>
                    <a:pt x="1136" y="0"/>
                  </a:moveTo>
                  <a:lnTo>
                    <a:pt x="952" y="0"/>
                  </a:lnTo>
                  <a:lnTo>
                    <a:pt x="0" y="5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7" name="Google Shape;517;p47"/>
            <p:cNvCxnSpPr/>
            <p:nvPr/>
          </p:nvCxnSpPr>
          <p:spPr>
            <a:xfrm>
              <a:off x="2400061" y="4669921"/>
              <a:ext cx="1549711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8" name="Google Shape;518;p47"/>
            <p:cNvSpPr/>
            <p:nvPr/>
          </p:nvSpPr>
          <p:spPr>
            <a:xfrm>
              <a:off x="2964605" y="4693045"/>
              <a:ext cx="1339833" cy="393107"/>
            </a:xfrm>
            <a:custGeom>
              <a:avLst/>
              <a:gdLst/>
              <a:ahLst/>
              <a:cxnLst/>
              <a:rect l="l" t="t" r="r" b="b"/>
              <a:pathLst>
                <a:path w="12155" h="10000" extrusionOk="0">
                  <a:moveTo>
                    <a:pt x="0" y="9890"/>
                  </a:moveTo>
                  <a:lnTo>
                    <a:pt x="3272" y="10000"/>
                  </a:lnTo>
                  <a:lnTo>
                    <a:pt x="1215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9" name="Google Shape;519;p47"/>
            <p:cNvCxnSpPr/>
            <p:nvPr/>
          </p:nvCxnSpPr>
          <p:spPr>
            <a:xfrm>
              <a:off x="4921077" y="4257247"/>
              <a:ext cx="1303804" cy="1779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47"/>
            <p:cNvCxnSpPr/>
            <p:nvPr/>
          </p:nvCxnSpPr>
          <p:spPr>
            <a:xfrm>
              <a:off x="4921077" y="4257247"/>
              <a:ext cx="1303804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47"/>
            <p:cNvCxnSpPr/>
            <p:nvPr/>
          </p:nvCxnSpPr>
          <p:spPr>
            <a:xfrm>
              <a:off x="4834424" y="4988320"/>
              <a:ext cx="1390457" cy="1778"/>
            </a:xfrm>
            <a:prstGeom prst="straightConnector1">
              <a:avLst/>
            </a:pr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47"/>
            <p:cNvCxnSpPr/>
            <p:nvPr/>
          </p:nvCxnSpPr>
          <p:spPr>
            <a:xfrm>
              <a:off x="4834424" y="4988320"/>
              <a:ext cx="1390457" cy="177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3" name="Google Shape;523;p47"/>
            <p:cNvSpPr/>
            <p:nvPr/>
          </p:nvSpPr>
          <p:spPr>
            <a:xfrm>
              <a:off x="5118562" y="5308498"/>
              <a:ext cx="1110349" cy="380656"/>
            </a:xfrm>
            <a:custGeom>
              <a:avLst/>
              <a:gdLst/>
              <a:ahLst/>
              <a:cxnLst/>
              <a:rect l="l" t="t" r="r" b="b"/>
              <a:pathLst>
                <a:path w="729" h="283" extrusionOk="0">
                  <a:moveTo>
                    <a:pt x="729" y="283"/>
                  </a:moveTo>
                  <a:lnTo>
                    <a:pt x="548" y="283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7"/>
            <p:cNvSpPr/>
            <p:nvPr/>
          </p:nvSpPr>
          <p:spPr>
            <a:xfrm>
              <a:off x="5118562" y="5308498"/>
              <a:ext cx="1110349" cy="380656"/>
            </a:xfrm>
            <a:custGeom>
              <a:avLst/>
              <a:gdLst/>
              <a:ahLst/>
              <a:cxnLst/>
              <a:rect l="l" t="t" r="r" b="b"/>
              <a:pathLst>
                <a:path w="729" h="283" extrusionOk="0">
                  <a:moveTo>
                    <a:pt x="729" y="283"/>
                  </a:moveTo>
                  <a:lnTo>
                    <a:pt x="548" y="283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7"/>
            <p:cNvSpPr/>
            <p:nvPr/>
          </p:nvSpPr>
          <p:spPr>
            <a:xfrm>
              <a:off x="4032393" y="2282817"/>
              <a:ext cx="2192488" cy="225904"/>
            </a:xfrm>
            <a:custGeom>
              <a:avLst/>
              <a:gdLst/>
              <a:ahLst/>
              <a:cxnLst/>
              <a:rect l="l" t="t" r="r" b="b"/>
              <a:pathLst>
                <a:path w="1440" h="169" extrusionOk="0">
                  <a:moveTo>
                    <a:pt x="1440" y="169"/>
                  </a:moveTo>
                  <a:lnTo>
                    <a:pt x="1261" y="169"/>
                  </a:lnTo>
                  <a:lnTo>
                    <a:pt x="0" y="0"/>
                  </a:lnTo>
                </a:path>
              </a:pathLst>
            </a:custGeom>
            <a:noFill/>
            <a:ln w="142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7"/>
            <p:cNvSpPr/>
            <p:nvPr/>
          </p:nvSpPr>
          <p:spPr>
            <a:xfrm>
              <a:off x="4032393" y="2282817"/>
              <a:ext cx="2192488" cy="225904"/>
            </a:xfrm>
            <a:custGeom>
              <a:avLst/>
              <a:gdLst/>
              <a:ahLst/>
              <a:cxnLst/>
              <a:rect l="l" t="t" r="r" b="b"/>
              <a:pathLst>
                <a:path w="1440" h="169" extrusionOk="0">
                  <a:moveTo>
                    <a:pt x="1440" y="169"/>
                  </a:moveTo>
                  <a:lnTo>
                    <a:pt x="1261" y="169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7"/>
            <p:cNvSpPr/>
            <p:nvPr/>
          </p:nvSpPr>
          <p:spPr>
            <a:xfrm>
              <a:off x="717464" y="2188543"/>
              <a:ext cx="88956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Accessory organs</a:t>
              </a:r>
              <a:endParaRPr/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6301457" y="2184986"/>
              <a:ext cx="1367854" cy="137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Digestive tract organs</a:t>
              </a:r>
              <a:endParaRPr/>
            </a:p>
          </p:txBody>
        </p:sp>
        <p:sp>
          <p:nvSpPr>
            <p:cNvPr id="529" name="Google Shape;529;p47"/>
            <p:cNvSpPr/>
            <p:nvPr/>
          </p:nvSpPr>
          <p:spPr>
            <a:xfrm>
              <a:off x="6301457" y="6204996"/>
              <a:ext cx="325573" cy="137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Anus</a:t>
              </a:r>
              <a:endParaRPr/>
            </a:p>
          </p:txBody>
        </p:sp>
        <p:cxnSp>
          <p:nvCxnSpPr>
            <p:cNvPr id="530" name="Google Shape;530;p47"/>
            <p:cNvCxnSpPr/>
            <p:nvPr/>
          </p:nvCxnSpPr>
          <p:spPr>
            <a:xfrm>
              <a:off x="3711984" y="2816447"/>
              <a:ext cx="2015" cy="1779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1" name="Google Shape;531;p47"/>
            <p:cNvSpPr txBox="1"/>
            <p:nvPr/>
          </p:nvSpPr>
          <p:spPr>
            <a:xfrm>
              <a:off x="717549" y="2370243"/>
              <a:ext cx="21313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Salivary glands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 saliva: contains digestive enzyme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carbohydrates</a:t>
              </a:r>
              <a:endParaRPr/>
            </a:p>
          </p:txBody>
        </p:sp>
        <p:sp>
          <p:nvSpPr>
            <p:cNvPr id="532" name="Google Shape;532;p47"/>
            <p:cNvSpPr txBox="1"/>
            <p:nvPr/>
          </p:nvSpPr>
          <p:spPr>
            <a:xfrm>
              <a:off x="747713" y="3947294"/>
              <a:ext cx="1979169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Liver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major metabolic organ: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processes and stores nutrients;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bile for emulsification of fats</a:t>
              </a:r>
              <a:endParaRPr/>
            </a:p>
          </p:txBody>
        </p:sp>
        <p:sp>
          <p:nvSpPr>
            <p:cNvPr id="533" name="Google Shape;533;p47"/>
            <p:cNvSpPr txBox="1"/>
            <p:nvPr/>
          </p:nvSpPr>
          <p:spPr>
            <a:xfrm>
              <a:off x="717549" y="4483205"/>
              <a:ext cx="16825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Gallbladder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stores bile from liver; sends it to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small intestine</a:t>
              </a:r>
              <a:endParaRPr/>
            </a:p>
          </p:txBody>
        </p:sp>
        <p:sp>
          <p:nvSpPr>
            <p:cNvPr id="534" name="Google Shape;534;p47"/>
            <p:cNvSpPr txBox="1"/>
            <p:nvPr/>
          </p:nvSpPr>
          <p:spPr>
            <a:xfrm>
              <a:off x="717549" y="4903893"/>
              <a:ext cx="2323714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pancreatic juice: contains digestive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enzymes, and sends it to the small intestine;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produces insulin and secretes it into the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blood after eating</a:t>
              </a:r>
              <a:endParaRPr/>
            </a:p>
          </p:txBody>
        </p:sp>
        <p:sp>
          <p:nvSpPr>
            <p:cNvPr id="535" name="Google Shape;535;p47"/>
            <p:cNvSpPr txBox="1"/>
            <p:nvPr/>
          </p:nvSpPr>
          <p:spPr>
            <a:xfrm>
              <a:off x="6302375" y="2316268"/>
              <a:ext cx="2117724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Mouth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teeth chew food; tongue tastes and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pushes food for chewing and swallowing</a:t>
              </a:r>
              <a:endParaRPr/>
            </a:p>
          </p:txBody>
        </p:sp>
        <p:sp>
          <p:nvSpPr>
            <p:cNvPr id="536" name="Google Shape;536;p47"/>
            <p:cNvSpPr txBox="1"/>
            <p:nvPr/>
          </p:nvSpPr>
          <p:spPr>
            <a:xfrm>
              <a:off x="6302374" y="2810847"/>
              <a:ext cx="2117725" cy="228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Pharynx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passageway where food is swallowed</a:t>
              </a:r>
              <a:endParaRPr/>
            </a:p>
          </p:txBody>
        </p:sp>
        <p:sp>
          <p:nvSpPr>
            <p:cNvPr id="537" name="Google Shape;537;p47"/>
            <p:cNvSpPr txBox="1"/>
            <p:nvPr/>
          </p:nvSpPr>
          <p:spPr>
            <a:xfrm>
              <a:off x="6302374" y="3294168"/>
              <a:ext cx="2117725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Esophagus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passageway where peristalsis pushes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food to stomach</a:t>
              </a:r>
              <a:endParaRPr/>
            </a:p>
          </p:txBody>
        </p:sp>
        <p:sp>
          <p:nvSpPr>
            <p:cNvPr id="538" name="Google Shape;538;p47"/>
            <p:cNvSpPr txBox="1"/>
            <p:nvPr/>
          </p:nvSpPr>
          <p:spPr>
            <a:xfrm>
              <a:off x="6302374" y="4072043"/>
              <a:ext cx="2117725" cy="57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Stomach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secretes acid and digestive enzyme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protein; churns, mixing food with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secretions, and sends chyme to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/>
            </a:p>
          </p:txBody>
        </p:sp>
        <p:sp>
          <p:nvSpPr>
            <p:cNvPr id="539" name="Google Shape;539;p47"/>
            <p:cNvSpPr txBox="1"/>
            <p:nvPr/>
          </p:nvSpPr>
          <p:spPr>
            <a:xfrm>
              <a:off x="6302374" y="4810230"/>
              <a:ext cx="2117725" cy="572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mixes chyme with digestive enzymes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final breakdown; absorbs nutrient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molecules into body; secretes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digestive hormones into blood</a:t>
              </a:r>
              <a:endParaRPr/>
            </a:p>
          </p:txBody>
        </p:sp>
        <p:sp>
          <p:nvSpPr>
            <p:cNvPr id="540" name="Google Shape;540;p47"/>
            <p:cNvSpPr txBox="1"/>
            <p:nvPr/>
          </p:nvSpPr>
          <p:spPr>
            <a:xfrm>
              <a:off x="6302374" y="5502380"/>
              <a:ext cx="2117725" cy="228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intestine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absorbs water and salt to form feces</a:t>
              </a:r>
              <a:endParaRPr/>
            </a:p>
          </p:txBody>
        </p:sp>
        <p:sp>
          <p:nvSpPr>
            <p:cNvPr id="541" name="Google Shape;541;p47"/>
            <p:cNvSpPr txBox="1"/>
            <p:nvPr/>
          </p:nvSpPr>
          <p:spPr>
            <a:xfrm>
              <a:off x="6302374" y="5808768"/>
              <a:ext cx="1925733" cy="343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Rectum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stores and regulates elimination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of feces</a:t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DUODENUM</a:t>
            </a:r>
            <a:endParaRPr/>
          </a:p>
        </p:txBody>
      </p:sp>
      <p:sp>
        <p:nvSpPr>
          <p:cNvPr id="547" name="Google Shape;547;p48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Chyme mixes with bile, pancreatic juices, and intestinal juices.</a:t>
            </a:r>
            <a:endParaRPr/>
          </a:p>
          <a:p>
            <a:pPr marL="731520" lvl="1" indent="-4572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Bile (Liver)</a:t>
            </a:r>
            <a:endParaRPr/>
          </a:p>
          <a:p>
            <a:pPr marL="1257300" lvl="2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Emulsifies lipids.</a:t>
            </a:r>
            <a:endParaRPr/>
          </a:p>
          <a:p>
            <a:pPr marL="731520" lvl="1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Pancreatic juices (Pancreas)</a:t>
            </a:r>
            <a:endParaRPr/>
          </a:p>
          <a:p>
            <a:pPr marL="1257300" lvl="2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Contains variety of digestive enzymes.</a:t>
            </a:r>
            <a:endParaRPr/>
          </a:p>
          <a:p>
            <a:pPr marL="731520" lvl="1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Intestinal juices (Small Intestine)</a:t>
            </a:r>
            <a:endParaRPr/>
          </a:p>
          <a:p>
            <a:pPr marL="1257300" lvl="2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Adds alkalinity (bicarbonate).</a:t>
            </a:r>
            <a:endParaRPr/>
          </a:p>
          <a:p>
            <a:pPr marL="1257300" lvl="2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Contains variety of digestive enzymes.</a:t>
            </a:r>
            <a:endParaRPr/>
          </a:p>
          <a:p>
            <a:pPr marL="342900" lvl="0" indent="-342900" algn="l" rtl="0">
              <a:spcBef>
                <a:spcPts val="132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Absorption of fatty acids occur here.</a:t>
            </a:r>
            <a:endParaRPr sz="2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LIVER, GALLBLADDER, AND PANCREAS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553" name="Google Shape;553;p49"/>
          <p:cNvGrpSpPr/>
          <p:nvPr/>
        </p:nvGrpSpPr>
        <p:grpSpPr>
          <a:xfrm>
            <a:off x="2497210" y="1081742"/>
            <a:ext cx="4149581" cy="5440757"/>
            <a:chOff x="2633663" y="1662113"/>
            <a:chExt cx="3465463" cy="4564062"/>
          </a:xfrm>
        </p:grpSpPr>
        <p:pic>
          <p:nvPicPr>
            <p:cNvPr id="554" name="Google Shape;554;p49" descr="mad2543X_34_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79750" y="1662113"/>
              <a:ext cx="2960688" cy="444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49"/>
            <p:cNvSpPr/>
            <p:nvPr/>
          </p:nvSpPr>
          <p:spPr>
            <a:xfrm>
              <a:off x="4302125" y="2393950"/>
              <a:ext cx="1064394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common hepatic duct</a:t>
              </a:r>
              <a:endParaRPr/>
            </a:p>
          </p:txBody>
        </p:sp>
        <p:sp>
          <p:nvSpPr>
            <p:cNvPr id="556" name="Google Shape;556;p49"/>
            <p:cNvSpPr/>
            <p:nvPr/>
          </p:nvSpPr>
          <p:spPr>
            <a:xfrm>
              <a:off x="2633663" y="3265488"/>
              <a:ext cx="884858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common bile duct</a:t>
              </a:r>
              <a:endParaRPr/>
            </a:p>
          </p:txBody>
        </p:sp>
        <p:sp>
          <p:nvSpPr>
            <p:cNvPr id="557" name="Google Shape;557;p49"/>
            <p:cNvSpPr/>
            <p:nvPr/>
          </p:nvSpPr>
          <p:spPr>
            <a:xfrm>
              <a:off x="4302125" y="2544763"/>
              <a:ext cx="758270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pancreatic duct</a:t>
              </a:r>
              <a:endParaRPr/>
            </a:p>
          </p:txBody>
        </p:sp>
        <p:sp>
          <p:nvSpPr>
            <p:cNvPr id="558" name="Google Shape;558;p49"/>
            <p:cNvSpPr/>
            <p:nvPr/>
          </p:nvSpPr>
          <p:spPr>
            <a:xfrm>
              <a:off x="2633663" y="3005138"/>
              <a:ext cx="564257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gallbladder</a:t>
              </a:r>
              <a:endParaRPr/>
            </a:p>
          </p:txBody>
        </p:sp>
        <p:sp>
          <p:nvSpPr>
            <p:cNvPr id="559" name="Google Shape;559;p49"/>
            <p:cNvSpPr/>
            <p:nvPr/>
          </p:nvSpPr>
          <p:spPr>
            <a:xfrm>
              <a:off x="2633663" y="3448050"/>
              <a:ext cx="52578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duodenum</a:t>
              </a:r>
              <a:endParaRPr/>
            </a:p>
          </p:txBody>
        </p:sp>
        <p:sp>
          <p:nvSpPr>
            <p:cNvPr id="560" name="Google Shape;560;p49"/>
            <p:cNvSpPr/>
            <p:nvPr/>
          </p:nvSpPr>
          <p:spPr>
            <a:xfrm>
              <a:off x="5614988" y="2457450"/>
              <a:ext cx="450544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pancreas</a:t>
              </a:r>
              <a:endParaRPr/>
            </a:p>
          </p:txBody>
        </p:sp>
        <p:sp>
          <p:nvSpPr>
            <p:cNvPr id="561" name="Google Shape;561;p49"/>
            <p:cNvSpPr/>
            <p:nvPr/>
          </p:nvSpPr>
          <p:spPr>
            <a:xfrm>
              <a:off x="4919663" y="3927475"/>
              <a:ext cx="524633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 canals</a:t>
              </a:r>
              <a:endParaRPr/>
            </a:p>
          </p:txBody>
        </p:sp>
        <p:sp>
          <p:nvSpPr>
            <p:cNvPr id="562" name="Google Shape;562;p49"/>
            <p:cNvSpPr/>
            <p:nvPr/>
          </p:nvSpPr>
          <p:spPr>
            <a:xfrm>
              <a:off x="4786313" y="5851525"/>
              <a:ext cx="423193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 duct</a:t>
              </a:r>
              <a:endParaRPr/>
            </a:p>
          </p:txBody>
        </p:sp>
        <p:sp>
          <p:nvSpPr>
            <p:cNvPr id="563" name="Google Shape;563;p49"/>
            <p:cNvSpPr/>
            <p:nvPr/>
          </p:nvSpPr>
          <p:spPr>
            <a:xfrm>
              <a:off x="2633663" y="3638550"/>
              <a:ext cx="85725" cy="122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a.</a:t>
              </a:r>
              <a:endParaRPr/>
            </a:p>
          </p:txBody>
        </p:sp>
        <p:sp>
          <p:nvSpPr>
            <p:cNvPr id="564" name="Google Shape;564;p49"/>
            <p:cNvSpPr/>
            <p:nvPr/>
          </p:nvSpPr>
          <p:spPr>
            <a:xfrm>
              <a:off x="4268788" y="6103938"/>
              <a:ext cx="90487" cy="12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b.</a:t>
              </a:r>
              <a:endParaRPr/>
            </a:p>
          </p:txBody>
        </p:sp>
        <p:cxnSp>
          <p:nvCxnSpPr>
            <p:cNvPr id="565" name="Google Shape;565;p49"/>
            <p:cNvCxnSpPr/>
            <p:nvPr/>
          </p:nvCxnSpPr>
          <p:spPr>
            <a:xfrm>
              <a:off x="3228975" y="3065463"/>
              <a:ext cx="455613" cy="0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6" name="Google Shape;566;p49"/>
            <p:cNvSpPr/>
            <p:nvPr/>
          </p:nvSpPr>
          <p:spPr>
            <a:xfrm>
              <a:off x="3527425" y="3176588"/>
              <a:ext cx="677863" cy="153987"/>
            </a:xfrm>
            <a:custGeom>
              <a:avLst/>
              <a:gdLst/>
              <a:ahLst/>
              <a:cxnLst/>
              <a:rect l="l" t="t" r="r" b="b"/>
              <a:pathLst>
                <a:path w="596" h="135" extrusionOk="0">
                  <a:moveTo>
                    <a:pt x="0" y="135"/>
                  </a:moveTo>
                  <a:lnTo>
                    <a:pt x="214" y="135"/>
                  </a:lnTo>
                  <a:lnTo>
                    <a:pt x="596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7" name="Google Shape;567;p49"/>
            <p:cNvCxnSpPr/>
            <p:nvPr/>
          </p:nvCxnSpPr>
          <p:spPr>
            <a:xfrm>
              <a:off x="3205163" y="3517900"/>
              <a:ext cx="715962" cy="1588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8" name="Google Shape;568;p49"/>
            <p:cNvSpPr/>
            <p:nvPr/>
          </p:nvSpPr>
          <p:spPr>
            <a:xfrm>
              <a:off x="4238625" y="2128838"/>
              <a:ext cx="17953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</a:t>
              </a:r>
              <a:endParaRPr/>
            </a:p>
          </p:txBody>
        </p:sp>
        <p:cxnSp>
          <p:nvCxnSpPr>
            <p:cNvPr id="569" name="Google Shape;569;p49"/>
            <p:cNvCxnSpPr/>
            <p:nvPr/>
          </p:nvCxnSpPr>
          <p:spPr>
            <a:xfrm>
              <a:off x="5664200" y="2584450"/>
              <a:ext cx="0" cy="179388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9"/>
            <p:cNvCxnSpPr/>
            <p:nvPr/>
          </p:nvCxnSpPr>
          <p:spPr>
            <a:xfrm rot="10800000">
              <a:off x="4084638" y="2465388"/>
              <a:ext cx="184150" cy="0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9"/>
            <p:cNvCxnSpPr/>
            <p:nvPr/>
          </p:nvCxnSpPr>
          <p:spPr>
            <a:xfrm>
              <a:off x="4351338" y="2662238"/>
              <a:ext cx="1587" cy="446087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2" name="Google Shape;572;p49"/>
            <p:cNvSpPr/>
            <p:nvPr/>
          </p:nvSpPr>
          <p:spPr>
            <a:xfrm>
              <a:off x="5780088" y="4224338"/>
              <a:ext cx="98425" cy="682625"/>
            </a:xfrm>
            <a:custGeom>
              <a:avLst/>
              <a:gdLst/>
              <a:ahLst/>
              <a:cxnLst/>
              <a:rect l="l" t="t" r="r" b="b"/>
              <a:pathLst>
                <a:path w="86" h="601" extrusionOk="0">
                  <a:moveTo>
                    <a:pt x="0" y="601"/>
                  </a:moveTo>
                  <a:lnTo>
                    <a:pt x="86" y="601"/>
                  </a:lnTo>
                  <a:lnTo>
                    <a:pt x="86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9"/>
            <p:cNvSpPr/>
            <p:nvPr/>
          </p:nvSpPr>
          <p:spPr>
            <a:xfrm>
              <a:off x="5713413" y="5314950"/>
              <a:ext cx="168275" cy="438150"/>
            </a:xfrm>
            <a:custGeom>
              <a:avLst/>
              <a:gdLst/>
              <a:ahLst/>
              <a:cxnLst/>
              <a:rect l="l" t="t" r="r" b="b"/>
              <a:pathLst>
                <a:path w="147" h="386" extrusionOk="0">
                  <a:moveTo>
                    <a:pt x="147" y="386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9"/>
            <p:cNvSpPr/>
            <p:nvPr/>
          </p:nvSpPr>
          <p:spPr>
            <a:xfrm>
              <a:off x="4437063" y="4970463"/>
              <a:ext cx="84137" cy="350837"/>
            </a:xfrm>
            <a:custGeom>
              <a:avLst/>
              <a:gdLst/>
              <a:ahLst/>
              <a:cxnLst/>
              <a:rect l="l" t="t" r="r" b="b"/>
              <a:pathLst>
                <a:path w="74" h="309" extrusionOk="0">
                  <a:moveTo>
                    <a:pt x="0" y="309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5" name="Google Shape;575;p49"/>
            <p:cNvCxnSpPr/>
            <p:nvPr/>
          </p:nvCxnSpPr>
          <p:spPr>
            <a:xfrm>
              <a:off x="5664200" y="2584450"/>
              <a:ext cx="0" cy="1793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6" name="Google Shape;576;p49"/>
            <p:cNvSpPr/>
            <p:nvPr/>
          </p:nvSpPr>
          <p:spPr>
            <a:xfrm>
              <a:off x="5780088" y="4224338"/>
              <a:ext cx="98425" cy="682625"/>
            </a:xfrm>
            <a:custGeom>
              <a:avLst/>
              <a:gdLst/>
              <a:ahLst/>
              <a:cxnLst/>
              <a:rect l="l" t="t" r="r" b="b"/>
              <a:pathLst>
                <a:path w="86" h="601" extrusionOk="0">
                  <a:moveTo>
                    <a:pt x="0" y="601"/>
                  </a:moveTo>
                  <a:lnTo>
                    <a:pt x="86" y="601"/>
                  </a:lnTo>
                  <a:lnTo>
                    <a:pt x="8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9"/>
            <p:cNvSpPr/>
            <p:nvPr/>
          </p:nvSpPr>
          <p:spPr>
            <a:xfrm>
              <a:off x="5713413" y="5314950"/>
              <a:ext cx="168275" cy="398463"/>
            </a:xfrm>
            <a:custGeom>
              <a:avLst/>
              <a:gdLst/>
              <a:ahLst/>
              <a:cxnLst/>
              <a:rect l="l" t="t" r="r" b="b"/>
              <a:pathLst>
                <a:path w="147" h="397" extrusionOk="0">
                  <a:moveTo>
                    <a:pt x="147" y="397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9"/>
            <p:cNvSpPr/>
            <p:nvPr/>
          </p:nvSpPr>
          <p:spPr>
            <a:xfrm>
              <a:off x="4437063" y="4970463"/>
              <a:ext cx="84137" cy="350837"/>
            </a:xfrm>
            <a:custGeom>
              <a:avLst/>
              <a:gdLst/>
              <a:ahLst/>
              <a:cxnLst/>
              <a:rect l="l" t="t" r="r" b="b"/>
              <a:pathLst>
                <a:path w="74" h="309" extrusionOk="0">
                  <a:moveTo>
                    <a:pt x="0" y="309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9"/>
            <p:cNvSpPr/>
            <p:nvPr/>
          </p:nvSpPr>
          <p:spPr>
            <a:xfrm>
              <a:off x="5227638" y="5734050"/>
              <a:ext cx="119062" cy="182563"/>
            </a:xfrm>
            <a:custGeom>
              <a:avLst/>
              <a:gdLst/>
              <a:ahLst/>
              <a:cxnLst/>
              <a:rect l="l" t="t" r="r" b="b"/>
              <a:pathLst>
                <a:path w="105" h="161" extrusionOk="0">
                  <a:moveTo>
                    <a:pt x="0" y="161"/>
                  </a:moveTo>
                  <a:lnTo>
                    <a:pt x="105" y="161"/>
                  </a:lnTo>
                  <a:lnTo>
                    <a:pt x="105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9"/>
            <p:cNvSpPr/>
            <p:nvPr/>
          </p:nvSpPr>
          <p:spPr>
            <a:xfrm>
              <a:off x="5227638" y="5734050"/>
              <a:ext cx="119062" cy="182563"/>
            </a:xfrm>
            <a:custGeom>
              <a:avLst/>
              <a:gdLst/>
              <a:ahLst/>
              <a:cxnLst/>
              <a:rect l="l" t="t" r="r" b="b"/>
              <a:pathLst>
                <a:path w="105" h="161" extrusionOk="0">
                  <a:moveTo>
                    <a:pt x="0" y="161"/>
                  </a:moveTo>
                  <a:lnTo>
                    <a:pt x="105" y="161"/>
                  </a:lnTo>
                  <a:lnTo>
                    <a:pt x="10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9"/>
            <p:cNvSpPr/>
            <p:nvPr/>
          </p:nvSpPr>
          <p:spPr>
            <a:xfrm>
              <a:off x="5221288" y="4049713"/>
              <a:ext cx="244475" cy="182562"/>
            </a:xfrm>
            <a:custGeom>
              <a:avLst/>
              <a:gdLst/>
              <a:ahLst/>
              <a:cxnLst/>
              <a:rect l="l" t="t" r="r" b="b"/>
              <a:pathLst>
                <a:path w="215" h="160" extrusionOk="0">
                  <a:moveTo>
                    <a:pt x="74" y="160"/>
                  </a:moveTo>
                  <a:lnTo>
                    <a:pt x="0" y="0"/>
                  </a:lnTo>
                  <a:lnTo>
                    <a:pt x="215" y="158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2" name="Google Shape;582;p49"/>
            <p:cNvCxnSpPr/>
            <p:nvPr/>
          </p:nvCxnSpPr>
          <p:spPr>
            <a:xfrm>
              <a:off x="4351338" y="2660650"/>
              <a:ext cx="1587" cy="4460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3" name="Google Shape;583;p49"/>
            <p:cNvSpPr/>
            <p:nvPr/>
          </p:nvSpPr>
          <p:spPr>
            <a:xfrm>
              <a:off x="3524250" y="3179763"/>
              <a:ext cx="676275" cy="152400"/>
            </a:xfrm>
            <a:custGeom>
              <a:avLst/>
              <a:gdLst/>
              <a:ahLst/>
              <a:cxnLst/>
              <a:rect l="l" t="t" r="r" b="b"/>
              <a:pathLst>
                <a:path w="596" h="135" extrusionOk="0">
                  <a:moveTo>
                    <a:pt x="0" y="135"/>
                  </a:moveTo>
                  <a:lnTo>
                    <a:pt x="214" y="135"/>
                  </a:lnTo>
                  <a:lnTo>
                    <a:pt x="59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4" name="Google Shape;584;p49"/>
            <p:cNvCxnSpPr/>
            <p:nvPr/>
          </p:nvCxnSpPr>
          <p:spPr>
            <a:xfrm rot="10800000">
              <a:off x="4089400" y="2465388"/>
              <a:ext cx="18415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9"/>
            <p:cNvCxnSpPr/>
            <p:nvPr/>
          </p:nvCxnSpPr>
          <p:spPr>
            <a:xfrm>
              <a:off x="3200400" y="3517900"/>
              <a:ext cx="715963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49"/>
            <p:cNvCxnSpPr/>
            <p:nvPr/>
          </p:nvCxnSpPr>
          <p:spPr>
            <a:xfrm>
              <a:off x="3225800" y="3065463"/>
              <a:ext cx="454025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7" name="Google Shape;587;p49"/>
            <p:cNvSpPr txBox="1"/>
            <p:nvPr/>
          </p:nvSpPr>
          <p:spPr>
            <a:xfrm>
              <a:off x="5533018" y="3879391"/>
              <a:ext cx="566108" cy="37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branch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hepatic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artery</a:t>
              </a:r>
              <a:endParaRPr/>
            </a:p>
          </p:txBody>
        </p:sp>
        <p:sp>
          <p:nvSpPr>
            <p:cNvPr id="588" name="Google Shape;588;p49"/>
            <p:cNvSpPr txBox="1"/>
            <p:nvPr/>
          </p:nvSpPr>
          <p:spPr>
            <a:xfrm>
              <a:off x="5035852" y="2775413"/>
              <a:ext cx="631070" cy="246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pancreatic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juice</a:t>
              </a:r>
              <a:endParaRPr/>
            </a:p>
          </p:txBody>
        </p:sp>
        <p:sp>
          <p:nvSpPr>
            <p:cNvPr id="589" name="Google Shape;589;p49"/>
            <p:cNvSpPr/>
            <p:nvPr/>
          </p:nvSpPr>
          <p:spPr>
            <a:xfrm>
              <a:off x="5219700" y="4048125"/>
              <a:ext cx="244475" cy="182563"/>
            </a:xfrm>
            <a:custGeom>
              <a:avLst/>
              <a:gdLst/>
              <a:ahLst/>
              <a:cxnLst/>
              <a:rect l="l" t="t" r="r" b="b"/>
              <a:pathLst>
                <a:path w="215" h="160" extrusionOk="0">
                  <a:moveTo>
                    <a:pt x="74" y="160"/>
                  </a:moveTo>
                  <a:lnTo>
                    <a:pt x="0" y="0"/>
                  </a:lnTo>
                  <a:lnTo>
                    <a:pt x="215" y="15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9"/>
            <p:cNvSpPr txBox="1"/>
            <p:nvPr/>
          </p:nvSpPr>
          <p:spPr>
            <a:xfrm>
              <a:off x="4330538" y="5308304"/>
              <a:ext cx="336748" cy="246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central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vein</a:t>
              </a:r>
              <a:endParaRPr/>
            </a:p>
          </p:txBody>
        </p:sp>
        <p:sp>
          <p:nvSpPr>
            <p:cNvPr id="591" name="Google Shape;591;p49"/>
            <p:cNvSpPr txBox="1"/>
            <p:nvPr/>
          </p:nvSpPr>
          <p:spPr>
            <a:xfrm>
              <a:off x="5505177" y="5698491"/>
              <a:ext cx="526333" cy="37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branch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hepatic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portal vein</a:t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JEJUNUM</a:t>
            </a:r>
            <a:endParaRPr/>
          </a:p>
        </p:txBody>
      </p:sp>
      <p:sp>
        <p:nvSpPr>
          <p:cNvPr id="597" name="Google Shape;597;p50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Hydrolysis of nutrients continues.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Most absorption of carbohydrates and amino acids.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Bulk of chemical digestion and absorption.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ILEUM</a:t>
            </a:r>
            <a:endParaRPr/>
          </a:p>
        </p:txBody>
      </p:sp>
      <p:sp>
        <p:nvSpPr>
          <p:cNvPr id="603" name="Google Shape;603;p51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Bile salts and vitamins are absorbed.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Undigested foodstuff passes through the ileocecal valve into the large intestine.</a:t>
            </a:r>
            <a:endParaRPr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LARGE INTESTINE</a:t>
            </a:r>
            <a:endParaRPr/>
          </a:p>
        </p:txBody>
      </p:sp>
      <p:sp>
        <p:nvSpPr>
          <p:cNvPr id="609" name="Google Shape;609;p52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Reabsorbs water and processes waste material.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Smaller in length but larger in diameter.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Regions include the cecum, colon, and rectum.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  <p:pic>
        <p:nvPicPr>
          <p:cNvPr id="610" name="Google Shape;61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550" y="2562325"/>
            <a:ext cx="5762200" cy="38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CECUM</a:t>
            </a:r>
            <a:endParaRPr/>
          </a:p>
        </p:txBody>
      </p:sp>
      <p:sp>
        <p:nvSpPr>
          <p:cNvPr id="616" name="Google Shape;616;p53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Initial segment.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Receiving pouch for waste matter.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Site of attachment for appendix.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4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grpSp>
        <p:nvGrpSpPr>
          <p:cNvPr id="622" name="Google Shape;622;p54"/>
          <p:cNvGrpSpPr/>
          <p:nvPr/>
        </p:nvGrpSpPr>
        <p:grpSpPr>
          <a:xfrm>
            <a:off x="2334031" y="1118407"/>
            <a:ext cx="4309250" cy="5366393"/>
            <a:chOff x="2444750" y="1676400"/>
            <a:chExt cx="4333851" cy="4606925"/>
          </a:xfrm>
        </p:grpSpPr>
        <p:pic>
          <p:nvPicPr>
            <p:cNvPr id="623" name="Google Shape;623;p54" descr="mad2543X_34_10"/>
            <p:cNvPicPr preferRelativeResize="0"/>
            <p:nvPr/>
          </p:nvPicPr>
          <p:blipFill rotWithShape="1">
            <a:blip r:embed="rId3">
              <a:alphaModFix/>
            </a:blip>
            <a:srcRect t="8339"/>
            <a:stretch/>
          </p:blipFill>
          <p:spPr>
            <a:xfrm>
              <a:off x="2444750" y="1676400"/>
              <a:ext cx="3151188" cy="4606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4" name="Google Shape;624;p54"/>
            <p:cNvCxnSpPr/>
            <p:nvPr/>
          </p:nvCxnSpPr>
          <p:spPr>
            <a:xfrm flipH="1">
              <a:off x="3910013" y="3619500"/>
              <a:ext cx="1454150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54"/>
            <p:cNvCxnSpPr/>
            <p:nvPr/>
          </p:nvCxnSpPr>
          <p:spPr>
            <a:xfrm flipH="1">
              <a:off x="5035550" y="4518025"/>
              <a:ext cx="339725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54"/>
            <p:cNvCxnSpPr/>
            <p:nvPr/>
          </p:nvCxnSpPr>
          <p:spPr>
            <a:xfrm rot="10800000">
              <a:off x="4284663" y="5072063"/>
              <a:ext cx="1071562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54"/>
            <p:cNvCxnSpPr/>
            <p:nvPr/>
          </p:nvCxnSpPr>
          <p:spPr>
            <a:xfrm flipH="1">
              <a:off x="4316413" y="5897563"/>
              <a:ext cx="1047750" cy="158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8" name="Google Shape;628;p54"/>
            <p:cNvSpPr/>
            <p:nvPr/>
          </p:nvSpPr>
          <p:spPr>
            <a:xfrm>
              <a:off x="5434014" y="3494694"/>
              <a:ext cx="1200150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intestine</a:t>
              </a:r>
              <a:endPara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4"/>
            <p:cNvSpPr/>
            <p:nvPr/>
          </p:nvSpPr>
          <p:spPr>
            <a:xfrm>
              <a:off x="5434014" y="4382106"/>
              <a:ext cx="1230311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small intestine</a:t>
              </a:r>
              <a:endPara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54"/>
            <p:cNvSpPr/>
            <p:nvPr/>
          </p:nvSpPr>
          <p:spPr>
            <a:xfrm>
              <a:off x="5434012" y="5784850"/>
              <a:ext cx="1344589" cy="487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Vermiform</a:t>
              </a:r>
              <a:b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appendix</a:t>
              </a:r>
              <a:endPara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54"/>
            <p:cNvSpPr/>
            <p:nvPr/>
          </p:nvSpPr>
          <p:spPr>
            <a:xfrm>
              <a:off x="5434014" y="4928205"/>
              <a:ext cx="561976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cecum</a:t>
              </a:r>
              <a:endParaRPr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54"/>
          <p:cNvSpPr/>
          <p:nvPr/>
        </p:nvSpPr>
        <p:spPr>
          <a:xfrm>
            <a:off x="6642933" y="1118407"/>
            <a:ext cx="2298698" cy="1023472"/>
          </a:xfrm>
          <a:prstGeom prst="wedgeRoundRectCallout">
            <a:avLst>
              <a:gd name="adj1" fmla="val -43788"/>
              <a:gd name="adj2" fmla="val 76130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 1/3 of the fecal matter is bacteria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(live or dead)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34.1: DIGESTIVE SYSTEMS</a:t>
            </a: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Animals must obtain nutrients from eating plants (herbivores), meat (carnivores), or both (omnivores).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nutrients and molecules present in food must be processed before they are accessible to cells.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Animal digestive systems have evolved to accommodate their various dietary needs.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COLON</a:t>
            </a:r>
            <a:endParaRPr/>
          </a:p>
        </p:txBody>
      </p:sp>
      <p:sp>
        <p:nvSpPr>
          <p:cNvPr id="638" name="Google Shape;638;p55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Houses many bacteria (intestinal flora) that aid in further digestion.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Regions include the ascending, transverse, descending, and sigmoid colon.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Main function is to extract water and mineral salts.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Carnivores have a shorter colon than herbivores.</a:t>
            </a:r>
            <a:endParaRPr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RECTUM AND COLON</a:t>
            </a:r>
            <a:endParaRPr/>
          </a:p>
        </p:txBody>
      </p:sp>
      <p:sp>
        <p:nvSpPr>
          <p:cNvPr id="644" name="Google Shape;644;p56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Terminal end of large intestine.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Rectum = store feces until defecation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Anus = exit point for feces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Has inner involuntary and outer voluntary sphincters.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Feces is propelled via peristaltic movements.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ACCESSORY ORGANS</a:t>
            </a:r>
            <a:endParaRPr/>
          </a:p>
        </p:txBody>
      </p:sp>
      <p:sp>
        <p:nvSpPr>
          <p:cNvPr id="650" name="Google Shape;650;p57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Salivary glands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Produce saliva.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Liver 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Produce bile.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Absorbed nutrients from small intestine are processed.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Delivered via the hepatic portal vein.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Important in detoxification.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656" name="Google Shape;656;p58"/>
          <p:cNvSpPr txBox="1">
            <a:spLocks noGrp="1"/>
          </p:cNvSpPr>
          <p:nvPr>
            <p:ph type="body" idx="1"/>
          </p:nvPr>
        </p:nvSpPr>
        <p:spPr>
          <a:xfrm>
            <a:off x="457200" y="1857562"/>
            <a:ext cx="6778808" cy="411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82142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Pancreas</a:t>
            </a:r>
            <a:endParaRPr/>
          </a:p>
          <a:p>
            <a:pPr marL="569913" lvl="1" indent="-228600" algn="l" rtl="0">
              <a:lnSpc>
                <a:spcPct val="82142"/>
              </a:lnSpc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Exocrine gland.</a:t>
            </a:r>
            <a:endParaRPr/>
          </a:p>
          <a:p>
            <a:pPr marL="569913" lvl="1" indent="-228600" algn="l" rtl="0">
              <a:lnSpc>
                <a:spcPct val="82142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Assists in reducing the acidity of chyme.</a:t>
            </a:r>
            <a:endParaRPr/>
          </a:p>
          <a:p>
            <a:pPr marL="569913" lvl="1" indent="-228600" algn="l" rtl="0">
              <a:lnSpc>
                <a:spcPct val="82142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Produces pancreatic juice and digestive</a:t>
            </a:r>
            <a:b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enzymes.</a:t>
            </a:r>
            <a:endParaRPr/>
          </a:p>
          <a:p>
            <a:pPr marL="798513" lvl="2" indent="-228600" algn="l" rtl="0">
              <a:lnSpc>
                <a:spcPct val="82142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Pancreatic amylase digests starch to maltose.</a:t>
            </a:r>
            <a:endParaRPr/>
          </a:p>
          <a:p>
            <a:pPr marL="798513" lvl="2" indent="-228600" algn="l" rtl="0">
              <a:lnSpc>
                <a:spcPct val="82142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Trypsin digests protein to peptides.</a:t>
            </a:r>
            <a:endParaRPr/>
          </a:p>
          <a:p>
            <a:pPr marL="798513" lvl="2" indent="-228600" algn="l" rtl="0">
              <a:lnSpc>
                <a:spcPct val="82142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Lipase digests fat droplets to glycerol and fatty acids.</a:t>
            </a:r>
            <a:endParaRPr/>
          </a:p>
        </p:txBody>
      </p:sp>
      <p:sp>
        <p:nvSpPr>
          <p:cNvPr id="657" name="Google Shape;657;p58"/>
          <p:cNvSpPr/>
          <p:nvPr/>
        </p:nvSpPr>
        <p:spPr>
          <a:xfrm>
            <a:off x="5648972" y="900861"/>
            <a:ext cx="3090635" cy="1672087"/>
          </a:xfrm>
          <a:prstGeom prst="wedgeRoundRectCallout">
            <a:avLst>
              <a:gd name="adj1" fmla="val -41038"/>
              <a:gd name="adj2" fmla="val 74232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Pancreatic cancer is the 4th leading cause of cancer-related death in the US. It has the highest mortality rate of all major cancers. 94% of pancreatic cancer patients will die within 5 years of diagnosis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LIVER, GALLBLADDER, AND PANCREAS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663" name="Google Shape;663;p59"/>
          <p:cNvGrpSpPr/>
          <p:nvPr/>
        </p:nvGrpSpPr>
        <p:grpSpPr>
          <a:xfrm>
            <a:off x="2497210" y="1081742"/>
            <a:ext cx="4149581" cy="5440757"/>
            <a:chOff x="2633663" y="1662113"/>
            <a:chExt cx="3465463" cy="4564062"/>
          </a:xfrm>
        </p:grpSpPr>
        <p:pic>
          <p:nvPicPr>
            <p:cNvPr id="664" name="Google Shape;664;p59" descr="mad2543X_34_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79750" y="1662113"/>
              <a:ext cx="2960688" cy="444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59"/>
            <p:cNvSpPr/>
            <p:nvPr/>
          </p:nvSpPr>
          <p:spPr>
            <a:xfrm>
              <a:off x="4302125" y="2393950"/>
              <a:ext cx="1064394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common hepatic duct</a:t>
              </a: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2633663" y="3265488"/>
              <a:ext cx="884858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common bile duct</a:t>
              </a: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4302125" y="2544763"/>
              <a:ext cx="758270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pancreatic duct</a:t>
              </a: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2633663" y="3005138"/>
              <a:ext cx="564257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gallbladder</a:t>
              </a: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2633663" y="3448050"/>
              <a:ext cx="52578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duodenum</a:t>
              </a: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5614988" y="2457450"/>
              <a:ext cx="450544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pancreas</a:t>
              </a: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4919663" y="3927475"/>
              <a:ext cx="524633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 canals</a:t>
              </a: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4786313" y="5851525"/>
              <a:ext cx="423193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 duct</a:t>
              </a: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2633663" y="3638550"/>
              <a:ext cx="85725" cy="122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a.</a:t>
              </a: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4268788" y="6103938"/>
              <a:ext cx="90487" cy="122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b.</a:t>
              </a:r>
              <a:endParaRPr/>
            </a:p>
          </p:txBody>
        </p:sp>
        <p:cxnSp>
          <p:nvCxnSpPr>
            <p:cNvPr id="675" name="Google Shape;675;p59"/>
            <p:cNvCxnSpPr/>
            <p:nvPr/>
          </p:nvCxnSpPr>
          <p:spPr>
            <a:xfrm>
              <a:off x="3228975" y="3065463"/>
              <a:ext cx="455613" cy="0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6" name="Google Shape;676;p59"/>
            <p:cNvSpPr/>
            <p:nvPr/>
          </p:nvSpPr>
          <p:spPr>
            <a:xfrm>
              <a:off x="3527425" y="3176588"/>
              <a:ext cx="677863" cy="153987"/>
            </a:xfrm>
            <a:custGeom>
              <a:avLst/>
              <a:gdLst/>
              <a:ahLst/>
              <a:cxnLst/>
              <a:rect l="l" t="t" r="r" b="b"/>
              <a:pathLst>
                <a:path w="596" h="135" extrusionOk="0">
                  <a:moveTo>
                    <a:pt x="0" y="135"/>
                  </a:moveTo>
                  <a:lnTo>
                    <a:pt x="214" y="135"/>
                  </a:lnTo>
                  <a:lnTo>
                    <a:pt x="596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77" name="Google Shape;677;p59"/>
            <p:cNvCxnSpPr/>
            <p:nvPr/>
          </p:nvCxnSpPr>
          <p:spPr>
            <a:xfrm>
              <a:off x="3205163" y="3517900"/>
              <a:ext cx="715962" cy="1588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8" name="Google Shape;678;p59"/>
            <p:cNvSpPr/>
            <p:nvPr/>
          </p:nvSpPr>
          <p:spPr>
            <a:xfrm>
              <a:off x="4238625" y="2128838"/>
              <a:ext cx="17953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bile</a:t>
              </a:r>
              <a:endParaRPr/>
            </a:p>
          </p:txBody>
        </p:sp>
        <p:cxnSp>
          <p:nvCxnSpPr>
            <p:cNvPr id="679" name="Google Shape;679;p59"/>
            <p:cNvCxnSpPr/>
            <p:nvPr/>
          </p:nvCxnSpPr>
          <p:spPr>
            <a:xfrm>
              <a:off x="5664200" y="2584450"/>
              <a:ext cx="0" cy="179388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59"/>
            <p:cNvCxnSpPr/>
            <p:nvPr/>
          </p:nvCxnSpPr>
          <p:spPr>
            <a:xfrm rot="10800000">
              <a:off x="4084638" y="2465388"/>
              <a:ext cx="184150" cy="0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59"/>
            <p:cNvCxnSpPr/>
            <p:nvPr/>
          </p:nvCxnSpPr>
          <p:spPr>
            <a:xfrm>
              <a:off x="4351338" y="2662238"/>
              <a:ext cx="1587" cy="446087"/>
            </a:xfrm>
            <a:prstGeom prst="straightConnector1">
              <a:avLst/>
            </a:pr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2" name="Google Shape;682;p59"/>
            <p:cNvSpPr/>
            <p:nvPr/>
          </p:nvSpPr>
          <p:spPr>
            <a:xfrm>
              <a:off x="5780088" y="4224338"/>
              <a:ext cx="98425" cy="682625"/>
            </a:xfrm>
            <a:custGeom>
              <a:avLst/>
              <a:gdLst/>
              <a:ahLst/>
              <a:cxnLst/>
              <a:rect l="l" t="t" r="r" b="b"/>
              <a:pathLst>
                <a:path w="86" h="601" extrusionOk="0">
                  <a:moveTo>
                    <a:pt x="0" y="601"/>
                  </a:moveTo>
                  <a:lnTo>
                    <a:pt x="86" y="601"/>
                  </a:lnTo>
                  <a:lnTo>
                    <a:pt x="86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5713413" y="5314950"/>
              <a:ext cx="168275" cy="438150"/>
            </a:xfrm>
            <a:custGeom>
              <a:avLst/>
              <a:gdLst/>
              <a:ahLst/>
              <a:cxnLst/>
              <a:rect l="l" t="t" r="r" b="b"/>
              <a:pathLst>
                <a:path w="147" h="386" extrusionOk="0">
                  <a:moveTo>
                    <a:pt x="147" y="386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4437063" y="4970463"/>
              <a:ext cx="84137" cy="350837"/>
            </a:xfrm>
            <a:custGeom>
              <a:avLst/>
              <a:gdLst/>
              <a:ahLst/>
              <a:cxnLst/>
              <a:rect l="l" t="t" r="r" b="b"/>
              <a:pathLst>
                <a:path w="74" h="309" extrusionOk="0">
                  <a:moveTo>
                    <a:pt x="0" y="309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5" name="Google Shape;685;p59"/>
            <p:cNvCxnSpPr/>
            <p:nvPr/>
          </p:nvCxnSpPr>
          <p:spPr>
            <a:xfrm>
              <a:off x="5664200" y="2584450"/>
              <a:ext cx="0" cy="1793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86" name="Google Shape;686;p59"/>
            <p:cNvSpPr/>
            <p:nvPr/>
          </p:nvSpPr>
          <p:spPr>
            <a:xfrm>
              <a:off x="5780088" y="4224338"/>
              <a:ext cx="98425" cy="682625"/>
            </a:xfrm>
            <a:custGeom>
              <a:avLst/>
              <a:gdLst/>
              <a:ahLst/>
              <a:cxnLst/>
              <a:rect l="l" t="t" r="r" b="b"/>
              <a:pathLst>
                <a:path w="86" h="601" extrusionOk="0">
                  <a:moveTo>
                    <a:pt x="0" y="601"/>
                  </a:moveTo>
                  <a:lnTo>
                    <a:pt x="86" y="601"/>
                  </a:lnTo>
                  <a:lnTo>
                    <a:pt x="8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5713413" y="5314950"/>
              <a:ext cx="168275" cy="398463"/>
            </a:xfrm>
            <a:custGeom>
              <a:avLst/>
              <a:gdLst/>
              <a:ahLst/>
              <a:cxnLst/>
              <a:rect l="l" t="t" r="r" b="b"/>
              <a:pathLst>
                <a:path w="147" h="397" extrusionOk="0">
                  <a:moveTo>
                    <a:pt x="147" y="397"/>
                  </a:moveTo>
                  <a:lnTo>
                    <a:pt x="147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4437063" y="4970463"/>
              <a:ext cx="84137" cy="350837"/>
            </a:xfrm>
            <a:custGeom>
              <a:avLst/>
              <a:gdLst/>
              <a:ahLst/>
              <a:cxnLst/>
              <a:rect l="l" t="t" r="r" b="b"/>
              <a:pathLst>
                <a:path w="74" h="309" extrusionOk="0">
                  <a:moveTo>
                    <a:pt x="0" y="309"/>
                  </a:moveTo>
                  <a:lnTo>
                    <a:pt x="0" y="0"/>
                  </a:lnTo>
                  <a:lnTo>
                    <a:pt x="7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5227638" y="5734050"/>
              <a:ext cx="119062" cy="182563"/>
            </a:xfrm>
            <a:custGeom>
              <a:avLst/>
              <a:gdLst/>
              <a:ahLst/>
              <a:cxnLst/>
              <a:rect l="l" t="t" r="r" b="b"/>
              <a:pathLst>
                <a:path w="105" h="161" extrusionOk="0">
                  <a:moveTo>
                    <a:pt x="0" y="161"/>
                  </a:moveTo>
                  <a:lnTo>
                    <a:pt x="105" y="161"/>
                  </a:lnTo>
                  <a:lnTo>
                    <a:pt x="105" y="0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5227638" y="5734050"/>
              <a:ext cx="119062" cy="182563"/>
            </a:xfrm>
            <a:custGeom>
              <a:avLst/>
              <a:gdLst/>
              <a:ahLst/>
              <a:cxnLst/>
              <a:rect l="l" t="t" r="r" b="b"/>
              <a:pathLst>
                <a:path w="105" h="161" extrusionOk="0">
                  <a:moveTo>
                    <a:pt x="0" y="161"/>
                  </a:moveTo>
                  <a:lnTo>
                    <a:pt x="105" y="161"/>
                  </a:lnTo>
                  <a:lnTo>
                    <a:pt x="105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5221288" y="4049713"/>
              <a:ext cx="244475" cy="182562"/>
            </a:xfrm>
            <a:custGeom>
              <a:avLst/>
              <a:gdLst/>
              <a:ahLst/>
              <a:cxnLst/>
              <a:rect l="l" t="t" r="r" b="b"/>
              <a:pathLst>
                <a:path w="215" h="160" extrusionOk="0">
                  <a:moveTo>
                    <a:pt x="74" y="160"/>
                  </a:moveTo>
                  <a:lnTo>
                    <a:pt x="0" y="0"/>
                  </a:lnTo>
                  <a:lnTo>
                    <a:pt x="215" y="158"/>
                  </a:ln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2" name="Google Shape;692;p59"/>
            <p:cNvCxnSpPr/>
            <p:nvPr/>
          </p:nvCxnSpPr>
          <p:spPr>
            <a:xfrm>
              <a:off x="4351338" y="2660650"/>
              <a:ext cx="1587" cy="4460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3" name="Google Shape;693;p59"/>
            <p:cNvSpPr/>
            <p:nvPr/>
          </p:nvSpPr>
          <p:spPr>
            <a:xfrm>
              <a:off x="3524250" y="3179763"/>
              <a:ext cx="676275" cy="152400"/>
            </a:xfrm>
            <a:custGeom>
              <a:avLst/>
              <a:gdLst/>
              <a:ahLst/>
              <a:cxnLst/>
              <a:rect l="l" t="t" r="r" b="b"/>
              <a:pathLst>
                <a:path w="596" h="135" extrusionOk="0">
                  <a:moveTo>
                    <a:pt x="0" y="135"/>
                  </a:moveTo>
                  <a:lnTo>
                    <a:pt x="214" y="135"/>
                  </a:lnTo>
                  <a:lnTo>
                    <a:pt x="596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4" name="Google Shape;694;p59"/>
            <p:cNvCxnSpPr/>
            <p:nvPr/>
          </p:nvCxnSpPr>
          <p:spPr>
            <a:xfrm rot="10800000">
              <a:off x="4089400" y="2465388"/>
              <a:ext cx="18415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59"/>
            <p:cNvCxnSpPr/>
            <p:nvPr/>
          </p:nvCxnSpPr>
          <p:spPr>
            <a:xfrm>
              <a:off x="3200400" y="3517900"/>
              <a:ext cx="715963" cy="15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59"/>
            <p:cNvCxnSpPr/>
            <p:nvPr/>
          </p:nvCxnSpPr>
          <p:spPr>
            <a:xfrm>
              <a:off x="3225800" y="3065463"/>
              <a:ext cx="454025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7" name="Google Shape;697;p59"/>
            <p:cNvSpPr txBox="1"/>
            <p:nvPr/>
          </p:nvSpPr>
          <p:spPr>
            <a:xfrm>
              <a:off x="5533018" y="3879391"/>
              <a:ext cx="566108" cy="37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branch of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hepatic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artery</a:t>
              </a:r>
              <a:endParaRPr/>
            </a:p>
          </p:txBody>
        </p:sp>
        <p:sp>
          <p:nvSpPr>
            <p:cNvPr id="698" name="Google Shape;698;p59"/>
            <p:cNvSpPr txBox="1"/>
            <p:nvPr/>
          </p:nvSpPr>
          <p:spPr>
            <a:xfrm>
              <a:off x="5035852" y="2775413"/>
              <a:ext cx="631070" cy="246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1425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pancreatic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juice</a:t>
              </a:r>
              <a:endParaRPr/>
            </a:p>
          </p:txBody>
        </p:sp>
        <p:sp>
          <p:nvSpPr>
            <p:cNvPr id="699" name="Google Shape;699;p59"/>
            <p:cNvSpPr/>
            <p:nvPr/>
          </p:nvSpPr>
          <p:spPr>
            <a:xfrm>
              <a:off x="5219700" y="4048125"/>
              <a:ext cx="244475" cy="182563"/>
            </a:xfrm>
            <a:custGeom>
              <a:avLst/>
              <a:gdLst/>
              <a:ahLst/>
              <a:cxnLst/>
              <a:rect l="l" t="t" r="r" b="b"/>
              <a:pathLst>
                <a:path w="215" h="160" extrusionOk="0">
                  <a:moveTo>
                    <a:pt x="74" y="160"/>
                  </a:moveTo>
                  <a:lnTo>
                    <a:pt x="0" y="0"/>
                  </a:lnTo>
                  <a:lnTo>
                    <a:pt x="215" y="15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59"/>
            <p:cNvSpPr txBox="1"/>
            <p:nvPr/>
          </p:nvSpPr>
          <p:spPr>
            <a:xfrm>
              <a:off x="4330538" y="5308304"/>
              <a:ext cx="336748" cy="246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central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vein</a:t>
              </a:r>
              <a:endParaRPr/>
            </a:p>
          </p:txBody>
        </p:sp>
        <p:sp>
          <p:nvSpPr>
            <p:cNvPr id="701" name="Google Shape;701;p59"/>
            <p:cNvSpPr txBox="1"/>
            <p:nvPr/>
          </p:nvSpPr>
          <p:spPr>
            <a:xfrm>
              <a:off x="5505177" y="5698491"/>
              <a:ext cx="526333" cy="37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branch of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hepatic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portal vein</a:t>
              </a:r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34.2: NUTRITION AND ENERGY PRODUCTION</a:t>
            </a:r>
            <a:endParaRPr/>
          </a:p>
        </p:txBody>
      </p:sp>
      <p:sp>
        <p:nvSpPr>
          <p:cNvPr id="707" name="Google Shape;707;p60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Animal diets vary substantially.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Diet is source of materials for building complex molecules needed for growth, maintenance, and reproduction (biosynthesis).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Diet is also source for ATP production (cell energy).</a:t>
            </a:r>
            <a:endParaRPr sz="2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FOOD REQUIREMENTS</a:t>
            </a:r>
            <a:endParaRPr/>
          </a:p>
        </p:txBody>
      </p:sp>
      <p:sp>
        <p:nvSpPr>
          <p:cNvPr id="713" name="Google Shape;713;p6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Diet should be well balanced.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Contain all necessary nutrients, vitamins, and minerals.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2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NUTRITION</a:t>
            </a:r>
            <a:endParaRPr/>
          </a:p>
        </p:txBody>
      </p:sp>
      <p:pic>
        <p:nvPicPr>
          <p:cNvPr id="719" name="Google Shape;71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60" y="2152725"/>
            <a:ext cx="5464175" cy="434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2" descr="Figure_B34_02_01.jpg"/>
          <p:cNvPicPr preferRelativeResize="0"/>
          <p:nvPr/>
        </p:nvPicPr>
        <p:blipFill rotWithShape="1">
          <a:blip r:embed="rId4">
            <a:alphaModFix/>
          </a:blip>
          <a:srcRect l="447" r="976"/>
          <a:stretch/>
        </p:blipFill>
        <p:spPr>
          <a:xfrm>
            <a:off x="5508090" y="907219"/>
            <a:ext cx="3340323" cy="307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ORGANIC PRECURSORS</a:t>
            </a:r>
            <a:endParaRPr/>
          </a:p>
        </p:txBody>
      </p:sp>
      <p:sp>
        <p:nvSpPr>
          <p:cNvPr id="726" name="Google Shape;726;p63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Carbohydrates 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Primary source of energy and organic carbon.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Carbohydrates in food are ultimately broken down into glucose.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Humans do not produce cellulase.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Cannot break down cellulose from plant matter.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Provides fiber instead.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Excess sugars are stored as glycogen or converted into fats.</a:t>
            </a:r>
            <a:endParaRPr sz="2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4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732" name="Google Shape;732;p64"/>
          <p:cNvSpPr txBox="1"/>
          <p:nvPr/>
        </p:nvSpPr>
        <p:spPr>
          <a:xfrm>
            <a:off x="564446" y="1121480"/>
            <a:ext cx="8073227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Carbohydrates are present in food in the form of sugars, starch, and fiber.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Fruits, vegetables, milk, and honey are natural sources of sugars.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Monosaccharides:</a:t>
            </a:r>
            <a:endParaRPr/>
          </a:p>
          <a:p>
            <a:pPr marL="569913" marR="0" lvl="1" indent="-228600" algn="l" rtl="0">
              <a:spcBef>
                <a:spcPts val="9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Glucose </a:t>
            </a:r>
            <a:endParaRPr/>
          </a:p>
          <a:p>
            <a:pPr marL="569913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Fructose 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Disaccharides:</a:t>
            </a:r>
            <a:endParaRPr/>
          </a:p>
          <a:p>
            <a:pPr marL="569913" marR="0" lvl="1" indent="-228600" algn="l" rtl="0">
              <a:spcBef>
                <a:spcPts val="9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Lactose (milk sugar) </a:t>
            </a:r>
            <a:endParaRPr/>
          </a:p>
          <a:p>
            <a:pPr marL="569913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Sucrose (table sugar) 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being absorbed from the digestive tract all sugars are converted to glucose.</a:t>
            </a:r>
            <a:endParaRPr/>
          </a:p>
          <a:p>
            <a:pPr marL="569913" marR="0" lvl="1" indent="-228600" algn="l" rtl="0">
              <a:spcBef>
                <a:spcPts val="9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Glucose is the preferred direct energy source in cells.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Plants store glucose as starch.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Animals store glucose as glycogen.</a:t>
            </a:r>
            <a:endParaRPr/>
          </a:p>
        </p:txBody>
      </p:sp>
      <p:sp>
        <p:nvSpPr>
          <p:cNvPr id="733" name="Google Shape;733;p64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HERBIVORES, OMNIVORES, AND CARNIVORES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47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Herbivores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Primary food source is plant-based.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Have evolved digestive systems capable of handling large amounts of plant material.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Categories…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frugivores = fruit-eaters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granivores = seed-eaters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nectivores = nectar-feeders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folivores = leaf-feeders</a:t>
            </a:r>
            <a:endParaRPr sz="2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5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FIBER</a:t>
            </a:r>
            <a:endParaRPr/>
          </a:p>
        </p:txBody>
      </p:sp>
      <p:sp>
        <p:nvSpPr>
          <p:cNvPr id="739" name="Google Shape;739;p65"/>
          <p:cNvSpPr txBox="1"/>
          <p:nvPr/>
        </p:nvSpPr>
        <p:spPr>
          <a:xfrm>
            <a:off x="535375" y="3764400"/>
            <a:ext cx="8062800" cy="2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various undigestible carbohydrates derived from plants.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Food sources rich in fiber include beans, peas, nuts, fruits, and vegetables.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Technically, fiber is not a nutrient for humans.</a:t>
            </a:r>
            <a:endParaRPr/>
          </a:p>
          <a:p>
            <a:pPr marL="569913" marR="0" lvl="1" indent="-228600" algn="l" rtl="0">
              <a:lnSpc>
                <a:spcPct val="122222"/>
              </a:lnSpc>
              <a:spcBef>
                <a:spcPts val="9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Cannot be digested.</a:t>
            </a:r>
            <a:endParaRPr/>
          </a:p>
          <a:p>
            <a:pPr marL="569913" marR="0" lvl="1" indent="-228600" algn="l" rtl="0">
              <a:lnSpc>
                <a:spcPct val="122222"/>
              </a:lnSpc>
              <a:spcBef>
                <a:spcPts val="360"/>
              </a:spcBef>
              <a:spcAft>
                <a:spcPts val="0"/>
              </a:spcAft>
              <a:buClr>
                <a:srgbClr val="6CB255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Soluble fiber combines with bile acids and cholesterol in the small intestine and prevents them from being absorbed.</a:t>
            </a:r>
            <a:endParaRPr/>
          </a:p>
        </p:txBody>
      </p:sp>
      <p:sp>
        <p:nvSpPr>
          <p:cNvPr id="740" name="Google Shape;740;p65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65" descr="mad2543X_34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686" y="779908"/>
            <a:ext cx="4050629" cy="298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747" name="Google Shape;747;p66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47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Nitrogen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Protein catabolism provides a source of organic nitrogen.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Protein breakdown provides amino acids.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Carbon and nitrogen become building blocks for nucleotides, nucleic acids, proteins, cells, and tissues.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Excess nitrogen must be excreted.</a:t>
            </a:r>
            <a:endParaRPr sz="2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7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PROTEINS</a:t>
            </a:r>
            <a:endParaRPr/>
          </a:p>
        </p:txBody>
      </p:sp>
      <p:sp>
        <p:nvSpPr>
          <p:cNvPr id="753" name="Google Shape;753;p67"/>
          <p:cNvSpPr txBox="1"/>
          <p:nvPr/>
        </p:nvSpPr>
        <p:spPr>
          <a:xfrm>
            <a:off x="564447" y="1220024"/>
            <a:ext cx="4775748" cy="5022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Adequate protein formation requires</a:t>
            </a:r>
            <a:b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different types of </a:t>
            </a:r>
            <a:r>
              <a:rPr lang="en-US"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amino acids</a:t>
            </a:r>
            <a:endParaRPr/>
          </a:p>
          <a:p>
            <a:pPr marL="342900" marR="0" lvl="0" indent="-342900" algn="l" rtl="0">
              <a:spcBef>
                <a:spcPts val="104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Adults require 8 from the diet, children require 9</a:t>
            </a:r>
            <a:endParaRPr/>
          </a:p>
          <a:p>
            <a:pPr marL="569913" marR="0" lvl="1" indent="-22860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Essential amino acids</a:t>
            </a:r>
            <a:endParaRPr/>
          </a:p>
          <a:p>
            <a:pPr marL="569913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foods, such as meat, milk, and eggs, provide all 20 (complete)</a:t>
            </a:r>
            <a:endParaRPr/>
          </a:p>
          <a:p>
            <a:pPr marL="569913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Vegetables supply one or more essential amino acids, but are deficient in at least one</a:t>
            </a:r>
            <a:endParaRPr/>
          </a:p>
          <a:p>
            <a:pPr marL="569913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Vegetarians should combine plant products to provide all the essential amino acids</a:t>
            </a:r>
            <a:endParaRPr/>
          </a:p>
        </p:txBody>
      </p:sp>
      <p:sp>
        <p:nvSpPr>
          <p:cNvPr id="754" name="Google Shape;754;p67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p67"/>
          <p:cNvPicPr preferRelativeResize="0"/>
          <p:nvPr/>
        </p:nvPicPr>
        <p:blipFill rotWithShape="1">
          <a:blip r:embed="rId3">
            <a:alphaModFix/>
          </a:blip>
          <a:srcRect l="4430" t="7328" r="7012"/>
          <a:stretch/>
        </p:blipFill>
        <p:spPr>
          <a:xfrm>
            <a:off x="5506653" y="1324794"/>
            <a:ext cx="3163862" cy="2820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8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pic>
        <p:nvPicPr>
          <p:cNvPr id="761" name="Google Shape;76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834" y="1070491"/>
            <a:ext cx="8100333" cy="4787072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68"/>
          <p:cNvSpPr txBox="1"/>
          <p:nvPr/>
        </p:nvSpPr>
        <p:spPr>
          <a:xfrm>
            <a:off x="521834" y="5888909"/>
            <a:ext cx="3363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Kids also need Arginine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768" name="Google Shape;768;p69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Fats/Lipids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Add flavor and a sense of satiety (fullness).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Significant source of energy.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Aid in digestion of fat-soluble vitamins and production of fat-soluble hormones.</a:t>
            </a:r>
            <a:endParaRPr sz="28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8358" y="579438"/>
            <a:ext cx="3067060" cy="2026356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0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LIPIDS</a:t>
            </a:r>
            <a:endParaRPr/>
          </a:p>
        </p:txBody>
      </p:sp>
      <p:sp>
        <p:nvSpPr>
          <p:cNvPr id="775" name="Google Shape;775;p70"/>
          <p:cNvSpPr txBox="1"/>
          <p:nvPr/>
        </p:nvSpPr>
        <p:spPr>
          <a:xfrm>
            <a:off x="457200" y="973017"/>
            <a:ext cx="5763279" cy="51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Fat, oils, and cholesterol. </a:t>
            </a:r>
            <a:endParaRPr/>
          </a:p>
          <a:p>
            <a:pPr marL="342900" marR="0" lvl="0" indent="-342900" algn="l" rtl="0">
              <a:spcBef>
                <a:spcPts val="104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Essential for the storage and activity of</a:t>
            </a:r>
            <a:b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fat-soluble vitamins A, D, and E.</a:t>
            </a:r>
            <a:endParaRPr/>
          </a:p>
          <a:p>
            <a:pPr marL="342900" marR="0" lvl="0" indent="-342900" algn="l" rtl="0">
              <a:spcBef>
                <a:spcPts val="104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energy at nine calories per gram. </a:t>
            </a:r>
            <a:endParaRPr/>
          </a:p>
          <a:p>
            <a:pPr marL="342900" marR="0" lvl="0" indent="-342900" algn="l" rtl="0">
              <a:spcBef>
                <a:spcPts val="104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Fat storage is essential to protect your internal organs and to help insulate  against cold temperatures.</a:t>
            </a:r>
            <a:endParaRPr/>
          </a:p>
          <a:p>
            <a:pPr marL="342900" marR="0" lvl="0" indent="-342900" algn="l" rtl="0">
              <a:spcBef>
                <a:spcPts val="104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Saturated fats</a:t>
            </a: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(solids at room temperature) usually come from animals.</a:t>
            </a:r>
            <a:endParaRPr/>
          </a:p>
          <a:p>
            <a:pPr marL="601663" marR="0" lvl="1" indent="-306388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Butter and meats, such as marbled red meats and bacon, contain saturated fats.</a:t>
            </a:r>
            <a:endParaRPr/>
          </a:p>
          <a:p>
            <a:pPr marL="601663" marR="0" lvl="1" indent="-306388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Palm oil and coconut oil are high in saturated fats.</a:t>
            </a:r>
            <a:endParaRPr/>
          </a:p>
        </p:txBody>
      </p:sp>
      <p:sp>
        <p:nvSpPr>
          <p:cNvPr id="776" name="Google Shape;776;p70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0"/>
          <p:cNvSpPr/>
          <p:nvPr/>
        </p:nvSpPr>
        <p:spPr>
          <a:xfrm>
            <a:off x="1002042" y="6440711"/>
            <a:ext cx="53982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http://www.nature.com/nature/supplements/insights/lipids/index.html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145" y="5607811"/>
            <a:ext cx="807949" cy="106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1556" y="2914954"/>
            <a:ext cx="2615071" cy="3525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ESSENTIAL NUTRIENTS</a:t>
            </a:r>
            <a:endParaRPr/>
          </a:p>
        </p:txBody>
      </p:sp>
      <p:sp>
        <p:nvSpPr>
          <p:cNvPr id="785" name="Google Shape;785;p71"/>
          <p:cNvSpPr txBox="1">
            <a:spLocks noGrp="1"/>
          </p:cNvSpPr>
          <p:nvPr>
            <p:ph type="body" idx="1"/>
          </p:nvPr>
        </p:nvSpPr>
        <p:spPr>
          <a:xfrm>
            <a:off x="457200" y="1286933"/>
            <a:ext cx="8062912" cy="472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Must be eaten because the body cannot produce them.</a:t>
            </a:r>
            <a:endParaRPr/>
          </a:p>
          <a:p>
            <a:pPr marL="342900" lvl="0" indent="-342900" algn="l" rtl="0"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Omega-3 alpha linolenic acid and omega-6 linoleic acid are essential fatty acids needed to make some membrane phospholipids.</a:t>
            </a:r>
            <a:endParaRPr/>
          </a:p>
          <a:p>
            <a:pPr marL="342900" lvl="0" indent="-342900" algn="l" rtl="0"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Some amino acids must come from food.</a:t>
            </a:r>
            <a:endParaRPr/>
          </a:p>
          <a:p>
            <a:pPr marL="342900" lvl="0" indent="-342900" algn="l" rtl="0"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Human body can only synthesize 11 of the 20 required amino acids.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2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VITAMINS</a:t>
            </a:r>
            <a:endParaRPr/>
          </a:p>
        </p:txBody>
      </p:sp>
      <p:sp>
        <p:nvSpPr>
          <p:cNvPr id="791" name="Google Shape;791;p72"/>
          <p:cNvSpPr txBox="1"/>
          <p:nvPr/>
        </p:nvSpPr>
        <p:spPr>
          <a:xfrm>
            <a:off x="564446" y="973017"/>
            <a:ext cx="8084174" cy="513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Required in small quantities for some enzymes to function (coenzymes).</a:t>
            </a:r>
            <a:endParaRPr/>
          </a:p>
          <a:p>
            <a:pPr marL="342900" marR="0" lvl="0" indent="-342900" algn="l" rtl="0">
              <a:spcBef>
                <a:spcPts val="116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Water or fat soluble.</a:t>
            </a:r>
            <a:endParaRPr/>
          </a:p>
          <a:p>
            <a:pPr marL="342900" marR="0" lvl="0" indent="-342900" algn="l" rtl="0">
              <a:spcBef>
                <a:spcPts val="116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vitamin deficiencies can have a dramatic effect on health.</a:t>
            </a:r>
            <a:endParaRPr/>
          </a:p>
          <a:p>
            <a:pPr marL="342900" marR="0" lvl="0" indent="-342900" algn="l" rtl="0">
              <a:spcBef>
                <a:spcPts val="116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Antioxidants	</a:t>
            </a:r>
            <a:endParaRPr/>
          </a:p>
          <a:p>
            <a:pPr marL="569913" marR="0" lvl="1" indent="-228600" algn="l" rtl="0">
              <a:spcBef>
                <a:spcPts val="116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Cellular metabolism generates free radicals that carry extra electron.</a:t>
            </a:r>
            <a:endParaRPr/>
          </a:p>
          <a:p>
            <a:pPr marL="569913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6CB255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Vitamins C, E, and A are believed to defend the body against free radicals.</a:t>
            </a:r>
            <a:endParaRPr/>
          </a:p>
        </p:txBody>
      </p:sp>
      <p:sp>
        <p:nvSpPr>
          <p:cNvPr id="792" name="Google Shape;792;p72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3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NUTRITION: VITAMINS</a:t>
            </a:r>
            <a:endParaRPr/>
          </a:p>
        </p:txBody>
      </p:sp>
      <p:sp>
        <p:nvSpPr>
          <p:cNvPr id="798" name="Google Shape;798;p73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73"/>
          <p:cNvPicPr preferRelativeResize="0"/>
          <p:nvPr/>
        </p:nvPicPr>
        <p:blipFill rotWithShape="1">
          <a:blip r:embed="rId3">
            <a:alphaModFix/>
          </a:blip>
          <a:srcRect l="5001" t="23941" r="3620" b="9428"/>
          <a:stretch/>
        </p:blipFill>
        <p:spPr>
          <a:xfrm>
            <a:off x="394183" y="1133866"/>
            <a:ext cx="8355634" cy="457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4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NUTRITION: MINERALS</a:t>
            </a:r>
            <a:endParaRPr/>
          </a:p>
        </p:txBody>
      </p:sp>
      <p:sp>
        <p:nvSpPr>
          <p:cNvPr id="805" name="Google Shape;805;p74"/>
          <p:cNvSpPr txBox="1"/>
          <p:nvPr/>
        </p:nvSpPr>
        <p:spPr>
          <a:xfrm>
            <a:off x="456505" y="5766996"/>
            <a:ext cx="8230991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Inorganic essential nutrients </a:t>
            </a:r>
            <a:r>
              <a:rPr lang="en-US" sz="2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must be obtained from food. They help in structure and regulation and are considered co-factors. </a:t>
            </a:r>
            <a:endParaRPr sz="2000" b="0">
              <a:solidFill>
                <a:srgbClr val="F6E4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74"/>
          <p:cNvPicPr preferRelativeResize="0"/>
          <p:nvPr/>
        </p:nvPicPr>
        <p:blipFill rotWithShape="1">
          <a:blip r:embed="rId3">
            <a:alphaModFix/>
          </a:blip>
          <a:srcRect t="18080"/>
          <a:stretch/>
        </p:blipFill>
        <p:spPr>
          <a:xfrm>
            <a:off x="914400" y="1066800"/>
            <a:ext cx="7424738" cy="4563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34.2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Herbivores, like this (a) mule deer and (b) monarch caterpillar, eat primarily plant material. (credit a: modification of work by Bill Ebbesen; credit b: modification of work by Doug Bowman)</a:t>
            </a:r>
            <a:endParaRPr sz="1100"/>
          </a:p>
        </p:txBody>
      </p:sp>
      <p:pic>
        <p:nvPicPr>
          <p:cNvPr id="81" name="Google Shape;8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013" y="137075"/>
            <a:ext cx="5881980" cy="4539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FOOD ENERGY AND ATP</a:t>
            </a:r>
            <a:endParaRPr/>
          </a:p>
        </p:txBody>
      </p:sp>
      <p:sp>
        <p:nvSpPr>
          <p:cNvPr id="812" name="Google Shape;812;p75"/>
          <p:cNvSpPr txBox="1">
            <a:spLocks noGrp="1"/>
          </p:cNvSpPr>
          <p:nvPr>
            <p:ph type="body" idx="1"/>
          </p:nvPr>
        </p:nvSpPr>
        <p:spPr>
          <a:xfrm>
            <a:off x="457200" y="1253067"/>
            <a:ext cx="8062912" cy="475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is needed to obtain energy and maintain homeostasis.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Carbohydrates (mainly glucose) is the primary source of energy.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Adenosine triphosphate (ATP) is the primary energy source for cells.</a:t>
            </a:r>
            <a:endParaRPr sz="28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ATP</a:t>
            </a:r>
            <a:endParaRPr/>
          </a:p>
        </p:txBody>
      </p:sp>
      <p:sp>
        <p:nvSpPr>
          <p:cNvPr id="818" name="Google Shape;818;p76"/>
          <p:cNvSpPr txBox="1">
            <a:spLocks noGrp="1"/>
          </p:cNvSpPr>
          <p:nvPr>
            <p:ph type="body" idx="1"/>
          </p:nvPr>
        </p:nvSpPr>
        <p:spPr>
          <a:xfrm>
            <a:off x="457200" y="1196622"/>
            <a:ext cx="8062912" cy="481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Energy stored in phosphodiester bonds.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ADP is converted into ATP via cellular respiration.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Energy is released when phosphodiester bonds are broken (ATP to ADP).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Required for all cellular functions.</a:t>
            </a:r>
            <a:endParaRPr/>
          </a:p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Excess ATP is used in the production of glycogen.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Glycogen is stored in the liver and skeletal muscles.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Storage of excess energy is a vital evolutionary development in helping animals deal with mobility, food shortages, and famine.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OBESITY</a:t>
            </a:r>
            <a:endParaRPr/>
          </a:p>
        </p:txBody>
      </p:sp>
      <p:sp>
        <p:nvSpPr>
          <p:cNvPr id="824" name="Google Shape;824;p77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479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Major health concern in the United States.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May lead to other health issues such as type-2 diabetes, cardiovascular diseases, and certain cancers (colon and breast).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Calories per gram…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Carbohydrates = 4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Proteins = 4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Fats = 9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Animals tend to seek lipid-rich foods for their higher energy content.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830" name="Google Shape;830;p7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479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Signals for hunger and satiety are controlled in the hypothalamus.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Foods that are rich in fatty acids tend to promote satiety.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Excess glucose in the body can result in excess pyruvate production.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Excess pyruvate can be converted into fatty acids that are stored in adipose tissue.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Some animals benefit from obesity, such as polar bears and seals.</a:t>
            </a:r>
            <a:endParaRPr sz="2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9"/>
          <p:cNvSpPr txBox="1">
            <a:spLocks noGrp="1"/>
          </p:cNvSpPr>
          <p:nvPr>
            <p:ph type="title"/>
          </p:nvPr>
        </p:nvSpPr>
        <p:spPr>
          <a:xfrm>
            <a:off x="457200" y="247684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DIET AND OBESITY</a:t>
            </a:r>
            <a:endParaRPr/>
          </a:p>
        </p:txBody>
      </p:sp>
      <p:sp>
        <p:nvSpPr>
          <p:cNvPr id="836" name="Google Shape;836;p79"/>
          <p:cNvSpPr txBox="1"/>
          <p:nvPr/>
        </p:nvSpPr>
        <p:spPr>
          <a:xfrm>
            <a:off x="564446" y="1154327"/>
            <a:ext cx="3836497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200"/>
              <a:buFont typeface="Arial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 many calories from</a:t>
            </a:r>
            <a:b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 source contributes to body fat.</a:t>
            </a:r>
            <a:endParaRPr/>
          </a:p>
          <a:p>
            <a:pPr marL="569913" marR="0" lvl="1" indent="-228600" algn="l" rtl="0">
              <a:spcBef>
                <a:spcPts val="1000"/>
              </a:spcBef>
              <a:spcAft>
                <a:spcPts val="0"/>
              </a:spcAft>
              <a:buClr>
                <a:srgbClr val="6CB25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Increases risk of obesity and associated illnesses</a:t>
            </a:r>
            <a:endParaRPr/>
          </a:p>
        </p:txBody>
      </p:sp>
      <p:sp>
        <p:nvSpPr>
          <p:cNvPr id="837" name="Google Shape;837;p79"/>
          <p:cNvSpPr txBox="1"/>
          <p:nvPr/>
        </p:nvSpPr>
        <p:spPr>
          <a:xfrm>
            <a:off x="9765277" y="5704279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7575" y="1304471"/>
            <a:ext cx="4239465" cy="495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34.3: DIGESTIVE SYSTEM PROCESSES</a:t>
            </a:r>
            <a:endParaRPr/>
          </a:p>
        </p:txBody>
      </p:sp>
      <p:sp>
        <p:nvSpPr>
          <p:cNvPr id="844" name="Google Shape;844;p80"/>
          <p:cNvSpPr txBox="1">
            <a:spLocks noGrp="1"/>
          </p:cNvSpPr>
          <p:nvPr>
            <p:ph type="body" idx="1"/>
          </p:nvPr>
        </p:nvSpPr>
        <p:spPr>
          <a:xfrm>
            <a:off x="457200" y="1162756"/>
            <a:ext cx="8062912" cy="484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Obtaining nutrition and energy from food is a multistep process.</a:t>
            </a:r>
            <a:endParaRPr/>
          </a:p>
          <a:p>
            <a:pPr marL="1074420" lvl="1" indent="-342900" algn="l" rtl="0"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Ingestion and propulsion.</a:t>
            </a:r>
            <a:endParaRPr/>
          </a:p>
          <a:p>
            <a:pPr marL="1074420" lvl="1" indent="-3429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Digestion</a:t>
            </a:r>
            <a:endParaRPr/>
          </a:p>
          <a:p>
            <a:pPr marL="1074420" lvl="1" indent="-3429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Absorption</a:t>
            </a:r>
            <a:endParaRPr/>
          </a:p>
          <a:p>
            <a:pPr marL="1074420" lvl="1" indent="-3429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Elimination</a:t>
            </a:r>
            <a:endParaRPr sz="2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STEPS OF DIGESTION</a:t>
            </a:r>
            <a:endParaRPr/>
          </a:p>
        </p:txBody>
      </p:sp>
      <p:pic>
        <p:nvPicPr>
          <p:cNvPr id="850" name="Google Shape;85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579" y="1014237"/>
            <a:ext cx="5384843" cy="558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8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INGESTION</a:t>
            </a:r>
            <a:endParaRPr/>
          </a:p>
        </p:txBody>
      </p:sp>
      <p:sp>
        <p:nvSpPr>
          <p:cNvPr id="856" name="Google Shape;856;p82"/>
          <p:cNvSpPr txBox="1">
            <a:spLocks noGrp="1"/>
          </p:cNvSpPr>
          <p:nvPr>
            <p:ph type="body" idx="1"/>
          </p:nvPr>
        </p:nvSpPr>
        <p:spPr>
          <a:xfrm>
            <a:off x="457200" y="1207911"/>
            <a:ext cx="8062912" cy="480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Taking in food through the mouth.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Teeth, saliva, and tongue play an important role in vertebrates.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Food is modified into a soft mass that can be swallowed.</a:t>
            </a:r>
            <a:endParaRPr sz="2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3"/>
          <p:cNvSpPr txBox="1">
            <a:spLocks noGrp="1"/>
          </p:cNvSpPr>
          <p:nvPr>
            <p:ph type="title"/>
          </p:nvPr>
        </p:nvSpPr>
        <p:spPr>
          <a:xfrm>
            <a:off x="457200" y="383663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MECHANICAL AND CHEMICAL DIGESTION OF FOOD: FROM MOUTH TO RECTUM</a:t>
            </a:r>
            <a:endParaRPr/>
          </a:p>
        </p:txBody>
      </p:sp>
      <p:pic>
        <p:nvPicPr>
          <p:cNvPr id="862" name="Google Shape;86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448" y="1119840"/>
            <a:ext cx="4261104" cy="554126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DIGESTION</a:t>
            </a:r>
            <a:endParaRPr/>
          </a:p>
        </p:txBody>
      </p:sp>
      <p:sp>
        <p:nvSpPr>
          <p:cNvPr id="868" name="Google Shape;868;p84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50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Food must be broken down into smaller particles to allow for absorption.</a:t>
            </a:r>
            <a:endParaRPr/>
          </a:p>
          <a:p>
            <a:pPr marL="0" lvl="0" indent="0" algn="l" rtl="0">
              <a:lnSpc>
                <a:spcPct val="87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Carbohydrates</a:t>
            </a:r>
            <a:endParaRPr/>
          </a:p>
          <a:p>
            <a:pPr marL="617220" lvl="1" indent="-228600" algn="l" rtl="0">
              <a:lnSpc>
                <a:spcPct val="87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Digestion begins in mouth with salivary amylase.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Breaks down starches.</a:t>
            </a:r>
            <a:endParaRPr/>
          </a:p>
          <a:p>
            <a:pPr marL="617220" lvl="1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Acidic environment in stomach stops that action of amylase.</a:t>
            </a:r>
            <a:endParaRPr/>
          </a:p>
          <a:p>
            <a:pPr marL="617220" lvl="1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Digestion is continued in the duodenum.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Pancreatic amylase breaks down starch and glycogen.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Brush border enzymes (maltase, sucrase, and lactase) break down disaccharides into monosaccharides.</a:t>
            </a:r>
            <a:endParaRPr/>
          </a:p>
          <a:p>
            <a:pPr marL="674370" lvl="1" indent="-285750" algn="l" rtl="0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Absorption occurs across the intestinal epithelium.</a:t>
            </a:r>
            <a:endParaRPr/>
          </a:p>
          <a:p>
            <a:pPr marL="914400" lvl="2" indent="0" algn="l" rtl="0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450"/>
              <a:buNone/>
            </a:pPr>
            <a:endParaRPr sz="4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241779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Carnivores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Primary food source are animals.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Obligate carnivores = rely entirely on animal flesh (lions)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Facultative carnivores = also eat non-animal food (dogs)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Omnivores</a:t>
            </a:r>
            <a:endParaRPr/>
          </a:p>
          <a:p>
            <a:pPr marL="800100" lvl="1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Eat both plant- and animal-derived food.</a:t>
            </a:r>
            <a:endParaRPr sz="2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85"/>
          <p:cNvSpPr txBox="1">
            <a:spLocks noGrp="1"/>
          </p:cNvSpPr>
          <p:nvPr>
            <p:ph type="title"/>
          </p:nvPr>
        </p:nvSpPr>
        <p:spPr>
          <a:xfrm>
            <a:off x="457200" y="247497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CARBOHYDRATE DIGESTION</a:t>
            </a:r>
            <a:endParaRPr/>
          </a:p>
        </p:txBody>
      </p:sp>
      <p:sp>
        <p:nvSpPr>
          <p:cNvPr id="874" name="Google Shape;874;p85"/>
          <p:cNvSpPr txBox="1">
            <a:spLocks noGrp="1"/>
          </p:cNvSpPr>
          <p:nvPr>
            <p:ph type="body" idx="1"/>
          </p:nvPr>
        </p:nvSpPr>
        <p:spPr>
          <a:xfrm>
            <a:off x="564446" y="3837031"/>
            <a:ext cx="8043587" cy="241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/>
              <a:t>Digestion of carbohydrates is performed by several enzymes. </a:t>
            </a:r>
            <a:endParaRPr/>
          </a:p>
          <a:p>
            <a:pPr marL="342900" lvl="0" indent="-342900" algn="l" rtl="0">
              <a:spcBef>
                <a:spcPts val="10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/>
              <a:t>Starch and glycogen are broken down into glucose by amylase and maltase. </a:t>
            </a:r>
            <a:endParaRPr/>
          </a:p>
          <a:p>
            <a:pPr marL="342900" lvl="0" indent="-342900" algn="l" rtl="0">
              <a:spcBef>
                <a:spcPts val="10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/>
              <a:t>Sucrose (table sugar) and lactose (milk sugar) are broken down by sucrase and lactase, respectively.</a:t>
            </a:r>
            <a:endParaRPr/>
          </a:p>
        </p:txBody>
      </p:sp>
      <p:pic>
        <p:nvPicPr>
          <p:cNvPr id="875" name="Google Shape;875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692" y="1105090"/>
            <a:ext cx="7830617" cy="2187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881" name="Google Shape;881;p86"/>
          <p:cNvSpPr txBox="1">
            <a:spLocks noGrp="1"/>
          </p:cNvSpPr>
          <p:nvPr>
            <p:ph type="body" idx="1"/>
          </p:nvPr>
        </p:nvSpPr>
        <p:spPr>
          <a:xfrm>
            <a:off x="457200" y="1275644"/>
            <a:ext cx="8062912" cy="473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Noto Sans Symbols"/>
              <a:buChar char="▪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Protein 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Noto Sans Symbols"/>
              <a:buChar char="∙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Large amount of digestion occurs in the stomach.</a:t>
            </a:r>
            <a:endParaRPr/>
          </a:p>
          <a:p>
            <a:pPr marL="1143000" lvl="2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Courier New"/>
              <a:buChar char="o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Pepsin breaks down proteins into peptides (four to nine amino acids).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Noto Sans Symbols"/>
              <a:buChar char="∙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Digestion is continued in the duodenum.</a:t>
            </a:r>
            <a:endParaRPr/>
          </a:p>
          <a:p>
            <a:pPr marL="1143000" lvl="2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Courier New"/>
              <a:buChar char="o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Trypsin, elastase, and chymotrypsin reduce peptides into smaller peptides.</a:t>
            </a:r>
            <a:endParaRPr/>
          </a:p>
          <a:p>
            <a:pPr marL="1143000" lvl="2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Courier New"/>
              <a:buChar char="o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Peptidases (carboxypeptidase, dipeptidase, and aminopeptidase) reduce peptides to free amino acids.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590"/>
              <a:buFont typeface="Noto Sans Symbols"/>
              <a:buChar char="∙"/>
            </a:pPr>
            <a:r>
              <a:rPr lang="en-US" sz="2590">
                <a:latin typeface="Calibri"/>
                <a:ea typeface="Calibri"/>
                <a:cs typeface="Calibri"/>
                <a:sym typeface="Calibri"/>
              </a:rPr>
              <a:t>Absorption occurs across the intestinal epithelium.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70"/>
              </a:spcBef>
              <a:spcAft>
                <a:spcPts val="0"/>
              </a:spcAft>
              <a:buClr>
                <a:srgbClr val="6CB255"/>
              </a:buClr>
              <a:buSzPts val="1850"/>
              <a:buNone/>
            </a:pPr>
            <a:endParaRPr sz="185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87"/>
          <p:cNvPicPr preferRelativeResize="0"/>
          <p:nvPr/>
        </p:nvPicPr>
        <p:blipFill rotWithShape="1">
          <a:blip r:embed="rId3">
            <a:alphaModFix/>
          </a:blip>
          <a:srcRect b="16450"/>
          <a:stretch/>
        </p:blipFill>
        <p:spPr>
          <a:xfrm>
            <a:off x="2148063" y="137100"/>
            <a:ext cx="4847869" cy="6121827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87"/>
          <p:cNvSpPr txBox="1">
            <a:spLocks noGrp="1"/>
          </p:cNvSpPr>
          <p:nvPr>
            <p:ph type="body" idx="1"/>
          </p:nvPr>
        </p:nvSpPr>
        <p:spPr>
          <a:xfrm>
            <a:off x="457200" y="6258929"/>
            <a:ext cx="8062800" cy="42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34.17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Protein digestion is a multistep process that begins in the stomach and continues through the intestines.</a:t>
            </a:r>
            <a:endParaRPr sz="11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893" name="Google Shape;893;p88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Lipids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60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Digestion begins in the stomach with lingual lipase and gastric lipase.</a:t>
            </a:r>
            <a:endParaRPr/>
          </a:p>
          <a:p>
            <a:pPr marL="617220" lvl="1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Bulk of digestion occurs in the small intestine.</a:t>
            </a:r>
            <a:endParaRPr/>
          </a:p>
          <a:p>
            <a:pPr marL="1143000" lvl="2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Entrance of chyme triggers hormonal response to release bile.</a:t>
            </a:r>
            <a:endParaRPr/>
          </a:p>
          <a:p>
            <a:pPr marL="1714500" lvl="3" indent="-3429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Aids in the digestion of triglycerides.</a:t>
            </a:r>
            <a:endParaRPr/>
          </a:p>
          <a:p>
            <a:pPr marL="1714500" lvl="3" indent="-3429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Emulsifies large lipids globules into several small lipid globules.</a:t>
            </a:r>
            <a:endParaRPr/>
          </a:p>
          <a:p>
            <a:pPr marL="1143000" lvl="2" indent="-2286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Pancreatic lipase breaks down lipids into fatty acids and glycerides.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8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899" name="Google Shape;899;p89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501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35"/>
              <a:buFont typeface="Noto Sans Symbols"/>
              <a:buChar char="▪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Lipids (cont.)</a:t>
            </a:r>
            <a:endParaRPr/>
          </a:p>
          <a:p>
            <a:pPr marL="617220" lvl="1" indent="-228599" algn="l" rtl="0">
              <a:lnSpc>
                <a:spcPct val="87000"/>
              </a:lnSpc>
              <a:spcBef>
                <a:spcPts val="600"/>
              </a:spcBef>
              <a:spcAft>
                <a:spcPts val="0"/>
              </a:spcAft>
              <a:buSzPts val="2635"/>
              <a:buFont typeface="Noto Sans Symbols"/>
              <a:buChar char="∙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Absorption sends chylomicrons into lymphatic vessels that enter the bloodstream via the subclavian vein.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35"/>
              <a:buFont typeface="Courier New"/>
              <a:buChar char="o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Bile salts surround long-chain fatty acids and monoglycerides forming micelles.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35"/>
              <a:buFont typeface="Courier New"/>
              <a:buChar char="o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Micelles move into the brush border of the small intestine absorptive cells.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35"/>
              <a:buFont typeface="Courier New"/>
              <a:buChar char="o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Fatty acids and monoglycerides enter the absorptive cells and form triglycerides.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2635"/>
              <a:buFont typeface="Courier New"/>
              <a:buChar char="o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Triglycerides aggregate and become coated with proteins to become chylomicrons.</a:t>
            </a:r>
            <a:endParaRPr/>
          </a:p>
          <a:p>
            <a:pPr marL="1143000" lvl="2" indent="-228600" algn="l" rtl="0">
              <a:lnSpc>
                <a:spcPct val="87000"/>
              </a:lnSpc>
              <a:spcBef>
                <a:spcPts val="800"/>
              </a:spcBef>
              <a:spcAft>
                <a:spcPts val="0"/>
              </a:spcAft>
              <a:buSzPts val="2635"/>
              <a:buFont typeface="Courier New"/>
              <a:buChar char="o"/>
            </a:pPr>
            <a:r>
              <a:rPr lang="en-US" sz="2635">
                <a:latin typeface="Calibri"/>
                <a:ea typeface="Calibri"/>
                <a:cs typeface="Calibri"/>
                <a:sym typeface="Calibri"/>
              </a:rPr>
              <a:t>Chylomicrons leave the absorptive cells via exocytosis.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140"/>
              </a:spcBef>
              <a:spcAft>
                <a:spcPts val="0"/>
              </a:spcAft>
              <a:buClr>
                <a:srgbClr val="6CB255"/>
              </a:buClr>
              <a:buSzPts val="1700"/>
              <a:buNone/>
            </a:pPr>
            <a:endParaRPr sz="17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0"/>
          <p:cNvSpPr txBox="1">
            <a:spLocks noGrp="1"/>
          </p:cNvSpPr>
          <p:nvPr>
            <p:ph type="body" idx="1"/>
          </p:nvPr>
        </p:nvSpPr>
        <p:spPr>
          <a:xfrm>
            <a:off x="457200" y="6185001"/>
            <a:ext cx="8062800" cy="43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34.18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Lipids are digested and absorbed in the small intestine.</a:t>
            </a:r>
            <a:endParaRPr sz="1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905" name="Google Shape;90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550" y="152400"/>
            <a:ext cx="7348305" cy="60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11" name="Google Shape;911;p91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Vitamins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Fat-soluble vitamins are absorbed in the same manner as lipids.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Water-soluble vitamins can be directly absorbed into the bloodstream form the intestine.</a:t>
            </a:r>
            <a:endParaRPr sz="26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2"/>
          <p:cNvSpPr txBox="1">
            <a:spLocks noGrp="1"/>
          </p:cNvSpPr>
          <p:nvPr>
            <p:ph type="title"/>
          </p:nvPr>
        </p:nvSpPr>
        <p:spPr>
          <a:xfrm>
            <a:off x="457200" y="247497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ABSORPTION</a:t>
            </a:r>
            <a:endParaRPr/>
          </a:p>
        </p:txBody>
      </p:sp>
      <p:sp>
        <p:nvSpPr>
          <p:cNvPr id="917" name="Google Shape;917;p92"/>
          <p:cNvSpPr txBox="1">
            <a:spLocks noGrp="1"/>
          </p:cNvSpPr>
          <p:nvPr>
            <p:ph type="body" idx="1"/>
          </p:nvPr>
        </p:nvSpPr>
        <p:spPr>
          <a:xfrm>
            <a:off x="564446" y="1265677"/>
            <a:ext cx="8043587" cy="396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Mucous membrane of small intestine</a:t>
            </a:r>
            <a:endParaRPr/>
          </a:p>
          <a:p>
            <a:pPr marL="569913" lvl="1" indent="-228600" algn="l" rtl="0">
              <a:spcBef>
                <a:spcPts val="11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Has ridges and furrows that give it a corrugated surface</a:t>
            </a:r>
            <a:endParaRPr/>
          </a:p>
          <a:p>
            <a:pPr marL="569913" lvl="1" indent="-2286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Villi are ridges on the surface, which contain even smaller ridges, microvilli</a:t>
            </a:r>
            <a:endParaRPr/>
          </a:p>
          <a:p>
            <a:pPr marL="798513" lvl="2" indent="-2286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Greatly increase absorptive area</a:t>
            </a:r>
            <a:endParaRPr/>
          </a:p>
          <a:p>
            <a:pPr marL="798513" lvl="2" indent="-228600" algn="l" rtl="0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Each villus contains blood capillaries and a lymphatic capillary (lacteal)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ELIMINATION</a:t>
            </a:r>
            <a:endParaRPr/>
          </a:p>
        </p:txBody>
      </p:sp>
      <p:sp>
        <p:nvSpPr>
          <p:cNvPr id="923" name="Google Shape;923;p93"/>
          <p:cNvSpPr txBox="1">
            <a:spLocks noGrp="1"/>
          </p:cNvSpPr>
          <p:nvPr>
            <p:ph type="body" idx="1"/>
          </p:nvPr>
        </p:nvSpPr>
        <p:spPr>
          <a:xfrm>
            <a:off x="457200" y="1241778"/>
            <a:ext cx="8062912" cy="4768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Final step in digestion.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Removes undigested food material.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Water is reabsorbed in the colon.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Intestinal flora can perform some further digestion.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Semi-solid waste is moved via peristalsis.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As rectum expands in response to storage it triggers the neural signals required to set up the urge to eliminate.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Feces is eliminated out the anus.</a:t>
            </a:r>
            <a:endParaRPr/>
          </a:p>
          <a:p>
            <a:pPr marL="11430" lvl="0" indent="16637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Courier New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29" name="Google Shape;929;p94"/>
          <p:cNvSpPr txBox="1">
            <a:spLocks noGrp="1"/>
          </p:cNvSpPr>
          <p:nvPr>
            <p:ph type="body" idx="1"/>
          </p:nvPr>
        </p:nvSpPr>
        <p:spPr>
          <a:xfrm>
            <a:off x="457200" y="1275644"/>
            <a:ext cx="8062912" cy="473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Common Problems with Elimination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Constipation = hardened feces due to excess water removal in colon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Diarrhea = insufficient removal of water in colon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Emesis (vomiting) = elimination of food via forceful expulsion through the mouth</a:t>
            </a: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34.3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Carnivores like the (a) lion eat primarily meat. The (b) ladybug is also a carnivore that consumes small insects called aphids. (credit a: modification of work by Kevin Pluck; credit b: modification of work by Jon Sullivan)</a:t>
            </a:r>
            <a:endParaRPr sz="1100"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18800"/>
            <a:ext cx="8839201" cy="37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9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34.4: DIGESTIVE SYSTEM REGULATION</a:t>
            </a:r>
            <a:endParaRPr/>
          </a:p>
        </p:txBody>
      </p:sp>
      <p:sp>
        <p:nvSpPr>
          <p:cNvPr id="935" name="Google Shape;935;p95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digestive system is regulated through neural and hormonal responses.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6"/>
          <p:cNvSpPr txBox="1">
            <a:spLocks noGrp="1"/>
          </p:cNvSpPr>
          <p:nvPr>
            <p:ph type="body" idx="1"/>
          </p:nvPr>
        </p:nvSpPr>
        <p:spPr>
          <a:xfrm>
            <a:off x="457200" y="5233302"/>
            <a:ext cx="8062800" cy="77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100" b="1">
                <a:solidFill>
                  <a:srgbClr val="555555"/>
                </a:solidFill>
                <a:highlight>
                  <a:srgbClr val="FFFFFF"/>
                </a:highlight>
              </a:rPr>
              <a:t>Figure 34.20</a:t>
            </a:r>
            <a:r>
              <a:rPr lang="en-US" sz="1100">
                <a:solidFill>
                  <a:srgbClr val="555555"/>
                </a:solidFill>
                <a:highlight>
                  <a:srgbClr val="FFFFFF"/>
                </a:highlight>
              </a:rPr>
              <a:t> Seeing a plate of food triggers the secretion of saliva in the mouth and the production of HCL in the stomach. (credit: Kelly Bailey)</a:t>
            </a:r>
            <a:endParaRPr sz="1100"/>
          </a:p>
        </p:txBody>
      </p:sp>
      <p:pic>
        <p:nvPicPr>
          <p:cNvPr id="941" name="Google Shape;94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339" y="121775"/>
            <a:ext cx="6162525" cy="492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r>
              <a:rPr lang="en-US"/>
              <a:t>NEURAL RESPONSES TO FOOD</a:t>
            </a:r>
            <a:endParaRPr/>
          </a:p>
        </p:txBody>
      </p:sp>
      <p:sp>
        <p:nvSpPr>
          <p:cNvPr id="947" name="Google Shape;947;p97"/>
          <p:cNvSpPr txBox="1">
            <a:spLocks noGrp="1"/>
          </p:cNvSpPr>
          <p:nvPr>
            <p:ph type="body" idx="1"/>
          </p:nvPr>
        </p:nvSpPr>
        <p:spPr>
          <a:xfrm>
            <a:off x="457200" y="1230489"/>
            <a:ext cx="8062912" cy="477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Initial responses to the smell, sight, or thought of food…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Increased salivation (autonomic nervous system).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Increased production of hydrochloric acid in the stomach.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Brain prepares smooth muscle involved in peristalsis.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When the stomach is full the brain detects satiety and signals fullness.</a:t>
            </a:r>
            <a:endParaRPr sz="28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53" name="Google Shape;953;p98"/>
          <p:cNvSpPr txBox="1">
            <a:spLocks noGrp="1"/>
          </p:cNvSpPr>
          <p:nvPr>
            <p:ph type="body" idx="1"/>
          </p:nvPr>
        </p:nvSpPr>
        <p:spPr>
          <a:xfrm>
            <a:off x="457200" y="1264356"/>
            <a:ext cx="8062912" cy="474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Digestive Phases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Cephalic phase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Neural response to the stimulus provided by food.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Gastric phase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Begins when the food arrives in the stomach.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Stimulated by…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Distension of stomach.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Decrease in the pH of gastric contents.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Presence of undigested material.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Consists of local, hormonal, and neural responses.</a:t>
            </a:r>
            <a:endParaRPr sz="26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9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59" name="Google Shape;959;p99"/>
          <p:cNvSpPr txBox="1">
            <a:spLocks noGrp="1"/>
          </p:cNvSpPr>
          <p:nvPr>
            <p:ph type="body" idx="1"/>
          </p:nvPr>
        </p:nvSpPr>
        <p:spPr>
          <a:xfrm>
            <a:off x="457200" y="1298221"/>
            <a:ext cx="8062912" cy="471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Courier New"/>
              <a:buChar char="o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Digestive Phases (cont.)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Intestinal phase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Begins when chyme enters the small intestine triggering digestive secretions.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Controls the rate of gastric emptying.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600"/>
              <a:buFont typeface="Noto Sans Symbols"/>
              <a:buChar char="∙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Involves hormonal and neural events that coordinate the activities of the intestinal tract, pancreas, liver, and gallbladder.</a:t>
            </a:r>
            <a:endParaRPr/>
          </a:p>
          <a:p>
            <a:pPr marL="11430" lvl="0" indent="15367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Courier New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65" name="Google Shape;965;p100"/>
          <p:cNvSpPr txBox="1">
            <a:spLocks noGrp="1"/>
          </p:cNvSpPr>
          <p:nvPr>
            <p:ph type="body" idx="1"/>
          </p:nvPr>
        </p:nvSpPr>
        <p:spPr>
          <a:xfrm>
            <a:off x="457200" y="1264356"/>
            <a:ext cx="8062912" cy="474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The endocrine system controls the response of various glands and the release of hormones at the appropriate time.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Hormonal control of the stomach acid environment.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Gastrin is secreted by G cells during the gastric phase.</a:t>
            </a:r>
            <a:endParaRPr/>
          </a:p>
          <a:p>
            <a:pPr marL="1143000" lvl="2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∙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Stimulates the release of hydrochloric acid.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When the stomach is emptied somatostatin stops the release of hydrochloric acid.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0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ts val="2400"/>
              <a:buFont typeface="Arial Black"/>
              <a:buNone/>
            </a:pPr>
            <a:endParaRPr/>
          </a:p>
        </p:txBody>
      </p:sp>
      <p:sp>
        <p:nvSpPr>
          <p:cNvPr id="971" name="Google Shape;971;p10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062912" cy="479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Hormonal control in the duodenum.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Secretin stimulates the pancreas to produce an alkaline bicarbonate solution.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Cholecystokinin (CKK) stimulates the pancreas to produce pancreatic juices and the gallbladder to release bile.</a:t>
            </a:r>
            <a:endParaRPr/>
          </a:p>
          <a:p>
            <a:pPr marL="11430" lvl="0" indent="-1143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Gastric inhibitory peptide is secreted by the small intestine in response to fatty foods.</a:t>
            </a:r>
            <a:endParaRPr/>
          </a:p>
          <a:p>
            <a:pPr marL="61722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Slows down peristaltic movements.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6CB255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senti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4237</Words>
  <Application>Microsoft Office PowerPoint</Application>
  <PresentationFormat>On-screen Show (4:3)</PresentationFormat>
  <Paragraphs>659</Paragraphs>
  <Slides>96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Calibri</vt:lpstr>
      <vt:lpstr>Courier New</vt:lpstr>
      <vt:lpstr>Arial Black</vt:lpstr>
      <vt:lpstr>Noto Sans Symbols</vt:lpstr>
      <vt:lpstr>Arial</vt:lpstr>
      <vt:lpstr>Essential</vt:lpstr>
      <vt:lpstr>PowerPoint Presentation</vt:lpstr>
      <vt:lpstr>INTRODUCTION</vt:lpstr>
      <vt:lpstr>PowerPoint Presentation</vt:lpstr>
      <vt:lpstr>PowerPoint Presentation</vt:lpstr>
      <vt:lpstr>34.1: DIGESTIVE SYSTEMS</vt:lpstr>
      <vt:lpstr>HERBIVORES, OMNIVORES, AND CARNIVORES</vt:lpstr>
      <vt:lpstr>PowerPoint Presentation</vt:lpstr>
      <vt:lpstr>PowerPoint Presentation</vt:lpstr>
      <vt:lpstr>PowerPoint Presentation</vt:lpstr>
      <vt:lpstr>PowerPoint Presentation</vt:lpstr>
      <vt:lpstr>INVERTEBRATE DIGESTIVE SYSTEMS</vt:lpstr>
      <vt:lpstr>PowerPoint Presentation</vt:lpstr>
      <vt:lpstr>INCOMPLETE VERSUS COMPLETE DIGESTIVE TRACTS</vt:lpstr>
      <vt:lpstr>VERTEBRATE DIGESTIVE SYSTEMS</vt:lpstr>
      <vt:lpstr>MONOGASTRIC: SINGLE-CHAMBERED STOMACH</vt:lpstr>
      <vt:lpstr>PowerPoint Presentation</vt:lpstr>
      <vt:lpstr>VERTEBRATE DIGESTIVE SYSTEMS</vt:lpstr>
      <vt:lpstr>AVIAN</vt:lpstr>
      <vt:lpstr>PowerPoint Presentation</vt:lpstr>
      <vt:lpstr>AVIAN ADAPTATIONS</vt:lpstr>
      <vt:lpstr>VERTEBRATE DIGESTIVE SYSTEMS</vt:lpstr>
      <vt:lpstr>RUMINANTS</vt:lpstr>
      <vt:lpstr>PowerPoint Presentation</vt:lpstr>
      <vt:lpstr>PowerPoint Presentation</vt:lpstr>
      <vt:lpstr>VERTEBRATE DIGESTIVE SYSTEMS</vt:lpstr>
      <vt:lpstr>PSEUDO-RUMINANTS</vt:lpstr>
      <vt:lpstr>PARTS OF THE DIGESTIVE SYSTEM</vt:lpstr>
      <vt:lpstr>HUMAN DIGESTIVE TRACT</vt:lpstr>
      <vt:lpstr>ORAL CAVITY</vt:lpstr>
      <vt:lpstr>PowerPoint Presentation</vt:lpstr>
      <vt:lpstr>PowerPoint Presentation</vt:lpstr>
      <vt:lpstr>PowerPoint Presentation</vt:lpstr>
      <vt:lpstr>SWALLOWING</vt:lpstr>
      <vt:lpstr>ESOPHAGUS</vt:lpstr>
      <vt:lpstr>PowerPoint Presentation</vt:lpstr>
      <vt:lpstr>PowerPoint Presentation</vt:lpstr>
      <vt:lpstr>STOMACH</vt:lpstr>
      <vt:lpstr>PowerPoint Presentation</vt:lpstr>
      <vt:lpstr>PowerPoint Presentation</vt:lpstr>
      <vt:lpstr>SMALL INTESTINE</vt:lpstr>
      <vt:lpstr>PowerPoint Presentation</vt:lpstr>
      <vt:lpstr>HUMAN DIGESTIVE TRACT</vt:lpstr>
      <vt:lpstr>DUODENUM</vt:lpstr>
      <vt:lpstr>LIVER, GALLBLADDER, AND PANCREAS</vt:lpstr>
      <vt:lpstr>JEJUNUM</vt:lpstr>
      <vt:lpstr>ILEUM</vt:lpstr>
      <vt:lpstr>LARGE INTESTINE</vt:lpstr>
      <vt:lpstr>CECUM</vt:lpstr>
      <vt:lpstr>PowerPoint Presentation</vt:lpstr>
      <vt:lpstr>COLON</vt:lpstr>
      <vt:lpstr>RECTUM AND COLON</vt:lpstr>
      <vt:lpstr>ACCESSORY ORGANS</vt:lpstr>
      <vt:lpstr>PowerPoint Presentation</vt:lpstr>
      <vt:lpstr>LIVER, GALLBLADDER, AND PANCREAS</vt:lpstr>
      <vt:lpstr>34.2: NUTRITION AND ENERGY PRODUCTION</vt:lpstr>
      <vt:lpstr>FOOD REQUIREMENTS</vt:lpstr>
      <vt:lpstr>NUTRITION</vt:lpstr>
      <vt:lpstr>ORGANIC PRECURSORS</vt:lpstr>
      <vt:lpstr>PowerPoint Presentation</vt:lpstr>
      <vt:lpstr>FIBER</vt:lpstr>
      <vt:lpstr>PowerPoint Presentation</vt:lpstr>
      <vt:lpstr>PROTEINS</vt:lpstr>
      <vt:lpstr>PowerPoint Presentation</vt:lpstr>
      <vt:lpstr>PowerPoint Presentation</vt:lpstr>
      <vt:lpstr>LIPIDS</vt:lpstr>
      <vt:lpstr>ESSENTIAL NUTRIENTS</vt:lpstr>
      <vt:lpstr>VITAMINS</vt:lpstr>
      <vt:lpstr>NUTRITION: VITAMINS</vt:lpstr>
      <vt:lpstr>NUTRITION: MINERALS</vt:lpstr>
      <vt:lpstr>FOOD ENERGY AND ATP</vt:lpstr>
      <vt:lpstr>ATP</vt:lpstr>
      <vt:lpstr>OBESITY</vt:lpstr>
      <vt:lpstr>PowerPoint Presentation</vt:lpstr>
      <vt:lpstr>DIET AND OBESITY</vt:lpstr>
      <vt:lpstr>34.3: DIGESTIVE SYSTEM PROCESSES</vt:lpstr>
      <vt:lpstr>STEPS OF DIGESTION</vt:lpstr>
      <vt:lpstr>INGESTION</vt:lpstr>
      <vt:lpstr>MECHANICAL AND CHEMICAL DIGESTION OF FOOD: FROM MOUTH TO RECTUM</vt:lpstr>
      <vt:lpstr>DIGESTION</vt:lpstr>
      <vt:lpstr>CARBOHYDRATE DIGESTION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ABSORPTION</vt:lpstr>
      <vt:lpstr>ELIMINATION</vt:lpstr>
      <vt:lpstr>PowerPoint Presentation</vt:lpstr>
      <vt:lpstr>34.4: DIGESTIVE SYSTEM REGULATION</vt:lpstr>
      <vt:lpstr>PowerPoint Presentation</vt:lpstr>
      <vt:lpstr>NEURAL RESPONSES TO FOOD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</dc:creator>
  <cp:lastModifiedBy>Shaun</cp:lastModifiedBy>
  <cp:revision>1</cp:revision>
  <dcterms:modified xsi:type="dcterms:W3CDTF">2019-08-13T02:18:09Z</dcterms:modified>
</cp:coreProperties>
</file>