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9"/>
  </p:handoutMasterIdLst>
  <p:sldIdLst>
    <p:sldId id="256" r:id="rId2"/>
    <p:sldId id="312" r:id="rId3"/>
    <p:sldId id="346" r:id="rId4"/>
    <p:sldId id="451" r:id="rId5"/>
    <p:sldId id="427" r:id="rId6"/>
    <p:sldId id="399" r:id="rId7"/>
    <p:sldId id="435" r:id="rId8"/>
    <p:sldId id="428" r:id="rId9"/>
    <p:sldId id="452" r:id="rId10"/>
    <p:sldId id="426" r:id="rId11"/>
    <p:sldId id="437" r:id="rId12"/>
    <p:sldId id="349" r:id="rId13"/>
    <p:sldId id="362" r:id="rId14"/>
    <p:sldId id="400" r:id="rId15"/>
    <p:sldId id="438" r:id="rId16"/>
    <p:sldId id="350" r:id="rId17"/>
    <p:sldId id="439" r:id="rId18"/>
    <p:sldId id="440" r:id="rId19"/>
    <p:sldId id="283" r:id="rId20"/>
    <p:sldId id="402" r:id="rId21"/>
    <p:sldId id="442" r:id="rId22"/>
    <p:sldId id="443" r:id="rId23"/>
    <p:sldId id="444" r:id="rId24"/>
    <p:sldId id="446" r:id="rId25"/>
    <p:sldId id="453" r:id="rId26"/>
    <p:sldId id="314" r:id="rId27"/>
    <p:sldId id="403" r:id="rId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59">
          <p15:clr>
            <a:srgbClr val="A4A3A4"/>
          </p15:clr>
        </p15:guide>
        <p15:guide id="4" pos="636">
          <p15:clr>
            <a:srgbClr val="A4A3A4"/>
          </p15:clr>
        </p15:guide>
        <p15:guide id="5" pos="46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750"/>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63" autoAdjust="0"/>
    <p:restoredTop sz="97372" autoAdjust="0"/>
  </p:normalViewPr>
  <p:slideViewPr>
    <p:cSldViewPr snapToGrid="0" snapToObjects="1">
      <p:cViewPr varScale="1">
        <p:scale>
          <a:sx n="114" d="100"/>
          <a:sy n="114" d="100"/>
        </p:scale>
        <p:origin x="1452" y="108"/>
      </p:cViewPr>
      <p:guideLst>
        <p:guide orient="horz" pos="2160"/>
        <p:guide pos="2880"/>
        <p:guide orient="horz" pos="359"/>
        <p:guide pos="636"/>
        <p:guide pos="4693"/>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Sistilli" userId="c778bf274aaf783d" providerId="LiveId" clId="{B8358E4A-4D26-48AB-B802-BA65B38D662E}"/>
    <pc:docChg chg="undo custSel addSld delSld modSld sldOrd">
      <pc:chgData name="Cathy Sistilli" userId="c778bf274aaf783d" providerId="LiveId" clId="{B8358E4A-4D26-48AB-B802-BA65B38D662E}" dt="2019-05-16T17:32:38.361" v="2960" actId="20577"/>
      <pc:docMkLst>
        <pc:docMk/>
      </pc:docMkLst>
      <pc:sldChg chg="delSp modSp">
        <pc:chgData name="Cathy Sistilli" userId="c778bf274aaf783d" providerId="LiveId" clId="{B8358E4A-4D26-48AB-B802-BA65B38D662E}" dt="2019-05-14T18:10:01.815" v="1865" actId="1076"/>
        <pc:sldMkLst>
          <pc:docMk/>
          <pc:sldMk cId="2979046830" sldId="283"/>
        </pc:sldMkLst>
        <pc:spChg chg="mod">
          <ac:chgData name="Cathy Sistilli" userId="c778bf274aaf783d" providerId="LiveId" clId="{B8358E4A-4D26-48AB-B802-BA65B38D662E}" dt="2019-05-14T18:09:43.082" v="1859" actId="20577"/>
          <ac:spMkLst>
            <pc:docMk/>
            <pc:sldMk cId="2979046830" sldId="283"/>
            <ac:spMk id="5" creationId="{00000000-0000-0000-0000-000000000000}"/>
          </ac:spMkLst>
        </pc:spChg>
        <pc:spChg chg="mod">
          <ac:chgData name="Cathy Sistilli" userId="c778bf274aaf783d" providerId="LiveId" clId="{B8358E4A-4D26-48AB-B802-BA65B38D662E}" dt="2019-05-14T18:09:58.550" v="1864" actId="1076"/>
          <ac:spMkLst>
            <pc:docMk/>
            <pc:sldMk cId="2979046830" sldId="283"/>
            <ac:spMk id="7" creationId="{00000000-0000-0000-0000-000000000000}"/>
          </ac:spMkLst>
        </pc:spChg>
        <pc:spChg chg="del">
          <ac:chgData name="Cathy Sistilli" userId="c778bf274aaf783d" providerId="LiveId" clId="{B8358E4A-4D26-48AB-B802-BA65B38D662E}" dt="2019-05-14T18:09:52.308" v="1861"/>
          <ac:spMkLst>
            <pc:docMk/>
            <pc:sldMk cId="2979046830" sldId="283"/>
            <ac:spMk id="9" creationId="{10F58118-2922-4FA2-ACAE-36ABCF56DD0A}"/>
          </ac:spMkLst>
        </pc:spChg>
        <pc:picChg chg="mod">
          <ac:chgData name="Cathy Sistilli" userId="c778bf274aaf783d" providerId="LiveId" clId="{B8358E4A-4D26-48AB-B802-BA65B38D662E}" dt="2019-05-14T18:10:01.815" v="1865" actId="1076"/>
          <ac:picMkLst>
            <pc:docMk/>
            <pc:sldMk cId="2979046830" sldId="283"/>
            <ac:picMk id="6" creationId="{00000000-0000-0000-0000-000000000000}"/>
          </ac:picMkLst>
        </pc:picChg>
        <pc:picChg chg="del">
          <ac:chgData name="Cathy Sistilli" userId="c778bf274aaf783d" providerId="LiveId" clId="{B8358E4A-4D26-48AB-B802-BA65B38D662E}" dt="2019-05-14T18:09:49.189" v="1860"/>
          <ac:picMkLst>
            <pc:docMk/>
            <pc:sldMk cId="2979046830" sldId="283"/>
            <ac:picMk id="8" creationId="{00000000-0000-0000-0000-000000000000}"/>
          </ac:picMkLst>
        </pc:picChg>
      </pc:sldChg>
      <pc:sldChg chg="addSp delSp modSp">
        <pc:chgData name="Cathy Sistilli" userId="c778bf274aaf783d" providerId="LiveId" clId="{B8358E4A-4D26-48AB-B802-BA65B38D662E}" dt="2019-05-14T19:13:00.051" v="2925" actId="1076"/>
        <pc:sldMkLst>
          <pc:docMk/>
          <pc:sldMk cId="1691227924" sldId="312"/>
        </pc:sldMkLst>
        <pc:spChg chg="mod">
          <ac:chgData name="Cathy Sistilli" userId="c778bf274aaf783d" providerId="LiveId" clId="{B8358E4A-4D26-48AB-B802-BA65B38D662E}" dt="2019-05-14T15:13:53.746" v="106" actId="20577"/>
          <ac:spMkLst>
            <pc:docMk/>
            <pc:sldMk cId="1691227924" sldId="312"/>
            <ac:spMk id="2" creationId="{00000000-0000-0000-0000-000000000000}"/>
          </ac:spMkLst>
        </pc:spChg>
        <pc:spChg chg="add mod">
          <ac:chgData name="Cathy Sistilli" userId="c778bf274aaf783d" providerId="LiveId" clId="{B8358E4A-4D26-48AB-B802-BA65B38D662E}" dt="2019-05-14T19:12:58.116" v="2924" actId="1076"/>
          <ac:spMkLst>
            <pc:docMk/>
            <pc:sldMk cId="1691227924" sldId="312"/>
            <ac:spMk id="6" creationId="{5C524628-E14C-46FD-A834-C4324ADF2447}"/>
          </ac:spMkLst>
        </pc:spChg>
        <pc:spChg chg="mod">
          <ac:chgData name="Cathy Sistilli" userId="c778bf274aaf783d" providerId="LiveId" clId="{B8358E4A-4D26-48AB-B802-BA65B38D662E}" dt="2019-05-14T15:45:52.702" v="807" actId="20577"/>
          <ac:spMkLst>
            <pc:docMk/>
            <pc:sldMk cId="1691227924" sldId="312"/>
            <ac:spMk id="11" creationId="{00000000-0000-0000-0000-000000000000}"/>
          </ac:spMkLst>
        </pc:spChg>
        <pc:picChg chg="add mod modCrop">
          <ac:chgData name="Cathy Sistilli" userId="c778bf274aaf783d" providerId="LiveId" clId="{B8358E4A-4D26-48AB-B802-BA65B38D662E}" dt="2019-05-14T19:13:00.051" v="2925" actId="1076"/>
          <ac:picMkLst>
            <pc:docMk/>
            <pc:sldMk cId="1691227924" sldId="312"/>
            <ac:picMk id="4" creationId="{36C5285F-6564-4965-802D-DB7B8CC085A1}"/>
          </ac:picMkLst>
        </pc:picChg>
        <pc:picChg chg="add del">
          <ac:chgData name="Cathy Sistilli" userId="c778bf274aaf783d" providerId="LiveId" clId="{B8358E4A-4D26-48AB-B802-BA65B38D662E}" dt="2019-05-14T15:45:20.039" v="795"/>
          <ac:picMkLst>
            <pc:docMk/>
            <pc:sldMk cId="1691227924" sldId="312"/>
            <ac:picMk id="5" creationId="{618DDD22-7980-4D46-98AC-167672007CA8}"/>
          </ac:picMkLst>
        </pc:picChg>
      </pc:sldChg>
      <pc:sldChg chg="modSp">
        <pc:chgData name="Cathy Sistilli" userId="c778bf274aaf783d" providerId="LiveId" clId="{B8358E4A-4D26-48AB-B802-BA65B38D662E}" dt="2019-05-16T17:32:38.361" v="2960" actId="20577"/>
        <pc:sldMkLst>
          <pc:docMk/>
          <pc:sldMk cId="4027224592" sldId="314"/>
        </pc:sldMkLst>
        <pc:spChg chg="mod">
          <ac:chgData name="Cathy Sistilli" userId="c778bf274aaf783d" providerId="LiveId" clId="{B8358E4A-4D26-48AB-B802-BA65B38D662E}" dt="2019-05-14T19:04:44.679" v="2701" actId="1076"/>
          <ac:spMkLst>
            <pc:docMk/>
            <pc:sldMk cId="4027224592" sldId="314"/>
            <ac:spMk id="2" creationId="{00000000-0000-0000-0000-000000000000}"/>
          </ac:spMkLst>
        </pc:spChg>
        <pc:spChg chg="mod">
          <ac:chgData name="Cathy Sistilli" userId="c778bf274aaf783d" providerId="LiveId" clId="{B8358E4A-4D26-48AB-B802-BA65B38D662E}" dt="2019-05-16T17:32:38.361" v="2960" actId="20577"/>
          <ac:spMkLst>
            <pc:docMk/>
            <pc:sldMk cId="4027224592" sldId="314"/>
            <ac:spMk id="11" creationId="{00000000-0000-0000-0000-000000000000}"/>
          </ac:spMkLst>
        </pc:spChg>
      </pc:sldChg>
      <pc:sldChg chg="modSp ord">
        <pc:chgData name="Cathy Sistilli" userId="c778bf274aaf783d" providerId="LiveId" clId="{B8358E4A-4D26-48AB-B802-BA65B38D662E}" dt="2019-05-14T15:50:23.453" v="812"/>
        <pc:sldMkLst>
          <pc:docMk/>
          <pc:sldMk cId="2789461305" sldId="346"/>
        </pc:sldMkLst>
        <pc:spChg chg="mod">
          <ac:chgData name="Cathy Sistilli" userId="c778bf274aaf783d" providerId="LiveId" clId="{B8358E4A-4D26-48AB-B802-BA65B38D662E}" dt="2019-05-14T15:25:25.205" v="170" actId="1076"/>
          <ac:spMkLst>
            <pc:docMk/>
            <pc:sldMk cId="2789461305" sldId="346"/>
            <ac:spMk id="2" creationId="{00000000-0000-0000-0000-000000000000}"/>
          </ac:spMkLst>
        </pc:spChg>
        <pc:spChg chg="mod">
          <ac:chgData name="Cathy Sistilli" userId="c778bf274aaf783d" providerId="LiveId" clId="{B8358E4A-4D26-48AB-B802-BA65B38D662E}" dt="2019-05-14T15:35:44.033" v="386" actId="1076"/>
          <ac:spMkLst>
            <pc:docMk/>
            <pc:sldMk cId="2789461305" sldId="346"/>
            <ac:spMk id="11" creationId="{00000000-0000-0000-0000-000000000000}"/>
          </ac:spMkLst>
        </pc:spChg>
      </pc:sldChg>
      <pc:sldChg chg="delSp modSp ord">
        <pc:chgData name="Cathy Sistilli" userId="c778bf274aaf783d" providerId="LiveId" clId="{B8358E4A-4D26-48AB-B802-BA65B38D662E}" dt="2019-05-14T18:29:08.480" v="2464"/>
        <pc:sldMkLst>
          <pc:docMk/>
          <pc:sldMk cId="552570004" sldId="349"/>
        </pc:sldMkLst>
        <pc:spChg chg="mod">
          <ac:chgData name="Cathy Sistilli" userId="c778bf274aaf783d" providerId="LiveId" clId="{B8358E4A-4D26-48AB-B802-BA65B38D662E}" dt="2019-05-14T17:46:04.429" v="1263" actId="20577"/>
          <ac:spMkLst>
            <pc:docMk/>
            <pc:sldMk cId="552570004" sldId="349"/>
            <ac:spMk id="5" creationId="{00000000-0000-0000-0000-000000000000}"/>
          </ac:spMkLst>
        </pc:spChg>
        <pc:spChg chg="del">
          <ac:chgData name="Cathy Sistilli" userId="c778bf274aaf783d" providerId="LiveId" clId="{B8358E4A-4D26-48AB-B802-BA65B38D662E}" dt="2019-05-14T17:46:15.803" v="1265"/>
          <ac:spMkLst>
            <pc:docMk/>
            <pc:sldMk cId="552570004" sldId="349"/>
            <ac:spMk id="6" creationId="{269BB2F7-9A2A-4F78-8A41-4D62D6A6E43B}"/>
          </ac:spMkLst>
        </pc:spChg>
        <pc:spChg chg="mod">
          <ac:chgData name="Cathy Sistilli" userId="c778bf274aaf783d" providerId="LiveId" clId="{B8358E4A-4D26-48AB-B802-BA65B38D662E}" dt="2019-05-14T17:46:20.637" v="1267" actId="1076"/>
          <ac:spMkLst>
            <pc:docMk/>
            <pc:sldMk cId="552570004" sldId="349"/>
            <ac:spMk id="7" creationId="{00000000-0000-0000-0000-000000000000}"/>
          </ac:spMkLst>
        </pc:spChg>
        <pc:picChg chg="del">
          <ac:chgData name="Cathy Sistilli" userId="c778bf274aaf783d" providerId="LiveId" clId="{B8358E4A-4D26-48AB-B802-BA65B38D662E}" dt="2019-05-14T17:46:08.883" v="1264"/>
          <ac:picMkLst>
            <pc:docMk/>
            <pc:sldMk cId="552570004" sldId="349"/>
            <ac:picMk id="8" creationId="{00000000-0000-0000-0000-000000000000}"/>
          </ac:picMkLst>
        </pc:picChg>
        <pc:picChg chg="mod">
          <ac:chgData name="Cathy Sistilli" userId="c778bf274aaf783d" providerId="LiveId" clId="{B8358E4A-4D26-48AB-B802-BA65B38D662E}" dt="2019-05-14T17:46:22.055" v="1268" actId="1076"/>
          <ac:picMkLst>
            <pc:docMk/>
            <pc:sldMk cId="552570004" sldId="349"/>
            <ac:picMk id="9" creationId="{EF5C5FD0-8FEF-4FE0-B98A-41EA266BD2C5}"/>
          </ac:picMkLst>
        </pc:picChg>
      </pc:sldChg>
      <pc:sldChg chg="delSp modSp">
        <pc:chgData name="Cathy Sistilli" userId="c778bf274aaf783d" providerId="LiveId" clId="{B8358E4A-4D26-48AB-B802-BA65B38D662E}" dt="2019-05-14T18:02:10.833" v="1699" actId="1076"/>
        <pc:sldMkLst>
          <pc:docMk/>
          <pc:sldMk cId="3045344725" sldId="350"/>
        </pc:sldMkLst>
        <pc:spChg chg="mod">
          <ac:chgData name="Cathy Sistilli" userId="c778bf274aaf783d" providerId="LiveId" clId="{B8358E4A-4D26-48AB-B802-BA65B38D662E}" dt="2019-05-14T18:01:51.481" v="1694" actId="20577"/>
          <ac:spMkLst>
            <pc:docMk/>
            <pc:sldMk cId="3045344725" sldId="350"/>
            <ac:spMk id="5" creationId="{00000000-0000-0000-0000-000000000000}"/>
          </ac:spMkLst>
        </pc:spChg>
        <pc:spChg chg="del">
          <ac:chgData name="Cathy Sistilli" userId="c778bf274aaf783d" providerId="LiveId" clId="{B8358E4A-4D26-48AB-B802-BA65B38D662E}" dt="2019-05-14T18:01:58.855" v="1696"/>
          <ac:spMkLst>
            <pc:docMk/>
            <pc:sldMk cId="3045344725" sldId="350"/>
            <ac:spMk id="6" creationId="{1D1F86AA-E381-4B13-BF3E-95B281847DC3}"/>
          </ac:spMkLst>
        </pc:spChg>
        <pc:spChg chg="mod">
          <ac:chgData name="Cathy Sistilli" userId="c778bf274aaf783d" providerId="LiveId" clId="{B8358E4A-4D26-48AB-B802-BA65B38D662E}" dt="2019-05-14T18:02:07.697" v="1698" actId="1076"/>
          <ac:spMkLst>
            <pc:docMk/>
            <pc:sldMk cId="3045344725" sldId="350"/>
            <ac:spMk id="7" creationId="{00000000-0000-0000-0000-000000000000}"/>
          </ac:spMkLst>
        </pc:spChg>
        <pc:picChg chg="mod">
          <ac:chgData name="Cathy Sistilli" userId="c778bf274aaf783d" providerId="LiveId" clId="{B8358E4A-4D26-48AB-B802-BA65B38D662E}" dt="2019-05-14T18:02:10.833" v="1699" actId="1076"/>
          <ac:picMkLst>
            <pc:docMk/>
            <pc:sldMk cId="3045344725" sldId="350"/>
            <ac:picMk id="4" creationId="{00000000-0000-0000-0000-000000000000}"/>
          </ac:picMkLst>
        </pc:picChg>
        <pc:picChg chg="del">
          <ac:chgData name="Cathy Sistilli" userId="c778bf274aaf783d" providerId="LiveId" clId="{B8358E4A-4D26-48AB-B802-BA65B38D662E}" dt="2019-05-14T18:01:55.543" v="1695"/>
          <ac:picMkLst>
            <pc:docMk/>
            <pc:sldMk cId="3045344725" sldId="350"/>
            <ac:picMk id="8" creationId="{00000000-0000-0000-0000-000000000000}"/>
          </ac:picMkLst>
        </pc:picChg>
      </pc:sldChg>
      <pc:sldChg chg="delSp modSp ord">
        <pc:chgData name="Cathy Sistilli" userId="c778bf274aaf783d" providerId="LiveId" clId="{B8358E4A-4D26-48AB-B802-BA65B38D662E}" dt="2019-05-14T18:30:27.640" v="2563" actId="1076"/>
        <pc:sldMkLst>
          <pc:docMk/>
          <pc:sldMk cId="278660895" sldId="362"/>
        </pc:sldMkLst>
        <pc:spChg chg="mod">
          <ac:chgData name="Cathy Sistilli" userId="c778bf274aaf783d" providerId="LiveId" clId="{B8358E4A-4D26-48AB-B802-BA65B38D662E}" dt="2019-05-14T18:27:51.969" v="2458" actId="1076"/>
          <ac:spMkLst>
            <pc:docMk/>
            <pc:sldMk cId="278660895" sldId="362"/>
            <ac:spMk id="5" creationId="{00000000-0000-0000-0000-000000000000}"/>
          </ac:spMkLst>
        </pc:spChg>
        <pc:spChg chg="del">
          <ac:chgData name="Cathy Sistilli" userId="c778bf274aaf783d" providerId="LiveId" clId="{B8358E4A-4D26-48AB-B802-BA65B38D662E}" dt="2019-05-14T18:27:59.029" v="2459"/>
          <ac:spMkLst>
            <pc:docMk/>
            <pc:sldMk cId="278660895" sldId="362"/>
            <ac:spMk id="6" creationId="{8DDFCA09-D38B-46D7-BB0E-51DCE038568C}"/>
          </ac:spMkLst>
        </pc:spChg>
        <pc:spChg chg="mod">
          <ac:chgData name="Cathy Sistilli" userId="c778bf274aaf783d" providerId="LiveId" clId="{B8358E4A-4D26-48AB-B802-BA65B38D662E}" dt="2019-05-14T18:30:27.640" v="2563" actId="1076"/>
          <ac:spMkLst>
            <pc:docMk/>
            <pc:sldMk cId="278660895" sldId="362"/>
            <ac:spMk id="14" creationId="{00000000-0000-0000-0000-000000000000}"/>
          </ac:spMkLst>
        </pc:spChg>
        <pc:picChg chg="mod">
          <ac:chgData name="Cathy Sistilli" userId="c778bf274aaf783d" providerId="LiveId" clId="{B8358E4A-4D26-48AB-B802-BA65B38D662E}" dt="2019-05-14T18:30:03.088" v="2561" actId="1076"/>
          <ac:picMkLst>
            <pc:docMk/>
            <pc:sldMk cId="278660895" sldId="362"/>
            <ac:picMk id="2" creationId="{00000000-0000-0000-0000-000000000000}"/>
          </ac:picMkLst>
        </pc:picChg>
        <pc:picChg chg="del">
          <ac:chgData name="Cathy Sistilli" userId="c778bf274aaf783d" providerId="LiveId" clId="{B8358E4A-4D26-48AB-B802-BA65B38D662E}" dt="2019-05-14T18:27:23.904" v="2419"/>
          <ac:picMkLst>
            <pc:docMk/>
            <pc:sldMk cId="278660895" sldId="362"/>
            <ac:picMk id="11" creationId="{00000000-0000-0000-0000-000000000000}"/>
          </ac:picMkLst>
        </pc:picChg>
      </pc:sldChg>
      <pc:sldChg chg="modSp">
        <pc:chgData name="Cathy Sistilli" userId="c778bf274aaf783d" providerId="LiveId" clId="{B8358E4A-4D26-48AB-B802-BA65B38D662E}" dt="2019-05-14T15:56:43.561" v="995" actId="20577"/>
        <pc:sldMkLst>
          <pc:docMk/>
          <pc:sldMk cId="2749141420" sldId="399"/>
        </pc:sldMkLst>
        <pc:spChg chg="mod">
          <ac:chgData name="Cathy Sistilli" userId="c778bf274aaf783d" providerId="LiveId" clId="{B8358E4A-4D26-48AB-B802-BA65B38D662E}" dt="2019-05-14T15:56:19.186" v="935" actId="1076"/>
          <ac:spMkLst>
            <pc:docMk/>
            <pc:sldMk cId="2749141420" sldId="399"/>
            <ac:spMk id="2" creationId="{00000000-0000-0000-0000-000000000000}"/>
          </ac:spMkLst>
        </pc:spChg>
        <pc:spChg chg="mod">
          <ac:chgData name="Cathy Sistilli" userId="c778bf274aaf783d" providerId="LiveId" clId="{B8358E4A-4D26-48AB-B802-BA65B38D662E}" dt="2019-05-14T15:56:43.561" v="995" actId="20577"/>
          <ac:spMkLst>
            <pc:docMk/>
            <pc:sldMk cId="2749141420" sldId="399"/>
            <ac:spMk id="6" creationId="{00000000-0000-0000-0000-000000000000}"/>
          </ac:spMkLst>
        </pc:spChg>
        <pc:picChg chg="mod">
          <ac:chgData name="Cathy Sistilli" userId="c778bf274aaf783d" providerId="LiveId" clId="{B8358E4A-4D26-48AB-B802-BA65B38D662E}" dt="2019-05-14T15:56:22.643" v="936" actId="1076"/>
          <ac:picMkLst>
            <pc:docMk/>
            <pc:sldMk cId="2749141420" sldId="399"/>
            <ac:picMk id="7" creationId="{00000000-0000-0000-0000-000000000000}"/>
          </ac:picMkLst>
        </pc:picChg>
      </pc:sldChg>
      <pc:sldChg chg="modSp">
        <pc:chgData name="Cathy Sistilli" userId="c778bf274aaf783d" providerId="LiveId" clId="{B8358E4A-4D26-48AB-B802-BA65B38D662E}" dt="2019-05-16T14:36:29.561" v="2954" actId="20577"/>
        <pc:sldMkLst>
          <pc:docMk/>
          <pc:sldMk cId="490572571" sldId="400"/>
        </pc:sldMkLst>
        <pc:spChg chg="mod">
          <ac:chgData name="Cathy Sistilli" userId="c778bf274aaf783d" providerId="LiveId" clId="{B8358E4A-4D26-48AB-B802-BA65B38D662E}" dt="2019-05-16T14:36:29.561" v="2954" actId="20577"/>
          <ac:spMkLst>
            <pc:docMk/>
            <pc:sldMk cId="490572571" sldId="400"/>
            <ac:spMk id="11" creationId="{00000000-0000-0000-0000-000000000000}"/>
          </ac:spMkLst>
        </pc:spChg>
      </pc:sldChg>
      <pc:sldChg chg="addSp modSp">
        <pc:chgData name="Cathy Sistilli" userId="c778bf274aaf783d" providerId="LiveId" clId="{B8358E4A-4D26-48AB-B802-BA65B38D662E}" dt="2019-05-16T17:18:39.931" v="2959" actId="20577"/>
        <pc:sldMkLst>
          <pc:docMk/>
          <pc:sldMk cId="1522307461" sldId="402"/>
        </pc:sldMkLst>
        <pc:spChg chg="mod">
          <ac:chgData name="Cathy Sistilli" userId="c778bf274aaf783d" providerId="LiveId" clId="{B8358E4A-4D26-48AB-B802-BA65B38D662E}" dt="2019-05-14T18:13:40.797" v="2009" actId="1076"/>
          <ac:spMkLst>
            <pc:docMk/>
            <pc:sldMk cId="1522307461" sldId="402"/>
            <ac:spMk id="2" creationId="{00000000-0000-0000-0000-000000000000}"/>
          </ac:spMkLst>
        </pc:spChg>
        <pc:spChg chg="mod">
          <ac:chgData name="Cathy Sistilli" userId="c778bf274aaf783d" providerId="LiveId" clId="{B8358E4A-4D26-48AB-B802-BA65B38D662E}" dt="2019-05-16T17:18:39.931" v="2959" actId="20577"/>
          <ac:spMkLst>
            <pc:docMk/>
            <pc:sldMk cId="1522307461" sldId="402"/>
            <ac:spMk id="11" creationId="{00000000-0000-0000-0000-000000000000}"/>
          </ac:spMkLst>
        </pc:spChg>
        <pc:picChg chg="add mod">
          <ac:chgData name="Cathy Sistilli" userId="c778bf274aaf783d" providerId="LiveId" clId="{B8358E4A-4D26-48AB-B802-BA65B38D662E}" dt="2019-05-14T19:02:39.719" v="2689" actId="1076"/>
          <ac:picMkLst>
            <pc:docMk/>
            <pc:sldMk cId="1522307461" sldId="402"/>
            <ac:picMk id="4" creationId="{E9EDFBE2-2009-465E-ABCB-F3EC5B113967}"/>
          </ac:picMkLst>
        </pc:picChg>
      </pc:sldChg>
      <pc:sldChg chg="modSp">
        <pc:chgData name="Cathy Sistilli" userId="c778bf274aaf783d" providerId="LiveId" clId="{B8358E4A-4D26-48AB-B802-BA65B38D662E}" dt="2019-05-14T19:05:59.773" v="2703" actId="1076"/>
        <pc:sldMkLst>
          <pc:docMk/>
          <pc:sldMk cId="2209701314" sldId="403"/>
        </pc:sldMkLst>
        <pc:spChg chg="mod">
          <ac:chgData name="Cathy Sistilli" userId="c778bf274aaf783d" providerId="LiveId" clId="{B8358E4A-4D26-48AB-B802-BA65B38D662E}" dt="2019-05-14T19:05:59.773" v="2703" actId="1076"/>
          <ac:spMkLst>
            <pc:docMk/>
            <pc:sldMk cId="2209701314" sldId="403"/>
            <ac:spMk id="7" creationId="{00000000-0000-0000-0000-000000000000}"/>
          </ac:spMkLst>
        </pc:spChg>
      </pc:sldChg>
      <pc:sldChg chg="modSp">
        <pc:chgData name="Cathy Sistilli" userId="c778bf274aaf783d" providerId="LiveId" clId="{B8358E4A-4D26-48AB-B802-BA65B38D662E}" dt="2019-05-14T15:56:13.253" v="934" actId="20577"/>
        <pc:sldMkLst>
          <pc:docMk/>
          <pc:sldMk cId="2274597902" sldId="427"/>
        </pc:sldMkLst>
        <pc:spChg chg="mod">
          <ac:chgData name="Cathy Sistilli" userId="c778bf274aaf783d" providerId="LiveId" clId="{B8358E4A-4D26-48AB-B802-BA65B38D662E}" dt="2019-05-14T15:56:13.253" v="934" actId="20577"/>
          <ac:spMkLst>
            <pc:docMk/>
            <pc:sldMk cId="2274597902" sldId="427"/>
            <ac:spMk id="11" creationId="{00000000-0000-0000-0000-000000000000}"/>
          </ac:spMkLst>
        </pc:spChg>
      </pc:sldChg>
      <pc:sldChg chg="modSp">
        <pc:chgData name="Cathy Sistilli" userId="c778bf274aaf783d" providerId="LiveId" clId="{B8358E4A-4D26-48AB-B802-BA65B38D662E}" dt="2019-05-14T17:31:47.855" v="1096" actId="20577"/>
        <pc:sldMkLst>
          <pc:docMk/>
          <pc:sldMk cId="2623609553" sldId="428"/>
        </pc:sldMkLst>
        <pc:spChg chg="mod">
          <ac:chgData name="Cathy Sistilli" userId="c778bf274aaf783d" providerId="LiveId" clId="{B8358E4A-4D26-48AB-B802-BA65B38D662E}" dt="2019-05-14T17:31:47.855" v="1096" actId="20577"/>
          <ac:spMkLst>
            <pc:docMk/>
            <pc:sldMk cId="2623609553" sldId="428"/>
            <ac:spMk id="11" creationId="{00000000-0000-0000-0000-000000000000}"/>
          </ac:spMkLst>
        </pc:spChg>
      </pc:sldChg>
      <pc:sldChg chg="modSp">
        <pc:chgData name="Cathy Sistilli" userId="c778bf274aaf783d" providerId="LiveId" clId="{B8358E4A-4D26-48AB-B802-BA65B38D662E}" dt="2019-05-14T15:14:29.128" v="107" actId="20577"/>
        <pc:sldMkLst>
          <pc:docMk/>
          <pc:sldMk cId="3667699127" sldId="435"/>
        </pc:sldMkLst>
        <pc:spChg chg="mod">
          <ac:chgData name="Cathy Sistilli" userId="c778bf274aaf783d" providerId="LiveId" clId="{B8358E4A-4D26-48AB-B802-BA65B38D662E}" dt="2019-05-14T15:14:29.128" v="107" actId="20577"/>
          <ac:spMkLst>
            <pc:docMk/>
            <pc:sldMk cId="3667699127" sldId="435"/>
            <ac:spMk id="6" creationId="{00000000-0000-0000-0000-000000000000}"/>
          </ac:spMkLst>
        </pc:spChg>
      </pc:sldChg>
      <pc:sldChg chg="modSp ord">
        <pc:chgData name="Cathy Sistilli" userId="c778bf274aaf783d" providerId="LiveId" clId="{B8358E4A-4D26-48AB-B802-BA65B38D662E}" dt="2019-05-16T14:13:40.566" v="2953" actId="20577"/>
        <pc:sldMkLst>
          <pc:docMk/>
          <pc:sldMk cId="597210868" sldId="437"/>
        </pc:sldMkLst>
        <pc:spChg chg="mod">
          <ac:chgData name="Cathy Sistilli" userId="c778bf274aaf783d" providerId="LiveId" clId="{B8358E4A-4D26-48AB-B802-BA65B38D662E}" dt="2019-05-14T17:41:53.100" v="1183" actId="20577"/>
          <ac:spMkLst>
            <pc:docMk/>
            <pc:sldMk cId="597210868" sldId="437"/>
            <ac:spMk id="2" creationId="{00000000-0000-0000-0000-000000000000}"/>
          </ac:spMkLst>
        </pc:spChg>
        <pc:spChg chg="mod">
          <ac:chgData name="Cathy Sistilli" userId="c778bf274aaf783d" providerId="LiveId" clId="{B8358E4A-4D26-48AB-B802-BA65B38D662E}" dt="2019-05-16T14:13:40.566" v="2953" actId="20577"/>
          <ac:spMkLst>
            <pc:docMk/>
            <pc:sldMk cId="597210868" sldId="437"/>
            <ac:spMk id="11" creationId="{00000000-0000-0000-0000-000000000000}"/>
          </ac:spMkLst>
        </pc:spChg>
      </pc:sldChg>
      <pc:sldChg chg="modSp">
        <pc:chgData name="Cathy Sistilli" userId="c778bf274aaf783d" providerId="LiveId" clId="{B8358E4A-4D26-48AB-B802-BA65B38D662E}" dt="2019-05-14T18:04:21.242" v="1802" actId="6549"/>
        <pc:sldMkLst>
          <pc:docMk/>
          <pc:sldMk cId="1475115173" sldId="438"/>
        </pc:sldMkLst>
        <pc:spChg chg="mod">
          <ac:chgData name="Cathy Sistilli" userId="c778bf274aaf783d" providerId="LiveId" clId="{B8358E4A-4D26-48AB-B802-BA65B38D662E}" dt="2019-05-14T18:04:21.242" v="1802" actId="6549"/>
          <ac:spMkLst>
            <pc:docMk/>
            <pc:sldMk cId="1475115173" sldId="438"/>
            <ac:spMk id="11" creationId="{00000000-0000-0000-0000-000000000000}"/>
          </ac:spMkLst>
        </pc:spChg>
      </pc:sldChg>
      <pc:sldChg chg="addSp modSp">
        <pc:chgData name="Cathy Sistilli" userId="c778bf274aaf783d" providerId="LiveId" clId="{B8358E4A-4D26-48AB-B802-BA65B38D662E}" dt="2019-05-14T18:06:28.760" v="1817" actId="1076"/>
        <pc:sldMkLst>
          <pc:docMk/>
          <pc:sldMk cId="2788003130" sldId="439"/>
        </pc:sldMkLst>
        <pc:spChg chg="mod">
          <ac:chgData name="Cathy Sistilli" userId="c778bf274aaf783d" providerId="LiveId" clId="{B8358E4A-4D26-48AB-B802-BA65B38D662E}" dt="2019-05-14T18:05:37.024" v="1803" actId="1076"/>
          <ac:spMkLst>
            <pc:docMk/>
            <pc:sldMk cId="2788003130" sldId="439"/>
            <ac:spMk id="2" creationId="{00000000-0000-0000-0000-000000000000}"/>
          </ac:spMkLst>
        </pc:spChg>
        <pc:spChg chg="mod">
          <ac:chgData name="Cathy Sistilli" userId="c778bf274aaf783d" providerId="LiveId" clId="{B8358E4A-4D26-48AB-B802-BA65B38D662E}" dt="2019-05-14T18:06:26.759" v="1816" actId="1076"/>
          <ac:spMkLst>
            <pc:docMk/>
            <pc:sldMk cId="2788003130" sldId="439"/>
            <ac:spMk id="11" creationId="{00000000-0000-0000-0000-000000000000}"/>
          </ac:spMkLst>
        </pc:spChg>
        <pc:picChg chg="add mod modCrop">
          <ac:chgData name="Cathy Sistilli" userId="c778bf274aaf783d" providerId="LiveId" clId="{B8358E4A-4D26-48AB-B802-BA65B38D662E}" dt="2019-05-14T18:06:28.760" v="1817" actId="1076"/>
          <ac:picMkLst>
            <pc:docMk/>
            <pc:sldMk cId="2788003130" sldId="439"/>
            <ac:picMk id="5" creationId="{565592AD-BC4B-4E60-A9D0-ED4446F003E5}"/>
          </ac:picMkLst>
        </pc:picChg>
      </pc:sldChg>
      <pc:sldChg chg="addSp modSp">
        <pc:chgData name="Cathy Sistilli" userId="c778bf274aaf783d" providerId="LiveId" clId="{B8358E4A-4D26-48AB-B802-BA65B38D662E}" dt="2019-05-14T19:12:03.380" v="2919" actId="1076"/>
        <pc:sldMkLst>
          <pc:docMk/>
          <pc:sldMk cId="3636921333" sldId="440"/>
        </pc:sldMkLst>
        <pc:spChg chg="mod">
          <ac:chgData name="Cathy Sistilli" userId="c778bf274aaf783d" providerId="LiveId" clId="{B8358E4A-4D26-48AB-B802-BA65B38D662E}" dt="2019-05-14T18:10:22.729" v="1876" actId="20577"/>
          <ac:spMkLst>
            <pc:docMk/>
            <pc:sldMk cId="3636921333" sldId="440"/>
            <ac:spMk id="2" creationId="{00000000-0000-0000-0000-000000000000}"/>
          </ac:spMkLst>
        </pc:spChg>
        <pc:spChg chg="add mod">
          <ac:chgData name="Cathy Sistilli" userId="c778bf274aaf783d" providerId="LiveId" clId="{B8358E4A-4D26-48AB-B802-BA65B38D662E}" dt="2019-05-14T19:11:54.797" v="2916" actId="1076"/>
          <ac:spMkLst>
            <pc:docMk/>
            <pc:sldMk cId="3636921333" sldId="440"/>
            <ac:spMk id="7" creationId="{B6B54C8F-C309-4AE9-80EC-0B0BF115F7CF}"/>
          </ac:spMkLst>
        </pc:spChg>
        <pc:spChg chg="mod">
          <ac:chgData name="Cathy Sistilli" userId="c778bf274aaf783d" providerId="LiveId" clId="{B8358E4A-4D26-48AB-B802-BA65B38D662E}" dt="2019-05-14T18:08:14.151" v="1840" actId="1076"/>
          <ac:spMkLst>
            <pc:docMk/>
            <pc:sldMk cId="3636921333" sldId="440"/>
            <ac:spMk id="11" creationId="{00000000-0000-0000-0000-000000000000}"/>
          </ac:spMkLst>
        </pc:spChg>
        <pc:picChg chg="add mod">
          <ac:chgData name="Cathy Sistilli" userId="c778bf274aaf783d" providerId="LiveId" clId="{B8358E4A-4D26-48AB-B802-BA65B38D662E}" dt="2019-05-14T19:12:03.380" v="2919" actId="1076"/>
          <ac:picMkLst>
            <pc:docMk/>
            <pc:sldMk cId="3636921333" sldId="440"/>
            <ac:picMk id="5" creationId="{198D3E3E-2056-4948-A85D-4F4794E4E9EE}"/>
          </ac:picMkLst>
        </pc:picChg>
        <pc:picChg chg="add mod">
          <ac:chgData name="Cathy Sistilli" userId="c778bf274aaf783d" providerId="LiveId" clId="{B8358E4A-4D26-48AB-B802-BA65B38D662E}" dt="2019-05-14T19:11:56.604" v="2917" actId="1076"/>
          <ac:picMkLst>
            <pc:docMk/>
            <pc:sldMk cId="3636921333" sldId="440"/>
            <ac:picMk id="6" creationId="{5A46719E-6C7F-48C1-A738-ED049A1188E4}"/>
          </ac:picMkLst>
        </pc:picChg>
      </pc:sldChg>
      <pc:sldChg chg="addSp modSp">
        <pc:chgData name="Cathy Sistilli" userId="c778bf274aaf783d" providerId="LiveId" clId="{B8358E4A-4D26-48AB-B802-BA65B38D662E}" dt="2019-05-14T18:15:48.654" v="2053" actId="20577"/>
        <pc:sldMkLst>
          <pc:docMk/>
          <pc:sldMk cId="2987669389" sldId="442"/>
        </pc:sldMkLst>
        <pc:spChg chg="mod">
          <ac:chgData name="Cathy Sistilli" userId="c778bf274aaf783d" providerId="LiveId" clId="{B8358E4A-4D26-48AB-B802-BA65B38D662E}" dt="2019-05-14T18:14:42.645" v="2012" actId="1076"/>
          <ac:spMkLst>
            <pc:docMk/>
            <pc:sldMk cId="2987669389" sldId="442"/>
            <ac:spMk id="2" creationId="{00000000-0000-0000-0000-000000000000}"/>
          </ac:spMkLst>
        </pc:spChg>
        <pc:spChg chg="mod">
          <ac:chgData name="Cathy Sistilli" userId="c778bf274aaf783d" providerId="LiveId" clId="{B8358E4A-4D26-48AB-B802-BA65B38D662E}" dt="2019-05-14T18:15:48.654" v="2053" actId="20577"/>
          <ac:spMkLst>
            <pc:docMk/>
            <pc:sldMk cId="2987669389" sldId="442"/>
            <ac:spMk id="11" creationId="{00000000-0000-0000-0000-000000000000}"/>
          </ac:spMkLst>
        </pc:spChg>
        <pc:picChg chg="add mod modCrop">
          <ac:chgData name="Cathy Sistilli" userId="c778bf274aaf783d" providerId="LiveId" clId="{B8358E4A-4D26-48AB-B802-BA65B38D662E}" dt="2019-05-14T18:15:02.077" v="2018" actId="1076"/>
          <ac:picMkLst>
            <pc:docMk/>
            <pc:sldMk cId="2987669389" sldId="442"/>
            <ac:picMk id="4" creationId="{AEDD557D-D7C5-4621-AD0A-50E1860C70CC}"/>
          </ac:picMkLst>
        </pc:picChg>
      </pc:sldChg>
      <pc:sldChg chg="addSp modSp">
        <pc:chgData name="Cathy Sistilli" userId="c778bf274aaf783d" providerId="LiveId" clId="{B8358E4A-4D26-48AB-B802-BA65B38D662E}" dt="2019-05-14T18:19:56.611" v="2160" actId="1076"/>
        <pc:sldMkLst>
          <pc:docMk/>
          <pc:sldMk cId="1976731" sldId="443"/>
        </pc:sldMkLst>
        <pc:spChg chg="mod">
          <ac:chgData name="Cathy Sistilli" userId="c778bf274aaf783d" providerId="LiveId" clId="{B8358E4A-4D26-48AB-B802-BA65B38D662E}" dt="2019-05-14T18:17:10.893" v="2068" actId="1076"/>
          <ac:spMkLst>
            <pc:docMk/>
            <pc:sldMk cId="1976731" sldId="443"/>
            <ac:spMk id="2" creationId="{00000000-0000-0000-0000-000000000000}"/>
          </ac:spMkLst>
        </pc:spChg>
        <pc:spChg chg="mod">
          <ac:chgData name="Cathy Sistilli" userId="c778bf274aaf783d" providerId="LiveId" clId="{B8358E4A-4D26-48AB-B802-BA65B38D662E}" dt="2019-05-14T18:19:45.895" v="2158" actId="20577"/>
          <ac:spMkLst>
            <pc:docMk/>
            <pc:sldMk cId="1976731" sldId="443"/>
            <ac:spMk id="11" creationId="{00000000-0000-0000-0000-000000000000}"/>
          </ac:spMkLst>
        </pc:spChg>
        <pc:picChg chg="add mod modCrop">
          <ac:chgData name="Cathy Sistilli" userId="c778bf274aaf783d" providerId="LiveId" clId="{B8358E4A-4D26-48AB-B802-BA65B38D662E}" dt="2019-05-14T18:19:56.611" v="2160" actId="1076"/>
          <ac:picMkLst>
            <pc:docMk/>
            <pc:sldMk cId="1976731" sldId="443"/>
            <ac:picMk id="4" creationId="{78CF8E6C-C648-476E-8CD3-E41704135446}"/>
          </ac:picMkLst>
        </pc:picChg>
      </pc:sldChg>
      <pc:sldChg chg="modSp">
        <pc:chgData name="Cathy Sistilli" userId="c778bf274aaf783d" providerId="LiveId" clId="{B8358E4A-4D26-48AB-B802-BA65B38D662E}" dt="2019-05-14T19:04:17.615" v="2698" actId="1076"/>
        <pc:sldMkLst>
          <pc:docMk/>
          <pc:sldMk cId="4184150373" sldId="444"/>
        </pc:sldMkLst>
        <pc:spChg chg="mod">
          <ac:chgData name="Cathy Sistilli" userId="c778bf274aaf783d" providerId="LiveId" clId="{B8358E4A-4D26-48AB-B802-BA65B38D662E}" dt="2019-05-14T18:24:55.474" v="2407" actId="1076"/>
          <ac:spMkLst>
            <pc:docMk/>
            <pc:sldMk cId="4184150373" sldId="444"/>
            <ac:spMk id="2" creationId="{00000000-0000-0000-0000-000000000000}"/>
          </ac:spMkLst>
        </pc:spChg>
        <pc:spChg chg="mod">
          <ac:chgData name="Cathy Sistilli" userId="c778bf274aaf783d" providerId="LiveId" clId="{B8358E4A-4D26-48AB-B802-BA65B38D662E}" dt="2019-05-14T19:04:14.422" v="2696" actId="1076"/>
          <ac:spMkLst>
            <pc:docMk/>
            <pc:sldMk cId="4184150373" sldId="444"/>
            <ac:spMk id="11" creationId="{00000000-0000-0000-0000-000000000000}"/>
          </ac:spMkLst>
        </pc:spChg>
        <pc:picChg chg="mod modCrop">
          <ac:chgData name="Cathy Sistilli" userId="c778bf274aaf783d" providerId="LiveId" clId="{B8358E4A-4D26-48AB-B802-BA65B38D662E}" dt="2019-05-14T19:04:17.615" v="2698" actId="1076"/>
          <ac:picMkLst>
            <pc:docMk/>
            <pc:sldMk cId="4184150373" sldId="444"/>
            <ac:picMk id="4" creationId="{C5E3CA5A-C39C-4F7A-8879-A19ECCA89801}"/>
          </ac:picMkLst>
        </pc:picChg>
      </pc:sldChg>
      <pc:sldChg chg="addSp modSp">
        <pc:chgData name="Cathy Sistilli" userId="c778bf274aaf783d" providerId="LiveId" clId="{B8358E4A-4D26-48AB-B802-BA65B38D662E}" dt="2019-05-14T18:32:29.151" v="2572" actId="1076"/>
        <pc:sldMkLst>
          <pc:docMk/>
          <pc:sldMk cId="2968980938" sldId="446"/>
        </pc:sldMkLst>
        <pc:spChg chg="mod">
          <ac:chgData name="Cathy Sistilli" userId="c778bf274aaf783d" providerId="LiveId" clId="{B8358E4A-4D26-48AB-B802-BA65B38D662E}" dt="2019-05-14T18:31:46.704" v="2569" actId="1076"/>
          <ac:spMkLst>
            <pc:docMk/>
            <pc:sldMk cId="2968980938" sldId="446"/>
            <ac:spMk id="2" creationId="{00000000-0000-0000-0000-000000000000}"/>
          </ac:spMkLst>
        </pc:spChg>
        <pc:spChg chg="mod">
          <ac:chgData name="Cathy Sistilli" userId="c778bf274aaf783d" providerId="LiveId" clId="{B8358E4A-4D26-48AB-B802-BA65B38D662E}" dt="2019-05-14T18:31:34.081" v="2565" actId="6549"/>
          <ac:spMkLst>
            <pc:docMk/>
            <pc:sldMk cId="2968980938" sldId="446"/>
            <ac:spMk id="11" creationId="{00000000-0000-0000-0000-000000000000}"/>
          </ac:spMkLst>
        </pc:spChg>
        <pc:picChg chg="add mod">
          <ac:chgData name="Cathy Sistilli" userId="c778bf274aaf783d" providerId="LiveId" clId="{B8358E4A-4D26-48AB-B802-BA65B38D662E}" dt="2019-05-14T18:32:29.151" v="2572" actId="1076"/>
          <ac:picMkLst>
            <pc:docMk/>
            <pc:sldMk cId="2968980938" sldId="446"/>
            <ac:picMk id="4" creationId="{554B022F-8F47-4E75-B59A-34AB7E1984A4}"/>
          </ac:picMkLst>
        </pc:picChg>
      </pc:sldChg>
      <pc:sldChg chg="modSp add">
        <pc:chgData name="Cathy Sistilli" userId="c778bf274aaf783d" providerId="LiveId" clId="{B8358E4A-4D26-48AB-B802-BA65B38D662E}" dt="2019-05-14T15:50:37.014" v="820" actId="20577"/>
        <pc:sldMkLst>
          <pc:docMk/>
          <pc:sldMk cId="2399102666" sldId="451"/>
        </pc:sldMkLst>
        <pc:spChg chg="mod">
          <ac:chgData name="Cathy Sistilli" userId="c778bf274aaf783d" providerId="LiveId" clId="{B8358E4A-4D26-48AB-B802-BA65B38D662E}" dt="2019-05-14T15:50:37.014" v="820" actId="20577"/>
          <ac:spMkLst>
            <pc:docMk/>
            <pc:sldMk cId="2399102666" sldId="451"/>
            <ac:spMk id="2" creationId="{00000000-0000-0000-0000-000000000000}"/>
          </ac:spMkLst>
        </pc:spChg>
        <pc:spChg chg="mod">
          <ac:chgData name="Cathy Sistilli" userId="c778bf274aaf783d" providerId="LiveId" clId="{B8358E4A-4D26-48AB-B802-BA65B38D662E}" dt="2019-05-14T15:46:16.950" v="809" actId="1076"/>
          <ac:spMkLst>
            <pc:docMk/>
            <pc:sldMk cId="2399102666" sldId="451"/>
            <ac:spMk id="11" creationId="{00000000-0000-0000-0000-000000000000}"/>
          </ac:spMkLst>
        </pc:spChg>
      </pc:sldChg>
      <pc:sldChg chg="add">
        <pc:chgData name="Cathy Sistilli" userId="c778bf274aaf783d" providerId="LiveId" clId="{B8358E4A-4D26-48AB-B802-BA65B38D662E}" dt="2019-05-14T17:40:32.272" v="1163"/>
        <pc:sldMkLst>
          <pc:docMk/>
          <pc:sldMk cId="1380947212" sldId="452"/>
        </pc:sldMkLst>
      </pc:sldChg>
      <pc:sldChg chg="addSp delSp modSp add">
        <pc:chgData name="Cathy Sistilli" userId="c778bf274aaf783d" providerId="LiveId" clId="{B8358E4A-4D26-48AB-B802-BA65B38D662E}" dt="2019-05-14T19:04:33.118" v="2700" actId="1076"/>
        <pc:sldMkLst>
          <pc:docMk/>
          <pc:sldMk cId="1704416170" sldId="453"/>
        </pc:sldMkLst>
        <pc:spChg chg="mod">
          <ac:chgData name="Cathy Sistilli" userId="c778bf274aaf783d" providerId="LiveId" clId="{B8358E4A-4D26-48AB-B802-BA65B38D662E}" dt="2019-05-14T18:34:08.470" v="2581" actId="14100"/>
          <ac:spMkLst>
            <pc:docMk/>
            <pc:sldMk cId="1704416170" sldId="453"/>
            <ac:spMk id="2" creationId="{00000000-0000-0000-0000-000000000000}"/>
          </ac:spMkLst>
        </pc:spChg>
        <pc:spChg chg="add del mod">
          <ac:chgData name="Cathy Sistilli" userId="c778bf274aaf783d" providerId="LiveId" clId="{B8358E4A-4D26-48AB-B802-BA65B38D662E}" dt="2019-05-14T18:52:24.025" v="2597"/>
          <ac:spMkLst>
            <pc:docMk/>
            <pc:sldMk cId="1704416170" sldId="453"/>
            <ac:spMk id="3" creationId="{E29350F3-43D0-488D-889A-EE41A314AD0F}"/>
          </ac:spMkLst>
        </pc:spChg>
        <pc:spChg chg="add del mod">
          <ac:chgData name="Cathy Sistilli" userId="c778bf274aaf783d" providerId="LiveId" clId="{B8358E4A-4D26-48AB-B802-BA65B38D662E}" dt="2019-05-14T18:56:24.934" v="2632"/>
          <ac:spMkLst>
            <pc:docMk/>
            <pc:sldMk cId="1704416170" sldId="453"/>
            <ac:spMk id="6" creationId="{07947B64-0FF4-4FBE-AAE6-2659E636118E}"/>
          </ac:spMkLst>
        </pc:spChg>
        <pc:spChg chg="mod">
          <ac:chgData name="Cathy Sistilli" userId="c778bf274aaf783d" providerId="LiveId" clId="{B8358E4A-4D26-48AB-B802-BA65B38D662E}" dt="2019-05-14T19:04:33.118" v="2700" actId="1076"/>
          <ac:spMkLst>
            <pc:docMk/>
            <pc:sldMk cId="1704416170" sldId="453"/>
            <ac:spMk id="11" creationId="{00000000-0000-0000-0000-000000000000}"/>
          </ac:spMkLst>
        </pc:spChg>
        <pc:picChg chg="add del mod modCrop">
          <ac:chgData name="Cathy Sistilli" userId="c778bf274aaf783d" providerId="LiveId" clId="{B8358E4A-4D26-48AB-B802-BA65B38D662E}" dt="2019-05-14T18:52:19.152" v="2595"/>
          <ac:picMkLst>
            <pc:docMk/>
            <pc:sldMk cId="1704416170" sldId="453"/>
            <ac:picMk id="4" creationId="{7AF276A1-6D12-46B5-B41F-5281CAC8A487}"/>
          </ac:picMkLst>
        </pc:picChg>
        <pc:picChg chg="add del mod modCrop">
          <ac:chgData name="Cathy Sistilli" userId="c778bf274aaf783d" providerId="LiveId" clId="{B8358E4A-4D26-48AB-B802-BA65B38D662E}" dt="2019-05-14T18:56:37.376" v="2635"/>
          <ac:picMkLst>
            <pc:docMk/>
            <pc:sldMk cId="1704416170" sldId="453"/>
            <ac:picMk id="5" creationId="{FB160EF4-38BA-47E4-BF37-45A5B299CEDC}"/>
          </ac:picMkLst>
        </pc:picChg>
        <pc:picChg chg="add del mod modCrop">
          <ac:chgData name="Cathy Sistilli" userId="c778bf274aaf783d" providerId="LiveId" clId="{B8358E4A-4D26-48AB-B802-BA65B38D662E}" dt="2019-05-14T18:56:21.896" v="2631"/>
          <ac:picMkLst>
            <pc:docMk/>
            <pc:sldMk cId="1704416170" sldId="453"/>
            <ac:picMk id="7" creationId="{5F9C71C8-DC9D-4721-8C04-D9D9EEC9E066}"/>
          </ac:picMkLst>
        </pc:picChg>
        <pc:picChg chg="add mod modCrop">
          <ac:chgData name="Cathy Sistilli" userId="c778bf274aaf783d" providerId="LiveId" clId="{B8358E4A-4D26-48AB-B802-BA65B38D662E}" dt="2019-05-14T18:58:41.057" v="2651" actId="1076"/>
          <ac:picMkLst>
            <pc:docMk/>
            <pc:sldMk cId="1704416170" sldId="453"/>
            <ac:picMk id="8" creationId="{661F8B3F-251D-41A2-A31C-E226339BDAD3}"/>
          </ac:picMkLst>
        </pc:picChg>
        <pc:picChg chg="add mod ord">
          <ac:chgData name="Cathy Sistilli" userId="c778bf274aaf783d" providerId="LiveId" clId="{B8358E4A-4D26-48AB-B802-BA65B38D662E}" dt="2019-05-14T18:58:38.777" v="2650" actId="1076"/>
          <ac:picMkLst>
            <pc:docMk/>
            <pc:sldMk cId="1704416170" sldId="453"/>
            <ac:picMk id="9" creationId="{2658A86F-D2A9-42E2-BB5F-909FD6707F5B}"/>
          </ac:picMkLst>
        </pc:picChg>
      </pc:sldChg>
    </pc:docChg>
  </pc:docChgLst>
  <pc:docChgLst>
    <pc:chgData name="Cathy Sistilli" userId="c778bf274aaf783d" providerId="LiveId" clId="{B45A0604-2D0E-4673-8640-FD36EA03F1EB}"/>
    <pc:docChg chg="undo modSld">
      <pc:chgData name="Cathy Sistilli" userId="c778bf274aaf783d" providerId="LiveId" clId="{B45A0604-2D0E-4673-8640-FD36EA03F1EB}" dt="2019-07-08T23:51:20.797" v="207" actId="255"/>
      <pc:docMkLst>
        <pc:docMk/>
      </pc:docMkLst>
      <pc:sldChg chg="modSp">
        <pc:chgData name="Cathy Sistilli" userId="c778bf274aaf783d" providerId="LiveId" clId="{B45A0604-2D0E-4673-8640-FD36EA03F1EB}" dt="2019-07-08T23:51:05.537" v="206" actId="207"/>
        <pc:sldMkLst>
          <pc:docMk/>
          <pc:sldMk cId="2274597902" sldId="427"/>
        </pc:sldMkLst>
        <pc:spChg chg="mod">
          <ac:chgData name="Cathy Sistilli" userId="c778bf274aaf783d" providerId="LiveId" clId="{B45A0604-2D0E-4673-8640-FD36EA03F1EB}" dt="2019-07-08T23:41:06.779" v="1" actId="1076"/>
          <ac:spMkLst>
            <pc:docMk/>
            <pc:sldMk cId="2274597902" sldId="427"/>
            <ac:spMk id="2" creationId="{00000000-0000-0000-0000-000000000000}"/>
          </ac:spMkLst>
        </pc:spChg>
        <pc:spChg chg="mod">
          <ac:chgData name="Cathy Sistilli" userId="c778bf274aaf783d" providerId="LiveId" clId="{B45A0604-2D0E-4673-8640-FD36EA03F1EB}" dt="2019-07-08T23:51:05.537" v="206" actId="207"/>
          <ac:spMkLst>
            <pc:docMk/>
            <pc:sldMk cId="2274597902" sldId="427"/>
            <ac:spMk id="11" creationId="{00000000-0000-0000-0000-000000000000}"/>
          </ac:spMkLst>
        </pc:spChg>
        <pc:picChg chg="mod">
          <ac:chgData name="Cathy Sistilli" userId="c778bf274aaf783d" providerId="LiveId" clId="{B45A0604-2D0E-4673-8640-FD36EA03F1EB}" dt="2019-07-08T23:41:09.044" v="2" actId="1076"/>
          <ac:picMkLst>
            <pc:docMk/>
            <pc:sldMk cId="2274597902" sldId="427"/>
            <ac:picMk id="4" creationId="{00000000-0000-0000-0000-000000000000}"/>
          </ac:picMkLst>
        </pc:picChg>
      </pc:sldChg>
      <pc:sldChg chg="modSp">
        <pc:chgData name="Cathy Sistilli" userId="c778bf274aaf783d" providerId="LiveId" clId="{B45A0604-2D0E-4673-8640-FD36EA03F1EB}" dt="2019-07-08T23:42:12.831" v="92" actId="20577"/>
        <pc:sldMkLst>
          <pc:docMk/>
          <pc:sldMk cId="2623609553" sldId="428"/>
        </pc:sldMkLst>
        <pc:spChg chg="mod">
          <ac:chgData name="Cathy Sistilli" userId="c778bf274aaf783d" providerId="LiveId" clId="{B45A0604-2D0E-4673-8640-FD36EA03F1EB}" dt="2019-07-08T23:42:12.831" v="92" actId="20577"/>
          <ac:spMkLst>
            <pc:docMk/>
            <pc:sldMk cId="2623609553" sldId="428"/>
            <ac:spMk id="11" creationId="{00000000-0000-0000-0000-000000000000}"/>
          </ac:spMkLst>
        </pc:spChg>
      </pc:sldChg>
      <pc:sldChg chg="modSp">
        <pc:chgData name="Cathy Sistilli" userId="c778bf274aaf783d" providerId="LiveId" clId="{B45A0604-2D0E-4673-8640-FD36EA03F1EB}" dt="2019-07-08T23:45:05.168" v="184" actId="20577"/>
        <pc:sldMkLst>
          <pc:docMk/>
          <pc:sldMk cId="597210868" sldId="437"/>
        </pc:sldMkLst>
        <pc:spChg chg="mod">
          <ac:chgData name="Cathy Sistilli" userId="c778bf274aaf783d" providerId="LiveId" clId="{B45A0604-2D0E-4673-8640-FD36EA03F1EB}" dt="2019-07-08T23:45:05.168" v="184" actId="20577"/>
          <ac:spMkLst>
            <pc:docMk/>
            <pc:sldMk cId="597210868" sldId="437"/>
            <ac:spMk id="11" creationId="{00000000-0000-0000-0000-000000000000}"/>
          </ac:spMkLst>
        </pc:spChg>
      </pc:sldChg>
      <pc:sldChg chg="addSp modSp">
        <pc:chgData name="Cathy Sistilli" userId="c778bf274aaf783d" providerId="LiveId" clId="{B45A0604-2D0E-4673-8640-FD36EA03F1EB}" dt="2019-07-08T23:48:15.617" v="205" actId="14100"/>
        <pc:sldMkLst>
          <pc:docMk/>
          <pc:sldMk cId="3636921333" sldId="440"/>
        </pc:sldMkLst>
        <pc:spChg chg="add mod">
          <ac:chgData name="Cathy Sistilli" userId="c778bf274aaf783d" providerId="LiveId" clId="{B45A0604-2D0E-4673-8640-FD36EA03F1EB}" dt="2019-07-08T23:48:15.617" v="205" actId="14100"/>
          <ac:spMkLst>
            <pc:docMk/>
            <pc:sldMk cId="3636921333" sldId="440"/>
            <ac:spMk id="4" creationId="{E1B013AA-EA80-4508-B22D-E4F6159A2C79}"/>
          </ac:spMkLst>
        </pc:spChg>
      </pc:sldChg>
      <pc:sldChg chg="modSp">
        <pc:chgData name="Cathy Sistilli" userId="c778bf274aaf783d" providerId="LiveId" clId="{B45A0604-2D0E-4673-8640-FD36EA03F1EB}" dt="2019-07-08T23:51:20.797" v="207" actId="255"/>
        <pc:sldMkLst>
          <pc:docMk/>
          <pc:sldMk cId="1380947212" sldId="452"/>
        </pc:sldMkLst>
        <pc:spChg chg="mod">
          <ac:chgData name="Cathy Sistilli" userId="c778bf274aaf783d" providerId="LiveId" clId="{B45A0604-2D0E-4673-8640-FD36EA03F1EB}" dt="2019-07-08T23:51:20.797" v="207" actId="255"/>
          <ac:spMkLst>
            <pc:docMk/>
            <pc:sldMk cId="1380947212" sldId="452"/>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48D041A-73BB-E643-A8C7-50D88C2F22F5}" type="datetimeFigureOut">
              <a:rPr lang="en-US" smtClean="0"/>
              <a:t>7/8/2019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July 8,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July 8,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July 8,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July 8,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July 8,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0Run0Hcub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BIOLOGY 2e</a:t>
            </a:r>
          </a:p>
          <a:p>
            <a:pPr algn="ctr"/>
            <a:endParaRPr lang="en-US" sz="1800" cap="none" dirty="0">
              <a:solidFill>
                <a:schemeClr val="accent3">
                  <a:lumMod val="20000"/>
                  <a:lumOff val="80000"/>
                </a:schemeClr>
              </a:solidFill>
              <a:latin typeface="+mn-lt"/>
            </a:endParaRPr>
          </a:p>
          <a:p>
            <a:pPr algn="ctr"/>
            <a:r>
              <a:rPr lang="en-US" sz="2000" b="1" cap="none" spc="0" dirty="0">
                <a:solidFill>
                  <a:srgbClr val="212F62"/>
                </a:solidFill>
                <a:latin typeface="+mn-lt"/>
              </a:rPr>
              <a:t>Chapter 37 </a:t>
            </a:r>
            <a:r>
              <a:rPr lang="en-US" sz="2000" b="1" cap="none" spc="0" dirty="0">
                <a:solidFill>
                  <a:srgbClr val="212F62"/>
                </a:solidFill>
                <a:latin typeface="+mn-lt"/>
                <a:cs typeface="Arial"/>
              </a:rPr>
              <a:t>ENDOCRINE SYSTEM</a:t>
            </a:r>
          </a:p>
          <a:p>
            <a:pPr algn="ctr"/>
            <a:r>
              <a:rPr lang="en-US" sz="1600" cap="none" dirty="0">
                <a:solidFill>
                  <a:schemeClr val="tx1"/>
                </a:solidFill>
                <a:latin typeface="+mn-lt"/>
              </a:rPr>
              <a:t>PowerPoint Image Slideshow</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59862" y="2502569"/>
            <a:ext cx="2824276" cy="3609474"/>
          </a:xfrm>
          <a:prstGeom prst="rect">
            <a:avLst/>
          </a:prstGeom>
        </p:spPr>
      </p:pic>
      <p:pic>
        <p:nvPicPr>
          <p:cNvPr id="7" name="Picture 6" descr="OSX-Horiz-TM-RGB-2015.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8" name="TextBox 7"/>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b="1" dirty="0"/>
              <a:t>Intracellular Hormone Receptors</a:t>
            </a:r>
          </a:p>
        </p:txBody>
      </p:sp>
      <p:sp>
        <p:nvSpPr>
          <p:cNvPr id="11" name="Text Placeholder 10"/>
          <p:cNvSpPr>
            <a:spLocks noGrp="1"/>
          </p:cNvSpPr>
          <p:nvPr>
            <p:ph type="body" sz="quarter" idx="14"/>
          </p:nvPr>
        </p:nvSpPr>
        <p:spPr>
          <a:xfrm>
            <a:off x="457200" y="4841932"/>
            <a:ext cx="8324514" cy="1754327"/>
          </a:xfrm>
        </p:spPr>
        <p:txBody>
          <a:bodyPr wrap="square">
            <a:spAutoFit/>
          </a:bodyPr>
          <a:lstStyle/>
          <a:p>
            <a:r>
              <a:rPr lang="en-US" sz="1800" dirty="0">
                <a:solidFill>
                  <a:srgbClr val="000000"/>
                </a:solidFill>
              </a:rPr>
              <a:t>An intracellular nuclear receptor (NR) is located in the cytoplasm bound to a heat shock protein (HSP). Upon hormone binding, the receptor dissociates from the heat shock protein and </a:t>
            </a:r>
            <a:r>
              <a:rPr lang="en-US" sz="1800" dirty="0" err="1">
                <a:solidFill>
                  <a:srgbClr val="000000"/>
                </a:solidFill>
              </a:rPr>
              <a:t>translocates</a:t>
            </a:r>
            <a:r>
              <a:rPr lang="en-US" sz="1800" dirty="0">
                <a:solidFill>
                  <a:srgbClr val="000000"/>
                </a:solidFill>
              </a:rPr>
              <a:t> to the nucleus. In the nucleus, the hormone-receptor complex binds to a DNA sequence called a hormone response element (HRE), which triggers gene transcription and translation. The corresponding protein product can then mediate changes in cell function.</a:t>
            </a:r>
          </a:p>
        </p:txBody>
      </p:sp>
      <p:pic>
        <p:nvPicPr>
          <p:cNvPr id="4" name="Picture Placeholder 3" descr="Figure_B37_02_01.p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131" r="-19131"/>
          <a:stretch>
            <a:fillRect/>
          </a:stretch>
        </p:blipFill>
        <p:spPr>
          <a:xfrm>
            <a:off x="381185" y="1040321"/>
            <a:ext cx="8381631" cy="3638425"/>
          </a:xfrm>
          <a:prstGeom prst="rect">
            <a:avLst/>
          </a:prstGeom>
          <a:ln>
            <a:noFill/>
          </a:ln>
          <a:effectLst/>
        </p:spPr>
      </p:pic>
    </p:spTree>
    <p:extLst>
      <p:ext uri="{BB962C8B-B14F-4D97-AF65-F5344CB8AC3E}">
        <p14:creationId xmlns:p14="http://schemas.microsoft.com/office/powerpoint/2010/main" val="351214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b="1" dirty="0"/>
              <a:t>Plasma membrane Hormone Receptors</a:t>
            </a:r>
            <a:endParaRPr lang="en-US" dirty="0"/>
          </a:p>
        </p:txBody>
      </p:sp>
      <p:sp>
        <p:nvSpPr>
          <p:cNvPr id="11" name="Text Placeholder 10"/>
          <p:cNvSpPr>
            <a:spLocks noGrp="1"/>
          </p:cNvSpPr>
          <p:nvPr>
            <p:ph type="body" sz="quarter" idx="14"/>
          </p:nvPr>
        </p:nvSpPr>
        <p:spPr>
          <a:xfrm>
            <a:off x="457199" y="1661291"/>
            <a:ext cx="8411355" cy="3440942"/>
          </a:xfrm>
        </p:spPr>
        <p:txBody>
          <a:bodyPr wrap="square">
            <a:spAutoFit/>
          </a:bodyPr>
          <a:lstStyle/>
          <a:p>
            <a:r>
              <a:rPr lang="en-US" sz="2400" dirty="0">
                <a:solidFill>
                  <a:srgbClr val="000000"/>
                </a:solidFill>
              </a:rPr>
              <a:t>Non lipid-derived hormones cannot pass through the plasma membrane</a:t>
            </a:r>
          </a:p>
          <a:p>
            <a:pPr marL="342900" indent="-342900">
              <a:buFont typeface="Arial"/>
              <a:buChar char="•"/>
            </a:pPr>
            <a:r>
              <a:rPr lang="en-US" sz="2200" dirty="0">
                <a:solidFill>
                  <a:srgbClr val="000000"/>
                </a:solidFill>
              </a:rPr>
              <a:t>Cannot directly affect the target cell since they are hydrophilic</a:t>
            </a:r>
          </a:p>
          <a:p>
            <a:pPr marL="342900" indent="-342900">
              <a:buFont typeface="Arial"/>
              <a:buChar char="•"/>
            </a:pPr>
            <a:r>
              <a:rPr lang="en-US" sz="2200" dirty="0">
                <a:solidFill>
                  <a:srgbClr val="000000"/>
                </a:solidFill>
              </a:rPr>
              <a:t>Once they reach the target cell, they bind to a plasma membrane receptor which activates a signaling pathway.</a:t>
            </a:r>
          </a:p>
          <a:p>
            <a:pPr marL="342900" indent="-342900">
              <a:buFont typeface="Arial"/>
              <a:buChar char="•"/>
            </a:pPr>
            <a:r>
              <a:rPr lang="en-US" sz="2200" dirty="0">
                <a:solidFill>
                  <a:srgbClr val="000000"/>
                </a:solidFill>
              </a:rPr>
              <a:t>This pathway often activates a second messenger within the cell</a:t>
            </a:r>
          </a:p>
          <a:p>
            <a:pPr marL="342900" indent="-342900">
              <a:buFont typeface="Arial"/>
              <a:buChar char="•"/>
            </a:pPr>
            <a:endParaRPr lang="en-US" sz="2200" dirty="0">
              <a:solidFill>
                <a:srgbClr val="000000"/>
              </a:solidFill>
            </a:endParaRPr>
          </a:p>
        </p:txBody>
      </p:sp>
    </p:spTree>
    <p:extLst>
      <p:ext uri="{BB962C8B-B14F-4D97-AF65-F5344CB8AC3E}">
        <p14:creationId xmlns:p14="http://schemas.microsoft.com/office/powerpoint/2010/main" val="59721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457200" y="5160192"/>
            <a:ext cx="8062912" cy="1166382"/>
          </a:xfrm>
        </p:spPr>
        <p:txBody>
          <a:bodyPr>
            <a:normAutofit fontScale="92500" lnSpcReduction="10000"/>
          </a:bodyPr>
          <a:lstStyle/>
          <a:p>
            <a:r>
              <a:rPr lang="en-US" sz="1600" dirty="0"/>
              <a:t>The amino acid-derived hormones epinephrine and norepinephrine bind to </a:t>
            </a:r>
            <a:r>
              <a:rPr lang="en-US" sz="1600" dirty="0" err="1"/>
              <a:t>betaadrenergic</a:t>
            </a:r>
            <a:r>
              <a:rPr lang="en-US" sz="1600" dirty="0"/>
              <a:t> receptors on the plasma membrane of cells. Hormone binding to receptor activates a G-protein, which in turn activates adenylyl </a:t>
            </a:r>
            <a:r>
              <a:rPr lang="en-US" sz="1600" dirty="0" err="1"/>
              <a:t>cyclase</a:t>
            </a:r>
            <a:r>
              <a:rPr lang="en-US" sz="1600" dirty="0"/>
              <a:t>, converting ATP to </a:t>
            </a:r>
            <a:r>
              <a:rPr lang="en-US" sz="1600" dirty="0" err="1"/>
              <a:t>cAMP</a:t>
            </a:r>
            <a:r>
              <a:rPr lang="en-US" sz="1600" dirty="0"/>
              <a:t>. </a:t>
            </a:r>
            <a:r>
              <a:rPr lang="en-US" sz="1600" dirty="0" err="1"/>
              <a:t>cAMP</a:t>
            </a:r>
            <a:r>
              <a:rPr lang="en-US" sz="1600" dirty="0"/>
              <a:t> is a second messenger that mediates a cell-specific response. An enzyme called </a:t>
            </a:r>
            <a:r>
              <a:rPr lang="en-US" sz="1600" dirty="0" err="1"/>
              <a:t>phosphodiesterase</a:t>
            </a:r>
            <a:r>
              <a:rPr lang="en-US" sz="1600" dirty="0"/>
              <a:t> breaks down </a:t>
            </a:r>
            <a:r>
              <a:rPr lang="en-US" sz="1600" dirty="0" err="1"/>
              <a:t>cAMP</a:t>
            </a:r>
            <a:r>
              <a:rPr lang="en-US" sz="1600" dirty="0"/>
              <a:t>, terminating the signal.</a:t>
            </a:r>
          </a:p>
        </p:txBody>
      </p:sp>
      <p:sp>
        <p:nvSpPr>
          <p:cNvPr id="5" name="Figure Number"/>
          <p:cNvSpPr>
            <a:spLocks noGrp="1"/>
          </p:cNvSpPr>
          <p:nvPr>
            <p:ph type="title"/>
          </p:nvPr>
        </p:nvSpPr>
        <p:spPr/>
        <p:txBody>
          <a:bodyPr/>
          <a:lstStyle/>
          <a:p>
            <a:r>
              <a:rPr lang="en-US" dirty="0"/>
              <a:t>Plasma membrane receptors: Figure 37.6</a:t>
            </a:r>
          </a:p>
        </p:txBody>
      </p:sp>
      <p:pic>
        <p:nvPicPr>
          <p:cNvPr id="9" name="Picture Placeholder 8" descr="Illustration shows epinephrine bound to the extracellular surface of a beta-adrenergic receptor. A G-protein associated with the intracellular surface of the receptor is activated when the GDP associated with it is replaced with GTP. The G protein activates the enzyme adenylyl cyclase, which converts ATP to cAMP, triggering a cellular response.">
            <a:extLst>
              <a:ext uri="{FF2B5EF4-FFF2-40B4-BE49-F238E27FC236}">
                <a16:creationId xmlns:a16="http://schemas.microsoft.com/office/drawing/2014/main" id="{EF5C5FD0-8FEF-4FE0-B98A-41EA266BD2C5}"/>
              </a:ext>
            </a:extLst>
          </p:cNvPr>
          <p:cNvPicPr>
            <a:picLocks noGrp="1" noChangeAspect="1"/>
          </p:cNvPicPr>
          <p:nvPr>
            <p:ph type="pic" sz="quarter" idx="13"/>
          </p:nvPr>
        </p:nvPicPr>
        <p:blipFill rotWithShape="1">
          <a:blip r:embed="rId2"/>
          <a:srcRect l="52422" t="28839" r="3487" b="24662"/>
          <a:stretch/>
        </p:blipFill>
        <p:spPr>
          <a:xfrm>
            <a:off x="1112604" y="1213224"/>
            <a:ext cx="6120882" cy="3630758"/>
          </a:xfrm>
          <a:prstGeom prst="rect">
            <a:avLst/>
          </a:prstGeom>
        </p:spPr>
      </p:pic>
    </p:spTree>
    <p:extLst>
      <p:ext uri="{BB962C8B-B14F-4D97-AF65-F5344CB8AC3E}">
        <p14:creationId xmlns:p14="http://schemas.microsoft.com/office/powerpoint/2010/main" val="55257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gure" descr="The hypothalamus secretes thyrotropin-releasing hormone, which causes the anterior pituitary gland to secrete thyroid-stimulating hormone. Thyroid-stimulating hormone causes the thyroid gland to secrete the thyroid hormones T3 and T4, which increase metabolism, resulting in growth and development. In a negative feedback loop, T3 and T4 inhibit hormone secretion by the hypothalamus and pituitary, terminating the sign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23" r="-1123"/>
          <a:stretch>
            <a:fillRect/>
          </a:stretch>
        </p:blipFill>
        <p:spPr>
          <a:xfrm>
            <a:off x="4861391" y="1024185"/>
            <a:ext cx="4030663" cy="5256213"/>
          </a:xfrm>
        </p:spPr>
      </p:pic>
      <p:sp>
        <p:nvSpPr>
          <p:cNvPr id="14" name="Figure Legend"/>
          <p:cNvSpPr>
            <a:spLocks noGrp="1"/>
          </p:cNvSpPr>
          <p:nvPr>
            <p:ph type="body" sz="quarter" idx="14"/>
          </p:nvPr>
        </p:nvSpPr>
        <p:spPr>
          <a:xfrm>
            <a:off x="398477" y="2019784"/>
            <a:ext cx="4030662" cy="2415759"/>
          </a:xfrm>
        </p:spPr>
        <p:txBody>
          <a:bodyPr>
            <a:noAutofit/>
          </a:bodyPr>
          <a:lstStyle/>
          <a:p>
            <a:r>
              <a:rPr lang="en-US" sz="1600" dirty="0">
                <a:solidFill>
                  <a:srgbClr val="000000"/>
                </a:solidFill>
              </a:rPr>
              <a:t>Most hormone levels are determined by the process of negative feedback. For example, the anterior pituitary stimulates the thyroid gland to release thyroid hormones T</a:t>
            </a:r>
            <a:r>
              <a:rPr lang="en-US" sz="1600" baseline="-25000" dirty="0">
                <a:solidFill>
                  <a:srgbClr val="000000"/>
                </a:solidFill>
              </a:rPr>
              <a:t>3</a:t>
            </a:r>
            <a:r>
              <a:rPr lang="en-US" sz="1600" dirty="0">
                <a:solidFill>
                  <a:srgbClr val="000000"/>
                </a:solidFill>
              </a:rPr>
              <a:t> and T</a:t>
            </a:r>
            <a:r>
              <a:rPr lang="en-US" sz="1600" baseline="-25000" dirty="0">
                <a:solidFill>
                  <a:srgbClr val="000000"/>
                </a:solidFill>
              </a:rPr>
              <a:t>4</a:t>
            </a:r>
            <a:r>
              <a:rPr lang="en-US" sz="1600" dirty="0">
                <a:solidFill>
                  <a:srgbClr val="000000"/>
                </a:solidFill>
              </a:rPr>
              <a:t>. Increasing levels of these hormones in the blood results in feedback to the hypothalamus and anterior pituitary to </a:t>
            </a:r>
            <a:r>
              <a:rPr lang="en-US" sz="1600" u="sng" dirty="0">
                <a:solidFill>
                  <a:srgbClr val="000000"/>
                </a:solidFill>
              </a:rPr>
              <a:t>inhibit</a:t>
            </a:r>
            <a:r>
              <a:rPr lang="en-US" sz="1600" dirty="0">
                <a:solidFill>
                  <a:srgbClr val="000000"/>
                </a:solidFill>
              </a:rPr>
              <a:t> further signaling to the thyroid gland. (credit: modification of work by Mikael </a:t>
            </a:r>
            <a:r>
              <a:rPr lang="en-US" sz="1600" dirty="0" err="1">
                <a:solidFill>
                  <a:srgbClr val="000000"/>
                </a:solidFill>
              </a:rPr>
              <a:t>Häggström</a:t>
            </a:r>
            <a:r>
              <a:rPr lang="en-US" sz="1600" dirty="0">
                <a:solidFill>
                  <a:srgbClr val="000000"/>
                </a:solidFill>
              </a:rPr>
              <a:t>)</a:t>
            </a:r>
          </a:p>
          <a:p>
            <a:endParaRPr lang="en-US" sz="1600" dirty="0"/>
          </a:p>
        </p:txBody>
      </p:sp>
      <p:sp>
        <p:nvSpPr>
          <p:cNvPr id="5" name="Figure Number"/>
          <p:cNvSpPr>
            <a:spLocks noGrp="1"/>
          </p:cNvSpPr>
          <p:nvPr>
            <p:ph type="title"/>
          </p:nvPr>
        </p:nvSpPr>
        <p:spPr>
          <a:xfrm>
            <a:off x="108781" y="163642"/>
            <a:ext cx="8783273" cy="659535"/>
          </a:xfrm>
        </p:spPr>
        <p:txBody>
          <a:bodyPr>
            <a:normAutofit fontScale="90000"/>
          </a:bodyPr>
          <a:lstStyle/>
          <a:p>
            <a:r>
              <a:rPr lang="en-US" sz="2400" dirty="0">
                <a:solidFill>
                  <a:srgbClr val="6CB255"/>
                </a:solidFill>
              </a:rPr>
              <a:t>Regulation of hormone production: Figure 37.14</a:t>
            </a:r>
          </a:p>
        </p:txBody>
      </p:sp>
    </p:spTree>
    <p:extLst>
      <p:ext uri="{BB962C8B-B14F-4D97-AF65-F5344CB8AC3E}">
        <p14:creationId xmlns:p14="http://schemas.microsoft.com/office/powerpoint/2010/main" val="278660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b="1" dirty="0"/>
              <a:t>Hormonal Regulation of Body Processes</a:t>
            </a:r>
            <a:endParaRPr lang="en-US" altLang="en-US" dirty="0">
              <a:solidFill>
                <a:schemeClr val="tx2"/>
              </a:solidFill>
            </a:endParaRPr>
          </a:p>
        </p:txBody>
      </p:sp>
      <p:sp>
        <p:nvSpPr>
          <p:cNvPr id="11" name="Text Placeholder 10"/>
          <p:cNvSpPr>
            <a:spLocks noGrp="1"/>
          </p:cNvSpPr>
          <p:nvPr>
            <p:ph type="body" sz="quarter" idx="14"/>
          </p:nvPr>
        </p:nvSpPr>
        <p:spPr>
          <a:xfrm>
            <a:off x="457200" y="1426400"/>
            <a:ext cx="8205108" cy="3730252"/>
          </a:xfrm>
        </p:spPr>
        <p:txBody>
          <a:bodyPr wrap="square">
            <a:spAutoFit/>
          </a:bodyPr>
          <a:lstStyle/>
          <a:p>
            <a:r>
              <a:rPr lang="en-US" sz="2400" b="1" dirty="0">
                <a:solidFill>
                  <a:srgbClr val="000000"/>
                </a:solidFill>
              </a:rPr>
              <a:t>Excretory System</a:t>
            </a:r>
          </a:p>
          <a:p>
            <a:pPr marL="342900" indent="-342900">
              <a:buFont typeface="Arial"/>
              <a:buChar char="•"/>
            </a:pPr>
            <a:r>
              <a:rPr lang="en-US" sz="2400" dirty="0">
                <a:solidFill>
                  <a:srgbClr val="000000"/>
                </a:solidFill>
              </a:rPr>
              <a:t>Antidiuretic hormone (ADH) which is also known as vasopressin</a:t>
            </a:r>
          </a:p>
          <a:p>
            <a:pPr marL="574675" lvl="1" indent="-231775">
              <a:buFont typeface="Arial"/>
              <a:buChar char="•"/>
            </a:pPr>
            <a:r>
              <a:rPr lang="en-US" sz="2200" dirty="0">
                <a:solidFill>
                  <a:srgbClr val="000000"/>
                </a:solidFill>
              </a:rPr>
              <a:t>Produced by hypothalamus</a:t>
            </a:r>
          </a:p>
          <a:p>
            <a:pPr marL="574675" lvl="1" indent="-231775">
              <a:buFont typeface="Arial"/>
              <a:buChar char="•"/>
            </a:pPr>
            <a:r>
              <a:rPr lang="en-US" sz="2200" dirty="0">
                <a:solidFill>
                  <a:srgbClr val="000000"/>
                </a:solidFill>
              </a:rPr>
              <a:t>Regulates amount of water excreted by kidneys therefore regulating blood pressure</a:t>
            </a:r>
          </a:p>
          <a:p>
            <a:pPr marL="574675" lvl="1" indent="-231775">
              <a:buFont typeface="Arial"/>
              <a:buChar char="•"/>
            </a:pPr>
            <a:r>
              <a:rPr lang="en-US" sz="2200" dirty="0">
                <a:solidFill>
                  <a:srgbClr val="000000"/>
                </a:solidFill>
              </a:rPr>
              <a:t>Released when water levels of blood is low which is determined by osmoreceptors</a:t>
            </a:r>
          </a:p>
          <a:p>
            <a:pPr marL="574675" lvl="1" indent="-231775">
              <a:buFont typeface="Arial"/>
              <a:buChar char="•"/>
            </a:pPr>
            <a:r>
              <a:rPr lang="en-US" sz="2200" dirty="0">
                <a:solidFill>
                  <a:srgbClr val="000000"/>
                </a:solidFill>
              </a:rPr>
              <a:t>Underproduction causes diabetes insipidus (NOT mellitus!)</a:t>
            </a:r>
          </a:p>
        </p:txBody>
      </p:sp>
    </p:spTree>
    <p:extLst>
      <p:ext uri="{BB962C8B-B14F-4D97-AF65-F5344CB8AC3E}">
        <p14:creationId xmlns:p14="http://schemas.microsoft.com/office/powerpoint/2010/main" val="490572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noAutofit/>
          </a:bodyPr>
          <a:lstStyle/>
          <a:p>
            <a:br>
              <a:rPr lang="en-US" dirty="0"/>
            </a:br>
            <a:r>
              <a:rPr lang="en-US" b="1" dirty="0"/>
              <a:t>Excretory System</a:t>
            </a:r>
            <a:endParaRPr lang="en-US" altLang="en-US" dirty="0">
              <a:solidFill>
                <a:schemeClr val="tx2"/>
              </a:solidFill>
            </a:endParaRPr>
          </a:p>
        </p:txBody>
      </p:sp>
      <p:sp>
        <p:nvSpPr>
          <p:cNvPr id="11" name="Text Placeholder 10"/>
          <p:cNvSpPr>
            <a:spLocks noGrp="1"/>
          </p:cNvSpPr>
          <p:nvPr>
            <p:ph type="body" sz="quarter" idx="14"/>
          </p:nvPr>
        </p:nvSpPr>
        <p:spPr>
          <a:xfrm>
            <a:off x="457200" y="1485123"/>
            <a:ext cx="8205108" cy="2773067"/>
          </a:xfrm>
        </p:spPr>
        <p:txBody>
          <a:bodyPr wrap="square">
            <a:spAutoFit/>
          </a:bodyPr>
          <a:lstStyle/>
          <a:p>
            <a:pPr marL="342900" indent="-342900">
              <a:buFont typeface="Arial"/>
              <a:buChar char="•"/>
            </a:pPr>
            <a:r>
              <a:rPr lang="en-US" sz="2400" dirty="0">
                <a:solidFill>
                  <a:srgbClr val="000000"/>
                </a:solidFill>
              </a:rPr>
              <a:t>Aldosterone (steroid hormone)</a:t>
            </a:r>
          </a:p>
          <a:p>
            <a:pPr marL="573088" lvl="1" indent="-227013">
              <a:buFont typeface="Arial"/>
              <a:buChar char="•"/>
            </a:pPr>
            <a:r>
              <a:rPr lang="en-US" sz="2200" dirty="0">
                <a:solidFill>
                  <a:srgbClr val="000000"/>
                </a:solidFill>
              </a:rPr>
              <a:t>Produced by adrenal cortex</a:t>
            </a:r>
          </a:p>
          <a:p>
            <a:pPr marL="573088" lvl="1" indent="-227013">
              <a:buFont typeface="Arial"/>
              <a:buChar char="•"/>
            </a:pPr>
            <a:r>
              <a:rPr lang="en-US" sz="2200" dirty="0">
                <a:solidFill>
                  <a:srgbClr val="000000"/>
                </a:solidFill>
              </a:rPr>
              <a:t>Regulates the amount of water indirectly by managing electrolytes such as sodium and potassium</a:t>
            </a:r>
          </a:p>
          <a:p>
            <a:pPr marL="573088" lvl="1" indent="-227013">
              <a:buFont typeface="Arial"/>
              <a:buChar char="•"/>
            </a:pPr>
            <a:r>
              <a:rPr lang="en-US" sz="2200" dirty="0">
                <a:solidFill>
                  <a:srgbClr val="000000"/>
                </a:solidFill>
              </a:rPr>
              <a:t>Released due to the signaling of the renin angiotensin system, whereas ADH is released with the function of osmo-receptors</a:t>
            </a:r>
            <a:endParaRPr lang="en-US" sz="2400" dirty="0">
              <a:solidFill>
                <a:srgbClr val="000000"/>
              </a:solidFill>
            </a:endParaRPr>
          </a:p>
        </p:txBody>
      </p:sp>
      <p:sp>
        <p:nvSpPr>
          <p:cNvPr id="3" name="TextBox 2"/>
          <p:cNvSpPr txBox="1"/>
          <p:nvPr/>
        </p:nvSpPr>
        <p:spPr>
          <a:xfrm>
            <a:off x="-1530558" y="7816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7511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540544" y="5221486"/>
            <a:ext cx="8062912" cy="891632"/>
          </a:xfrm>
        </p:spPr>
        <p:txBody>
          <a:bodyPr>
            <a:normAutofit/>
          </a:bodyPr>
          <a:lstStyle/>
          <a:p>
            <a:r>
              <a:rPr lang="en-US" sz="1600" dirty="0"/>
              <a:t>ADH and aldosterone increase blood pressure and volume. Angiotensin II stimulates release of these hormones. Angiotensin II, in turn, is formed when renin cleaves angiotensin. (credit: modification of work by Mikael </a:t>
            </a:r>
            <a:r>
              <a:rPr lang="en-US" sz="1600" dirty="0" err="1"/>
              <a:t>Häggström</a:t>
            </a:r>
            <a:r>
              <a:rPr lang="en-US" sz="1600" dirty="0"/>
              <a:t>)</a:t>
            </a:r>
          </a:p>
        </p:txBody>
      </p:sp>
      <p:pic>
        <p:nvPicPr>
          <p:cNvPr id="4" name="Figure" descr="The Renin-angiotensin-aldosterone pathway involves four hormones: renin, which is made in the kidney, angiotensin, which is made in the liver, aldosterone, which is made in the adrenal glands, and ADH, which is made in the hypothalamus and secreted by the posterior pituitary. The adrenal glands are located on top of the kidneys, and the hypothalamus and pituitary are in the brain. The pathway begins when renin converts angiotensin into angiotensin I. Angiotensin I is the converted into angiotensin II. Angiotensin II has several direct effects. These include arterial constriction, which increases blood pressure, decreasing the glomerular filtration rate, which results in water retention, and increasing thirst. Angiotensin II also triggers the release of two other hormones, aldosterone and ADH. Aldosterone causes nephron distal tubules to reabsorb more sodium and water, which increases blood volume. ADH moderates the insertion of aquaporins into the nephridial collecting ducts. As a result, more water is reabsorbed by the blood. ADH also causes arteries to constri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283" r="-12283"/>
          <a:stretch>
            <a:fillRect/>
          </a:stretch>
        </p:blipFill>
        <p:spPr>
          <a:xfrm>
            <a:off x="457200" y="1474724"/>
            <a:ext cx="8062913" cy="3500071"/>
          </a:xfrm>
        </p:spPr>
      </p:pic>
      <p:sp>
        <p:nvSpPr>
          <p:cNvPr id="5" name="Figure Number"/>
          <p:cNvSpPr>
            <a:spLocks noGrp="1"/>
          </p:cNvSpPr>
          <p:nvPr>
            <p:ph type="title"/>
          </p:nvPr>
        </p:nvSpPr>
        <p:spPr/>
        <p:txBody>
          <a:bodyPr/>
          <a:lstStyle/>
          <a:p>
            <a:r>
              <a:rPr lang="en-US" dirty="0"/>
              <a:t>Excretory system: Figure 37.7</a:t>
            </a:r>
          </a:p>
        </p:txBody>
      </p:sp>
    </p:spTree>
    <p:extLst>
      <p:ext uri="{BB962C8B-B14F-4D97-AF65-F5344CB8AC3E}">
        <p14:creationId xmlns:p14="http://schemas.microsoft.com/office/powerpoint/2010/main" val="304534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915"/>
            <a:ext cx="8062912" cy="659535"/>
          </a:xfrm>
        </p:spPr>
        <p:txBody>
          <a:bodyPr>
            <a:noAutofit/>
          </a:bodyPr>
          <a:lstStyle/>
          <a:p>
            <a:r>
              <a:rPr lang="en-US" b="1" dirty="0"/>
              <a:t>Reproductive System</a:t>
            </a:r>
          </a:p>
        </p:txBody>
      </p:sp>
      <p:sp>
        <p:nvSpPr>
          <p:cNvPr id="11" name="Text Placeholder 10"/>
          <p:cNvSpPr>
            <a:spLocks noGrp="1"/>
          </p:cNvSpPr>
          <p:nvPr>
            <p:ph type="body" sz="quarter" idx="14"/>
          </p:nvPr>
        </p:nvSpPr>
        <p:spPr>
          <a:xfrm>
            <a:off x="331365" y="1454613"/>
            <a:ext cx="5331203" cy="3948773"/>
          </a:xfrm>
        </p:spPr>
        <p:txBody>
          <a:bodyPr wrap="square">
            <a:spAutoFit/>
          </a:bodyPr>
          <a:lstStyle/>
          <a:p>
            <a:pPr marL="342900" indent="-342900">
              <a:buFont typeface="Arial"/>
              <a:buChar char="•"/>
            </a:pPr>
            <a:r>
              <a:rPr lang="en-US" sz="2400" dirty="0">
                <a:solidFill>
                  <a:srgbClr val="000000"/>
                </a:solidFill>
              </a:rPr>
              <a:t>Follicle Stimulating Hormone (FSH)</a:t>
            </a:r>
          </a:p>
          <a:p>
            <a:pPr marL="573088" lvl="1" indent="-227013">
              <a:buFont typeface="Arial"/>
              <a:buChar char="•"/>
            </a:pPr>
            <a:r>
              <a:rPr lang="en-US" sz="2200" dirty="0">
                <a:solidFill>
                  <a:srgbClr val="000000"/>
                </a:solidFill>
              </a:rPr>
              <a:t>Males: maturation of sperm cells</a:t>
            </a:r>
          </a:p>
          <a:p>
            <a:pPr marL="573088" lvl="1" indent="-227013">
              <a:buFont typeface="Arial"/>
              <a:buChar char="•"/>
            </a:pPr>
            <a:r>
              <a:rPr lang="en-US" sz="2200" dirty="0">
                <a:solidFill>
                  <a:srgbClr val="000000"/>
                </a:solidFill>
              </a:rPr>
              <a:t>Females: development of egg cells</a:t>
            </a:r>
          </a:p>
          <a:p>
            <a:pPr marL="342900" indent="-342900">
              <a:buFont typeface="Arial"/>
              <a:buChar char="•"/>
            </a:pPr>
            <a:r>
              <a:rPr lang="en-US" sz="2400" dirty="0">
                <a:solidFill>
                  <a:srgbClr val="000000"/>
                </a:solidFill>
              </a:rPr>
              <a:t>Luteinizing Hormone (LH)</a:t>
            </a:r>
          </a:p>
          <a:p>
            <a:pPr marL="573088" lvl="1" indent="-227013">
              <a:buFont typeface="Arial"/>
              <a:buChar char="•"/>
            </a:pPr>
            <a:r>
              <a:rPr lang="en-US" sz="2200" dirty="0">
                <a:solidFill>
                  <a:srgbClr val="000000"/>
                </a:solidFill>
              </a:rPr>
              <a:t>Males: production of testosterone</a:t>
            </a:r>
          </a:p>
          <a:p>
            <a:pPr marL="573088" lvl="1" indent="-227013">
              <a:buFont typeface="Arial"/>
              <a:buChar char="•"/>
            </a:pPr>
            <a:r>
              <a:rPr lang="en-US" sz="2200" dirty="0">
                <a:solidFill>
                  <a:srgbClr val="000000"/>
                </a:solidFill>
              </a:rPr>
              <a:t>Females: surge causes ovulation</a:t>
            </a:r>
          </a:p>
          <a:p>
            <a:pPr marL="342900" indent="-342900">
              <a:buFont typeface="Arial"/>
              <a:buChar char="•"/>
            </a:pPr>
            <a:r>
              <a:rPr lang="en-US" sz="2400" dirty="0">
                <a:solidFill>
                  <a:srgbClr val="000000"/>
                </a:solidFill>
              </a:rPr>
              <a:t>Oxytocin</a:t>
            </a:r>
          </a:p>
          <a:p>
            <a:pPr marL="573088" lvl="1" indent="-227013">
              <a:buFont typeface="Arial"/>
              <a:buChar char="•"/>
            </a:pPr>
            <a:r>
              <a:rPr lang="en-US" sz="2200" dirty="0">
                <a:solidFill>
                  <a:srgbClr val="000000"/>
                </a:solidFill>
              </a:rPr>
              <a:t>Stimulates uterine contraction during childbirth</a:t>
            </a:r>
          </a:p>
        </p:txBody>
      </p:sp>
      <p:sp>
        <p:nvSpPr>
          <p:cNvPr id="3" name="TextBox 2"/>
          <p:cNvSpPr txBox="1"/>
          <p:nvPr/>
        </p:nvSpPr>
        <p:spPr>
          <a:xfrm>
            <a:off x="-1530558" y="781600"/>
            <a:ext cx="184666" cy="369332"/>
          </a:xfrm>
          <a:prstGeom prst="rect">
            <a:avLst/>
          </a:prstGeom>
          <a:noFill/>
        </p:spPr>
        <p:txBody>
          <a:bodyPr wrap="none" rtlCol="0">
            <a:spAutoFit/>
          </a:bodyPr>
          <a:lstStyle/>
          <a:p>
            <a:endParaRPr lang="en-US" dirty="0"/>
          </a:p>
        </p:txBody>
      </p:sp>
      <p:pic>
        <p:nvPicPr>
          <p:cNvPr id="5" name="Figure" descr="The hypothalamus secretes GnRH, which stimulates secretion of FSH and LH from the pituitary. The hypothalamus and pituitary are both found in the brain. FSH and LH stimulate follicle growth in the ovaries, and a surge in LH triggers ovulation. The two ovaries, which are located on either side of the uterus, secrete estradiol, progesterone, and inhibin. Estrodiol and progesterone regulate female sex characteristics and the menstrual cycle. Inhibin inhibits FSH production by the pituitary in a negative feedback loop.">
            <a:extLst>
              <a:ext uri="{FF2B5EF4-FFF2-40B4-BE49-F238E27FC236}">
                <a16:creationId xmlns:a16="http://schemas.microsoft.com/office/drawing/2014/main" id="{565592AD-BC4B-4E60-A9D0-ED4446F003E5}"/>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422" r="-3071"/>
          <a:stretch/>
        </p:blipFill>
        <p:spPr>
          <a:xfrm>
            <a:off x="6046831" y="800892"/>
            <a:ext cx="2714930" cy="5256213"/>
          </a:xfrm>
        </p:spPr>
      </p:pic>
    </p:spTree>
    <p:extLst>
      <p:ext uri="{BB962C8B-B14F-4D97-AF65-F5344CB8AC3E}">
        <p14:creationId xmlns:p14="http://schemas.microsoft.com/office/powerpoint/2010/main" val="2788003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21" y="83359"/>
            <a:ext cx="8062912" cy="659535"/>
          </a:xfrm>
        </p:spPr>
        <p:txBody>
          <a:bodyPr>
            <a:noAutofit/>
          </a:bodyPr>
          <a:lstStyle/>
          <a:p>
            <a:r>
              <a:rPr lang="en-US" b="1" dirty="0"/>
              <a:t>Metabolism: Pancreas</a:t>
            </a:r>
          </a:p>
        </p:txBody>
      </p:sp>
      <p:sp>
        <p:nvSpPr>
          <p:cNvPr id="11" name="Text Placeholder 10"/>
          <p:cNvSpPr>
            <a:spLocks noGrp="1"/>
          </p:cNvSpPr>
          <p:nvPr>
            <p:ph type="body" sz="quarter" idx="14"/>
          </p:nvPr>
        </p:nvSpPr>
        <p:spPr>
          <a:xfrm>
            <a:off x="230697" y="808407"/>
            <a:ext cx="4776725" cy="5527667"/>
          </a:xfrm>
        </p:spPr>
        <p:txBody>
          <a:bodyPr wrap="square">
            <a:spAutoFit/>
          </a:bodyPr>
          <a:lstStyle/>
          <a:p>
            <a:pPr marL="342900" indent="-342900">
              <a:buFont typeface="Arial"/>
              <a:buChar char="•"/>
            </a:pPr>
            <a:r>
              <a:rPr lang="en-US" sz="2400" dirty="0">
                <a:solidFill>
                  <a:srgbClr val="000000"/>
                </a:solidFill>
              </a:rPr>
              <a:t>Insulin </a:t>
            </a:r>
          </a:p>
          <a:p>
            <a:pPr marL="573088" lvl="1" indent="-227013">
              <a:buFont typeface="Arial"/>
              <a:buChar char="•"/>
            </a:pPr>
            <a:r>
              <a:rPr lang="en-US" sz="2200" dirty="0">
                <a:solidFill>
                  <a:srgbClr val="000000"/>
                </a:solidFill>
              </a:rPr>
              <a:t>Produced by beta cells of pancreas </a:t>
            </a:r>
          </a:p>
          <a:p>
            <a:pPr marL="573088" lvl="1" indent="-227013">
              <a:buFont typeface="Arial"/>
              <a:buChar char="•"/>
            </a:pPr>
            <a:r>
              <a:rPr lang="en-US" sz="2200" dirty="0">
                <a:solidFill>
                  <a:srgbClr val="000000"/>
                </a:solidFill>
              </a:rPr>
              <a:t>Lowers blood sugar by </a:t>
            </a:r>
            <a:br>
              <a:rPr lang="en-US" sz="2200" dirty="0">
                <a:solidFill>
                  <a:srgbClr val="000000"/>
                </a:solidFill>
              </a:rPr>
            </a:br>
            <a:r>
              <a:rPr lang="en-US" sz="2200" dirty="0">
                <a:solidFill>
                  <a:srgbClr val="000000"/>
                </a:solidFill>
              </a:rPr>
              <a:t>increasing cellular uptake and utilization by cells</a:t>
            </a:r>
          </a:p>
          <a:p>
            <a:pPr marL="573088" lvl="1" indent="-227013">
              <a:buFont typeface="Arial"/>
              <a:buChar char="•"/>
            </a:pPr>
            <a:r>
              <a:rPr lang="en-US" sz="2200" dirty="0">
                <a:solidFill>
                  <a:srgbClr val="000000"/>
                </a:solidFill>
              </a:rPr>
              <a:t>Deficiency results in diabetes mellitus</a:t>
            </a:r>
          </a:p>
          <a:p>
            <a:pPr marL="342900" indent="-342900">
              <a:buFont typeface="Arial"/>
              <a:buChar char="•"/>
            </a:pPr>
            <a:r>
              <a:rPr lang="en-US" sz="2400" dirty="0">
                <a:solidFill>
                  <a:srgbClr val="000000"/>
                </a:solidFill>
              </a:rPr>
              <a:t>Glucagon</a:t>
            </a:r>
          </a:p>
          <a:p>
            <a:pPr marL="573088" lvl="1" indent="-227013">
              <a:buFont typeface="Arial"/>
              <a:buChar char="•"/>
            </a:pPr>
            <a:r>
              <a:rPr lang="en-US" sz="2200" dirty="0">
                <a:solidFill>
                  <a:srgbClr val="000000"/>
                </a:solidFill>
              </a:rPr>
              <a:t>Antagonist to insulin</a:t>
            </a:r>
          </a:p>
          <a:p>
            <a:pPr marL="573088" lvl="1" indent="-227013">
              <a:buFont typeface="Arial"/>
              <a:buChar char="•"/>
            </a:pPr>
            <a:r>
              <a:rPr lang="en-US" sz="2200" dirty="0">
                <a:solidFill>
                  <a:srgbClr val="000000"/>
                </a:solidFill>
              </a:rPr>
              <a:t>Produced by alpha cells of pancreas</a:t>
            </a:r>
          </a:p>
          <a:p>
            <a:pPr marL="573088" lvl="1" indent="-227013">
              <a:buFont typeface="Arial"/>
              <a:buChar char="•"/>
            </a:pPr>
            <a:r>
              <a:rPr lang="en-US" sz="2200" dirty="0">
                <a:solidFill>
                  <a:srgbClr val="000000"/>
                </a:solidFill>
              </a:rPr>
              <a:t>Raises blood sugar by targeting liver to break down glycogen</a:t>
            </a:r>
          </a:p>
        </p:txBody>
      </p:sp>
      <p:sp>
        <p:nvSpPr>
          <p:cNvPr id="3" name="TextBox 2"/>
          <p:cNvSpPr txBox="1"/>
          <p:nvPr/>
        </p:nvSpPr>
        <p:spPr>
          <a:xfrm>
            <a:off x="-1530558" y="781600"/>
            <a:ext cx="184666" cy="369332"/>
          </a:xfrm>
          <a:prstGeom prst="rect">
            <a:avLst/>
          </a:prstGeom>
          <a:noFill/>
        </p:spPr>
        <p:txBody>
          <a:bodyPr wrap="none" rtlCol="0">
            <a:spAutoFit/>
          </a:bodyPr>
          <a:lstStyle/>
          <a:p>
            <a:endParaRPr lang="en-US" dirty="0"/>
          </a:p>
        </p:txBody>
      </p:sp>
      <p:pic>
        <p:nvPicPr>
          <p:cNvPr id="5" name="Picture Placeholder 1" descr="Figure_B37_03_04.png">
            <a:extLst>
              <a:ext uri="{FF2B5EF4-FFF2-40B4-BE49-F238E27FC236}">
                <a16:creationId xmlns:a16="http://schemas.microsoft.com/office/drawing/2014/main" id="{198D3E3E-2056-4948-A85D-4F4794E4E9E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40" b="-17"/>
          <a:stretch/>
        </p:blipFill>
        <p:spPr>
          <a:xfrm>
            <a:off x="5112778" y="413126"/>
            <a:ext cx="3110246" cy="3291840"/>
          </a:xfrm>
          <a:prstGeom prst="rect">
            <a:avLst/>
          </a:prstGeom>
          <a:ln>
            <a:noFill/>
          </a:ln>
          <a:effectLst/>
        </p:spPr>
      </p:pic>
      <p:pic>
        <p:nvPicPr>
          <p:cNvPr id="6" name="Figure" descr="The pancreas is a grainy, teardrop-shaped organ tucked between the stomach and intestine.">
            <a:extLst>
              <a:ext uri="{FF2B5EF4-FFF2-40B4-BE49-F238E27FC236}">
                <a16:creationId xmlns:a16="http://schemas.microsoft.com/office/drawing/2014/main" id="{5A46719E-6C7F-48C1-A738-ED049A1188E4}"/>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308" r="-1042"/>
          <a:stretch/>
        </p:blipFill>
        <p:spPr>
          <a:xfrm>
            <a:off x="6526872" y="3708473"/>
            <a:ext cx="2303848" cy="2194560"/>
          </a:xfrm>
        </p:spPr>
      </p:pic>
      <p:sp>
        <p:nvSpPr>
          <p:cNvPr id="7" name="Figure Legend">
            <a:extLst>
              <a:ext uri="{FF2B5EF4-FFF2-40B4-BE49-F238E27FC236}">
                <a16:creationId xmlns:a16="http://schemas.microsoft.com/office/drawing/2014/main" id="{B6B54C8F-C309-4AE9-80EC-0B0BF115F7CF}"/>
              </a:ext>
            </a:extLst>
          </p:cNvPr>
          <p:cNvSpPr txBox="1">
            <a:spLocks/>
          </p:cNvSpPr>
          <p:nvPr/>
        </p:nvSpPr>
        <p:spPr>
          <a:xfrm>
            <a:off x="6526872" y="6205766"/>
            <a:ext cx="2386431" cy="490735"/>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900" dirty="0"/>
              <a:t>The pancreas is found underneath the stomach and points toward the spleen. (credit: modification of work by NCI)</a:t>
            </a:r>
          </a:p>
        </p:txBody>
      </p:sp>
      <p:sp>
        <p:nvSpPr>
          <p:cNvPr id="4" name="TextBox 3">
            <a:extLst>
              <a:ext uri="{FF2B5EF4-FFF2-40B4-BE49-F238E27FC236}">
                <a16:creationId xmlns:a16="http://schemas.microsoft.com/office/drawing/2014/main" id="{E1B013AA-EA80-4508-B22D-E4F6159A2C79}"/>
              </a:ext>
            </a:extLst>
          </p:cNvPr>
          <p:cNvSpPr txBox="1"/>
          <p:nvPr/>
        </p:nvSpPr>
        <p:spPr>
          <a:xfrm>
            <a:off x="5952683" y="1150932"/>
            <a:ext cx="631328" cy="215444"/>
          </a:xfrm>
          <a:prstGeom prst="rect">
            <a:avLst/>
          </a:prstGeom>
          <a:solidFill>
            <a:schemeClr val="accent6">
              <a:lumMod val="60000"/>
              <a:lumOff val="40000"/>
            </a:schemeClr>
          </a:solidFill>
        </p:spPr>
        <p:txBody>
          <a:bodyPr wrap="square" rtlCol="0">
            <a:spAutoFit/>
          </a:bodyPr>
          <a:lstStyle/>
          <a:p>
            <a:r>
              <a:rPr lang="en-US" sz="800" dirty="0"/>
              <a:t>glucagon</a:t>
            </a:r>
          </a:p>
        </p:txBody>
      </p:sp>
    </p:spTree>
    <p:extLst>
      <p:ext uri="{BB962C8B-B14F-4D97-AF65-F5344CB8AC3E}">
        <p14:creationId xmlns:p14="http://schemas.microsoft.com/office/powerpoint/2010/main" val="3636921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540544" y="5464739"/>
            <a:ext cx="8062912" cy="541750"/>
          </a:xfrm>
        </p:spPr>
        <p:txBody>
          <a:bodyPr>
            <a:normAutofit lnSpcReduction="10000"/>
          </a:bodyPr>
          <a:lstStyle/>
          <a:p>
            <a:r>
              <a:rPr lang="en-US" sz="1600" dirty="0"/>
              <a:t>The main symptoms of diabetes are shown. (credit: modification of work by Mikael </a:t>
            </a:r>
            <a:r>
              <a:rPr lang="da-DK" sz="1600" dirty="0" err="1"/>
              <a:t>Häggström</a:t>
            </a:r>
            <a:r>
              <a:rPr lang="da-DK" sz="1600" dirty="0"/>
              <a:t>)</a:t>
            </a:r>
            <a:endParaRPr lang="en-US" sz="1600" dirty="0"/>
          </a:p>
        </p:txBody>
      </p:sp>
      <p:pic>
        <p:nvPicPr>
          <p:cNvPr id="6" name="Figure" descr="Symptoms of diabetes include excessive thirst, excessive hunger, lethargy and stupor, blurred vision, weight loss, breath that smells like acetone, hyperventilation, nausea, vomiting, abdominal pain, frequent urination, and glucose in the ur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902" r="-52902"/>
          <a:stretch>
            <a:fillRect/>
          </a:stretch>
        </p:blipFill>
        <p:spPr>
          <a:xfrm>
            <a:off x="398476" y="1432764"/>
            <a:ext cx="8062913" cy="3500071"/>
          </a:xfrm>
        </p:spPr>
      </p:pic>
      <p:sp>
        <p:nvSpPr>
          <p:cNvPr id="5" name="Figure Number"/>
          <p:cNvSpPr>
            <a:spLocks noGrp="1"/>
          </p:cNvSpPr>
          <p:nvPr>
            <p:ph type="title"/>
          </p:nvPr>
        </p:nvSpPr>
        <p:spPr/>
        <p:txBody>
          <a:bodyPr/>
          <a:lstStyle/>
          <a:p>
            <a:r>
              <a:rPr lang="en-US" dirty="0"/>
              <a:t>Metabolism: Figure 37.10</a:t>
            </a:r>
          </a:p>
        </p:txBody>
      </p:sp>
    </p:spTree>
    <p:extLst>
      <p:ext uri="{BB962C8B-B14F-4D97-AF65-F5344CB8AC3E}">
        <p14:creationId xmlns:p14="http://schemas.microsoft.com/office/powerpoint/2010/main" val="297904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b="1" dirty="0"/>
              <a:t>Introduction</a:t>
            </a:r>
            <a:endParaRPr lang="en-US" dirty="0"/>
          </a:p>
        </p:txBody>
      </p:sp>
      <p:sp>
        <p:nvSpPr>
          <p:cNvPr id="11" name="Text Placeholder 10"/>
          <p:cNvSpPr>
            <a:spLocks noGrp="1"/>
          </p:cNvSpPr>
          <p:nvPr>
            <p:ph type="body" sz="quarter" idx="14"/>
          </p:nvPr>
        </p:nvSpPr>
        <p:spPr>
          <a:xfrm>
            <a:off x="457200" y="1107618"/>
            <a:ext cx="8344687" cy="3650230"/>
          </a:xfrm>
        </p:spPr>
        <p:txBody>
          <a:bodyPr wrap="square">
            <a:spAutoFit/>
          </a:bodyPr>
          <a:lstStyle/>
          <a:p>
            <a:pPr marL="342900" indent="-342900">
              <a:buFont typeface="Arial"/>
              <a:buChar char="•"/>
            </a:pPr>
            <a:r>
              <a:rPr lang="en-US" sz="2400" dirty="0">
                <a:solidFill>
                  <a:srgbClr val="000000"/>
                </a:solidFill>
              </a:rPr>
              <a:t>The endocrine system is a series of organs and tissues that controls body processes by the production, secretion, and regulation of hormones.</a:t>
            </a:r>
          </a:p>
          <a:p>
            <a:pPr marL="342900" indent="-342900">
              <a:buFont typeface="Arial"/>
              <a:buChar char="•"/>
            </a:pPr>
            <a:r>
              <a:rPr lang="en-US" sz="2400" dirty="0">
                <a:solidFill>
                  <a:srgbClr val="000000"/>
                </a:solidFill>
              </a:rPr>
              <a:t>Hormones are chemical messengers that function to maintain homeostasis.</a:t>
            </a:r>
          </a:p>
          <a:p>
            <a:pPr marL="342900" indent="-342900">
              <a:buFont typeface="Arial"/>
              <a:buChar char="•"/>
            </a:pPr>
            <a:r>
              <a:rPr lang="en-US" sz="2400" dirty="0">
                <a:solidFill>
                  <a:srgbClr val="000000"/>
                </a:solidFill>
              </a:rPr>
              <a:t>Here is an example of what hormones can do:</a:t>
            </a:r>
          </a:p>
          <a:p>
            <a:pPr marL="342900" indent="-342900">
              <a:buFont typeface="Arial"/>
              <a:buChar char="•"/>
            </a:pPr>
            <a:endParaRPr lang="en-US" sz="2400" dirty="0">
              <a:solidFill>
                <a:srgbClr val="000000"/>
              </a:solidFill>
            </a:endParaRPr>
          </a:p>
          <a:p>
            <a:pPr marL="457200" indent="-457200">
              <a:buFont typeface="Arial"/>
              <a:buChar char="•"/>
            </a:pPr>
            <a:endParaRPr lang="en-US" sz="2400" dirty="0">
              <a:solidFill>
                <a:srgbClr val="000000"/>
              </a:solidFill>
            </a:endParaRPr>
          </a:p>
        </p:txBody>
      </p:sp>
      <p:pic>
        <p:nvPicPr>
          <p:cNvPr id="4" name="Figure" descr=" Photo A shows a tadpole. Photo b shows a frog that has developed legs but still has the tail of a tadpole. Photo C shows a fully grown frog.">
            <a:extLst>
              <a:ext uri="{FF2B5EF4-FFF2-40B4-BE49-F238E27FC236}">
                <a16:creationId xmlns:a16="http://schemas.microsoft.com/office/drawing/2014/main" id="{36C5285F-6564-4965-802D-DB7B8CC085A1}"/>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536" b="-17"/>
          <a:stretch/>
        </p:blipFill>
        <p:spPr>
          <a:xfrm>
            <a:off x="598086" y="3955137"/>
            <a:ext cx="8062913" cy="1795245"/>
          </a:xfrm>
        </p:spPr>
      </p:pic>
      <p:sp>
        <p:nvSpPr>
          <p:cNvPr id="6" name="Figure Legend">
            <a:extLst>
              <a:ext uri="{FF2B5EF4-FFF2-40B4-BE49-F238E27FC236}">
                <a16:creationId xmlns:a16="http://schemas.microsoft.com/office/drawing/2014/main" id="{5C524628-E14C-46FD-A834-C4324ADF2447}"/>
              </a:ext>
            </a:extLst>
          </p:cNvPr>
          <p:cNvSpPr txBox="1">
            <a:spLocks/>
          </p:cNvSpPr>
          <p:nvPr/>
        </p:nvSpPr>
        <p:spPr>
          <a:xfrm>
            <a:off x="540544" y="5983312"/>
            <a:ext cx="8062912" cy="46586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r>
              <a:rPr lang="en-US" sz="1200" dirty="0">
                <a:solidFill>
                  <a:schemeClr val="tx1"/>
                </a:solidFill>
              </a:rPr>
              <a:t>The process of amphibian metamorphosis, as seen in the tadpole-to-frog stages shown here, is driven by hormones. (credit “tadpole”: modification of work by Brian </a:t>
            </a:r>
            <a:r>
              <a:rPr lang="en-US" sz="1200" dirty="0" err="1">
                <a:solidFill>
                  <a:schemeClr val="tx1"/>
                </a:solidFill>
              </a:rPr>
              <a:t>Gratwicke</a:t>
            </a:r>
            <a:r>
              <a:rPr lang="en-US" sz="1200" dirty="0">
                <a:solidFill>
                  <a:schemeClr val="tx1"/>
                </a:solidFill>
              </a:rPr>
              <a:t>)</a:t>
            </a:r>
          </a:p>
        </p:txBody>
      </p:sp>
    </p:spTree>
    <p:extLst>
      <p:ext uri="{BB962C8B-B14F-4D97-AF65-F5344CB8AC3E}">
        <p14:creationId xmlns:p14="http://schemas.microsoft.com/office/powerpoint/2010/main" val="169122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761"/>
            <a:ext cx="8062912" cy="659535"/>
          </a:xfrm>
        </p:spPr>
        <p:txBody>
          <a:bodyPr>
            <a:noAutofit/>
          </a:bodyPr>
          <a:lstStyle/>
          <a:p>
            <a:r>
              <a:rPr lang="en-US" b="1" dirty="0"/>
              <a:t>Metabolism: Thyroid</a:t>
            </a:r>
          </a:p>
        </p:txBody>
      </p:sp>
      <p:sp>
        <p:nvSpPr>
          <p:cNvPr id="11" name="Text Placeholder 10"/>
          <p:cNvSpPr>
            <a:spLocks noGrp="1"/>
          </p:cNvSpPr>
          <p:nvPr>
            <p:ph type="body" sz="quarter" idx="14"/>
          </p:nvPr>
        </p:nvSpPr>
        <p:spPr>
          <a:xfrm>
            <a:off x="146561" y="1008062"/>
            <a:ext cx="8213315" cy="4801314"/>
          </a:xfrm>
        </p:spPr>
        <p:txBody>
          <a:bodyPr wrap="square">
            <a:spAutoFit/>
          </a:bodyPr>
          <a:lstStyle/>
          <a:p>
            <a:pPr marL="342900" indent="-342900">
              <a:buFont typeface="Arial"/>
              <a:buChar char="•"/>
            </a:pPr>
            <a:r>
              <a:rPr lang="en-US" sz="2400" dirty="0">
                <a:solidFill>
                  <a:srgbClr val="000000"/>
                </a:solidFill>
              </a:rPr>
              <a:t>Basal metabolic rate (amount of calories required by body at rest) is </a:t>
            </a:r>
            <a:r>
              <a:rPr lang="en-US" sz="2200" dirty="0">
                <a:solidFill>
                  <a:srgbClr val="000000"/>
                </a:solidFill>
              </a:rPr>
              <a:t>determined by thyroxine (T</a:t>
            </a:r>
            <a:r>
              <a:rPr lang="en-US" sz="2200" baseline="-25000" dirty="0">
                <a:solidFill>
                  <a:srgbClr val="000000"/>
                </a:solidFill>
              </a:rPr>
              <a:t>4</a:t>
            </a:r>
            <a:r>
              <a:rPr lang="en-US" sz="2200" dirty="0">
                <a:solidFill>
                  <a:srgbClr val="000000"/>
                </a:solidFill>
              </a:rPr>
              <a:t>) and triiodothyronine (T</a:t>
            </a:r>
            <a:r>
              <a:rPr lang="en-US" sz="2200" baseline="-25000" dirty="0">
                <a:solidFill>
                  <a:srgbClr val="000000"/>
                </a:solidFill>
              </a:rPr>
              <a:t>3</a:t>
            </a:r>
            <a:r>
              <a:rPr lang="en-US" sz="2200" dirty="0">
                <a:solidFill>
                  <a:srgbClr val="000000"/>
                </a:solidFill>
              </a:rPr>
              <a:t>).</a:t>
            </a:r>
          </a:p>
          <a:p>
            <a:pPr marL="342900" indent="-342900">
              <a:buFont typeface="Arial"/>
              <a:buChar char="•"/>
            </a:pPr>
            <a:r>
              <a:rPr lang="en-US" sz="2400" dirty="0">
                <a:solidFill>
                  <a:srgbClr val="000000"/>
                </a:solidFill>
              </a:rPr>
              <a:t>Released from thyroid gland in response to stimulation by TSH produced by the anterior pituitary</a:t>
            </a:r>
          </a:p>
          <a:p>
            <a:pPr marL="342900" indent="-342900">
              <a:buFont typeface="Arial"/>
              <a:buChar char="•"/>
            </a:pPr>
            <a:r>
              <a:rPr lang="en-US" sz="2400" dirty="0">
                <a:solidFill>
                  <a:srgbClr val="000000"/>
                </a:solidFill>
              </a:rPr>
              <a:t>Hypothyroidism = low metabolic rate</a:t>
            </a:r>
          </a:p>
          <a:p>
            <a:pPr marL="573088" lvl="1" indent="-230188">
              <a:buFont typeface="Arial"/>
              <a:buChar char="•"/>
            </a:pPr>
            <a:r>
              <a:rPr lang="en-US" sz="2200" dirty="0">
                <a:solidFill>
                  <a:srgbClr val="000000"/>
                </a:solidFill>
              </a:rPr>
              <a:t>Weight gain, sensitivity to cold, lethargy</a:t>
            </a:r>
          </a:p>
          <a:p>
            <a:pPr marL="573088" lvl="1" indent="-230188">
              <a:buFont typeface="Arial"/>
              <a:buChar char="•"/>
            </a:pPr>
            <a:r>
              <a:rPr lang="en-US" sz="2200" dirty="0">
                <a:solidFill>
                  <a:srgbClr val="000000"/>
                </a:solidFill>
              </a:rPr>
              <a:t>Mistaken for depression</a:t>
            </a:r>
          </a:p>
          <a:p>
            <a:pPr marL="342900" indent="-342900">
              <a:buFont typeface="Arial"/>
              <a:buChar char="•"/>
            </a:pPr>
            <a:r>
              <a:rPr lang="en-US" sz="2400" dirty="0">
                <a:solidFill>
                  <a:srgbClr val="000000"/>
                </a:solidFill>
              </a:rPr>
              <a:t>Hyperthyroidism = high metabolic rate</a:t>
            </a:r>
          </a:p>
          <a:p>
            <a:pPr marL="573088" lvl="1" indent="-230188">
              <a:buFont typeface="Arial"/>
              <a:buChar char="•"/>
            </a:pPr>
            <a:r>
              <a:rPr lang="en-US" sz="2200" dirty="0">
                <a:solidFill>
                  <a:srgbClr val="000000"/>
                </a:solidFill>
              </a:rPr>
              <a:t>Weight loss, irritability, increased heart rate</a:t>
            </a:r>
          </a:p>
          <a:p>
            <a:pPr marL="573088" lvl="1" indent="-230188">
              <a:buFont typeface="Arial"/>
              <a:buChar char="•"/>
            </a:pPr>
            <a:r>
              <a:rPr lang="en-US" sz="2200" dirty="0">
                <a:solidFill>
                  <a:srgbClr val="000000"/>
                </a:solidFill>
              </a:rPr>
              <a:t>Mistaken for hyperactivity</a:t>
            </a:r>
          </a:p>
        </p:txBody>
      </p:sp>
      <p:pic>
        <p:nvPicPr>
          <p:cNvPr id="4" name="Figure" descr="The thyroid is located in the neck beneath the larynx and in front of the trachea. It consists of right and left lobes and a narrow central region called the isthmus of thyroid. Above the isthmus of thyroid is the pyramidal lobe.">
            <a:extLst>
              <a:ext uri="{FF2B5EF4-FFF2-40B4-BE49-F238E27FC236}">
                <a16:creationId xmlns:a16="http://schemas.microsoft.com/office/drawing/2014/main" id="{E9EDFBE2-2009-465E-ABCB-F3EC5B11396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348" r="-1996"/>
          <a:stretch/>
        </p:blipFill>
        <p:spPr>
          <a:xfrm>
            <a:off x="6268501" y="2749850"/>
            <a:ext cx="2468880" cy="2412344"/>
          </a:xfrm>
        </p:spPr>
      </p:pic>
    </p:spTree>
    <p:extLst>
      <p:ext uri="{BB962C8B-B14F-4D97-AF65-F5344CB8AC3E}">
        <p14:creationId xmlns:p14="http://schemas.microsoft.com/office/powerpoint/2010/main" val="152230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21" y="163944"/>
            <a:ext cx="8062912" cy="659535"/>
          </a:xfrm>
        </p:spPr>
        <p:txBody>
          <a:bodyPr>
            <a:noAutofit/>
          </a:bodyPr>
          <a:lstStyle/>
          <a:p>
            <a:r>
              <a:rPr lang="en-US" b="1" dirty="0"/>
              <a:t>Hormonal Control of Blood Calcium</a:t>
            </a:r>
          </a:p>
        </p:txBody>
      </p:sp>
      <p:sp>
        <p:nvSpPr>
          <p:cNvPr id="11" name="Text Placeholder 10"/>
          <p:cNvSpPr>
            <a:spLocks noGrp="1"/>
          </p:cNvSpPr>
          <p:nvPr>
            <p:ph type="body" sz="quarter" idx="14"/>
          </p:nvPr>
        </p:nvSpPr>
        <p:spPr>
          <a:xfrm>
            <a:off x="4504888" y="1531998"/>
            <a:ext cx="4333407" cy="4361194"/>
          </a:xfrm>
        </p:spPr>
        <p:txBody>
          <a:bodyPr wrap="square">
            <a:spAutoFit/>
          </a:bodyPr>
          <a:lstStyle/>
          <a:p>
            <a:pPr marL="342900" indent="-342900">
              <a:buFont typeface="Arial"/>
              <a:buChar char="•"/>
            </a:pPr>
            <a:r>
              <a:rPr lang="en-US" sz="2400" dirty="0">
                <a:solidFill>
                  <a:srgbClr val="000000"/>
                </a:solidFill>
              </a:rPr>
              <a:t>Calcium regulated by:</a:t>
            </a:r>
          </a:p>
          <a:p>
            <a:pPr marL="573088" lvl="1" indent="-230188">
              <a:buFont typeface="Arial"/>
              <a:buChar char="•"/>
            </a:pPr>
            <a:r>
              <a:rPr lang="en-US" sz="2400" dirty="0">
                <a:solidFill>
                  <a:srgbClr val="000000"/>
                </a:solidFill>
              </a:rPr>
              <a:t>PTH (produced by parathyroid glands)</a:t>
            </a:r>
          </a:p>
          <a:p>
            <a:pPr marL="796925" lvl="2" indent="-223838">
              <a:buFont typeface="Arial"/>
              <a:buChar char="•"/>
            </a:pPr>
            <a:r>
              <a:rPr lang="en-US" sz="2200" dirty="0">
                <a:solidFill>
                  <a:srgbClr val="000000"/>
                </a:solidFill>
              </a:rPr>
              <a:t>Released in response to low blood calcium levels</a:t>
            </a:r>
          </a:p>
          <a:p>
            <a:pPr marL="573088" lvl="1" indent="-230188">
              <a:buFont typeface="Arial"/>
              <a:buChar char="•"/>
            </a:pPr>
            <a:r>
              <a:rPr lang="en-US" sz="2400" dirty="0">
                <a:solidFill>
                  <a:srgbClr val="000000"/>
                </a:solidFill>
              </a:rPr>
              <a:t>Antagonist is Calcitonin (produced by thyroid gland)</a:t>
            </a:r>
          </a:p>
          <a:p>
            <a:pPr marL="796925" lvl="2" indent="-223838">
              <a:buFont typeface="Arial"/>
              <a:buChar char="•"/>
            </a:pPr>
            <a:r>
              <a:rPr lang="en-US" sz="2200" dirty="0">
                <a:solidFill>
                  <a:srgbClr val="000000"/>
                </a:solidFill>
              </a:rPr>
              <a:t>Antagonist hormone that decreases blood calcium levels</a:t>
            </a:r>
          </a:p>
        </p:txBody>
      </p:sp>
      <p:pic>
        <p:nvPicPr>
          <p:cNvPr id="4" name="Figure" descr="The parathyroid glands, which are located in the neck, release parathyroid hormone, or PTH. PTH causes the release of calcium from bone and triggers the reabsorption of calcium from the urine in the kidneys. PTH also triggers the formation of calcitriol from vitamin D. Calcitriol causes the intestines to absorb more calcium. The result is increased calcium in the blood.">
            <a:extLst>
              <a:ext uri="{FF2B5EF4-FFF2-40B4-BE49-F238E27FC236}">
                <a16:creationId xmlns:a16="http://schemas.microsoft.com/office/drawing/2014/main" id="{AEDD557D-D7C5-4621-AD0A-50E1860C70CC}"/>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146" b="874"/>
          <a:stretch/>
        </p:blipFill>
        <p:spPr>
          <a:xfrm>
            <a:off x="472638" y="1303362"/>
            <a:ext cx="4032250" cy="4731390"/>
          </a:xfrm>
        </p:spPr>
      </p:pic>
    </p:spTree>
    <p:extLst>
      <p:ext uri="{BB962C8B-B14F-4D97-AF65-F5344CB8AC3E}">
        <p14:creationId xmlns:p14="http://schemas.microsoft.com/office/powerpoint/2010/main" val="2987669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64" y="60197"/>
            <a:ext cx="8062912" cy="659535"/>
          </a:xfrm>
        </p:spPr>
        <p:txBody>
          <a:bodyPr>
            <a:noAutofit/>
          </a:bodyPr>
          <a:lstStyle/>
          <a:p>
            <a:r>
              <a:rPr lang="en-US" b="1" dirty="0"/>
              <a:t>Hormonal Control of Growth</a:t>
            </a:r>
          </a:p>
        </p:txBody>
      </p:sp>
      <p:sp>
        <p:nvSpPr>
          <p:cNvPr id="11" name="Text Placeholder 10"/>
          <p:cNvSpPr>
            <a:spLocks noGrp="1"/>
          </p:cNvSpPr>
          <p:nvPr>
            <p:ph type="body" sz="quarter" idx="14"/>
          </p:nvPr>
        </p:nvSpPr>
        <p:spPr>
          <a:xfrm>
            <a:off x="182461" y="762116"/>
            <a:ext cx="8779078" cy="3283976"/>
          </a:xfrm>
        </p:spPr>
        <p:txBody>
          <a:bodyPr wrap="square">
            <a:spAutoFit/>
          </a:bodyPr>
          <a:lstStyle/>
          <a:p>
            <a:pPr marL="342900" indent="-342900">
              <a:buFont typeface="Arial"/>
              <a:buChar char="•"/>
            </a:pPr>
            <a:r>
              <a:rPr lang="en-US" sz="2400" dirty="0">
                <a:solidFill>
                  <a:srgbClr val="000000"/>
                </a:solidFill>
              </a:rPr>
              <a:t>Growth and cell replication regulated by:</a:t>
            </a:r>
          </a:p>
          <a:p>
            <a:pPr marL="573088" lvl="1" indent="-230188">
              <a:buFont typeface="Arial"/>
              <a:buChar char="•"/>
            </a:pPr>
            <a:r>
              <a:rPr lang="en-US" sz="2400" dirty="0">
                <a:solidFill>
                  <a:srgbClr val="000000"/>
                </a:solidFill>
              </a:rPr>
              <a:t>GH (Growth Hormone)</a:t>
            </a:r>
          </a:p>
          <a:p>
            <a:pPr marL="796925" lvl="2" indent="-223838">
              <a:buFont typeface="Arial"/>
              <a:buChar char="•"/>
            </a:pPr>
            <a:r>
              <a:rPr lang="en-US" sz="2200" dirty="0">
                <a:solidFill>
                  <a:srgbClr val="000000"/>
                </a:solidFill>
              </a:rPr>
              <a:t>Stimulates growth, cell reproduction, and cell regeneration</a:t>
            </a:r>
          </a:p>
          <a:p>
            <a:pPr marL="1027113" lvl="3" indent="-230188">
              <a:buFont typeface="Arial"/>
              <a:buChar char="•"/>
            </a:pPr>
            <a:r>
              <a:rPr lang="en-US" sz="2200" dirty="0">
                <a:solidFill>
                  <a:srgbClr val="000000"/>
                </a:solidFill>
              </a:rPr>
              <a:t>Increases rate of protein synthesis</a:t>
            </a:r>
          </a:p>
          <a:p>
            <a:pPr marL="1027113" lvl="3" indent="-230188">
              <a:buFont typeface="Arial"/>
              <a:buChar char="•"/>
            </a:pPr>
            <a:r>
              <a:rPr lang="en-US" sz="2200" dirty="0">
                <a:solidFill>
                  <a:srgbClr val="000000"/>
                </a:solidFill>
              </a:rPr>
              <a:t>Is glucose sparing since causes a switch to using fatty acids for energy</a:t>
            </a:r>
          </a:p>
          <a:p>
            <a:pPr marL="796925" lvl="2" indent="-223838">
              <a:buFont typeface="Arial"/>
              <a:buChar char="•"/>
            </a:pPr>
            <a:r>
              <a:rPr lang="en-US" sz="2200" dirty="0">
                <a:solidFill>
                  <a:srgbClr val="000000"/>
                </a:solidFill>
              </a:rPr>
              <a:t>Regulated by the </a:t>
            </a:r>
            <a:br>
              <a:rPr lang="en-US" sz="2200" dirty="0">
                <a:solidFill>
                  <a:srgbClr val="000000"/>
                </a:solidFill>
              </a:rPr>
            </a:br>
            <a:r>
              <a:rPr lang="en-US" sz="2200" dirty="0">
                <a:solidFill>
                  <a:srgbClr val="000000"/>
                </a:solidFill>
              </a:rPr>
              <a:t>hypothalamus</a:t>
            </a:r>
          </a:p>
        </p:txBody>
      </p:sp>
      <p:pic>
        <p:nvPicPr>
          <p:cNvPr id="4" name="Figure" descr="Growth hormone, or GH released from the pituitary gland stimulates bone and muscle growth. It also stimulates fat breakdown by adipocytes and glucagon breakdown by the liver. The liver releases IGFs, which cause target cells to take up amino acids, promoting protein synthesis. GH-releasing hormone stimulates the release of GH, and GH-inhibiting hormone, inhibits the release of GH.">
            <a:extLst>
              <a:ext uri="{FF2B5EF4-FFF2-40B4-BE49-F238E27FC236}">
                <a16:creationId xmlns:a16="http://schemas.microsoft.com/office/drawing/2014/main" id="{78CF8E6C-C648-476E-8CD3-E41704135446}"/>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1561" r="175"/>
          <a:stretch/>
        </p:blipFill>
        <p:spPr>
          <a:xfrm>
            <a:off x="4020423" y="3051854"/>
            <a:ext cx="4437777" cy="3500071"/>
          </a:xfrm>
        </p:spPr>
      </p:pic>
    </p:spTree>
    <p:extLst>
      <p:ext uri="{BB962C8B-B14F-4D97-AF65-F5344CB8AC3E}">
        <p14:creationId xmlns:p14="http://schemas.microsoft.com/office/powerpoint/2010/main" val="1976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070"/>
            <a:ext cx="8062912" cy="659535"/>
          </a:xfrm>
        </p:spPr>
        <p:txBody>
          <a:bodyPr>
            <a:noAutofit/>
          </a:bodyPr>
          <a:lstStyle/>
          <a:p>
            <a:r>
              <a:rPr lang="en-US" b="1" dirty="0"/>
              <a:t>Hormonal Control of Stress</a:t>
            </a:r>
          </a:p>
        </p:txBody>
      </p:sp>
      <p:sp>
        <p:nvSpPr>
          <p:cNvPr id="11" name="Text Placeholder 10"/>
          <p:cNvSpPr>
            <a:spLocks noGrp="1"/>
          </p:cNvSpPr>
          <p:nvPr>
            <p:ph type="body" sz="quarter" idx="14"/>
          </p:nvPr>
        </p:nvSpPr>
        <p:spPr>
          <a:xfrm>
            <a:off x="457200" y="1095771"/>
            <a:ext cx="4899172" cy="4487382"/>
          </a:xfrm>
        </p:spPr>
        <p:txBody>
          <a:bodyPr wrap="square">
            <a:spAutoFit/>
          </a:bodyPr>
          <a:lstStyle/>
          <a:p>
            <a:pPr marL="342900" indent="-342900">
              <a:buFont typeface="Arial"/>
              <a:buChar char="•"/>
            </a:pPr>
            <a:r>
              <a:rPr lang="en-US" sz="2400" dirty="0">
                <a:solidFill>
                  <a:srgbClr val="000000"/>
                </a:solidFill>
              </a:rPr>
              <a:t>Short Term Stress</a:t>
            </a:r>
          </a:p>
          <a:p>
            <a:pPr marL="573088" lvl="1" indent="-230188">
              <a:buFont typeface="Arial"/>
              <a:buChar char="•"/>
            </a:pPr>
            <a:r>
              <a:rPr lang="en-US" sz="2200" dirty="0">
                <a:solidFill>
                  <a:srgbClr val="000000"/>
                </a:solidFill>
              </a:rPr>
              <a:t>Epinephrine for “fight or flight” from adrenal gland</a:t>
            </a:r>
          </a:p>
          <a:p>
            <a:pPr marL="342900" indent="-342900">
              <a:buFont typeface="Arial"/>
              <a:buChar char="•"/>
            </a:pPr>
            <a:r>
              <a:rPr lang="en-US" sz="2400" dirty="0">
                <a:solidFill>
                  <a:srgbClr val="000000"/>
                </a:solidFill>
              </a:rPr>
              <a:t>Long Term (Chronic) Stress</a:t>
            </a:r>
          </a:p>
          <a:p>
            <a:pPr marL="573088" lvl="1" indent="-230188">
              <a:buFont typeface="Arial"/>
              <a:buChar char="•"/>
            </a:pPr>
            <a:r>
              <a:rPr lang="en-US" sz="2200" dirty="0">
                <a:solidFill>
                  <a:srgbClr val="000000"/>
                </a:solidFill>
              </a:rPr>
              <a:t>Cortisol from adrenal gland </a:t>
            </a:r>
          </a:p>
          <a:p>
            <a:pPr marL="796925" lvl="2" indent="-223838">
              <a:buFont typeface="Arial"/>
              <a:buChar char="•"/>
            </a:pPr>
            <a:r>
              <a:rPr lang="en-US" sz="2000" dirty="0">
                <a:solidFill>
                  <a:srgbClr val="000000"/>
                </a:solidFill>
              </a:rPr>
              <a:t>Anti-inflammatory, and also suppresses the immune system which can result in more infections and higher risk of cancer</a:t>
            </a:r>
          </a:p>
          <a:p>
            <a:pPr marL="796925" lvl="2" indent="-223838">
              <a:buFont typeface="Arial"/>
              <a:buChar char="•"/>
            </a:pPr>
            <a:r>
              <a:rPr lang="en-US" sz="2000" dirty="0">
                <a:solidFill>
                  <a:srgbClr val="000000"/>
                </a:solidFill>
              </a:rPr>
              <a:t>End result of the activation of the hypothalamus-pituitary-adrenal (HPA) axis</a:t>
            </a:r>
          </a:p>
        </p:txBody>
      </p:sp>
      <p:pic>
        <p:nvPicPr>
          <p:cNvPr id="4" name="Figure" descr="The adrenal glands are lumpy, irregular structures located on top of the kidneys.">
            <a:extLst>
              <a:ext uri="{FF2B5EF4-FFF2-40B4-BE49-F238E27FC236}">
                <a16:creationId xmlns:a16="http://schemas.microsoft.com/office/drawing/2014/main" id="{C5E3CA5A-C39C-4F7A-8879-A19ECCA89801}"/>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8297" r="9423"/>
          <a:stretch/>
        </p:blipFill>
        <p:spPr>
          <a:xfrm>
            <a:off x="5683542" y="1678964"/>
            <a:ext cx="3145872" cy="3500071"/>
          </a:xfrm>
        </p:spPr>
      </p:pic>
    </p:spTree>
    <p:extLst>
      <p:ext uri="{BB962C8B-B14F-4D97-AF65-F5344CB8AC3E}">
        <p14:creationId xmlns:p14="http://schemas.microsoft.com/office/powerpoint/2010/main" val="4184150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08"/>
            <a:ext cx="8062912" cy="659535"/>
          </a:xfrm>
        </p:spPr>
        <p:txBody>
          <a:bodyPr>
            <a:noAutofit/>
          </a:bodyPr>
          <a:lstStyle/>
          <a:p>
            <a:r>
              <a:rPr lang="en-US" b="1" dirty="0"/>
              <a:t>The Pituitary Gland</a:t>
            </a:r>
          </a:p>
        </p:txBody>
      </p:sp>
      <p:sp>
        <p:nvSpPr>
          <p:cNvPr id="11" name="Text Placeholder 10"/>
          <p:cNvSpPr>
            <a:spLocks noGrp="1"/>
          </p:cNvSpPr>
          <p:nvPr>
            <p:ph type="body" sz="quarter" idx="14"/>
          </p:nvPr>
        </p:nvSpPr>
        <p:spPr>
          <a:xfrm>
            <a:off x="457200" y="1029639"/>
            <a:ext cx="8213315" cy="981807"/>
          </a:xfrm>
        </p:spPr>
        <p:txBody>
          <a:bodyPr wrap="square">
            <a:spAutoFit/>
          </a:bodyPr>
          <a:lstStyle/>
          <a:p>
            <a:pPr marL="342900" indent="-342900">
              <a:buFont typeface="Arial"/>
              <a:buChar char="•"/>
            </a:pPr>
            <a:r>
              <a:rPr lang="en-US" sz="2400" dirty="0">
                <a:solidFill>
                  <a:srgbClr val="000000"/>
                </a:solidFill>
              </a:rPr>
              <a:t>Also known as the </a:t>
            </a:r>
            <a:r>
              <a:rPr lang="en-US" sz="2400" dirty="0" err="1">
                <a:solidFill>
                  <a:srgbClr val="000000"/>
                </a:solidFill>
              </a:rPr>
              <a:t>hypophysis</a:t>
            </a:r>
            <a:endParaRPr lang="en-US" sz="2400" dirty="0">
              <a:solidFill>
                <a:srgbClr val="000000"/>
              </a:solidFill>
            </a:endParaRPr>
          </a:p>
          <a:p>
            <a:pPr marL="342900" indent="-342900">
              <a:buFont typeface="Arial"/>
              <a:buChar char="•"/>
            </a:pPr>
            <a:r>
              <a:rPr lang="en-US" sz="2400" dirty="0">
                <a:solidFill>
                  <a:srgbClr val="000000"/>
                </a:solidFill>
              </a:rPr>
              <a:t>Hangs by a stalk from the hypothalamus</a:t>
            </a:r>
          </a:p>
        </p:txBody>
      </p:sp>
      <p:pic>
        <p:nvPicPr>
          <p:cNvPr id="4" name="Picture 3">
            <a:extLst>
              <a:ext uri="{FF2B5EF4-FFF2-40B4-BE49-F238E27FC236}">
                <a16:creationId xmlns:a16="http://schemas.microsoft.com/office/drawing/2014/main" id="{554B022F-8F47-4E75-B59A-34AB7E1984A4}"/>
              </a:ext>
            </a:extLst>
          </p:cNvPr>
          <p:cNvPicPr>
            <a:picLocks noChangeAspect="1"/>
          </p:cNvPicPr>
          <p:nvPr/>
        </p:nvPicPr>
        <p:blipFill rotWithShape="1">
          <a:blip r:embed="rId2"/>
          <a:srcRect r="1810" b="35493"/>
          <a:stretch/>
        </p:blipFill>
        <p:spPr>
          <a:xfrm>
            <a:off x="322362" y="2180242"/>
            <a:ext cx="8332588" cy="4150860"/>
          </a:xfrm>
          <a:prstGeom prst="rect">
            <a:avLst/>
          </a:prstGeom>
          <a:ln>
            <a:noFill/>
          </a:ln>
          <a:effectLst/>
        </p:spPr>
      </p:pic>
    </p:spTree>
    <p:extLst>
      <p:ext uri="{BB962C8B-B14F-4D97-AF65-F5344CB8AC3E}">
        <p14:creationId xmlns:p14="http://schemas.microsoft.com/office/powerpoint/2010/main" val="2968980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Figure" descr="The pituitary gland sits at the base of the brain, just above the brain stem. It is lobe-shaped and hangs down from the hypothalamus, to which it is connected to via a narrow stalk. The anterior part of the pituitary is toward the front, and the posterior end is toward the back.">
            <a:extLst>
              <a:ext uri="{FF2B5EF4-FFF2-40B4-BE49-F238E27FC236}">
                <a16:creationId xmlns:a16="http://schemas.microsoft.com/office/drawing/2014/main" id="{2658A86F-D2A9-42E2-BB5F-909FD6707F5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50154" t="1739" r="-2" b="-1178"/>
          <a:stretch/>
        </p:blipFill>
        <p:spPr>
          <a:xfrm>
            <a:off x="5195417" y="3985580"/>
            <a:ext cx="3657600" cy="2502834"/>
          </a:xfrm>
          <a:prstGeom prst="rect">
            <a:avLst/>
          </a:prstGeom>
        </p:spPr>
      </p:pic>
      <p:sp>
        <p:nvSpPr>
          <p:cNvPr id="2" name="Title 1"/>
          <p:cNvSpPr>
            <a:spLocks noGrp="1"/>
          </p:cNvSpPr>
          <p:nvPr>
            <p:ph type="title"/>
          </p:nvPr>
        </p:nvSpPr>
        <p:spPr>
          <a:xfrm>
            <a:off x="213919" y="140442"/>
            <a:ext cx="8062912" cy="530677"/>
          </a:xfrm>
        </p:spPr>
        <p:txBody>
          <a:bodyPr>
            <a:noAutofit/>
          </a:bodyPr>
          <a:lstStyle/>
          <a:p>
            <a:r>
              <a:rPr lang="en-US" b="1" dirty="0"/>
              <a:t>The Pituitary Gland</a:t>
            </a:r>
          </a:p>
        </p:txBody>
      </p:sp>
      <p:sp>
        <p:nvSpPr>
          <p:cNvPr id="11" name="Text Placeholder 10"/>
          <p:cNvSpPr>
            <a:spLocks noGrp="1"/>
          </p:cNvSpPr>
          <p:nvPr>
            <p:ph type="body" sz="quarter" idx="14"/>
          </p:nvPr>
        </p:nvSpPr>
        <p:spPr>
          <a:xfrm>
            <a:off x="213919" y="1151142"/>
            <a:ext cx="5376618" cy="4835170"/>
          </a:xfrm>
        </p:spPr>
        <p:txBody>
          <a:bodyPr wrap="square">
            <a:spAutoFit/>
          </a:bodyPr>
          <a:lstStyle/>
          <a:p>
            <a:pPr marL="342900" indent="-342900">
              <a:buFont typeface="Arial"/>
              <a:buChar char="•"/>
            </a:pPr>
            <a:r>
              <a:rPr lang="en-US" sz="2400" dirty="0">
                <a:solidFill>
                  <a:srgbClr val="000000"/>
                </a:solidFill>
              </a:rPr>
              <a:t>Consists of two parts</a:t>
            </a:r>
          </a:p>
          <a:p>
            <a:pPr marL="573088" lvl="1" indent="-230188">
              <a:buFont typeface="Arial"/>
              <a:buChar char="•"/>
            </a:pPr>
            <a:r>
              <a:rPr lang="en-US" sz="2200" dirty="0">
                <a:solidFill>
                  <a:srgbClr val="000000"/>
                </a:solidFill>
              </a:rPr>
              <a:t>Anterior pituitary (</a:t>
            </a:r>
            <a:r>
              <a:rPr lang="en-US" sz="2200" dirty="0" err="1">
                <a:solidFill>
                  <a:srgbClr val="000000"/>
                </a:solidFill>
              </a:rPr>
              <a:t>adenohypophysis</a:t>
            </a:r>
            <a:r>
              <a:rPr lang="en-US" sz="2200" dirty="0">
                <a:solidFill>
                  <a:srgbClr val="000000"/>
                </a:solidFill>
              </a:rPr>
              <a:t>)</a:t>
            </a:r>
          </a:p>
          <a:p>
            <a:pPr marL="796925" lvl="2" indent="-223838">
              <a:buFont typeface="Arial"/>
              <a:buChar char="•"/>
            </a:pPr>
            <a:r>
              <a:rPr lang="en-US" sz="2000" dirty="0">
                <a:solidFill>
                  <a:srgbClr val="000000"/>
                </a:solidFill>
              </a:rPr>
              <a:t>Appears glandular</a:t>
            </a:r>
          </a:p>
          <a:p>
            <a:pPr marL="796925" lvl="2" indent="-223838">
              <a:buFont typeface="Arial"/>
              <a:buChar char="•"/>
            </a:pPr>
            <a:r>
              <a:rPr lang="en-US" sz="2000" dirty="0">
                <a:solidFill>
                  <a:srgbClr val="000000"/>
                </a:solidFill>
              </a:rPr>
              <a:t>Not part of brain</a:t>
            </a:r>
          </a:p>
          <a:p>
            <a:pPr marL="796925" lvl="2" indent="-223838">
              <a:buFont typeface="Arial"/>
              <a:buChar char="•"/>
            </a:pPr>
            <a:r>
              <a:rPr lang="en-US" sz="2000" dirty="0">
                <a:solidFill>
                  <a:srgbClr val="000000"/>
                </a:solidFill>
              </a:rPr>
              <a:t>Hypothalamus releases neurohormones here, causing the anterior pituitary to release tropic hormones which then work on other endocrine glands</a:t>
            </a:r>
          </a:p>
          <a:p>
            <a:pPr marL="573088" lvl="1" indent="-230188">
              <a:buFont typeface="Arial"/>
              <a:buChar char="•"/>
            </a:pPr>
            <a:r>
              <a:rPr lang="en-US" sz="2400" dirty="0">
                <a:solidFill>
                  <a:srgbClr val="000000"/>
                </a:solidFill>
              </a:rPr>
              <a:t>Posterior pituitary (</a:t>
            </a:r>
            <a:r>
              <a:rPr lang="en-US" sz="2400" dirty="0" err="1">
                <a:solidFill>
                  <a:srgbClr val="000000"/>
                </a:solidFill>
              </a:rPr>
              <a:t>neurohypophysis</a:t>
            </a:r>
            <a:r>
              <a:rPr lang="en-US" sz="2400" dirty="0">
                <a:solidFill>
                  <a:srgbClr val="000000"/>
                </a:solidFill>
              </a:rPr>
              <a:t>)</a:t>
            </a:r>
          </a:p>
          <a:p>
            <a:pPr marL="796925" lvl="2" indent="-223838">
              <a:buFont typeface="Arial"/>
              <a:buChar char="•"/>
            </a:pPr>
            <a:r>
              <a:rPr lang="en-US" sz="2000" dirty="0">
                <a:solidFill>
                  <a:srgbClr val="000000"/>
                </a:solidFill>
              </a:rPr>
              <a:t>Appears fibrous </a:t>
            </a:r>
          </a:p>
          <a:p>
            <a:pPr marL="796925" lvl="2" indent="-223838">
              <a:buFont typeface="Arial"/>
              <a:buChar char="•"/>
            </a:pPr>
            <a:r>
              <a:rPr lang="en-US" sz="2000" dirty="0">
                <a:solidFill>
                  <a:srgbClr val="000000"/>
                </a:solidFill>
              </a:rPr>
              <a:t>Part of brain</a:t>
            </a:r>
          </a:p>
        </p:txBody>
      </p:sp>
      <p:pic>
        <p:nvPicPr>
          <p:cNvPr id="8" name="Figure" descr="The pituitary gland sits at the base of the brain, just above the brain stem. It is lobe-shaped and hangs down from the hypothalamus, to which it is connected to via a narrow stalk. The anterior part of the pituitary is toward the front, and the posterior end is toward the back.">
            <a:extLst>
              <a:ext uri="{FF2B5EF4-FFF2-40B4-BE49-F238E27FC236}">
                <a16:creationId xmlns:a16="http://schemas.microsoft.com/office/drawing/2014/main" id="{661F8B3F-251D-41A2-A31C-E226339BDAD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 t="-13277" r="51204" b="-13277"/>
          <a:stretch/>
        </p:blipFill>
        <p:spPr>
          <a:xfrm>
            <a:off x="5852161" y="825961"/>
            <a:ext cx="2926080" cy="2603039"/>
          </a:xfrm>
          <a:prstGeom prst="rect">
            <a:avLst/>
          </a:prstGeom>
        </p:spPr>
      </p:pic>
    </p:spTree>
    <p:extLst>
      <p:ext uri="{BB962C8B-B14F-4D97-AF65-F5344CB8AC3E}">
        <p14:creationId xmlns:p14="http://schemas.microsoft.com/office/powerpoint/2010/main" val="1704416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21" y="146998"/>
            <a:ext cx="8062912" cy="659535"/>
          </a:xfrm>
        </p:spPr>
        <p:txBody>
          <a:bodyPr/>
          <a:lstStyle/>
          <a:p>
            <a:r>
              <a:rPr lang="en-US" dirty="0"/>
              <a:t>The Anterior Pituitary</a:t>
            </a:r>
          </a:p>
        </p:txBody>
      </p:sp>
      <p:sp>
        <p:nvSpPr>
          <p:cNvPr id="11" name="Text Placeholder 10"/>
          <p:cNvSpPr>
            <a:spLocks noGrp="1"/>
          </p:cNvSpPr>
          <p:nvPr>
            <p:ph type="body" sz="quarter" idx="14"/>
          </p:nvPr>
        </p:nvSpPr>
        <p:spPr>
          <a:xfrm>
            <a:off x="271460" y="979599"/>
            <a:ext cx="8249833" cy="5376856"/>
          </a:xfrm>
        </p:spPr>
        <p:txBody>
          <a:bodyPr wrap="square">
            <a:spAutoFit/>
          </a:bodyPr>
          <a:lstStyle/>
          <a:p>
            <a:pPr marL="342900" indent="-342900">
              <a:buFont typeface="Arial"/>
              <a:buChar char="•"/>
            </a:pPr>
            <a:r>
              <a:rPr lang="en-US" sz="2400" dirty="0">
                <a:solidFill>
                  <a:srgbClr val="000000"/>
                </a:solidFill>
              </a:rPr>
              <a:t>Produces at least 7 essential hormones</a:t>
            </a:r>
          </a:p>
          <a:p>
            <a:pPr marL="573088" lvl="1" indent="-230188">
              <a:buFont typeface="Arial"/>
              <a:buChar char="•"/>
            </a:pPr>
            <a:r>
              <a:rPr lang="en-US" sz="2200" dirty="0">
                <a:solidFill>
                  <a:srgbClr val="000000"/>
                </a:solidFill>
              </a:rPr>
              <a:t>Peptide Hormones</a:t>
            </a:r>
          </a:p>
          <a:p>
            <a:pPr marL="796925" lvl="2" indent="-223838">
              <a:buFont typeface="Arial"/>
              <a:buChar char="•"/>
            </a:pPr>
            <a:r>
              <a:rPr lang="en-US" sz="2000" dirty="0">
                <a:solidFill>
                  <a:srgbClr val="000000"/>
                </a:solidFill>
              </a:rPr>
              <a:t>Adrenocorticotropic hormone (ACTH) – stimulates adrenal to make cortisol</a:t>
            </a:r>
          </a:p>
          <a:p>
            <a:pPr marL="796925" lvl="2" indent="-223838">
              <a:buFont typeface="Arial"/>
              <a:buChar char="•"/>
            </a:pPr>
            <a:r>
              <a:rPr lang="en-US" sz="2000" dirty="0">
                <a:solidFill>
                  <a:srgbClr val="000000"/>
                </a:solidFill>
              </a:rPr>
              <a:t>Melanin-stimulating hormone (MSH) – stimulates dispersion of pigment</a:t>
            </a:r>
          </a:p>
          <a:p>
            <a:pPr marL="573088" lvl="1" indent="-230188">
              <a:buFont typeface="Arial"/>
              <a:buChar char="•"/>
            </a:pPr>
            <a:r>
              <a:rPr lang="en-US" sz="2200" dirty="0">
                <a:solidFill>
                  <a:srgbClr val="000000"/>
                </a:solidFill>
              </a:rPr>
              <a:t>Protein Hormones</a:t>
            </a:r>
          </a:p>
          <a:p>
            <a:pPr marL="796925" lvl="2" indent="-223838">
              <a:buFont typeface="Arial"/>
              <a:buChar char="•"/>
            </a:pPr>
            <a:r>
              <a:rPr lang="en-US" sz="2000" dirty="0">
                <a:solidFill>
                  <a:srgbClr val="000000"/>
                </a:solidFill>
              </a:rPr>
              <a:t>Growth hormone (GH)</a:t>
            </a:r>
          </a:p>
          <a:p>
            <a:pPr marL="796925" lvl="2" indent="-223838">
              <a:buFont typeface="Arial"/>
              <a:buChar char="•"/>
            </a:pPr>
            <a:r>
              <a:rPr lang="en-US" sz="2000" dirty="0">
                <a:solidFill>
                  <a:srgbClr val="000000"/>
                </a:solidFill>
              </a:rPr>
              <a:t>Prolactin (PL) – stimulate mammary glands</a:t>
            </a:r>
          </a:p>
          <a:p>
            <a:pPr marL="574675" lvl="1" indent="-231775">
              <a:buFont typeface="Arial"/>
              <a:buChar char="•"/>
            </a:pPr>
            <a:r>
              <a:rPr lang="en-US" sz="2200" dirty="0">
                <a:solidFill>
                  <a:srgbClr val="000000"/>
                </a:solidFill>
              </a:rPr>
              <a:t>Glycoprotein Hormones</a:t>
            </a:r>
          </a:p>
          <a:p>
            <a:pPr marL="796925" lvl="2" indent="-223838">
              <a:buFont typeface="Arial"/>
              <a:buChar char="•"/>
            </a:pPr>
            <a:r>
              <a:rPr lang="en-US" sz="2000" dirty="0">
                <a:solidFill>
                  <a:srgbClr val="000000"/>
                </a:solidFill>
              </a:rPr>
              <a:t>Thyroid-stimulating hormone (TSH) – acts on thyroid</a:t>
            </a:r>
          </a:p>
          <a:p>
            <a:pPr marL="796925" lvl="2" indent="-223838">
              <a:buFont typeface="Arial"/>
              <a:buChar char="•"/>
            </a:pPr>
            <a:r>
              <a:rPr lang="en-US" sz="2000" dirty="0">
                <a:solidFill>
                  <a:srgbClr val="000000"/>
                </a:solidFill>
              </a:rPr>
              <a:t>Luteinizing hormone (LH) – acts on ovaries, testes</a:t>
            </a:r>
          </a:p>
          <a:p>
            <a:pPr marL="796925" lvl="2" indent="-223838">
              <a:buFont typeface="Arial"/>
              <a:buChar char="•"/>
            </a:pPr>
            <a:r>
              <a:rPr lang="en-US" sz="2000" dirty="0">
                <a:solidFill>
                  <a:srgbClr val="000000"/>
                </a:solidFill>
              </a:rPr>
              <a:t>Follicle-stimulating hormone (FSH) – development of ovarian follicles, development of sperm</a:t>
            </a:r>
          </a:p>
        </p:txBody>
      </p:sp>
    </p:spTree>
    <p:extLst>
      <p:ext uri="{BB962C8B-B14F-4D97-AF65-F5344CB8AC3E}">
        <p14:creationId xmlns:p14="http://schemas.microsoft.com/office/powerpoint/2010/main" val="4027224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Posterior Pituitary</a:t>
            </a:r>
          </a:p>
        </p:txBody>
      </p:sp>
      <p:sp>
        <p:nvSpPr>
          <p:cNvPr id="7" name="Text Placeholder 10"/>
          <p:cNvSpPr>
            <a:spLocks noGrp="1"/>
          </p:cNvSpPr>
          <p:nvPr>
            <p:ph type="body" sz="quarter" idx="14"/>
          </p:nvPr>
        </p:nvSpPr>
        <p:spPr>
          <a:xfrm>
            <a:off x="564446" y="1301979"/>
            <a:ext cx="8152137" cy="1720471"/>
          </a:xfrm>
        </p:spPr>
        <p:txBody>
          <a:bodyPr wrap="square">
            <a:spAutoFit/>
          </a:bodyPr>
          <a:lstStyle/>
          <a:p>
            <a:pPr marL="342900" indent="-342900">
              <a:buFont typeface="Arial"/>
              <a:buChar char="•"/>
            </a:pPr>
            <a:r>
              <a:rPr lang="en-US" sz="2400" dirty="0">
                <a:solidFill>
                  <a:schemeClr val="tx1"/>
                </a:solidFill>
              </a:rPr>
              <a:t>2 hormones are produced in the hypothalamus, and stored in special cells in the posterior pituitary. </a:t>
            </a:r>
          </a:p>
          <a:p>
            <a:pPr marL="573088" lvl="1" indent="-230188">
              <a:buFont typeface="Arial"/>
              <a:buChar char="•"/>
            </a:pPr>
            <a:r>
              <a:rPr lang="en-US" sz="2200" dirty="0">
                <a:solidFill>
                  <a:schemeClr val="tx1"/>
                </a:solidFill>
              </a:rPr>
              <a:t>Antidiuretic hormone (ADH)</a:t>
            </a:r>
          </a:p>
          <a:p>
            <a:pPr marL="573088" lvl="1" indent="-230188">
              <a:buFont typeface="Arial"/>
              <a:buChar char="•"/>
            </a:pPr>
            <a:r>
              <a:rPr lang="en-US" sz="2200" dirty="0">
                <a:solidFill>
                  <a:schemeClr val="tx1"/>
                </a:solidFill>
              </a:rPr>
              <a:t>Oxytocin</a:t>
            </a:r>
            <a:endParaRPr lang="en-US" sz="2400" dirty="0">
              <a:solidFill>
                <a:schemeClr val="tx1"/>
              </a:solidFill>
            </a:endParaRPr>
          </a:p>
        </p:txBody>
      </p:sp>
    </p:spTree>
    <p:extLst>
      <p:ext uri="{BB962C8B-B14F-4D97-AF65-F5344CB8AC3E}">
        <p14:creationId xmlns:p14="http://schemas.microsoft.com/office/powerpoint/2010/main" val="2209701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21" y="0"/>
            <a:ext cx="8062912" cy="659535"/>
          </a:xfrm>
        </p:spPr>
        <p:txBody>
          <a:bodyPr>
            <a:normAutofit fontScale="90000"/>
          </a:bodyPr>
          <a:lstStyle/>
          <a:p>
            <a:r>
              <a:rPr lang="en-US" altLang="en-US" b="1" dirty="0"/>
              <a:t>Comparison of Nervous &amp; Endocrine Systems</a:t>
            </a:r>
            <a:endParaRPr lang="en-US" dirty="0"/>
          </a:p>
        </p:txBody>
      </p:sp>
      <p:sp>
        <p:nvSpPr>
          <p:cNvPr id="11" name="Text Placeholder 10"/>
          <p:cNvSpPr>
            <a:spLocks noGrp="1"/>
          </p:cNvSpPr>
          <p:nvPr>
            <p:ph type="body" sz="quarter" idx="14"/>
          </p:nvPr>
        </p:nvSpPr>
        <p:spPr>
          <a:xfrm>
            <a:off x="473978" y="949860"/>
            <a:ext cx="8411355" cy="4958280"/>
          </a:xfrm>
        </p:spPr>
        <p:txBody>
          <a:bodyPr wrap="square">
            <a:spAutoFit/>
          </a:bodyPr>
          <a:lstStyle/>
          <a:p>
            <a:pPr marL="342900" indent="-342900">
              <a:buFont typeface="Arial"/>
              <a:buChar char="•"/>
            </a:pPr>
            <a:r>
              <a:rPr lang="en-US" sz="2400" b="1" dirty="0">
                <a:solidFill>
                  <a:srgbClr val="000000"/>
                </a:solidFill>
              </a:rPr>
              <a:t>Nervous System</a:t>
            </a:r>
          </a:p>
          <a:p>
            <a:pPr marL="1028700" indent="-342900">
              <a:buFont typeface="Arial" panose="020B0604020202020204" pitchFamily="34" charset="0"/>
              <a:buChar char="•"/>
            </a:pPr>
            <a:r>
              <a:rPr lang="en-US" sz="2200" dirty="0">
                <a:solidFill>
                  <a:srgbClr val="000000"/>
                </a:solidFill>
              </a:rPr>
              <a:t>Controlled through nerve impulses </a:t>
            </a:r>
          </a:p>
          <a:p>
            <a:pPr marL="1028700" indent="-342900">
              <a:buFont typeface="Arial" panose="020B0604020202020204" pitchFamily="34" charset="0"/>
              <a:buChar char="•"/>
            </a:pPr>
            <a:r>
              <a:rPr lang="en-US" sz="2200" dirty="0">
                <a:solidFill>
                  <a:srgbClr val="000000"/>
                </a:solidFill>
              </a:rPr>
              <a:t>Responses occur within milliseconds</a:t>
            </a:r>
          </a:p>
          <a:p>
            <a:pPr marL="1028700" indent="-342900">
              <a:buFont typeface="Arial" panose="020B0604020202020204" pitchFamily="34" charset="0"/>
              <a:buChar char="•"/>
            </a:pPr>
            <a:r>
              <a:rPr lang="en-US" sz="2200" dirty="0">
                <a:solidFill>
                  <a:srgbClr val="000000"/>
                </a:solidFill>
              </a:rPr>
              <a:t>Relatively local, specific effects</a:t>
            </a:r>
          </a:p>
          <a:p>
            <a:pPr marL="1028700" indent="-342900">
              <a:buFont typeface="Arial" panose="020B0604020202020204" pitchFamily="34" charset="0"/>
              <a:buChar char="•"/>
            </a:pPr>
            <a:r>
              <a:rPr lang="en-US" sz="2200" dirty="0">
                <a:solidFill>
                  <a:srgbClr val="000000"/>
                </a:solidFill>
              </a:rPr>
              <a:t>Stops when stimulus stops, adapts quickly</a:t>
            </a:r>
            <a:r>
              <a:rPr lang="en-US" sz="2800" b="1" dirty="0">
                <a:solidFill>
                  <a:srgbClr val="000000"/>
                </a:solidFill>
              </a:rPr>
              <a:t> </a:t>
            </a:r>
          </a:p>
          <a:p>
            <a:pPr marL="342900" indent="-342900">
              <a:buFont typeface="Arial"/>
              <a:buChar char="•"/>
            </a:pPr>
            <a:r>
              <a:rPr lang="en-US" sz="2400" b="1" dirty="0">
                <a:solidFill>
                  <a:srgbClr val="000000"/>
                </a:solidFill>
              </a:rPr>
              <a:t>Endocrine System</a:t>
            </a:r>
          </a:p>
          <a:p>
            <a:pPr marL="1028700" indent="-342900">
              <a:buFont typeface="Arial" panose="020B0604020202020204" pitchFamily="34" charset="0"/>
              <a:buChar char="•"/>
            </a:pPr>
            <a:r>
              <a:rPr lang="en-US" sz="2200" dirty="0">
                <a:solidFill>
                  <a:srgbClr val="000000"/>
                </a:solidFill>
              </a:rPr>
              <a:t>Controlled through hormones transported in the blood </a:t>
            </a:r>
          </a:p>
          <a:p>
            <a:pPr marL="1028700" indent="-342900">
              <a:buFont typeface="Arial" panose="020B0604020202020204" pitchFamily="34" charset="0"/>
              <a:buChar char="•"/>
            </a:pPr>
            <a:r>
              <a:rPr lang="en-US" sz="2200" dirty="0">
                <a:solidFill>
                  <a:srgbClr val="000000"/>
                </a:solidFill>
              </a:rPr>
              <a:t>Responses occur seconds to days</a:t>
            </a:r>
          </a:p>
          <a:p>
            <a:pPr marL="1028700" indent="-342900">
              <a:buFont typeface="Arial" panose="020B0604020202020204" pitchFamily="34" charset="0"/>
              <a:buChar char="•"/>
            </a:pPr>
            <a:r>
              <a:rPr lang="en-US" sz="2200" dirty="0">
                <a:solidFill>
                  <a:srgbClr val="000000"/>
                </a:solidFill>
              </a:rPr>
              <a:t>Widespread general effects</a:t>
            </a:r>
          </a:p>
          <a:p>
            <a:pPr marL="1028700" indent="-342900">
              <a:buFont typeface="Arial" panose="020B0604020202020204" pitchFamily="34" charset="0"/>
              <a:buChar char="•"/>
            </a:pPr>
            <a:r>
              <a:rPr lang="en-US" sz="2200" dirty="0">
                <a:solidFill>
                  <a:srgbClr val="000000"/>
                </a:solidFill>
              </a:rPr>
              <a:t>Prolonged responses that adapt slowly	</a:t>
            </a:r>
          </a:p>
        </p:txBody>
      </p:sp>
    </p:spTree>
    <p:extLst>
      <p:ext uri="{BB962C8B-B14F-4D97-AF65-F5344CB8AC3E}">
        <p14:creationId xmlns:p14="http://schemas.microsoft.com/office/powerpoint/2010/main" val="278946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b="1" dirty="0"/>
              <a:t>Hormones</a:t>
            </a:r>
            <a:endParaRPr lang="en-US" dirty="0"/>
          </a:p>
        </p:txBody>
      </p:sp>
      <p:sp>
        <p:nvSpPr>
          <p:cNvPr id="11" name="Text Placeholder 10"/>
          <p:cNvSpPr>
            <a:spLocks noGrp="1"/>
          </p:cNvSpPr>
          <p:nvPr>
            <p:ph type="body" sz="quarter" idx="14"/>
          </p:nvPr>
        </p:nvSpPr>
        <p:spPr>
          <a:xfrm>
            <a:off x="457200" y="1376066"/>
            <a:ext cx="8344687" cy="3961084"/>
          </a:xfrm>
        </p:spPr>
        <p:txBody>
          <a:bodyPr wrap="square">
            <a:spAutoFit/>
          </a:bodyPr>
          <a:lstStyle/>
          <a:p>
            <a:pPr marL="342900" indent="-342900">
              <a:buFont typeface="Arial"/>
              <a:buChar char="•"/>
            </a:pPr>
            <a:r>
              <a:rPr lang="en-US" sz="2400" dirty="0">
                <a:solidFill>
                  <a:srgbClr val="000000"/>
                </a:solidFill>
              </a:rPr>
              <a:t>Hormone </a:t>
            </a:r>
          </a:p>
          <a:p>
            <a:pPr marL="573088" lvl="1" indent="-230188">
              <a:buFont typeface="Arial"/>
              <a:buChar char="•"/>
            </a:pPr>
            <a:r>
              <a:rPr lang="en-US" sz="2200" dirty="0">
                <a:solidFill>
                  <a:srgbClr val="000000"/>
                </a:solidFill>
              </a:rPr>
              <a:t>Regulatory chemical that is secreted into extracellular fluid and carried by the blood</a:t>
            </a:r>
          </a:p>
          <a:p>
            <a:pPr marL="573088" lvl="1" indent="-230188">
              <a:buFont typeface="Arial"/>
              <a:buChar char="•"/>
            </a:pPr>
            <a:r>
              <a:rPr lang="en-US" sz="2200" dirty="0">
                <a:solidFill>
                  <a:srgbClr val="000000"/>
                </a:solidFill>
              </a:rPr>
              <a:t>Can act at a distance from source</a:t>
            </a:r>
          </a:p>
          <a:p>
            <a:pPr marL="573088" lvl="1" indent="-230188">
              <a:buFont typeface="Arial"/>
              <a:buChar char="•"/>
            </a:pPr>
            <a:r>
              <a:rPr lang="en-US" sz="2200" dirty="0">
                <a:solidFill>
                  <a:srgbClr val="000000"/>
                </a:solidFill>
              </a:rPr>
              <a:t>Multicellular animals need hormones to help homeostasis</a:t>
            </a:r>
          </a:p>
          <a:p>
            <a:pPr marL="796925" lvl="2" indent="-223838">
              <a:buFont typeface="Arial"/>
              <a:buChar char="•"/>
            </a:pPr>
            <a:r>
              <a:rPr lang="en-US" sz="2000" dirty="0">
                <a:solidFill>
                  <a:srgbClr val="000000"/>
                </a:solidFill>
              </a:rPr>
              <a:t>Hormone will travel to cell that has receptor for that hormone, attachment to the receptor will induce cellular response</a:t>
            </a:r>
          </a:p>
          <a:p>
            <a:pPr marL="573088" lvl="1" indent="-230188">
              <a:buFont typeface="Arial"/>
              <a:buChar char="•"/>
            </a:pPr>
            <a:r>
              <a:rPr lang="en-US" sz="2200" dirty="0">
                <a:solidFill>
                  <a:srgbClr val="000000"/>
                </a:solidFill>
              </a:rPr>
              <a:t>Watch this video:</a:t>
            </a:r>
            <a:br>
              <a:rPr lang="en-US" sz="2200" dirty="0">
                <a:solidFill>
                  <a:srgbClr val="000000"/>
                </a:solidFill>
              </a:rPr>
            </a:br>
            <a:r>
              <a:rPr lang="en-US" sz="2200" u="sng" dirty="0">
                <a:solidFill>
                  <a:srgbClr val="0000FF"/>
                </a:solidFill>
                <a:hlinkClick r:id="rId2"/>
              </a:rPr>
              <a:t>https://</a:t>
            </a:r>
            <a:r>
              <a:rPr lang="en-US" sz="2200" u="sng" dirty="0" err="1">
                <a:solidFill>
                  <a:srgbClr val="0000FF"/>
                </a:solidFill>
                <a:hlinkClick r:id="rId2"/>
              </a:rPr>
              <a:t>www.youtube.com</a:t>
            </a:r>
            <a:r>
              <a:rPr lang="en-US" sz="2200" u="sng" dirty="0">
                <a:solidFill>
                  <a:srgbClr val="0000FF"/>
                </a:solidFill>
                <a:hlinkClick r:id="rId2"/>
              </a:rPr>
              <a:t>/</a:t>
            </a:r>
            <a:r>
              <a:rPr lang="en-US" sz="2200" u="sng" dirty="0" err="1">
                <a:solidFill>
                  <a:srgbClr val="0000FF"/>
                </a:solidFill>
                <a:hlinkClick r:id="rId2"/>
              </a:rPr>
              <a:t>watch?v</a:t>
            </a:r>
            <a:r>
              <a:rPr lang="en-US" sz="2200" u="sng" dirty="0">
                <a:solidFill>
                  <a:srgbClr val="0000FF"/>
                </a:solidFill>
                <a:hlinkClick r:id="rId2"/>
              </a:rPr>
              <a:t>=A0Run0HcubE</a:t>
            </a:r>
            <a:endParaRPr lang="en-US" sz="2200" u="sng" dirty="0">
              <a:solidFill>
                <a:srgbClr val="0000FF"/>
              </a:solidFill>
            </a:endParaRPr>
          </a:p>
          <a:p>
            <a:pPr marL="457200" indent="-457200">
              <a:buFont typeface="Arial"/>
              <a:buChar char="•"/>
            </a:pPr>
            <a:endParaRPr lang="en-US" sz="2400" dirty="0">
              <a:solidFill>
                <a:srgbClr val="000000"/>
              </a:solidFill>
            </a:endParaRPr>
          </a:p>
        </p:txBody>
      </p:sp>
    </p:spTree>
    <p:extLst>
      <p:ext uri="{BB962C8B-B14F-4D97-AF65-F5344CB8AC3E}">
        <p14:creationId xmlns:p14="http://schemas.microsoft.com/office/powerpoint/2010/main" val="239910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97" y="73546"/>
            <a:ext cx="8062912" cy="659535"/>
          </a:xfrm>
        </p:spPr>
        <p:txBody>
          <a:bodyPr/>
          <a:lstStyle/>
          <a:p>
            <a:r>
              <a:rPr lang="en-US" dirty="0"/>
              <a:t>Lipid-derived hormones</a:t>
            </a:r>
          </a:p>
        </p:txBody>
      </p:sp>
      <p:sp>
        <p:nvSpPr>
          <p:cNvPr id="11" name="Text Placeholder 10"/>
          <p:cNvSpPr>
            <a:spLocks noGrp="1"/>
          </p:cNvSpPr>
          <p:nvPr>
            <p:ph type="body" sz="quarter" idx="14"/>
          </p:nvPr>
        </p:nvSpPr>
        <p:spPr>
          <a:xfrm>
            <a:off x="457200" y="4690427"/>
            <a:ext cx="8344687" cy="1631216"/>
          </a:xfrm>
        </p:spPr>
        <p:txBody>
          <a:bodyPr wrap="square">
            <a:spAutoFit/>
          </a:bodyPr>
          <a:lstStyle/>
          <a:p>
            <a:r>
              <a:rPr lang="en-US" dirty="0">
                <a:solidFill>
                  <a:srgbClr val="000000"/>
                </a:solidFill>
              </a:rPr>
              <a:t>The structures shown here represent </a:t>
            </a:r>
            <a:r>
              <a:rPr lang="en-US" dirty="0">
                <a:solidFill>
                  <a:srgbClr val="63A750"/>
                </a:solidFill>
              </a:rPr>
              <a:t>(a) </a:t>
            </a:r>
            <a:r>
              <a:rPr lang="en-US" dirty="0">
                <a:solidFill>
                  <a:srgbClr val="000000"/>
                </a:solidFill>
              </a:rPr>
              <a:t>cholesterol, plus the steroid hormones </a:t>
            </a:r>
            <a:r>
              <a:rPr lang="en-US" dirty="0">
                <a:solidFill>
                  <a:srgbClr val="63A750"/>
                </a:solidFill>
              </a:rPr>
              <a:t>(b) </a:t>
            </a:r>
            <a:r>
              <a:rPr lang="en-US" dirty="0">
                <a:solidFill>
                  <a:srgbClr val="000000"/>
                </a:solidFill>
              </a:rPr>
              <a:t>testosterone and </a:t>
            </a:r>
            <a:r>
              <a:rPr lang="en-US" dirty="0">
                <a:solidFill>
                  <a:srgbClr val="63A750"/>
                </a:solidFill>
              </a:rPr>
              <a:t>(c) </a:t>
            </a:r>
            <a:r>
              <a:rPr lang="en-US" dirty="0">
                <a:solidFill>
                  <a:srgbClr val="000000"/>
                </a:solidFill>
              </a:rPr>
              <a:t>estradiol, which are derived from cholesterol. These remain active for a relatively long period of time.</a:t>
            </a:r>
            <a:r>
              <a:rPr lang="en-US" dirty="0"/>
              <a:t> </a:t>
            </a:r>
            <a:r>
              <a:rPr lang="en-US" dirty="0">
                <a:solidFill>
                  <a:schemeClr val="tx1"/>
                </a:solidFill>
              </a:rPr>
              <a:t>Steroid hormones are chemically alcohols (with -OH group and name ending in -</a:t>
            </a:r>
            <a:r>
              <a:rPr lang="en-US" dirty="0" err="1">
                <a:solidFill>
                  <a:schemeClr val="tx1"/>
                </a:solidFill>
              </a:rPr>
              <a:t>ol</a:t>
            </a:r>
            <a:r>
              <a:rPr lang="en-US" dirty="0">
                <a:solidFill>
                  <a:schemeClr val="tx1"/>
                </a:solidFill>
              </a:rPr>
              <a:t>) or ketones (with C=O group and name ending in -one).</a:t>
            </a:r>
          </a:p>
        </p:txBody>
      </p:sp>
      <p:pic>
        <p:nvPicPr>
          <p:cNvPr id="4" name="Figure" descr="Part A shows the molecular structure of cholesterol, which has three six-carbon rings attached to a five-carbon ring. A hydroxyl group is attached to the first six-membered ring, and a branched carbon chain is attached to the five-membered ring. Two methyl groups are attached each to a carbon that links the rings together. Part B shows the molecular structure of testosterone, which has a hydroxyl group in place of the branched carbon chain found on cholesterol. A ketone instead of a hydroxyl group is attached to the six-membered ring. Part C shows the molecular structure of estradiol, which, like testosterone, has a hydroxyl group in place of cholesterol’s branched carbon chain. Estradiol also lacks one of the methyl groups found in cholesterol."/>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181" r="181"/>
          <a:stretch/>
        </p:blipFill>
        <p:spPr>
          <a:xfrm>
            <a:off x="2260757" y="875650"/>
            <a:ext cx="4505040" cy="3500071"/>
          </a:xfrm>
        </p:spPr>
      </p:pic>
    </p:spTree>
    <p:extLst>
      <p:ext uri="{BB962C8B-B14F-4D97-AF65-F5344CB8AC3E}">
        <p14:creationId xmlns:p14="http://schemas.microsoft.com/office/powerpoint/2010/main" val="227459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365" y="148227"/>
            <a:ext cx="8062912" cy="659535"/>
          </a:xfrm>
        </p:spPr>
        <p:txBody>
          <a:bodyPr/>
          <a:lstStyle/>
          <a:p>
            <a:r>
              <a:rPr lang="en-US" dirty="0"/>
              <a:t>Amino Acid-derived hormones</a:t>
            </a:r>
          </a:p>
        </p:txBody>
      </p:sp>
      <p:sp>
        <p:nvSpPr>
          <p:cNvPr id="3" name="TextBox 2"/>
          <p:cNvSpPr txBox="1"/>
          <p:nvPr/>
        </p:nvSpPr>
        <p:spPr>
          <a:xfrm>
            <a:off x="3152915" y="2211640"/>
            <a:ext cx="184666" cy="369332"/>
          </a:xfrm>
          <a:prstGeom prst="rect">
            <a:avLst/>
          </a:prstGeom>
          <a:noFill/>
        </p:spPr>
        <p:txBody>
          <a:bodyPr wrap="none" rtlCol="0">
            <a:spAutoFit/>
          </a:bodyPr>
          <a:lstStyle/>
          <a:p>
            <a:endParaRPr lang="en-US" dirty="0"/>
          </a:p>
        </p:txBody>
      </p:sp>
      <p:sp>
        <p:nvSpPr>
          <p:cNvPr id="6" name="Text Placeholder 10"/>
          <p:cNvSpPr>
            <a:spLocks noGrp="1"/>
          </p:cNvSpPr>
          <p:nvPr>
            <p:ph type="body" sz="quarter" idx="14"/>
          </p:nvPr>
        </p:nvSpPr>
        <p:spPr>
          <a:xfrm>
            <a:off x="457200" y="4983205"/>
            <a:ext cx="8344687" cy="1323439"/>
          </a:xfrm>
        </p:spPr>
        <p:txBody>
          <a:bodyPr wrap="square">
            <a:spAutoFit/>
          </a:bodyPr>
          <a:lstStyle/>
          <a:p>
            <a:r>
              <a:rPr lang="en-US" dirty="0">
                <a:solidFill>
                  <a:srgbClr val="63A750"/>
                </a:solidFill>
              </a:rPr>
              <a:t>(a) </a:t>
            </a:r>
            <a:r>
              <a:rPr lang="en-US" dirty="0">
                <a:solidFill>
                  <a:srgbClr val="000000"/>
                </a:solidFill>
              </a:rPr>
              <a:t>The hormone epinephrine, which triggers the fight-or-flight response, is derived from the amino acid tyrosine. </a:t>
            </a:r>
            <a:r>
              <a:rPr lang="en-US" dirty="0">
                <a:solidFill>
                  <a:srgbClr val="63A750"/>
                </a:solidFill>
              </a:rPr>
              <a:t>(b) </a:t>
            </a:r>
            <a:r>
              <a:rPr lang="en-US" dirty="0">
                <a:solidFill>
                  <a:srgbClr val="000000"/>
                </a:solidFill>
              </a:rPr>
              <a:t>The hormone melatonin, which regulates circadian rhythms, is derived from the amino acid tryptophan. These hormones are only active for a short period of time.</a:t>
            </a:r>
          </a:p>
        </p:txBody>
      </p:sp>
      <p:pic>
        <p:nvPicPr>
          <p:cNvPr id="7" name="Figure" descr="Part A shows the amino acid tyrosine on the left and epinephrine on the right. Epinephrine is similar in structure to tyrosine, with minor modifications. Part B shows the amino acid tryptophan on the left and the structurally similar melatonin on the right."/>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398" r="398"/>
          <a:stretch/>
        </p:blipFill>
        <p:spPr>
          <a:xfrm>
            <a:off x="2366396" y="979773"/>
            <a:ext cx="4244520" cy="3500071"/>
          </a:xfrm>
        </p:spPr>
      </p:pic>
    </p:spTree>
    <p:extLst>
      <p:ext uri="{BB962C8B-B14F-4D97-AF65-F5344CB8AC3E}">
        <p14:creationId xmlns:p14="http://schemas.microsoft.com/office/powerpoint/2010/main" val="274914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Peptide Hormones</a:t>
            </a:r>
          </a:p>
        </p:txBody>
      </p:sp>
      <p:sp>
        <p:nvSpPr>
          <p:cNvPr id="3" name="TextBox 2"/>
          <p:cNvSpPr txBox="1"/>
          <p:nvPr/>
        </p:nvSpPr>
        <p:spPr>
          <a:xfrm>
            <a:off x="3152915" y="2211640"/>
            <a:ext cx="184666" cy="369332"/>
          </a:xfrm>
          <a:prstGeom prst="rect">
            <a:avLst/>
          </a:prstGeom>
          <a:noFill/>
        </p:spPr>
        <p:txBody>
          <a:bodyPr wrap="none" rtlCol="0">
            <a:spAutoFit/>
          </a:bodyPr>
          <a:lstStyle/>
          <a:p>
            <a:endParaRPr lang="en-US" dirty="0"/>
          </a:p>
        </p:txBody>
      </p:sp>
      <p:sp>
        <p:nvSpPr>
          <p:cNvPr id="6" name="Text Placeholder 10"/>
          <p:cNvSpPr>
            <a:spLocks noGrp="1"/>
          </p:cNvSpPr>
          <p:nvPr>
            <p:ph type="body" sz="quarter" idx="14"/>
          </p:nvPr>
        </p:nvSpPr>
        <p:spPr>
          <a:xfrm>
            <a:off x="457200" y="4983205"/>
            <a:ext cx="8344687" cy="1015663"/>
          </a:xfrm>
        </p:spPr>
        <p:txBody>
          <a:bodyPr wrap="square">
            <a:spAutoFit/>
          </a:bodyPr>
          <a:lstStyle/>
          <a:p>
            <a:r>
              <a:rPr lang="en-US" dirty="0">
                <a:solidFill>
                  <a:schemeClr val="tx1"/>
                </a:solidFill>
              </a:rPr>
              <a:t>The structures of peptide hormones </a:t>
            </a:r>
            <a:r>
              <a:rPr lang="en-US" dirty="0">
                <a:solidFill>
                  <a:srgbClr val="63A750"/>
                </a:solidFill>
              </a:rPr>
              <a:t>(a) </a:t>
            </a:r>
            <a:r>
              <a:rPr lang="en-US" dirty="0">
                <a:solidFill>
                  <a:schemeClr val="tx1"/>
                </a:solidFill>
              </a:rPr>
              <a:t>oxytocin, </a:t>
            </a:r>
            <a:r>
              <a:rPr lang="en-US" dirty="0">
                <a:solidFill>
                  <a:srgbClr val="63A750"/>
                </a:solidFill>
              </a:rPr>
              <a:t>(b) </a:t>
            </a:r>
            <a:r>
              <a:rPr lang="en-US" dirty="0">
                <a:solidFill>
                  <a:schemeClr val="tx1"/>
                </a:solidFill>
              </a:rPr>
              <a:t>growth hormone, and </a:t>
            </a:r>
            <a:r>
              <a:rPr lang="en-US" dirty="0">
                <a:solidFill>
                  <a:srgbClr val="63A750"/>
                </a:solidFill>
              </a:rPr>
              <a:t>(c)</a:t>
            </a:r>
            <a:r>
              <a:rPr lang="en-US" dirty="0">
                <a:solidFill>
                  <a:schemeClr val="tx1"/>
                </a:solidFill>
              </a:rPr>
              <a:t> follicle stimulating hormone are shown. These peptide hormones are much larger than those derived from cholesterol or amino acids.</a:t>
            </a:r>
          </a:p>
        </p:txBody>
      </p:sp>
      <p:pic>
        <p:nvPicPr>
          <p:cNvPr id="8" name="Figure" descr="Oxytocin, growth hormone, and follicle stimulating hormone are all large, with complex three-dimensional structu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09" b="-1209"/>
          <a:stretch>
            <a:fillRect/>
          </a:stretch>
        </p:blipFill>
        <p:spPr>
          <a:xfrm>
            <a:off x="540544" y="1122386"/>
            <a:ext cx="8062913" cy="3500071"/>
          </a:xfrm>
        </p:spPr>
      </p:pic>
    </p:spTree>
    <p:extLst>
      <p:ext uri="{BB962C8B-B14F-4D97-AF65-F5344CB8AC3E}">
        <p14:creationId xmlns:p14="http://schemas.microsoft.com/office/powerpoint/2010/main" val="366769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b="1" dirty="0"/>
              <a:t>How Hormones Work</a:t>
            </a:r>
            <a:endParaRPr lang="en-US" dirty="0"/>
          </a:p>
        </p:txBody>
      </p:sp>
      <p:sp>
        <p:nvSpPr>
          <p:cNvPr id="11" name="Text Placeholder 10"/>
          <p:cNvSpPr>
            <a:spLocks noGrp="1"/>
          </p:cNvSpPr>
          <p:nvPr>
            <p:ph type="body" sz="quarter" idx="14"/>
          </p:nvPr>
        </p:nvSpPr>
        <p:spPr>
          <a:xfrm>
            <a:off x="366322" y="1107618"/>
            <a:ext cx="8411355" cy="4398127"/>
          </a:xfrm>
        </p:spPr>
        <p:txBody>
          <a:bodyPr wrap="square">
            <a:spAutoFit/>
          </a:bodyPr>
          <a:lstStyle/>
          <a:p>
            <a:pPr marL="342900" indent="-342900">
              <a:buFont typeface="Arial" panose="020B0604020202020204" pitchFamily="34" charset="0"/>
              <a:buChar char="•"/>
            </a:pPr>
            <a:r>
              <a:rPr lang="en-US" sz="2400" dirty="0">
                <a:solidFill>
                  <a:srgbClr val="000000"/>
                </a:solidFill>
              </a:rPr>
              <a:t>Hormones are very specific</a:t>
            </a:r>
          </a:p>
          <a:p>
            <a:pPr marL="1074420" lvl="1" indent="-342900">
              <a:buFont typeface="Arial"/>
              <a:buChar char="•"/>
            </a:pPr>
            <a:r>
              <a:rPr lang="en-US" sz="2200" dirty="0">
                <a:solidFill>
                  <a:srgbClr val="000000"/>
                </a:solidFill>
              </a:rPr>
              <a:t>A cell needs a specific receptor in order for a hormone to work </a:t>
            </a:r>
          </a:p>
          <a:p>
            <a:pPr marL="1074420" lvl="1" indent="-342900">
              <a:buFont typeface="Arial"/>
              <a:buChar char="•"/>
            </a:pPr>
            <a:r>
              <a:rPr lang="en-US" sz="2200" dirty="0">
                <a:solidFill>
                  <a:srgbClr val="000000"/>
                </a:solidFill>
              </a:rPr>
              <a:t>Receptors may be found on many different cells or limited to a small number of specialized cells</a:t>
            </a:r>
          </a:p>
          <a:p>
            <a:pPr marL="1074420" lvl="1" indent="-342900">
              <a:buFont typeface="Arial"/>
              <a:buChar char="•"/>
            </a:pPr>
            <a:r>
              <a:rPr lang="en-US" sz="2200" dirty="0">
                <a:solidFill>
                  <a:srgbClr val="000000"/>
                </a:solidFill>
              </a:rPr>
              <a:t>Hormone receptors may be found within the cell or on the plasma membranes</a:t>
            </a:r>
          </a:p>
          <a:p>
            <a:pPr marL="1074420" lvl="1" indent="-342900">
              <a:buFont typeface="Arial"/>
              <a:buChar char="•"/>
            </a:pPr>
            <a:r>
              <a:rPr lang="en-US" sz="2200" dirty="0">
                <a:solidFill>
                  <a:srgbClr val="000000"/>
                </a:solidFill>
              </a:rPr>
              <a:t>Receptor number can change with cellular activity</a:t>
            </a:r>
          </a:p>
          <a:p>
            <a:pPr marL="1556068" lvl="3" indent="-230188">
              <a:buFont typeface="Arial"/>
              <a:buChar char="•"/>
            </a:pPr>
            <a:r>
              <a:rPr lang="en-US" dirty="0">
                <a:solidFill>
                  <a:srgbClr val="000000"/>
                </a:solidFill>
              </a:rPr>
              <a:t>Up-regulation, there is an increase in receptor number, so the cell is more responsive</a:t>
            </a:r>
          </a:p>
          <a:p>
            <a:pPr marL="1556068" lvl="3" indent="-230188">
              <a:buFont typeface="Arial"/>
              <a:buChar char="•"/>
            </a:pPr>
            <a:r>
              <a:rPr lang="en-US" dirty="0">
                <a:solidFill>
                  <a:srgbClr val="000000"/>
                </a:solidFill>
              </a:rPr>
              <a:t>Down-regulation, there is a decrease in receptor number, so cell activity is decreased</a:t>
            </a:r>
          </a:p>
        </p:txBody>
      </p:sp>
    </p:spTree>
    <p:extLst>
      <p:ext uri="{BB962C8B-B14F-4D97-AF65-F5344CB8AC3E}">
        <p14:creationId xmlns:p14="http://schemas.microsoft.com/office/powerpoint/2010/main" val="262360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b="1" dirty="0"/>
              <a:t>Intracellular Hormone Receptors</a:t>
            </a:r>
            <a:endParaRPr lang="en-US" dirty="0"/>
          </a:p>
        </p:txBody>
      </p:sp>
      <p:sp>
        <p:nvSpPr>
          <p:cNvPr id="11" name="Text Placeholder 10"/>
          <p:cNvSpPr>
            <a:spLocks noGrp="1"/>
          </p:cNvSpPr>
          <p:nvPr>
            <p:ph type="body" sz="quarter" idx="14"/>
          </p:nvPr>
        </p:nvSpPr>
        <p:spPr>
          <a:xfrm>
            <a:off x="457199" y="1661291"/>
            <a:ext cx="8411355" cy="3671774"/>
          </a:xfrm>
        </p:spPr>
        <p:txBody>
          <a:bodyPr wrap="square">
            <a:spAutoFit/>
          </a:bodyPr>
          <a:lstStyle/>
          <a:p>
            <a:r>
              <a:rPr lang="en-US" sz="2400" dirty="0">
                <a:solidFill>
                  <a:srgbClr val="000000"/>
                </a:solidFill>
              </a:rPr>
              <a:t>Lipid-derived hormones bind to transport proteins</a:t>
            </a:r>
          </a:p>
          <a:p>
            <a:pPr marL="342900" indent="-342900">
              <a:buFont typeface="Arial"/>
              <a:buChar char="•"/>
            </a:pPr>
            <a:r>
              <a:rPr lang="en-US" sz="2200" dirty="0">
                <a:solidFill>
                  <a:schemeClr val="tx1"/>
                </a:solidFill>
              </a:rPr>
              <a:t>Lipid derived hormones, due to their chemical nature, can diffuse across plasma membrane of cells.</a:t>
            </a:r>
          </a:p>
          <a:p>
            <a:pPr marL="342900" indent="-342900">
              <a:buFont typeface="Arial"/>
              <a:buChar char="•"/>
            </a:pPr>
            <a:r>
              <a:rPr lang="en-US" sz="2200" dirty="0">
                <a:solidFill>
                  <a:srgbClr val="000000"/>
                </a:solidFill>
              </a:rPr>
              <a:t>Once they reach the target cell, they are released from their carrier protein and pass through the plasma membrane and bind to a target receptor which is intracellular. </a:t>
            </a:r>
          </a:p>
          <a:p>
            <a:pPr marL="342900" indent="-342900">
              <a:buFont typeface="Arial"/>
              <a:buChar char="•"/>
            </a:pPr>
            <a:r>
              <a:rPr lang="en-US" sz="2200" dirty="0">
                <a:solidFill>
                  <a:srgbClr val="000000"/>
                </a:solidFill>
              </a:rPr>
              <a:t>The hormone/receptor complex regulates transcription by increasing or decreasing the synthesis of mRNA which changes the amount of a specific protein made.</a:t>
            </a:r>
          </a:p>
        </p:txBody>
      </p:sp>
    </p:spTree>
    <p:extLst>
      <p:ext uri="{BB962C8B-B14F-4D97-AF65-F5344CB8AC3E}">
        <p14:creationId xmlns:p14="http://schemas.microsoft.com/office/powerpoint/2010/main" val="1380947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2255</TotalTime>
  <Words>1447</Words>
  <Application>Microsoft Office PowerPoint</Application>
  <PresentationFormat>On-screen Show (4:3)</PresentationFormat>
  <Paragraphs>151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Black</vt:lpstr>
      <vt:lpstr>Calibri</vt:lpstr>
      <vt:lpstr>Essential</vt:lpstr>
      <vt:lpstr>PowerPoint Presentation</vt:lpstr>
      <vt:lpstr>Introduction</vt:lpstr>
      <vt:lpstr>Comparison of Nervous &amp; Endocrine Systems</vt:lpstr>
      <vt:lpstr>Hormones</vt:lpstr>
      <vt:lpstr>Lipid-derived hormones</vt:lpstr>
      <vt:lpstr>Amino Acid-derived hormones</vt:lpstr>
      <vt:lpstr>Peptide Hormones</vt:lpstr>
      <vt:lpstr>How Hormones Work</vt:lpstr>
      <vt:lpstr>Intracellular Hormone Receptors</vt:lpstr>
      <vt:lpstr>Intracellular Hormone Receptors</vt:lpstr>
      <vt:lpstr>Plasma membrane Hormone Receptors</vt:lpstr>
      <vt:lpstr>Plasma membrane receptors: Figure 37.6</vt:lpstr>
      <vt:lpstr>Regulation of hormone production: Figure 37.14</vt:lpstr>
      <vt:lpstr>Hormonal Regulation of Body Processes</vt:lpstr>
      <vt:lpstr> Excretory System</vt:lpstr>
      <vt:lpstr>Excretory system: Figure 37.7</vt:lpstr>
      <vt:lpstr>Reproductive System</vt:lpstr>
      <vt:lpstr>Metabolism: Pancreas</vt:lpstr>
      <vt:lpstr>Metabolism: Figure 37.10</vt:lpstr>
      <vt:lpstr>Metabolism: Thyroid</vt:lpstr>
      <vt:lpstr>Hormonal Control of Blood Calcium</vt:lpstr>
      <vt:lpstr>Hormonal Control of Growth</vt:lpstr>
      <vt:lpstr>Hormonal Control of Stress</vt:lpstr>
      <vt:lpstr>The Pituitary Gland</vt:lpstr>
      <vt:lpstr>The Pituitary Gland</vt:lpstr>
      <vt:lpstr>The Anterior Pituitary</vt:lpstr>
      <vt:lpstr>The Posterior Pituitary</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Cathy Sistilli</cp:lastModifiedBy>
  <cp:revision>575</cp:revision>
  <cp:lastPrinted>2018-07-29T02:24:52Z</cp:lastPrinted>
  <dcterms:created xsi:type="dcterms:W3CDTF">2012-06-04T02:13:36Z</dcterms:created>
  <dcterms:modified xsi:type="dcterms:W3CDTF">2019-07-08T23:51:28Z</dcterms:modified>
</cp:coreProperties>
</file>