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18" y="60"/>
      </p:cViewPr>
      <p:guideLst>
        <p:guide orient="horz" pos="2160"/>
        <p:guide pos="2880"/>
        <p:guide orient="horz" pos="3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9" name="Google Shape;19;p2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82" cy="2603836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>
            <a:off x="0" y="1629655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38 THE MUSCULOSKELETAL SYSTEM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 idx="4294967295"/>
          </p:nvPr>
        </p:nvSpPr>
        <p:spPr>
          <a:xfrm>
            <a:off x="0" y="704612"/>
            <a:ext cx="9144000" cy="73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lang="en-US" sz="3600"/>
              <a:t>BIOLOGY 2E</a:t>
            </a:r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9862" y="2502569"/>
            <a:ext cx="282427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 descr="OSX-Horiz-TM-RGB-2015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lang="en-US" sz="10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38.4 INTRODUCTION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Cells are specialized for contraction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Allow for motions such as walking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Facilitate bodily processes such as respiration and digestion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Three types: </a:t>
            </a:r>
            <a:endParaRPr/>
          </a:p>
          <a:p>
            <a:pPr marL="457200" lvl="1" indent="-18288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Skeletal, cardiac, smooth</a:t>
            </a:r>
            <a:endParaRPr/>
          </a:p>
        </p:txBody>
      </p:sp>
      <p:pic>
        <p:nvPicPr>
          <p:cNvPr id="123" name="Google Shape;123;p17" descr=" The skeletal muscle cells are long and arranged in parallel bands that give the appearance of striations. Each cell has a multiple nuclei. Smooth muscle cells have no striations and only one nuclei per cell. Cardiac muscles are striated but have only one nucleu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909" y="4190631"/>
            <a:ext cx="5260182" cy="1271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	SKELETAL MUSCLE FIBER</a:t>
            </a:r>
            <a:endParaRPr/>
          </a:p>
        </p:txBody>
      </p:sp>
      <p:pic>
        <p:nvPicPr>
          <p:cNvPr id="129" name="Google Shape;129;p18" descr="Illustration shows a long, tubular skeletal muscle cell that runs the length of a muscle fiber. Bundles of fibers called myofibrils run the length of the cell. The myofibrils have a banded appearance.  The sarcolemma surrounds the bundle of fibers, and a sarcoplasm that exits around the muscle fibe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41910" y="3241185"/>
            <a:ext cx="3234928" cy="126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Illustration shows part of a tubular myofibril, which consists of many sarcomeres. Zigzagging lines, called Z lines, run perpendicular to the fiber. Each sarcomere starts at one Z line and ends at the next. A straight perpendicular line, called an M line, exists halfway between each Z line. Thick filaments extend out from the M lines, parallel to the length of the myofibril. Thin filaments extend from the Z lines, and extend into the space between the thick filament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67412" y="3100245"/>
            <a:ext cx="2487168" cy="153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SLIDING FILAMENT MODEL OF CONTRACTION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025" y="2206125"/>
            <a:ext cx="4325950" cy="38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CROSS BRIDGE CYCLING</a:t>
            </a:r>
            <a:endParaRPr/>
          </a:p>
        </p:txBody>
      </p:sp>
      <p:pic>
        <p:nvPicPr>
          <p:cNvPr id="142" name="Google Shape;142;p20" descr="Illustration shows two actin filaments coiled with tropomyosin in a helix, sitting beside a myosin filament. Each actin filament is made of round actin subunits linked in a chain. A bulbous myosin head with A D P and Pi attached sticks up from the myosin filament. The contraction cycle begins when calcium binds to the actin filament, allowing the myosin head to from a cross bridge. During the power stroke, the myosin head bends and A D P and phosphate are released. As a result, the actin filament moves relative to the myosin filament. A new molecule of A T P binds to the myosin head, causing it to detach. The A T P hydrolyzes to A D P and Pi, returning the myosin head to the cocked position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89948" y="2174709"/>
            <a:ext cx="2455660" cy="362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EXCITATION-CONTRACTION COUPLING</a:t>
            </a:r>
            <a:endParaRPr/>
          </a:p>
        </p:txBody>
      </p:sp>
      <p:pic>
        <p:nvPicPr>
          <p:cNvPr id="148" name="Google Shape;148;p21" descr="There are four steps in the start of a muscle contraction. Step 1: Acetylcholine released from synaptic vesicles in the axon terminal binds to receptors on the muscle cell plasma membrane. Step 2: An action potential is initiated that travels down the T tubule. Step 3: Calcium ions are released from the sarcoplasmic reticulum in response to the change in voltage. Step 4: Calcium ions bind to troponin, exposing active sites on actin. Cross-bridge formation occurs and muscles contract. Three additional steps are part of the end of a muscle contraction. Step 5: Acetylcholine is removed from the synaptic cleft by acetylcholinesterase. Step 6: Calcium ions are transported back into the sarcoplasmic reticulum. Step 7: Tropomyosin covers active sites on actin preventing cross-bridge formation, so the muscle contraction end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9271" y="2457450"/>
            <a:ext cx="2591827" cy="283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CONTROL OF MUSCLE TENSION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Neural control initiates cross bridge cycling leading to sarcomere shortening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These contractions extend from the muscle fiber through connective tissues to move skeletal elements to produce locomotion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The amount of tension produced depends on the cross-sectional area of the muscle fiber and the frequency of neural stimulation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38.1 INTRODUCTION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Provides support to the body and allows for a wide range of movement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Skeletal</a:t>
            </a:r>
            <a:endParaRPr/>
          </a:p>
          <a:p>
            <a:pPr marL="457200" lvl="1" indent="-18288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Protect internal organs</a:t>
            </a:r>
            <a:endParaRPr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Support weight of body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Muscular</a:t>
            </a:r>
            <a:endParaRPr/>
          </a:p>
          <a:p>
            <a:pPr marL="457200" lvl="1" indent="-18288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Contract and pull on skeletal structures to allow for movement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SKELETAL SYSTEM</a:t>
            </a: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Necessary to:</a:t>
            </a:r>
            <a:endParaRPr/>
          </a:p>
          <a:p>
            <a:pPr marL="457200" lvl="1" indent="-18288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Support the body</a:t>
            </a:r>
            <a:endParaRPr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Protect internal organs</a:t>
            </a:r>
            <a:endParaRPr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Allow for movement of an organism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	HYDROSTATIC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Formed by a fluid-filled compartment within the body (coelom)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Found in soft-bodied animals</a:t>
            </a:r>
            <a:endParaRPr/>
          </a:p>
          <a:p>
            <a:pPr marL="3429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84" name="Google Shape;84;p11" descr="Photo shows a white sea star with red bumps along the tops and tips of its arm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67412" y="2797084"/>
            <a:ext cx="2993625" cy="183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MOVEMENT IN A HYDROSTATIC SKELETON</a:t>
            </a: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Provided by muscles that surround the coelom</a:t>
            </a:r>
            <a:endParaRPr/>
          </a:p>
          <a:p>
            <a:pPr marL="457200" lvl="1" indent="-18288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Contract to change the shape of the coelom</a:t>
            </a:r>
            <a:endParaRPr/>
          </a:p>
          <a:p>
            <a:pPr marL="457200" lvl="1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Pressure of the fluid in the coelom produces movement</a:t>
            </a:r>
            <a:endParaRPr/>
          </a:p>
          <a:p>
            <a:pPr marL="457200" lvl="1" indent="-55879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342900" lvl="1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Example – Earthworm movement</a:t>
            </a:r>
            <a:endParaRPr/>
          </a:p>
          <a:p>
            <a:pPr marL="3429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	EXOSKELETON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External skeleton that consists of a hard encasement on the surface of an organism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97" name="Google Shape;97;p13" descr="Photo shows a crab with orange legs and a black body crawling on a tree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47527" y="2679519"/>
            <a:ext cx="2880932" cy="216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EXOSKELETON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Provides defense against predators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Supports the body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Allows for movement through the contraction of attached muscles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Muscles must cross a joint inside the exoskeleton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Example – Grasshopper movement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944694" y="1325332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ENDOSKELETON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941909" y="2457450"/>
            <a:ext cx="3235398" cy="283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Skeleton consists of hard, mineralized structures located within the soft tissue of organisms</a:t>
            </a:r>
            <a:endParaRPr/>
          </a:p>
        </p:txBody>
      </p:sp>
      <p:pic>
        <p:nvPicPr>
          <p:cNvPr id="110" name="Google Shape;110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0602" y="1922045"/>
            <a:ext cx="2523515" cy="336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ENDOSKELETON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Provide support for the body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Protect internal organs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Allow for movement through contraction of muscles attached to skeleton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Muscles must cross a joint to produce movement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Example: human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On-screen Show (4:3)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Essential</vt:lpstr>
      <vt:lpstr>BIOLOGY 2E</vt:lpstr>
      <vt:lpstr>38.1 INTRODUCTION</vt:lpstr>
      <vt:lpstr>SKELETAL SYSTEM</vt:lpstr>
      <vt:lpstr> HYDROSTATIC</vt:lpstr>
      <vt:lpstr>MOVEMENT IN A HYDROSTATIC SKELETON</vt:lpstr>
      <vt:lpstr> EXOSKELETON</vt:lpstr>
      <vt:lpstr>EXOSKELETON</vt:lpstr>
      <vt:lpstr>ENDOSKELETON</vt:lpstr>
      <vt:lpstr>ENDOSKELETON</vt:lpstr>
      <vt:lpstr>38.4 INTRODUCTION</vt:lpstr>
      <vt:lpstr> SKELETAL MUSCLE FIBER</vt:lpstr>
      <vt:lpstr>SLIDING FILAMENT MODEL OF CONTRACTION</vt:lpstr>
      <vt:lpstr>CROSS BRIDGE CYCLING</vt:lpstr>
      <vt:lpstr>EXCITATION-CONTRACTION COUPLING</vt:lpstr>
      <vt:lpstr>CONTROL OF MUSCLE 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2E</dc:title>
  <dc:creator>Lisa Aschemeier</dc:creator>
  <cp:lastModifiedBy>Lisa Aschemeier</cp:lastModifiedBy>
  <cp:revision>1</cp:revision>
  <dcterms:modified xsi:type="dcterms:W3CDTF">2019-07-24T14:22:49Z</dcterms:modified>
</cp:coreProperties>
</file>