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9144000" cy="6858000"/>
  <p:embeddedFontLst>
    <p:embeddedFont>
      <p:font typeface="Arial Black" panose="020B0A0402010202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59">
          <p15:clr>
            <a:srgbClr val="A4A3A4"/>
          </p15:clr>
        </p15:guide>
        <p15:guide id="4" pos="643">
          <p15:clr>
            <a:srgbClr val="A4A3A4"/>
          </p15:clr>
        </p15:guide>
        <p15:guide id="5" pos="46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6B4F73-4B0C-4EB7-8CFB-F03501B2BA69}">
  <a:tblStyle styleId="{156B4F73-4B0C-4EB7-8CFB-F03501B2BA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 orient="horz" pos="359"/>
        <p:guide pos="643"/>
        <p:guide pos="46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d22c75bf2_0_0: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d22c75bf2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c0498de78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5c0498de78_0_0: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2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15" name="Google Shape;15;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25" name="Google Shape;25;p4"/>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26" name="Google Shape;26;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30"/>
        <p:cNvGrpSpPr/>
        <p:nvPr/>
      </p:nvGrpSpPr>
      <p:grpSpPr>
        <a:xfrm>
          <a:off x="0" y="0"/>
          <a:ext cx="0" cy="0"/>
          <a:chOff x="0" y="0"/>
          <a:chExt cx="0" cy="0"/>
        </a:xfrm>
      </p:grpSpPr>
      <p:sp>
        <p:nvSpPr>
          <p:cNvPr id="31" name="Google Shape;31;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nc-sa/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2.0/legalcode" TargetMode="External"/><Relationship Id="rId4" Type="http://schemas.openxmlformats.org/officeDocument/2006/relationships/hyperlink" Target="https://www.flickr.com/photos/132646954@N02/2091099884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0"/>
        <p:cNvGrpSpPr/>
        <p:nvPr/>
      </p:nvGrpSpPr>
      <p:grpSpPr>
        <a:xfrm>
          <a:off x="0" y="0"/>
          <a:ext cx="0" cy="0"/>
          <a:chOff x="0" y="0"/>
          <a:chExt cx="0" cy="0"/>
        </a:xfrm>
      </p:grpSpPr>
      <p:sp>
        <p:nvSpPr>
          <p:cNvPr id="41" name="Google Shape;41;p6"/>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600"/>
              <a:buFont typeface="Arial Black"/>
              <a:buNone/>
            </a:pPr>
            <a:r>
              <a:rPr lang="en-US" sz="3600" b="0" i="0" u="none" strike="noStrike" cap="none">
                <a:solidFill>
                  <a:srgbClr val="6CB255"/>
                </a:solidFill>
                <a:latin typeface="Arial Black"/>
                <a:ea typeface="Arial Black"/>
                <a:cs typeface="Arial Black"/>
                <a:sym typeface="Arial Black"/>
              </a:rPr>
              <a:t>BIOLOGY 2E</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39 RESPIRATORY SYSTEM</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42" name="Google Shape;42;p6"/>
          <p:cNvPicPr preferRelativeResize="0"/>
          <p:nvPr/>
        </p:nvPicPr>
        <p:blipFill rotWithShape="1">
          <a:blip r:embed="rId3">
            <a:alphaModFix/>
          </a:blip>
          <a:srcRect/>
          <a:stretch/>
        </p:blipFill>
        <p:spPr>
          <a:xfrm>
            <a:off x="3159862" y="2502569"/>
            <a:ext cx="2824276" cy="3609474"/>
          </a:xfrm>
          <a:prstGeom prst="rect">
            <a:avLst/>
          </a:prstGeom>
          <a:noFill/>
          <a:ln>
            <a:noFill/>
          </a:ln>
        </p:spPr>
      </p:pic>
      <p:pic>
        <p:nvPicPr>
          <p:cNvPr id="43" name="Google Shape;43;p6" descr="OSX-Horiz-TM-RGB-2015.eps"/>
          <p:cNvPicPr preferRelativeResize="0"/>
          <p:nvPr/>
        </p:nvPicPr>
        <p:blipFill rotWithShape="1">
          <a:blip r:embed="rId4">
            <a:alphaModFix/>
          </a:blip>
          <a:srcRect/>
          <a:stretch/>
        </p:blipFill>
        <p:spPr>
          <a:xfrm>
            <a:off x="6705600" y="5878757"/>
            <a:ext cx="2034556" cy="466571"/>
          </a:xfrm>
          <a:prstGeom prst="rect">
            <a:avLst/>
          </a:prstGeom>
          <a:noFill/>
          <a:ln>
            <a:noFill/>
          </a:ln>
        </p:spPr>
      </p:pic>
      <p:sp>
        <p:nvSpPr>
          <p:cNvPr id="44" name="Google Shape;44;p6"/>
          <p:cNvSpPr txBox="1"/>
          <p:nvPr/>
        </p:nvSpPr>
        <p:spPr>
          <a:xfrm>
            <a:off x="257174" y="5661919"/>
            <a:ext cx="1957388"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This work is licensed under a </a:t>
            </a:r>
            <a:r>
              <a:rPr lang="en-US" sz="1050" b="0" i="0" u="sng" strike="noStrike" cap="none">
                <a:solidFill>
                  <a:schemeClr val="dk1"/>
                </a:solidFill>
                <a:latin typeface="Arial"/>
                <a:ea typeface="Arial"/>
                <a:cs typeface="Arial"/>
                <a:sym typeface="Arial"/>
                <a:hlinkClick r:id="rId5"/>
              </a:rPr>
              <a:t>Creative Commons Attribution-NonCommercial-ShareAlike 4.0 International License</a:t>
            </a:r>
            <a:r>
              <a:rPr lang="en-US" sz="1050" b="0" i="0" u="none" strike="noStrike" cap="none">
                <a:solidFill>
                  <a:schemeClr val="dk1"/>
                </a:solidFill>
                <a:latin typeface="Arial"/>
                <a:ea typeface="Arial"/>
                <a:cs typeface="Arial"/>
                <a:sym typeface="Arial"/>
              </a:rPr>
              <a:t>.</a:t>
            </a:r>
            <a:endParaRPr/>
          </a:p>
        </p:txBody>
      </p:sp>
      <p:pic>
        <p:nvPicPr>
          <p:cNvPr id="45" name="Google Shape;45;p6"/>
          <p:cNvPicPr preferRelativeResize="0"/>
          <p:nvPr/>
        </p:nvPicPr>
        <p:blipFill rotWithShape="1">
          <a:blip r:embed="rId6">
            <a:alphaModFix/>
          </a:blip>
          <a:srcRect/>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b="1"/>
              <a:t>LUNGS</a:t>
            </a:r>
            <a:endParaRPr>
              <a:solidFill>
                <a:schemeClr val="dk2"/>
              </a:solidFill>
            </a:endParaRPr>
          </a:p>
        </p:txBody>
      </p:sp>
      <p:pic>
        <p:nvPicPr>
          <p:cNvPr id="110" name="Google Shape;110;p15"/>
          <p:cNvPicPr preferRelativeResize="0"/>
          <p:nvPr/>
        </p:nvPicPr>
        <p:blipFill rotWithShape="1">
          <a:blip r:embed="rId3">
            <a:alphaModFix/>
          </a:blip>
          <a:srcRect/>
          <a:stretch/>
        </p:blipFill>
        <p:spPr>
          <a:xfrm>
            <a:off x="794207" y="1068275"/>
            <a:ext cx="7555587" cy="50325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GAS EXCHANGE</a:t>
            </a:r>
            <a:endParaRPr/>
          </a:p>
        </p:txBody>
      </p:sp>
      <p:sp>
        <p:nvSpPr>
          <p:cNvPr id="116" name="Google Shape;116;p16"/>
          <p:cNvSpPr txBox="1"/>
          <p:nvPr/>
        </p:nvSpPr>
        <p:spPr>
          <a:xfrm>
            <a:off x="3152915" y="2211640"/>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 name="Google Shape;117;p16"/>
          <p:cNvSpPr txBox="1">
            <a:spLocks noGrp="1"/>
          </p:cNvSpPr>
          <p:nvPr>
            <p:ph type="body" idx="1"/>
          </p:nvPr>
        </p:nvSpPr>
        <p:spPr>
          <a:xfrm>
            <a:off x="457200" y="1245468"/>
            <a:ext cx="8344687" cy="365023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solidFill>
                  <a:schemeClr val="dk1"/>
                </a:solidFill>
              </a:rPr>
              <a:t>Occurs primarily through diffusion</a:t>
            </a:r>
            <a:endParaRPr/>
          </a:p>
          <a:p>
            <a:pPr marL="342900" lvl="0" indent="-342900" algn="l" rtl="0">
              <a:spcBef>
                <a:spcPts val="1080"/>
              </a:spcBef>
              <a:spcAft>
                <a:spcPts val="0"/>
              </a:spcAft>
              <a:buSzPts val="2400"/>
              <a:buFont typeface="Arial"/>
              <a:buChar char="•"/>
            </a:pPr>
            <a:r>
              <a:rPr lang="en-US" sz="2400">
                <a:solidFill>
                  <a:schemeClr val="dk1"/>
                </a:solidFill>
              </a:rPr>
              <a:t>Respiratory surfaces must be kept moist in order for gases to dissolve and diffuse</a:t>
            </a:r>
            <a:endParaRPr/>
          </a:p>
          <a:p>
            <a:pPr marL="342900" lvl="0" indent="-342900" algn="l" rtl="0">
              <a:spcBef>
                <a:spcPts val="1080"/>
              </a:spcBef>
              <a:spcAft>
                <a:spcPts val="0"/>
              </a:spcAft>
              <a:buSzPts val="2400"/>
              <a:buFont typeface="Arial"/>
              <a:buChar char="•"/>
            </a:pPr>
            <a:r>
              <a:rPr lang="en-US" sz="2400">
                <a:solidFill>
                  <a:schemeClr val="dk1"/>
                </a:solidFill>
              </a:rPr>
              <a:t>Gas molecules move from area of high to low concentration</a:t>
            </a:r>
            <a:endParaRPr/>
          </a:p>
          <a:p>
            <a:pPr marL="342900" lvl="0" indent="-342900" algn="l" rtl="0">
              <a:spcBef>
                <a:spcPts val="1080"/>
              </a:spcBef>
              <a:spcAft>
                <a:spcPts val="0"/>
              </a:spcAft>
              <a:buSzPts val="2400"/>
              <a:buFont typeface="Arial"/>
              <a:buChar char="•"/>
            </a:pPr>
            <a:r>
              <a:rPr lang="en-US" sz="2400">
                <a:solidFill>
                  <a:schemeClr val="dk1"/>
                </a:solidFill>
              </a:rPr>
              <a:t>Affected by partial pressures and solubility of gases</a:t>
            </a:r>
            <a:endParaRPr/>
          </a:p>
          <a:p>
            <a:pPr marL="1074420" lvl="1" indent="-342900" algn="l" rtl="0">
              <a:spcBef>
                <a:spcPts val="1080"/>
              </a:spcBef>
              <a:spcAft>
                <a:spcPts val="0"/>
              </a:spcAft>
              <a:buSzPts val="2400"/>
              <a:buFont typeface="Arial"/>
              <a:buChar char="•"/>
            </a:pPr>
            <a:r>
              <a:rPr lang="en-US" sz="2400"/>
              <a:t>Carbon dioxide is ~20 times more soluble than oxygen</a:t>
            </a: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AIR PRESSURE</a:t>
            </a:r>
            <a:endParaRPr/>
          </a:p>
        </p:txBody>
      </p:sp>
      <p:sp>
        <p:nvSpPr>
          <p:cNvPr id="123" name="Google Shape;123;p17"/>
          <p:cNvSpPr txBox="1">
            <a:spLocks noGrp="1"/>
          </p:cNvSpPr>
          <p:nvPr>
            <p:ph type="body" idx="1"/>
          </p:nvPr>
        </p:nvSpPr>
        <p:spPr>
          <a:xfrm>
            <a:off x="457199" y="1107618"/>
            <a:ext cx="8411355" cy="224061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solidFill>
                  <a:srgbClr val="000000"/>
                </a:solidFill>
              </a:rPr>
              <a:t>Air exerts a pressure downward, due to gravity</a:t>
            </a:r>
            <a:endParaRPr/>
          </a:p>
          <a:p>
            <a:pPr marL="342900" lvl="0" indent="-342900" algn="l" rtl="0">
              <a:spcBef>
                <a:spcPts val="1080"/>
              </a:spcBef>
              <a:spcAft>
                <a:spcPts val="0"/>
              </a:spcAft>
              <a:buSzPts val="2400"/>
              <a:buFont typeface="Arial"/>
              <a:buChar char="•"/>
            </a:pPr>
            <a:r>
              <a:rPr lang="en-US" sz="2400">
                <a:solidFill>
                  <a:srgbClr val="000000"/>
                </a:solidFill>
              </a:rPr>
              <a:t>A pressure of 760 mm Hg is defined as one atmosphere (1.0 atm) of pressure</a:t>
            </a:r>
            <a:endParaRPr/>
          </a:p>
          <a:p>
            <a:pPr marL="342900" lvl="0" indent="-342900" algn="l" rtl="0">
              <a:spcBef>
                <a:spcPts val="1080"/>
              </a:spcBef>
              <a:spcAft>
                <a:spcPts val="0"/>
              </a:spcAft>
              <a:buSzPts val="2400"/>
              <a:buFont typeface="Arial"/>
              <a:buChar char="•"/>
            </a:pPr>
            <a:r>
              <a:rPr lang="en-US" sz="2400">
                <a:solidFill>
                  <a:srgbClr val="000000"/>
                </a:solidFill>
              </a:rPr>
              <a:t>Partial pressure is the pressure contributed by a gas to the total atmospheric pressure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457200" y="241325"/>
            <a:ext cx="8062800" cy="180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Composition of Atmospheric Air and Partial Pressures at Sea Level (Total Air Pressure = 760 mmHg)</a:t>
            </a:r>
            <a:endParaRPr/>
          </a:p>
        </p:txBody>
      </p:sp>
      <p:graphicFrame>
        <p:nvGraphicFramePr>
          <p:cNvPr id="129" name="Google Shape;129;p18"/>
          <p:cNvGraphicFramePr/>
          <p:nvPr/>
        </p:nvGraphicFramePr>
        <p:xfrm>
          <a:off x="952500" y="2667000"/>
          <a:ext cx="3000000" cy="3000000"/>
        </p:xfrm>
        <a:graphic>
          <a:graphicData uri="http://schemas.openxmlformats.org/drawingml/2006/table">
            <a:tbl>
              <a:tblPr>
                <a:noFill/>
                <a:tableStyleId>{156B4F73-4B0C-4EB7-8CFB-F03501B2BA69}</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b="1"/>
                        <a:t>Gas</a:t>
                      </a:r>
                      <a:endParaRPr b="1"/>
                    </a:p>
                  </a:txBody>
                  <a:tcPr marL="91425" marR="91425" marT="91425" marB="91425"/>
                </a:tc>
                <a:tc>
                  <a:txBody>
                    <a:bodyPr/>
                    <a:lstStyle/>
                    <a:p>
                      <a:pPr marL="0" lvl="0" indent="0" algn="ctr" rtl="0">
                        <a:spcBef>
                          <a:spcPts val="0"/>
                        </a:spcBef>
                        <a:spcAft>
                          <a:spcPts val="0"/>
                        </a:spcAft>
                        <a:buNone/>
                      </a:pPr>
                      <a:r>
                        <a:rPr lang="en-US" b="1"/>
                        <a:t>Percent of Air*</a:t>
                      </a:r>
                      <a:endParaRPr b="1"/>
                    </a:p>
                  </a:txBody>
                  <a:tcPr marL="91425" marR="91425" marT="91425" marB="91425"/>
                </a:tc>
                <a:tc>
                  <a:txBody>
                    <a:bodyPr/>
                    <a:lstStyle/>
                    <a:p>
                      <a:pPr marL="0" lvl="0" indent="0" algn="ctr" rtl="0">
                        <a:spcBef>
                          <a:spcPts val="0"/>
                        </a:spcBef>
                        <a:spcAft>
                          <a:spcPts val="0"/>
                        </a:spcAft>
                        <a:buNone/>
                      </a:pPr>
                      <a:r>
                        <a:rPr lang="en-US" b="1"/>
                        <a:t>Partial Pressure (mmHg)*</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Nitrogen</a:t>
                      </a:r>
                      <a:endParaRPr/>
                    </a:p>
                  </a:txBody>
                  <a:tcPr marL="91425" marR="91425" marT="91425" marB="91425"/>
                </a:tc>
                <a:tc>
                  <a:txBody>
                    <a:bodyPr/>
                    <a:lstStyle/>
                    <a:p>
                      <a:pPr marL="0" lvl="0" indent="0" algn="ctr" rtl="0">
                        <a:spcBef>
                          <a:spcPts val="0"/>
                        </a:spcBef>
                        <a:spcAft>
                          <a:spcPts val="0"/>
                        </a:spcAft>
                        <a:buNone/>
                      </a:pPr>
                      <a:r>
                        <a:rPr lang="en-US"/>
                        <a:t>78.6%</a:t>
                      </a:r>
                      <a:endParaRPr/>
                    </a:p>
                  </a:txBody>
                  <a:tcPr marL="91425" marR="91425" marT="91425" marB="91425"/>
                </a:tc>
                <a:tc>
                  <a:txBody>
                    <a:bodyPr/>
                    <a:lstStyle/>
                    <a:p>
                      <a:pPr marL="0" lvl="0" indent="0" algn="ctr" rtl="0">
                        <a:spcBef>
                          <a:spcPts val="0"/>
                        </a:spcBef>
                        <a:spcAft>
                          <a:spcPts val="0"/>
                        </a:spcAft>
                        <a:buNone/>
                      </a:pPr>
                      <a:r>
                        <a:rPr lang="en-US"/>
                        <a:t>597.36</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Oxygen</a:t>
                      </a:r>
                      <a:endParaRPr/>
                    </a:p>
                  </a:txBody>
                  <a:tcPr marL="91425" marR="91425" marT="91425" marB="91425"/>
                </a:tc>
                <a:tc>
                  <a:txBody>
                    <a:bodyPr/>
                    <a:lstStyle/>
                    <a:p>
                      <a:pPr marL="0" lvl="0" indent="0" algn="ctr" rtl="0">
                        <a:spcBef>
                          <a:spcPts val="0"/>
                        </a:spcBef>
                        <a:spcAft>
                          <a:spcPts val="0"/>
                        </a:spcAft>
                        <a:buNone/>
                      </a:pPr>
                      <a:r>
                        <a:rPr lang="en-US"/>
                        <a:t>20.9%</a:t>
                      </a:r>
                      <a:endParaRPr/>
                    </a:p>
                  </a:txBody>
                  <a:tcPr marL="91425" marR="91425" marT="91425" marB="91425"/>
                </a:tc>
                <a:tc>
                  <a:txBody>
                    <a:bodyPr/>
                    <a:lstStyle/>
                    <a:p>
                      <a:pPr marL="0" lvl="0" indent="0" algn="ctr" rtl="0">
                        <a:spcBef>
                          <a:spcPts val="0"/>
                        </a:spcBef>
                        <a:spcAft>
                          <a:spcPts val="0"/>
                        </a:spcAft>
                        <a:buNone/>
                      </a:pPr>
                      <a:r>
                        <a:rPr lang="en-US"/>
                        <a:t>158.84</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Water Vapor</a:t>
                      </a:r>
                      <a:endParaRPr/>
                    </a:p>
                  </a:txBody>
                  <a:tcPr marL="91425" marR="91425" marT="91425" marB="91425"/>
                </a:tc>
                <a:tc>
                  <a:txBody>
                    <a:bodyPr/>
                    <a:lstStyle/>
                    <a:p>
                      <a:pPr marL="0" lvl="0" indent="0" algn="ctr" rtl="0">
                        <a:spcBef>
                          <a:spcPts val="0"/>
                        </a:spcBef>
                        <a:spcAft>
                          <a:spcPts val="0"/>
                        </a:spcAft>
                        <a:buNone/>
                      </a:pPr>
                      <a:r>
                        <a:rPr lang="en-US"/>
                        <a:t>0.5%</a:t>
                      </a:r>
                      <a:endParaRPr/>
                    </a:p>
                  </a:txBody>
                  <a:tcPr marL="91425" marR="91425" marT="91425" marB="91425"/>
                </a:tc>
                <a:tc>
                  <a:txBody>
                    <a:bodyPr/>
                    <a:lstStyle/>
                    <a:p>
                      <a:pPr marL="0" lvl="0" indent="0" algn="ctr" rtl="0">
                        <a:spcBef>
                          <a:spcPts val="0"/>
                        </a:spcBef>
                        <a:spcAft>
                          <a:spcPts val="0"/>
                        </a:spcAft>
                        <a:buNone/>
                      </a:pPr>
                      <a:r>
                        <a:rPr lang="en-US"/>
                        <a:t>3.80</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Carbon Dioxide</a:t>
                      </a:r>
                      <a:endParaRPr/>
                    </a:p>
                  </a:txBody>
                  <a:tcPr marL="91425" marR="91425" marT="91425" marB="91425"/>
                </a:tc>
                <a:tc>
                  <a:txBody>
                    <a:bodyPr/>
                    <a:lstStyle/>
                    <a:p>
                      <a:pPr marL="0" lvl="0" indent="0" algn="ctr" rtl="0">
                        <a:spcBef>
                          <a:spcPts val="0"/>
                        </a:spcBef>
                        <a:spcAft>
                          <a:spcPts val="0"/>
                        </a:spcAft>
                        <a:buNone/>
                      </a:pPr>
                      <a:r>
                        <a:rPr lang="en-US"/>
                        <a:t>0.04%</a:t>
                      </a:r>
                      <a:endParaRPr/>
                    </a:p>
                  </a:txBody>
                  <a:tcPr marL="91425" marR="91425" marT="91425" marB="91425"/>
                </a:tc>
                <a:tc>
                  <a:txBody>
                    <a:bodyPr/>
                    <a:lstStyle/>
                    <a:p>
                      <a:pPr marL="0" lvl="0" indent="0" algn="ctr" rtl="0">
                        <a:spcBef>
                          <a:spcPts val="0"/>
                        </a:spcBef>
                        <a:spcAft>
                          <a:spcPts val="0"/>
                        </a:spcAft>
                        <a:buNone/>
                      </a:pPr>
                      <a:r>
                        <a:rPr lang="en-US"/>
                        <a:t>0.304</a:t>
                      </a:r>
                      <a:endParaRPr/>
                    </a:p>
                  </a:txBody>
                  <a:tcPr marL="91425" marR="91425" marT="91425" marB="91425"/>
                </a:tc>
                <a:extLst>
                  <a:ext uri="{0D108BD9-81ED-4DB2-BD59-A6C34878D82A}">
                    <a16:rowId xmlns:a16="http://schemas.microsoft.com/office/drawing/2014/main" val="10004"/>
                  </a:ext>
                </a:extLst>
              </a:tr>
            </a:tbl>
          </a:graphicData>
        </a:graphic>
      </p:graphicFrame>
      <p:sp>
        <p:nvSpPr>
          <p:cNvPr id="130" name="Google Shape;130;p18"/>
          <p:cNvSpPr txBox="1"/>
          <p:nvPr/>
        </p:nvSpPr>
        <p:spPr>
          <a:xfrm>
            <a:off x="1481100" y="4964575"/>
            <a:ext cx="61818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Partial Pressure of Nitrogen: 760 X 78.6% = 597.36 mmHg</a:t>
            </a:r>
            <a:endParaRPr/>
          </a:p>
        </p:txBody>
      </p:sp>
      <p:sp>
        <p:nvSpPr>
          <p:cNvPr id="131" name="Google Shape;131;p18"/>
          <p:cNvSpPr txBox="1"/>
          <p:nvPr/>
        </p:nvSpPr>
        <p:spPr>
          <a:xfrm>
            <a:off x="2919200" y="6155875"/>
            <a:ext cx="61818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t>
            </a:r>
            <a:r>
              <a:rPr lang="en-US" i="1"/>
              <a:t> </a:t>
            </a:r>
            <a:r>
              <a:rPr lang="en-US"/>
              <a:t>Partial pressures calculated using percentages taken from </a:t>
            </a:r>
            <a:r>
              <a:rPr lang="en-US" i="1"/>
              <a:t>Biology, 2e.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Partial Pressure at Different Altitudes</a:t>
            </a:r>
            <a:endParaRPr/>
          </a:p>
        </p:txBody>
      </p:sp>
      <p:sp>
        <p:nvSpPr>
          <p:cNvPr id="137" name="Google Shape;137;p19"/>
          <p:cNvSpPr txBox="1">
            <a:spLocks noGrp="1"/>
          </p:cNvSpPr>
          <p:nvPr>
            <p:ph type="body" idx="1"/>
          </p:nvPr>
        </p:nvSpPr>
        <p:spPr>
          <a:xfrm>
            <a:off x="457199" y="1107618"/>
            <a:ext cx="8259585" cy="522604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342900" lvl="0" indent="-342900" algn="l" rtl="0">
              <a:spcBef>
                <a:spcPts val="1040"/>
              </a:spcBef>
              <a:spcAft>
                <a:spcPts val="0"/>
              </a:spcAft>
              <a:buSzPts val="2200"/>
              <a:buFont typeface="Arial"/>
              <a:buChar char="•"/>
            </a:pPr>
            <a:r>
              <a:rPr lang="en-US" sz="2200">
                <a:solidFill>
                  <a:srgbClr val="000000"/>
                </a:solidFill>
              </a:rPr>
              <a:t>At 5364 m (17,598 ft.) the atmospheric pressure is 401 mmHg, this is the pressure at base camp 1 on Mount Everest. </a:t>
            </a:r>
            <a:endParaRPr/>
          </a:p>
          <a:p>
            <a:pPr marL="573088" lvl="1" indent="-230187" algn="l" rtl="0">
              <a:spcBef>
                <a:spcPts val="1040"/>
              </a:spcBef>
              <a:spcAft>
                <a:spcPts val="0"/>
              </a:spcAft>
              <a:buSzPts val="2200"/>
              <a:buFont typeface="Arial"/>
              <a:buChar char="•"/>
            </a:pPr>
            <a:r>
              <a:rPr lang="en-US" sz="2200">
                <a:solidFill>
                  <a:srgbClr val="000000"/>
                </a:solidFill>
              </a:rPr>
              <a:t>PO</a:t>
            </a:r>
            <a:r>
              <a:rPr lang="en-US" sz="2200" baseline="-25000">
                <a:solidFill>
                  <a:srgbClr val="000000"/>
                </a:solidFill>
              </a:rPr>
              <a:t>2</a:t>
            </a:r>
            <a:r>
              <a:rPr lang="en-US" sz="2200">
                <a:solidFill>
                  <a:srgbClr val="000000"/>
                </a:solidFill>
              </a:rPr>
              <a:t> = 401 × 20.95% = 84 mmHg</a:t>
            </a:r>
            <a:endParaRPr/>
          </a:p>
          <a:p>
            <a:pPr marL="796925" lvl="2" indent="-223837" algn="l" rtl="0">
              <a:spcBef>
                <a:spcPts val="400"/>
              </a:spcBef>
              <a:spcAft>
                <a:spcPts val="0"/>
              </a:spcAft>
              <a:buSzPts val="2000"/>
              <a:buFont typeface="Arial"/>
              <a:buChar char="•"/>
            </a:pPr>
            <a:r>
              <a:rPr lang="en-US" sz="2000">
                <a:solidFill>
                  <a:srgbClr val="000000"/>
                </a:solidFill>
              </a:rPr>
              <a:t>Notice that the % of oxygen is the same at this altitude as it is at sea level but the partial pressure of oxygen is lower</a:t>
            </a:r>
            <a:endParaRPr/>
          </a:p>
          <a:p>
            <a:pPr marL="796925" lvl="2" indent="-223837" algn="l" rtl="0">
              <a:spcBef>
                <a:spcPts val="400"/>
              </a:spcBef>
              <a:spcAft>
                <a:spcPts val="0"/>
              </a:spcAft>
              <a:buSzPts val="2000"/>
              <a:buFont typeface="Arial"/>
              <a:buChar char="•"/>
            </a:pPr>
            <a:r>
              <a:rPr lang="en-US" sz="2000">
                <a:solidFill>
                  <a:srgbClr val="000000"/>
                </a:solidFill>
              </a:rPr>
              <a:t>This is why most climbers on Mount Everest use supplemental oxygen!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GAS EXCHANGE BETWEEN ALVEOLI AND BLOOD</a:t>
            </a:r>
            <a:endParaRPr/>
          </a:p>
        </p:txBody>
      </p:sp>
      <p:sp>
        <p:nvSpPr>
          <p:cNvPr id="143" name="Google Shape;143;p20"/>
          <p:cNvSpPr txBox="1">
            <a:spLocks noGrp="1"/>
          </p:cNvSpPr>
          <p:nvPr>
            <p:ph type="body" idx="1"/>
          </p:nvPr>
        </p:nvSpPr>
        <p:spPr>
          <a:xfrm>
            <a:off x="457200" y="1064185"/>
            <a:ext cx="8344687" cy="416113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solidFill>
                  <a:srgbClr val="000000"/>
                </a:solidFill>
              </a:rPr>
              <a:t>In vertebrates, the gases diffuse into the aqueous layer covering the epithelial cells that line the respiratory organs</a:t>
            </a:r>
            <a:endParaRPr/>
          </a:p>
          <a:p>
            <a:pPr marL="342900" lvl="0" indent="-342900" algn="l" rtl="0">
              <a:spcBef>
                <a:spcPts val="1080"/>
              </a:spcBef>
              <a:spcAft>
                <a:spcPts val="0"/>
              </a:spcAft>
              <a:buSzPts val="2400"/>
              <a:buFont typeface="Arial"/>
              <a:buChar char="•"/>
            </a:pPr>
            <a:r>
              <a:rPr lang="en-US" sz="2400">
                <a:solidFill>
                  <a:srgbClr val="000000"/>
                </a:solidFill>
              </a:rPr>
              <a:t>Diffusion is passive, driven only by the difference in O</a:t>
            </a:r>
            <a:r>
              <a:rPr lang="en-US" sz="2400" baseline="-25000">
                <a:solidFill>
                  <a:srgbClr val="000000"/>
                </a:solidFill>
              </a:rPr>
              <a:t>2</a:t>
            </a:r>
            <a:r>
              <a:rPr lang="en-US" sz="2400">
                <a:solidFill>
                  <a:srgbClr val="000000"/>
                </a:solidFill>
              </a:rPr>
              <a:t> and CO</a:t>
            </a:r>
            <a:r>
              <a:rPr lang="en-US" sz="2400" baseline="-25000">
                <a:solidFill>
                  <a:srgbClr val="000000"/>
                </a:solidFill>
              </a:rPr>
              <a:t>2</a:t>
            </a:r>
            <a:r>
              <a:rPr lang="en-US" sz="2400">
                <a:solidFill>
                  <a:srgbClr val="000000"/>
                </a:solidFill>
              </a:rPr>
              <a:t> concentrations on the two sides of the membranes and their relative solubility in the plasma membrane</a:t>
            </a:r>
            <a:endParaRPr/>
          </a:p>
          <a:p>
            <a:pPr marL="573088" lvl="1" indent="-230187" algn="l" rtl="0">
              <a:spcBef>
                <a:spcPts val="1040"/>
              </a:spcBef>
              <a:spcAft>
                <a:spcPts val="0"/>
              </a:spcAft>
              <a:buSzPts val="2200"/>
              <a:buFont typeface="Arial"/>
              <a:buChar char="•"/>
            </a:pPr>
            <a:r>
              <a:rPr lang="en-US" sz="2200">
                <a:solidFill>
                  <a:srgbClr val="000000"/>
                </a:solidFill>
              </a:rPr>
              <a:t>High O</a:t>
            </a:r>
            <a:r>
              <a:rPr lang="en-US" sz="2200" baseline="-25000">
                <a:solidFill>
                  <a:srgbClr val="000000"/>
                </a:solidFill>
              </a:rPr>
              <a:t>2</a:t>
            </a:r>
            <a:r>
              <a:rPr lang="en-US" sz="2200">
                <a:solidFill>
                  <a:srgbClr val="000000"/>
                </a:solidFill>
              </a:rPr>
              <a:t> in alveoli results in </a:t>
            </a:r>
            <a:r>
              <a:rPr lang="en-US" sz="2200"/>
              <a:t>O</a:t>
            </a:r>
            <a:r>
              <a:rPr lang="en-US" sz="2200" baseline="-25000"/>
              <a:t>2</a:t>
            </a:r>
            <a:r>
              <a:rPr lang="en-US" sz="2200">
                <a:solidFill>
                  <a:srgbClr val="000000"/>
                </a:solidFill>
              </a:rPr>
              <a:t> diffusing into blood</a:t>
            </a:r>
            <a:endParaRPr/>
          </a:p>
          <a:p>
            <a:pPr marL="573088" lvl="1" indent="-230187" algn="l" rtl="0">
              <a:spcBef>
                <a:spcPts val="440"/>
              </a:spcBef>
              <a:spcAft>
                <a:spcPts val="0"/>
              </a:spcAft>
              <a:buSzPts val="2200"/>
              <a:buFont typeface="Arial"/>
              <a:buChar char="•"/>
            </a:pPr>
            <a:r>
              <a:rPr lang="en-US" sz="2200">
                <a:solidFill>
                  <a:srgbClr val="000000"/>
                </a:solidFill>
              </a:rPr>
              <a:t>High CO</a:t>
            </a:r>
            <a:r>
              <a:rPr lang="en-US" sz="2200" baseline="-25000">
                <a:solidFill>
                  <a:srgbClr val="000000"/>
                </a:solidFill>
              </a:rPr>
              <a:t>2</a:t>
            </a:r>
            <a:r>
              <a:rPr lang="en-US" sz="2200">
                <a:solidFill>
                  <a:srgbClr val="000000"/>
                </a:solidFill>
              </a:rPr>
              <a:t> in blood in </a:t>
            </a:r>
            <a:r>
              <a:rPr lang="en-US" sz="2200"/>
              <a:t>CO</a:t>
            </a:r>
            <a:r>
              <a:rPr lang="en-US" sz="2200" baseline="-25000"/>
              <a:t>2 </a:t>
            </a:r>
            <a:r>
              <a:rPr lang="en-US" sz="2200">
                <a:solidFill>
                  <a:srgbClr val="000000"/>
                </a:solidFill>
              </a:rPr>
              <a:t>diffusing into alveoli</a:t>
            </a:r>
            <a:endParaRPr/>
          </a:p>
          <a:p>
            <a:pPr marL="342900" lvl="0" indent="-342900" algn="l" rtl="0">
              <a:spcBef>
                <a:spcPts val="480"/>
              </a:spcBef>
              <a:spcAft>
                <a:spcPts val="0"/>
              </a:spcAft>
              <a:buSzPts val="2400"/>
              <a:buFont typeface="Arial"/>
              <a:buChar char="•"/>
            </a:pPr>
            <a:r>
              <a:rPr lang="en-US" sz="2400">
                <a:solidFill>
                  <a:srgbClr val="000000"/>
                </a:solidFill>
              </a:rPr>
              <a:t>Opposite Occurs in the Tissue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GAS EXCHANGE</a:t>
            </a:r>
            <a:endParaRPr/>
          </a:p>
        </p:txBody>
      </p:sp>
      <p:pic>
        <p:nvPicPr>
          <p:cNvPr id="149" name="Google Shape;149;p21" descr="The illustration shows the movement of deoxygenated air into the lungs, and oxygenated air out of the lungs. Also shown is the circulation of blood through the body. Circulation begins when deoxygenated blood in arteries leaves the right side of the heart and enters the lungs. Oxygenated blood exits the lungs, and enters the left side of the heart, which pumps it to the rest of the body via arteries. The partial pressure of oxygen in the atmosphere is 160 millimeters of mercury, and the partial pressure of carbon dioxide is 0.2 millimeters of mercury. The partial pressure of oxygen in the arteries is 100 millimeters of mercury, and the partial pressure of carbon dioxide is 40 millimeters of mercury. The partial pressure of oxygen in the veins is 40 millimeters of mercury, and the partial pressure of carbon dioxide is 46 millimeters of mercury."/>
          <p:cNvPicPr preferRelativeResize="0">
            <a:picLocks noGrp="1"/>
          </p:cNvPicPr>
          <p:nvPr>
            <p:ph type="body" idx="1"/>
          </p:nvPr>
        </p:nvPicPr>
        <p:blipFill rotWithShape="1">
          <a:blip r:embed="rId3">
            <a:alphaModFix/>
          </a:blip>
          <a:srcRect/>
          <a:stretch/>
        </p:blipFill>
        <p:spPr>
          <a:xfrm>
            <a:off x="628650" y="1199705"/>
            <a:ext cx="7429500" cy="49066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body" idx="1"/>
          </p:nvPr>
        </p:nvSpPr>
        <p:spPr>
          <a:xfrm>
            <a:off x="457200" y="1600200"/>
            <a:ext cx="8229600" cy="4480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a:t>Amphibians</a:t>
            </a:r>
            <a:endParaRPr/>
          </a:p>
          <a:p>
            <a:pPr marL="457200" lvl="0" indent="-457200" algn="l" rtl="0">
              <a:spcBef>
                <a:spcPts val="1240"/>
              </a:spcBef>
              <a:spcAft>
                <a:spcPts val="0"/>
              </a:spcAft>
              <a:buSzPts val="3200"/>
              <a:buFont typeface="Arial"/>
              <a:buChar char="•"/>
            </a:pPr>
            <a:r>
              <a:rPr lang="en-US"/>
              <a:t>Tadpoles – use gills</a:t>
            </a:r>
            <a:endParaRPr/>
          </a:p>
          <a:p>
            <a:pPr marL="457200" lvl="0" indent="-457200" algn="l" rtl="0">
              <a:spcBef>
                <a:spcPts val="1240"/>
              </a:spcBef>
              <a:spcAft>
                <a:spcPts val="0"/>
              </a:spcAft>
              <a:buSzPts val="3200"/>
              <a:buFont typeface="Arial"/>
              <a:buChar char="•"/>
            </a:pPr>
            <a:r>
              <a:rPr lang="en-US"/>
              <a:t>In most amphibians – as tadpoles grow, gills disappear and lungs grow</a:t>
            </a:r>
            <a:endParaRPr/>
          </a:p>
          <a:p>
            <a:pPr marL="457200" lvl="0" indent="-457200" algn="l" rtl="0">
              <a:spcBef>
                <a:spcPts val="1240"/>
              </a:spcBef>
              <a:spcAft>
                <a:spcPts val="0"/>
              </a:spcAft>
              <a:buSzPts val="3200"/>
              <a:buFont typeface="Arial"/>
              <a:buChar char="•"/>
            </a:pPr>
            <a:r>
              <a:rPr lang="en-US"/>
              <a:t>Lack diaphragm – positive pressure breathing</a:t>
            </a:r>
            <a:endParaRPr/>
          </a:p>
        </p:txBody>
      </p:sp>
      <p:sp>
        <p:nvSpPr>
          <p:cNvPr id="155" name="Google Shape;155;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TYPES OF BREATHING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b="1"/>
              <a:t>TYPES OF BREATHING - BIRDS</a:t>
            </a:r>
            <a:endParaRPr/>
          </a:p>
        </p:txBody>
      </p:sp>
      <p:sp>
        <p:nvSpPr>
          <p:cNvPr id="161" name="Google Shape;161;p23"/>
          <p:cNvSpPr txBox="1">
            <a:spLocks noGrp="1"/>
          </p:cNvSpPr>
          <p:nvPr>
            <p:ph type="body" idx="1"/>
          </p:nvPr>
        </p:nvSpPr>
        <p:spPr>
          <a:xfrm>
            <a:off x="457199" y="4765943"/>
            <a:ext cx="8411355" cy="135113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solidFill>
                  <a:srgbClr val="000000"/>
                </a:solidFill>
              </a:rPr>
              <a:t>Lungs of birds have unidirectional flow</a:t>
            </a:r>
            <a:endParaRPr/>
          </a:p>
          <a:p>
            <a:pPr marL="342900" lvl="0" indent="-342900" algn="l" rtl="0">
              <a:spcBef>
                <a:spcPts val="1080"/>
              </a:spcBef>
              <a:spcAft>
                <a:spcPts val="0"/>
              </a:spcAft>
              <a:buSzPts val="2400"/>
              <a:buFont typeface="Arial"/>
              <a:buChar char="•"/>
            </a:pPr>
            <a:r>
              <a:rPr lang="en-US" sz="2400">
                <a:solidFill>
                  <a:srgbClr val="000000"/>
                </a:solidFill>
              </a:rPr>
              <a:t>Watch this video:</a:t>
            </a:r>
            <a:br>
              <a:rPr lang="en-US" sz="2400">
                <a:solidFill>
                  <a:srgbClr val="000000"/>
                </a:solidFill>
              </a:rPr>
            </a:br>
            <a:r>
              <a:rPr lang="en-US" sz="2400" u="sng">
                <a:solidFill>
                  <a:srgbClr val="0000FF"/>
                </a:solidFill>
              </a:rPr>
              <a:t>https://www.youtube.com/watch?v=kWMmyVu1ueY</a:t>
            </a:r>
            <a:r>
              <a:rPr lang="en-US" sz="2400">
                <a:solidFill>
                  <a:srgbClr val="000000"/>
                </a:solidFill>
              </a:rPr>
              <a:t> </a:t>
            </a:r>
            <a:endParaRPr/>
          </a:p>
        </p:txBody>
      </p:sp>
      <p:pic>
        <p:nvPicPr>
          <p:cNvPr id="162" name="Google Shape;162;p23" descr="Figure_B39_03_01ab.jpg"/>
          <p:cNvPicPr preferRelativeResize="0"/>
          <p:nvPr/>
        </p:nvPicPr>
        <p:blipFill rotWithShape="1">
          <a:blip r:embed="rId3">
            <a:alphaModFix/>
          </a:blip>
          <a:srcRect t="-695"/>
          <a:stretch/>
        </p:blipFill>
        <p:spPr>
          <a:xfrm>
            <a:off x="1445735" y="1405458"/>
            <a:ext cx="6252530" cy="2763077"/>
          </a:xfrm>
          <a:prstGeom prst="rect">
            <a:avLst/>
          </a:prstGeom>
          <a:noFill/>
          <a:ln>
            <a:noFill/>
          </a:ln>
        </p:spPr>
      </p:pic>
      <p:sp>
        <p:nvSpPr>
          <p:cNvPr id="163" name="Google Shape;163;p23"/>
          <p:cNvSpPr txBox="1"/>
          <p:nvPr/>
        </p:nvSpPr>
        <p:spPr>
          <a:xfrm>
            <a:off x="3609024" y="6479799"/>
            <a:ext cx="5419472"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4"/>
              </a:rPr>
              <a:t>http://cnx.org/contents/185cbf87-c72e-48f5-b51e-f14f21b5eabd@10.61</a:t>
            </a:r>
            <a:endParaRPr sz="10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LUNG STRUCTURE AND FUNCTION</a:t>
            </a:r>
            <a:endParaRPr>
              <a:solidFill>
                <a:schemeClr val="dk2"/>
              </a:solidFill>
            </a:endParaRPr>
          </a:p>
        </p:txBody>
      </p:sp>
      <p:sp>
        <p:nvSpPr>
          <p:cNvPr id="169" name="Google Shape;169;p24"/>
          <p:cNvSpPr txBox="1">
            <a:spLocks noGrp="1"/>
          </p:cNvSpPr>
          <p:nvPr>
            <p:ph type="body" idx="1"/>
          </p:nvPr>
        </p:nvSpPr>
        <p:spPr>
          <a:xfrm>
            <a:off x="249666" y="4418571"/>
            <a:ext cx="8608033" cy="199131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00"/>
              <a:buFont typeface="Arial"/>
              <a:buChar char="•"/>
            </a:pPr>
            <a:r>
              <a:rPr lang="en-US" sz="2200">
                <a:solidFill>
                  <a:srgbClr val="000000"/>
                </a:solidFill>
              </a:rPr>
              <a:t>During inhalation, thoracic volume increases through contraction of two muscle sets</a:t>
            </a:r>
            <a:endParaRPr/>
          </a:p>
          <a:p>
            <a:pPr marL="573088" lvl="1" indent="-227012" algn="l" rtl="0">
              <a:spcBef>
                <a:spcPts val="980"/>
              </a:spcBef>
              <a:spcAft>
                <a:spcPts val="0"/>
              </a:spcAft>
              <a:buSzPts val="1900"/>
              <a:buFont typeface="Arial"/>
              <a:buChar char="•"/>
            </a:pPr>
            <a:r>
              <a:rPr lang="en-US" sz="1900">
                <a:solidFill>
                  <a:srgbClr val="000000"/>
                </a:solidFill>
              </a:rPr>
              <a:t>Contraction of the external intercostal muscles expands the rib cage</a:t>
            </a:r>
            <a:endParaRPr/>
          </a:p>
          <a:p>
            <a:pPr marL="596900" lvl="1" indent="-238125" algn="l" rtl="0">
              <a:spcBef>
                <a:spcPts val="380"/>
              </a:spcBef>
              <a:spcAft>
                <a:spcPts val="0"/>
              </a:spcAft>
              <a:buSzPts val="1900"/>
              <a:buFont typeface="Arial"/>
              <a:buChar char="•"/>
            </a:pPr>
            <a:r>
              <a:rPr lang="en-US" sz="1900">
                <a:solidFill>
                  <a:srgbClr val="000000"/>
                </a:solidFill>
              </a:rPr>
              <a:t>Contraction of the diaphragm expands the volume of thorax and lungs</a:t>
            </a:r>
            <a:endParaRPr/>
          </a:p>
          <a:p>
            <a:pPr marL="342900" lvl="0" indent="-342900" algn="l" rtl="0">
              <a:spcBef>
                <a:spcPts val="440"/>
              </a:spcBef>
              <a:spcAft>
                <a:spcPts val="0"/>
              </a:spcAft>
              <a:buSzPts val="2200"/>
              <a:buFont typeface="Arial"/>
              <a:buChar char="•"/>
            </a:pPr>
            <a:r>
              <a:rPr lang="en-US" sz="2200">
                <a:solidFill>
                  <a:srgbClr val="000000"/>
                </a:solidFill>
              </a:rPr>
              <a:t>Produces pressure gradient which draws air into the lungs</a:t>
            </a:r>
            <a:endParaRPr/>
          </a:p>
        </p:txBody>
      </p:sp>
      <p:sp>
        <p:nvSpPr>
          <p:cNvPr id="170" name="Google Shape;170;p24"/>
          <p:cNvSpPr txBox="1"/>
          <p:nvPr/>
        </p:nvSpPr>
        <p:spPr>
          <a:xfrm>
            <a:off x="-1530558" y="781600"/>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71" name="Google Shape;171;p24"/>
          <p:cNvPicPr preferRelativeResize="0"/>
          <p:nvPr/>
        </p:nvPicPr>
        <p:blipFill rotWithShape="1">
          <a:blip r:embed="rId3">
            <a:alphaModFix/>
          </a:blip>
          <a:srcRect/>
          <a:stretch/>
        </p:blipFill>
        <p:spPr>
          <a:xfrm>
            <a:off x="578416" y="994867"/>
            <a:ext cx="8281988" cy="3463781"/>
          </a:xfrm>
          <a:prstGeom prst="rect">
            <a:avLst/>
          </a:prstGeom>
          <a:noFill/>
          <a:ln>
            <a:noFill/>
          </a:ln>
        </p:spPr>
      </p:pic>
      <p:sp>
        <p:nvSpPr>
          <p:cNvPr id="172" name="Google Shape;172;p24"/>
          <p:cNvSpPr txBox="1"/>
          <p:nvPr/>
        </p:nvSpPr>
        <p:spPr>
          <a:xfrm>
            <a:off x="2038350" y="6364403"/>
            <a:ext cx="622061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Image credit: modification of work by Mariana Ruiz Villareal</a:t>
            </a: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b="1"/>
              <a:t>GAS EXCHANGE</a:t>
            </a:r>
            <a:endParaRPr/>
          </a:p>
        </p:txBody>
      </p:sp>
      <p:sp>
        <p:nvSpPr>
          <p:cNvPr id="51" name="Google Shape;51;p7"/>
          <p:cNvSpPr txBox="1">
            <a:spLocks noGrp="1"/>
          </p:cNvSpPr>
          <p:nvPr>
            <p:ph type="body" idx="1"/>
          </p:nvPr>
        </p:nvSpPr>
        <p:spPr>
          <a:xfrm>
            <a:off x="457200" y="4634942"/>
            <a:ext cx="8344687" cy="176971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solidFill>
                  <a:srgbClr val="000000"/>
                </a:solidFill>
              </a:rPr>
              <a:t>All cells require oxygen for use in the efficient production of energy through cellular respiration</a:t>
            </a:r>
            <a:endParaRPr/>
          </a:p>
          <a:p>
            <a:pPr marL="342900" lvl="0" indent="-342900" algn="l" rtl="0">
              <a:spcBef>
                <a:spcPts val="1000"/>
              </a:spcBef>
              <a:spcAft>
                <a:spcPts val="0"/>
              </a:spcAft>
              <a:buSzPts val="2000"/>
              <a:buFont typeface="Arial"/>
              <a:buChar char="•"/>
            </a:pPr>
            <a:r>
              <a:rPr lang="en-US">
                <a:solidFill>
                  <a:srgbClr val="000000"/>
                </a:solidFill>
              </a:rPr>
              <a:t>One of the major physiological challenges facing all multicellular animals is obtaining sufficient oxygen and disposing of excess carbon dioxide</a:t>
            </a:r>
            <a:endParaRPr/>
          </a:p>
        </p:txBody>
      </p:sp>
      <p:pic>
        <p:nvPicPr>
          <p:cNvPr id="52" name="Google Shape;52;p7" descr="C:\Users\Kyle Bartow\Downloads\20910998842_141b272bc0_o.jpg"/>
          <p:cNvPicPr preferRelativeResize="0"/>
          <p:nvPr/>
        </p:nvPicPr>
        <p:blipFill rotWithShape="1">
          <a:blip r:embed="rId3">
            <a:alphaModFix/>
          </a:blip>
          <a:srcRect/>
          <a:stretch/>
        </p:blipFill>
        <p:spPr>
          <a:xfrm>
            <a:off x="2218118" y="987708"/>
            <a:ext cx="4707765" cy="3571629"/>
          </a:xfrm>
          <a:prstGeom prst="rect">
            <a:avLst/>
          </a:prstGeom>
          <a:noFill/>
          <a:ln>
            <a:noFill/>
          </a:ln>
        </p:spPr>
      </p:pic>
      <p:sp>
        <p:nvSpPr>
          <p:cNvPr id="53" name="Google Shape;53;p7"/>
          <p:cNvSpPr/>
          <p:nvPr/>
        </p:nvSpPr>
        <p:spPr>
          <a:xfrm>
            <a:off x="4964284" y="6474295"/>
            <a:ext cx="4038600" cy="25391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Arial"/>
                <a:ea typeface="Arial"/>
                <a:cs typeface="Arial"/>
                <a:sym typeface="Arial"/>
              </a:rPr>
              <a:t>Caption: </a:t>
            </a:r>
            <a:r>
              <a:rPr lang="en-US" sz="1000" u="sng">
                <a:solidFill>
                  <a:schemeClr val="dk1"/>
                </a:solidFill>
                <a:latin typeface="Arial"/>
                <a:ea typeface="Arial"/>
                <a:cs typeface="Arial"/>
                <a:sym typeface="Arial"/>
                <a:hlinkClick r:id="rId4"/>
              </a:rPr>
              <a:t>Sea Turtle Breath Underwater</a:t>
            </a:r>
            <a:r>
              <a:rPr lang="en-US" sz="1000">
                <a:solidFill>
                  <a:schemeClr val="dk1"/>
                </a:solidFill>
                <a:latin typeface="Arial"/>
                <a:ea typeface="Arial"/>
                <a:cs typeface="Arial"/>
                <a:sym typeface="Arial"/>
              </a:rPr>
              <a:t> © dronepicr, </a:t>
            </a:r>
            <a:r>
              <a:rPr lang="en-US" sz="1000" u="sng">
                <a:solidFill>
                  <a:schemeClr val="dk1"/>
                </a:solidFill>
                <a:latin typeface="Arial"/>
                <a:ea typeface="Arial"/>
                <a:cs typeface="Arial"/>
                <a:sym typeface="Arial"/>
                <a:hlinkClick r:id="rId5"/>
              </a:rPr>
              <a:t>License</a:t>
            </a:r>
            <a:endParaRPr sz="10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457200" y="241326"/>
            <a:ext cx="8062800" cy="659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LUNG STRUCTURE AND FUNCTION</a:t>
            </a:r>
            <a:endParaRPr>
              <a:solidFill>
                <a:schemeClr val="dk2"/>
              </a:solidFill>
            </a:endParaRPr>
          </a:p>
        </p:txBody>
      </p:sp>
      <p:sp>
        <p:nvSpPr>
          <p:cNvPr id="178" name="Google Shape;178;p25"/>
          <p:cNvSpPr txBox="1">
            <a:spLocks noGrp="1"/>
          </p:cNvSpPr>
          <p:nvPr>
            <p:ph type="body" idx="1"/>
          </p:nvPr>
        </p:nvSpPr>
        <p:spPr>
          <a:xfrm>
            <a:off x="249666" y="4418571"/>
            <a:ext cx="8607900" cy="199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00"/>
              <a:buFont typeface="Arial"/>
              <a:buChar char="•"/>
            </a:pPr>
            <a:r>
              <a:rPr lang="en-US" sz="2200">
                <a:solidFill>
                  <a:srgbClr val="000000"/>
                </a:solidFill>
              </a:rPr>
              <a:t>During exhalation, thoracic volume decreases through relaxation of diaphragm and external intercostal muscles</a:t>
            </a:r>
            <a:endParaRPr/>
          </a:p>
          <a:p>
            <a:pPr marL="342900" lvl="0" indent="-342900" algn="l" rtl="0">
              <a:spcBef>
                <a:spcPts val="440"/>
              </a:spcBef>
              <a:spcAft>
                <a:spcPts val="0"/>
              </a:spcAft>
              <a:buSzPts val="2200"/>
              <a:buFont typeface="Arial"/>
              <a:buChar char="•"/>
            </a:pPr>
            <a:r>
              <a:rPr lang="en-US" sz="2200">
                <a:solidFill>
                  <a:srgbClr val="000000"/>
                </a:solidFill>
              </a:rPr>
              <a:t>Produces pressure gradient which causes air movement out of lungs</a:t>
            </a:r>
            <a:endParaRPr/>
          </a:p>
        </p:txBody>
      </p:sp>
      <p:sp>
        <p:nvSpPr>
          <p:cNvPr id="179" name="Google Shape;179;p25"/>
          <p:cNvSpPr txBox="1"/>
          <p:nvPr/>
        </p:nvSpPr>
        <p:spPr>
          <a:xfrm>
            <a:off x="-1530558" y="781600"/>
            <a:ext cx="184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80" name="Google Shape;180;p25"/>
          <p:cNvPicPr preferRelativeResize="0"/>
          <p:nvPr/>
        </p:nvPicPr>
        <p:blipFill rotWithShape="1">
          <a:blip r:embed="rId3">
            <a:alphaModFix/>
          </a:blip>
          <a:srcRect/>
          <a:stretch/>
        </p:blipFill>
        <p:spPr>
          <a:xfrm>
            <a:off x="578416" y="994867"/>
            <a:ext cx="8281988" cy="3463781"/>
          </a:xfrm>
          <a:prstGeom prst="rect">
            <a:avLst/>
          </a:prstGeom>
          <a:noFill/>
          <a:ln>
            <a:noFill/>
          </a:ln>
        </p:spPr>
      </p:pic>
      <p:sp>
        <p:nvSpPr>
          <p:cNvPr id="181" name="Google Shape;181;p25"/>
          <p:cNvSpPr txBox="1"/>
          <p:nvPr/>
        </p:nvSpPr>
        <p:spPr>
          <a:xfrm>
            <a:off x="2038350" y="6364403"/>
            <a:ext cx="6220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Image credit: modification of work by Mariana Ruiz Villareal</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b="1"/>
              <a:t>HEMOGLOBIN</a:t>
            </a:r>
            <a:endParaRPr/>
          </a:p>
        </p:txBody>
      </p:sp>
      <p:sp>
        <p:nvSpPr>
          <p:cNvPr id="187" name="Google Shape;187;p26"/>
          <p:cNvSpPr txBox="1">
            <a:spLocks noGrp="1"/>
          </p:cNvSpPr>
          <p:nvPr>
            <p:ph type="body" idx="1"/>
          </p:nvPr>
        </p:nvSpPr>
        <p:spPr>
          <a:xfrm>
            <a:off x="347361" y="4516270"/>
            <a:ext cx="8548456" cy="19543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00"/>
              <a:buFont typeface="Arial"/>
              <a:buChar char="•"/>
            </a:pPr>
            <a:r>
              <a:rPr lang="en-US" sz="2200">
                <a:solidFill>
                  <a:srgbClr val="000000"/>
                </a:solidFill>
              </a:rPr>
              <a:t>Consists of four polypeptide chains: two </a:t>
            </a:r>
            <a:r>
              <a:rPr lang="en-US" sz="2200">
                <a:solidFill>
                  <a:schemeClr val="dk1"/>
                </a:solidFill>
                <a:latin typeface="Noto Sans Symbols"/>
                <a:ea typeface="Noto Sans Symbols"/>
                <a:cs typeface="Noto Sans Symbols"/>
                <a:sym typeface="Noto Sans Symbols"/>
              </a:rPr>
              <a:t>α</a:t>
            </a:r>
            <a:r>
              <a:rPr lang="en-US" sz="2200">
                <a:solidFill>
                  <a:srgbClr val="000000"/>
                </a:solidFill>
              </a:rPr>
              <a:t> and two </a:t>
            </a:r>
            <a:r>
              <a:rPr lang="en-US" sz="2200">
                <a:solidFill>
                  <a:srgbClr val="000000"/>
                </a:solidFill>
                <a:latin typeface="Noto Sans Symbols"/>
                <a:ea typeface="Noto Sans Symbols"/>
                <a:cs typeface="Noto Sans Symbols"/>
                <a:sym typeface="Noto Sans Symbols"/>
              </a:rPr>
              <a:t>β</a:t>
            </a:r>
            <a:endParaRPr sz="2200">
              <a:solidFill>
                <a:srgbClr val="000000"/>
              </a:solidFill>
            </a:endParaRPr>
          </a:p>
          <a:p>
            <a:pPr marL="573088" lvl="1" indent="-227012" algn="l" rtl="0">
              <a:spcBef>
                <a:spcPts val="980"/>
              </a:spcBef>
              <a:spcAft>
                <a:spcPts val="0"/>
              </a:spcAft>
              <a:buSzPts val="1900"/>
              <a:buFont typeface="Arial"/>
              <a:buChar char="•"/>
            </a:pPr>
            <a:r>
              <a:rPr lang="en-US" sz="1900">
                <a:solidFill>
                  <a:srgbClr val="000000"/>
                </a:solidFill>
              </a:rPr>
              <a:t>Each chain is associated with a heme group</a:t>
            </a:r>
            <a:endParaRPr/>
          </a:p>
          <a:p>
            <a:pPr marL="573088" lvl="1" indent="-227012" algn="l" rtl="0">
              <a:spcBef>
                <a:spcPts val="380"/>
              </a:spcBef>
              <a:spcAft>
                <a:spcPts val="0"/>
              </a:spcAft>
              <a:buSzPts val="1900"/>
              <a:buFont typeface="Arial"/>
              <a:buChar char="•"/>
            </a:pPr>
            <a:r>
              <a:rPr lang="en-US" sz="1900">
                <a:solidFill>
                  <a:srgbClr val="000000"/>
                </a:solidFill>
              </a:rPr>
              <a:t>Each heme group has a central iron atom that can bind a molecule of O</a:t>
            </a:r>
            <a:r>
              <a:rPr lang="en-US" sz="1900" baseline="-25000">
                <a:solidFill>
                  <a:srgbClr val="000000"/>
                </a:solidFill>
              </a:rPr>
              <a:t>2</a:t>
            </a:r>
            <a:endParaRPr/>
          </a:p>
          <a:p>
            <a:pPr marL="342900" lvl="0" indent="-342900" algn="l" rtl="0">
              <a:spcBef>
                <a:spcPts val="440"/>
              </a:spcBef>
              <a:spcAft>
                <a:spcPts val="0"/>
              </a:spcAft>
              <a:buSzPts val="2200"/>
              <a:buFont typeface="Arial"/>
              <a:buChar char="•"/>
            </a:pPr>
            <a:r>
              <a:rPr lang="en-US" sz="2200">
                <a:solidFill>
                  <a:srgbClr val="000000"/>
                </a:solidFill>
              </a:rPr>
              <a:t>Hemoglobin loads up with oxygen in the lungs, forming oxyhemoglobin</a:t>
            </a:r>
            <a:endParaRPr sz="2200">
              <a:solidFill>
                <a:srgbClr val="000000"/>
              </a:solidFill>
            </a:endParaRPr>
          </a:p>
        </p:txBody>
      </p:sp>
      <p:sp>
        <p:nvSpPr>
          <p:cNvPr id="188" name="Google Shape;188;p26"/>
          <p:cNvSpPr txBox="1"/>
          <p:nvPr/>
        </p:nvSpPr>
        <p:spPr>
          <a:xfrm>
            <a:off x="-1530558" y="781600"/>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89" name="Google Shape;189;p26" descr="Figure_B39_04_01.jpg"/>
          <p:cNvPicPr preferRelativeResize="0"/>
          <p:nvPr/>
        </p:nvPicPr>
        <p:blipFill rotWithShape="1">
          <a:blip r:embed="rId3">
            <a:alphaModFix/>
          </a:blip>
          <a:srcRect t="-1474" b="-1473"/>
          <a:stretch/>
        </p:blipFill>
        <p:spPr>
          <a:xfrm>
            <a:off x="668516" y="916130"/>
            <a:ext cx="7806969" cy="3388967"/>
          </a:xfrm>
          <a:prstGeom prst="rect">
            <a:avLst/>
          </a:prstGeom>
          <a:noFill/>
          <a:ln>
            <a:noFill/>
          </a:ln>
        </p:spPr>
      </p:pic>
      <p:sp>
        <p:nvSpPr>
          <p:cNvPr id="190" name="Google Shape;190;p26"/>
          <p:cNvSpPr txBox="1"/>
          <p:nvPr/>
        </p:nvSpPr>
        <p:spPr>
          <a:xfrm>
            <a:off x="3609024" y="6479799"/>
            <a:ext cx="5419472"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4"/>
              </a:rPr>
              <a:t>http://cnx.org/contents/185cbf87-c72e-48f5-b51e-f14f21b5eabd@10.61</a:t>
            </a:r>
            <a:endParaRPr sz="10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b="1"/>
              <a:t>HEMOGLOBIN</a:t>
            </a:r>
            <a:endParaRPr/>
          </a:p>
        </p:txBody>
      </p:sp>
      <p:sp>
        <p:nvSpPr>
          <p:cNvPr id="196" name="Google Shape;196;p27"/>
          <p:cNvSpPr txBox="1"/>
          <p:nvPr/>
        </p:nvSpPr>
        <p:spPr>
          <a:xfrm>
            <a:off x="-1530558" y="781600"/>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27"/>
          <p:cNvSpPr txBox="1">
            <a:spLocks noGrp="1"/>
          </p:cNvSpPr>
          <p:nvPr>
            <p:ph type="body" idx="1"/>
          </p:nvPr>
        </p:nvSpPr>
        <p:spPr>
          <a:xfrm>
            <a:off x="457199" y="1121259"/>
            <a:ext cx="8422209" cy="380411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solidFill>
                  <a:srgbClr val="000000"/>
                </a:solidFill>
              </a:rPr>
              <a:t>Hemoglobin’s affinity for O</a:t>
            </a:r>
            <a:r>
              <a:rPr lang="en-US" sz="2400" baseline="-25000">
                <a:solidFill>
                  <a:srgbClr val="000000"/>
                </a:solidFill>
              </a:rPr>
              <a:t>2</a:t>
            </a:r>
            <a:r>
              <a:rPr lang="en-US" sz="2400">
                <a:solidFill>
                  <a:srgbClr val="000000"/>
                </a:solidFill>
              </a:rPr>
              <a:t> is affected by pH and temperature</a:t>
            </a:r>
            <a:endParaRPr/>
          </a:p>
          <a:p>
            <a:pPr marL="342900" lvl="0" indent="-342900" algn="l" rtl="0">
              <a:spcBef>
                <a:spcPts val="1080"/>
              </a:spcBef>
              <a:spcAft>
                <a:spcPts val="0"/>
              </a:spcAft>
              <a:buSzPts val="2400"/>
              <a:buFont typeface="Arial"/>
              <a:buChar char="•"/>
            </a:pPr>
            <a:r>
              <a:rPr lang="en-US" sz="2400">
                <a:solidFill>
                  <a:srgbClr val="000000"/>
                </a:solidFill>
              </a:rPr>
              <a:t>The pH effect is known as the Bohr shift </a:t>
            </a:r>
            <a:endParaRPr/>
          </a:p>
          <a:p>
            <a:pPr marL="573088" lvl="1" indent="-227012" algn="l" rtl="0">
              <a:spcBef>
                <a:spcPts val="1040"/>
              </a:spcBef>
              <a:spcAft>
                <a:spcPts val="0"/>
              </a:spcAft>
              <a:buSzPts val="2200"/>
              <a:buFont typeface="Arial"/>
              <a:buChar char="•"/>
            </a:pPr>
            <a:r>
              <a:rPr lang="en-US" sz="2200">
                <a:solidFill>
                  <a:srgbClr val="000000"/>
                </a:solidFill>
              </a:rPr>
              <a:t>Increased CO</a:t>
            </a:r>
            <a:r>
              <a:rPr lang="en-US" sz="2200" baseline="-25000">
                <a:solidFill>
                  <a:srgbClr val="000000"/>
                </a:solidFill>
              </a:rPr>
              <a:t>2</a:t>
            </a:r>
            <a:r>
              <a:rPr lang="en-US" sz="2200">
                <a:solidFill>
                  <a:srgbClr val="000000"/>
                </a:solidFill>
              </a:rPr>
              <a:t> in blood increases H+</a:t>
            </a:r>
            <a:endParaRPr/>
          </a:p>
          <a:p>
            <a:pPr marL="798513" lvl="2" indent="-225425" algn="l" rtl="0">
              <a:spcBef>
                <a:spcPts val="400"/>
              </a:spcBef>
              <a:spcAft>
                <a:spcPts val="0"/>
              </a:spcAft>
              <a:buSzPts val="2000"/>
              <a:buFont typeface="Arial"/>
              <a:buChar char="•"/>
            </a:pPr>
            <a:r>
              <a:rPr lang="en-US" sz="2000">
                <a:solidFill>
                  <a:srgbClr val="000000"/>
                </a:solidFill>
              </a:rPr>
              <a:t>Lower pH reduces hemoglobin’s affinity for O</a:t>
            </a:r>
            <a:r>
              <a:rPr lang="en-US" sz="2000" baseline="-25000">
                <a:solidFill>
                  <a:srgbClr val="000000"/>
                </a:solidFill>
              </a:rPr>
              <a:t>2</a:t>
            </a:r>
            <a:endParaRPr sz="2000">
              <a:solidFill>
                <a:srgbClr val="000000"/>
              </a:solidFill>
            </a:endParaRPr>
          </a:p>
          <a:p>
            <a:pPr marL="573088" lvl="1" indent="-227012" algn="l" rtl="0">
              <a:spcBef>
                <a:spcPts val="440"/>
              </a:spcBef>
              <a:spcAft>
                <a:spcPts val="0"/>
              </a:spcAft>
              <a:buSzPts val="2200"/>
              <a:buFont typeface="Arial"/>
              <a:buChar char="•"/>
            </a:pPr>
            <a:r>
              <a:rPr lang="en-US" sz="2200">
                <a:solidFill>
                  <a:srgbClr val="000000"/>
                </a:solidFill>
              </a:rPr>
              <a:t>Facilitates oxygen unloading in the tissue</a:t>
            </a:r>
            <a:endParaRPr/>
          </a:p>
          <a:p>
            <a:pPr marL="798513" lvl="2" indent="-225425" algn="l" rtl="0">
              <a:spcBef>
                <a:spcPts val="400"/>
              </a:spcBef>
              <a:spcAft>
                <a:spcPts val="0"/>
              </a:spcAft>
              <a:buSzPts val="2000"/>
              <a:buFont typeface="Arial"/>
              <a:buChar char="•"/>
            </a:pPr>
            <a:r>
              <a:rPr lang="en-US" sz="2000">
                <a:solidFill>
                  <a:srgbClr val="000000"/>
                </a:solidFill>
              </a:rPr>
              <a:t>If there is high levels of CO</a:t>
            </a:r>
            <a:r>
              <a:rPr lang="en-US" sz="2000" baseline="-25000">
                <a:solidFill>
                  <a:srgbClr val="000000"/>
                </a:solidFill>
              </a:rPr>
              <a:t>2</a:t>
            </a:r>
            <a:r>
              <a:rPr lang="en-US" sz="2000">
                <a:solidFill>
                  <a:srgbClr val="000000"/>
                </a:solidFill>
              </a:rPr>
              <a:t>, that means that oxygen is needed – the hemoglobin lets go of the oxygen</a:t>
            </a:r>
            <a:endParaRPr/>
          </a:p>
          <a:p>
            <a:pPr marL="342900" lvl="0" indent="-342900" algn="l" rtl="0">
              <a:spcBef>
                <a:spcPts val="480"/>
              </a:spcBef>
              <a:spcAft>
                <a:spcPts val="0"/>
              </a:spcAft>
              <a:buSzPts val="2400"/>
              <a:buFont typeface="Arial"/>
              <a:buChar char="•"/>
            </a:pPr>
            <a:r>
              <a:rPr lang="en-US" sz="2400">
                <a:solidFill>
                  <a:srgbClr val="000000"/>
                </a:solidFill>
              </a:rPr>
              <a:t>Increasing temperature has a similar effect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b="1"/>
              <a:t>HEMOGLOBIN</a:t>
            </a:r>
            <a:endParaRPr/>
          </a:p>
        </p:txBody>
      </p:sp>
      <p:sp>
        <p:nvSpPr>
          <p:cNvPr id="203" name="Google Shape;203;p28"/>
          <p:cNvSpPr txBox="1"/>
          <p:nvPr/>
        </p:nvSpPr>
        <p:spPr>
          <a:xfrm>
            <a:off x="-1530558" y="781600"/>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4" name="Google Shape;204;p28" descr="Figure_B39_04_02.png"/>
          <p:cNvPicPr preferRelativeResize="0"/>
          <p:nvPr/>
        </p:nvPicPr>
        <p:blipFill rotWithShape="1">
          <a:blip r:embed="rId3">
            <a:alphaModFix/>
          </a:blip>
          <a:srcRect l="-243" r="-242"/>
          <a:stretch/>
        </p:blipFill>
        <p:spPr>
          <a:xfrm>
            <a:off x="1377486" y="995522"/>
            <a:ext cx="6389029" cy="3285744"/>
          </a:xfrm>
          <a:prstGeom prst="rect">
            <a:avLst/>
          </a:prstGeom>
          <a:noFill/>
          <a:ln>
            <a:noFill/>
          </a:ln>
        </p:spPr>
      </p:pic>
      <p:sp>
        <p:nvSpPr>
          <p:cNvPr id="205" name="Google Shape;205;p28"/>
          <p:cNvSpPr/>
          <p:nvPr/>
        </p:nvSpPr>
        <p:spPr>
          <a:xfrm>
            <a:off x="727406" y="4516094"/>
            <a:ext cx="7689188"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The oxygen dissociation curve demonstrates that, as the partial pressure of oxygen increases, more oxygen binds hemoglobin. However, the affinity of hemoglobin for oxygen may shift to the left or the right depending on environmental conditions.</a:t>
            </a:r>
            <a:endParaRPr/>
          </a:p>
        </p:txBody>
      </p:sp>
      <p:sp>
        <p:nvSpPr>
          <p:cNvPr id="206" name="Google Shape;206;p28"/>
          <p:cNvSpPr txBox="1"/>
          <p:nvPr/>
        </p:nvSpPr>
        <p:spPr>
          <a:xfrm>
            <a:off x="3609024" y="6479799"/>
            <a:ext cx="5419472"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4"/>
              </a:rPr>
              <a:t>http://cnx.org/contents/185cbf87-c72e-48f5-b51e-f14f21b5eabd@10.61</a:t>
            </a:r>
            <a:endParaRPr sz="10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b="1"/>
              <a:t>TRANSPORTATION OF CARBON DIOXIDE</a:t>
            </a:r>
            <a:endParaRPr/>
          </a:p>
        </p:txBody>
      </p:sp>
      <p:sp>
        <p:nvSpPr>
          <p:cNvPr id="212" name="Google Shape;212;p29"/>
          <p:cNvSpPr txBox="1">
            <a:spLocks noGrp="1"/>
          </p:cNvSpPr>
          <p:nvPr>
            <p:ph type="body" idx="1"/>
          </p:nvPr>
        </p:nvSpPr>
        <p:spPr>
          <a:xfrm>
            <a:off x="457199" y="4754983"/>
            <a:ext cx="8129124" cy="1922749"/>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SzPts val="2000"/>
              <a:buFont typeface="Arial"/>
              <a:buChar char="•"/>
            </a:pPr>
            <a:r>
              <a:rPr lang="en-US">
                <a:solidFill>
                  <a:srgbClr val="000000"/>
                </a:solidFill>
              </a:rPr>
              <a:t>Not the same as oxygen</a:t>
            </a:r>
            <a:endParaRPr/>
          </a:p>
          <a:p>
            <a:pPr marL="342900" lvl="0" indent="-342900" algn="l" rtl="0">
              <a:lnSpc>
                <a:spcPct val="110000"/>
              </a:lnSpc>
              <a:spcBef>
                <a:spcPts val="1000"/>
              </a:spcBef>
              <a:spcAft>
                <a:spcPts val="0"/>
              </a:spcAft>
              <a:buSzPts val="2000"/>
              <a:buFont typeface="Arial"/>
              <a:buChar char="•"/>
            </a:pPr>
            <a:r>
              <a:rPr lang="en-US">
                <a:solidFill>
                  <a:srgbClr val="000000"/>
                </a:solidFill>
              </a:rPr>
              <a:t>About 8% of the CO</a:t>
            </a:r>
            <a:r>
              <a:rPr lang="en-US" baseline="-25000">
                <a:solidFill>
                  <a:srgbClr val="000000"/>
                </a:solidFill>
              </a:rPr>
              <a:t>2</a:t>
            </a:r>
            <a:r>
              <a:rPr lang="en-US">
                <a:solidFill>
                  <a:srgbClr val="000000"/>
                </a:solidFill>
              </a:rPr>
              <a:t> in blood is dissolved in plasma</a:t>
            </a:r>
            <a:endParaRPr/>
          </a:p>
          <a:p>
            <a:pPr marL="342900" lvl="0" indent="-342900" algn="l" rtl="0">
              <a:lnSpc>
                <a:spcPct val="110000"/>
              </a:lnSpc>
              <a:spcBef>
                <a:spcPts val="1000"/>
              </a:spcBef>
              <a:spcAft>
                <a:spcPts val="0"/>
              </a:spcAft>
              <a:buSzPts val="2000"/>
              <a:buFont typeface="Arial"/>
              <a:buChar char="•"/>
            </a:pPr>
            <a:r>
              <a:rPr lang="en-US">
                <a:solidFill>
                  <a:srgbClr val="000000"/>
                </a:solidFill>
              </a:rPr>
              <a:t>20% of the CO</a:t>
            </a:r>
            <a:r>
              <a:rPr lang="en-US" baseline="-25000">
                <a:solidFill>
                  <a:srgbClr val="000000"/>
                </a:solidFill>
              </a:rPr>
              <a:t>2</a:t>
            </a:r>
            <a:r>
              <a:rPr lang="en-US">
                <a:solidFill>
                  <a:srgbClr val="000000"/>
                </a:solidFill>
              </a:rPr>
              <a:t> in blood is bound to hemoglobin</a:t>
            </a:r>
            <a:endParaRPr/>
          </a:p>
          <a:p>
            <a:pPr marL="342900" lvl="0" indent="-342900" algn="l" rtl="0">
              <a:lnSpc>
                <a:spcPct val="110000"/>
              </a:lnSpc>
              <a:spcBef>
                <a:spcPts val="1000"/>
              </a:spcBef>
              <a:spcAft>
                <a:spcPts val="0"/>
              </a:spcAft>
              <a:buSzPts val="2000"/>
              <a:buFont typeface="Arial"/>
              <a:buChar char="•"/>
            </a:pPr>
            <a:r>
              <a:rPr lang="en-US">
                <a:solidFill>
                  <a:srgbClr val="000000"/>
                </a:solidFill>
              </a:rPr>
              <a:t>Remaining 72% diffuses into red blood cells and becomes bicarbonate</a:t>
            </a:r>
            <a:endParaRPr/>
          </a:p>
        </p:txBody>
      </p:sp>
      <p:sp>
        <p:nvSpPr>
          <p:cNvPr id="213" name="Google Shape;213;p29"/>
          <p:cNvSpPr txBox="1"/>
          <p:nvPr/>
        </p:nvSpPr>
        <p:spPr>
          <a:xfrm>
            <a:off x="-1530558" y="781600"/>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14" name="Google Shape;214;p29"/>
          <p:cNvPicPr preferRelativeResize="0"/>
          <p:nvPr/>
        </p:nvPicPr>
        <p:blipFill rotWithShape="1">
          <a:blip r:embed="rId3">
            <a:alphaModFix/>
          </a:blip>
          <a:srcRect/>
          <a:stretch/>
        </p:blipFill>
        <p:spPr>
          <a:xfrm>
            <a:off x="2217839" y="1037395"/>
            <a:ext cx="4708322" cy="3684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GAS EXCHANGE</a:t>
            </a:r>
            <a:endParaRPr/>
          </a:p>
        </p:txBody>
      </p:sp>
      <p:sp>
        <p:nvSpPr>
          <p:cNvPr id="59" name="Google Shape;59;p8"/>
          <p:cNvSpPr txBox="1"/>
          <p:nvPr/>
        </p:nvSpPr>
        <p:spPr>
          <a:xfrm>
            <a:off x="3152915" y="2211640"/>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 name="Google Shape;60;p8"/>
          <p:cNvSpPr txBox="1">
            <a:spLocks noGrp="1"/>
          </p:cNvSpPr>
          <p:nvPr>
            <p:ph type="body" idx="1"/>
          </p:nvPr>
        </p:nvSpPr>
        <p:spPr>
          <a:xfrm>
            <a:off x="457200" y="1245468"/>
            <a:ext cx="8344687" cy="409342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solidFill>
                  <a:schemeClr val="dk1"/>
                </a:solidFill>
              </a:rPr>
              <a:t>Gases diffuse directly into unicellular organisms</a:t>
            </a:r>
            <a:endParaRPr/>
          </a:p>
          <a:p>
            <a:pPr marL="342900" lvl="0" indent="-190500" algn="l" rtl="0">
              <a:spcBef>
                <a:spcPts val="1080"/>
              </a:spcBef>
              <a:spcAft>
                <a:spcPts val="0"/>
              </a:spcAft>
              <a:buSzPts val="2400"/>
              <a:buFont typeface="Arial"/>
              <a:buNone/>
            </a:pPr>
            <a:endParaRPr sz="2400">
              <a:solidFill>
                <a:schemeClr val="dk1"/>
              </a:solidFill>
            </a:endParaRPr>
          </a:p>
          <a:p>
            <a:pPr marL="342900" lvl="0" indent="-342900" algn="l" rtl="0">
              <a:spcBef>
                <a:spcPts val="1080"/>
              </a:spcBef>
              <a:spcAft>
                <a:spcPts val="0"/>
              </a:spcAft>
              <a:buSzPts val="2400"/>
              <a:buFont typeface="Arial"/>
              <a:buChar char="•"/>
            </a:pPr>
            <a:r>
              <a:rPr lang="en-US" sz="2400">
                <a:solidFill>
                  <a:schemeClr val="dk1"/>
                </a:solidFill>
              </a:rPr>
              <a:t>Small organisms can rely on direct diffusion of gases</a:t>
            </a:r>
            <a:endParaRPr/>
          </a:p>
          <a:p>
            <a:pPr marL="342900" lvl="0" indent="-342900" algn="l" rtl="0">
              <a:spcBef>
                <a:spcPts val="1080"/>
              </a:spcBef>
              <a:spcAft>
                <a:spcPts val="0"/>
              </a:spcAft>
              <a:buSzPts val="2400"/>
              <a:buFont typeface="Arial"/>
              <a:buChar char="•"/>
            </a:pPr>
            <a:r>
              <a:rPr lang="en-US" sz="2400">
                <a:solidFill>
                  <a:schemeClr val="dk1"/>
                </a:solidFill>
              </a:rPr>
              <a:t>However, most multicellular animals require system adaptations to enhance gas exchange</a:t>
            </a:r>
            <a:endParaRPr/>
          </a:p>
          <a:p>
            <a:pPr marL="573088" lvl="1" indent="-230187" algn="l" rtl="0">
              <a:spcBef>
                <a:spcPts val="1040"/>
              </a:spcBef>
              <a:spcAft>
                <a:spcPts val="0"/>
              </a:spcAft>
              <a:buSzPts val="2200"/>
              <a:buFont typeface="Arial"/>
              <a:buChar char="•"/>
            </a:pPr>
            <a:r>
              <a:rPr lang="en-US" sz="2200">
                <a:solidFill>
                  <a:schemeClr val="dk1"/>
                </a:solidFill>
              </a:rPr>
              <a:t>Amphibians respire across their skin as well as lungs</a:t>
            </a:r>
            <a:endParaRPr/>
          </a:p>
          <a:p>
            <a:pPr marL="573088" lvl="1" indent="-230187" algn="l" rtl="0">
              <a:spcBef>
                <a:spcPts val="440"/>
              </a:spcBef>
              <a:spcAft>
                <a:spcPts val="0"/>
              </a:spcAft>
              <a:buSzPts val="2200"/>
              <a:buFont typeface="Arial"/>
              <a:buChar char="•"/>
            </a:pPr>
            <a:r>
              <a:rPr lang="en-US" sz="2200">
                <a:solidFill>
                  <a:schemeClr val="dk1"/>
                </a:solidFill>
              </a:rPr>
              <a:t>Insects have an extensive tracheal system</a:t>
            </a:r>
            <a:endParaRPr/>
          </a:p>
          <a:p>
            <a:pPr marL="573088" lvl="1" indent="-230187" algn="l" rtl="0">
              <a:spcBef>
                <a:spcPts val="440"/>
              </a:spcBef>
              <a:spcAft>
                <a:spcPts val="0"/>
              </a:spcAft>
              <a:buSzPts val="2200"/>
              <a:buFont typeface="Arial"/>
              <a:buChar char="•"/>
            </a:pPr>
            <a:r>
              <a:rPr lang="en-US" sz="2200">
                <a:solidFill>
                  <a:schemeClr val="dk1"/>
                </a:solidFill>
              </a:rPr>
              <a:t>Fish use gills</a:t>
            </a:r>
            <a:endParaRPr/>
          </a:p>
          <a:p>
            <a:pPr marL="573088" lvl="1" indent="-230187" algn="l" rtl="0">
              <a:spcBef>
                <a:spcPts val="440"/>
              </a:spcBef>
              <a:spcAft>
                <a:spcPts val="0"/>
              </a:spcAft>
              <a:buSzPts val="2200"/>
              <a:buFont typeface="Arial"/>
              <a:buChar char="•"/>
            </a:pPr>
            <a:r>
              <a:rPr lang="en-US" sz="2200">
                <a:solidFill>
                  <a:schemeClr val="dk1"/>
                </a:solidFill>
              </a:rPr>
              <a:t>Mammals have a large network of alveoli in lung tissue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DIRECT DIFFUSION</a:t>
            </a:r>
            <a:endParaRPr/>
          </a:p>
        </p:txBody>
      </p:sp>
      <p:sp>
        <p:nvSpPr>
          <p:cNvPr id="66" name="Google Shape;66;p9"/>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600"/>
              </a:spcAft>
              <a:buNone/>
            </a:pPr>
            <a:endParaRPr/>
          </a:p>
        </p:txBody>
      </p:sp>
      <p:sp>
        <p:nvSpPr>
          <p:cNvPr id="67" name="Google Shape;67;p9"/>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Gas exchange by diffusion across the outer membrane</a:t>
            </a:r>
            <a:endParaRPr/>
          </a:p>
          <a:p>
            <a:pPr marL="342900" lvl="0" indent="-342900" algn="l" rtl="0">
              <a:spcBef>
                <a:spcPts val="1000"/>
              </a:spcBef>
              <a:spcAft>
                <a:spcPts val="0"/>
              </a:spcAft>
              <a:buSzPts val="2000"/>
              <a:buFont typeface="Arial"/>
              <a:buChar char="•"/>
            </a:pPr>
            <a:r>
              <a:rPr lang="en-US"/>
              <a:t>Cells are kept moist and gases diffuse down respective gradient</a:t>
            </a:r>
            <a:endParaRPr/>
          </a:p>
          <a:p>
            <a:pPr marL="342900" lvl="0" indent="-342900" algn="l" rtl="0">
              <a:spcBef>
                <a:spcPts val="1000"/>
              </a:spcBef>
              <a:spcAft>
                <a:spcPts val="0"/>
              </a:spcAft>
              <a:buSzPts val="2000"/>
              <a:buFont typeface="Arial"/>
              <a:buChar char="•"/>
            </a:pPr>
            <a:r>
              <a:rPr lang="en-US"/>
              <a:t>Flatworms, cnidarians</a:t>
            </a:r>
            <a:endParaRPr/>
          </a:p>
          <a:p>
            <a:pPr marL="342900" lvl="0" indent="-215900" algn="l" rtl="0">
              <a:spcBef>
                <a:spcPts val="1000"/>
              </a:spcBef>
              <a:spcAft>
                <a:spcPts val="0"/>
              </a:spcAft>
              <a:buSzPts val="2000"/>
              <a:buFont typeface="Arial"/>
              <a:buNone/>
            </a:pPr>
            <a:endParaRPr/>
          </a:p>
        </p:txBody>
      </p:sp>
      <p:pic>
        <p:nvPicPr>
          <p:cNvPr id="68" name="Google Shape;68;p9"/>
          <p:cNvPicPr preferRelativeResize="0"/>
          <p:nvPr/>
        </p:nvPicPr>
        <p:blipFill rotWithShape="1">
          <a:blip r:embed="rId3">
            <a:alphaModFix/>
          </a:blip>
          <a:srcRect/>
          <a:stretch/>
        </p:blipFill>
        <p:spPr>
          <a:xfrm>
            <a:off x="457199" y="1239520"/>
            <a:ext cx="4049549" cy="2538412"/>
          </a:xfrm>
          <a:prstGeom prst="rect">
            <a:avLst/>
          </a:prstGeom>
          <a:noFill/>
          <a:ln>
            <a:noFill/>
          </a:ln>
        </p:spPr>
      </p:pic>
      <p:sp>
        <p:nvSpPr>
          <p:cNvPr id="69" name="Google Shape;69;p9"/>
          <p:cNvSpPr txBox="1"/>
          <p:nvPr/>
        </p:nvSpPr>
        <p:spPr>
          <a:xfrm>
            <a:off x="1178169" y="4343400"/>
            <a:ext cx="263769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(credit: Stephen Childs)</a:t>
            </a: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body" idx="1"/>
          </p:nvPr>
        </p:nvSpPr>
        <p:spPr>
          <a:xfrm>
            <a:off x="457200" y="1600200"/>
            <a:ext cx="8229600" cy="448056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3200"/>
              <a:buFont typeface="Arial"/>
              <a:buChar char="•"/>
            </a:pPr>
            <a:r>
              <a:rPr lang="en-US"/>
              <a:t>Dense network of capillaries lies just below skin</a:t>
            </a:r>
            <a:endParaRPr/>
          </a:p>
          <a:p>
            <a:pPr marL="514350" lvl="0" indent="-514350" algn="l" rtl="0">
              <a:spcBef>
                <a:spcPts val="1240"/>
              </a:spcBef>
              <a:spcAft>
                <a:spcPts val="0"/>
              </a:spcAft>
              <a:buSzPts val="3200"/>
              <a:buFont typeface="Arial"/>
              <a:buChar char="•"/>
            </a:pPr>
            <a:r>
              <a:rPr lang="en-US"/>
              <a:t>Facilitates gas exchange between the external environment and circulatory system</a:t>
            </a:r>
            <a:endParaRPr/>
          </a:p>
          <a:p>
            <a:pPr marL="514350" lvl="0" indent="-514350" algn="l" rtl="0">
              <a:spcBef>
                <a:spcPts val="1240"/>
              </a:spcBef>
              <a:spcAft>
                <a:spcPts val="0"/>
              </a:spcAft>
              <a:buSzPts val="3200"/>
              <a:buFont typeface="Arial"/>
              <a:buChar char="•"/>
            </a:pPr>
            <a:r>
              <a:rPr lang="en-US"/>
              <a:t>Respiratory surface must be kept moist</a:t>
            </a:r>
            <a:endParaRPr/>
          </a:p>
          <a:p>
            <a:pPr marL="514350" lvl="0" indent="-514350" algn="l" rtl="0">
              <a:spcBef>
                <a:spcPts val="1240"/>
              </a:spcBef>
              <a:spcAft>
                <a:spcPts val="0"/>
              </a:spcAft>
              <a:buSzPts val="3200"/>
              <a:buFont typeface="Arial"/>
              <a:buChar char="•"/>
            </a:pPr>
            <a:r>
              <a:rPr lang="en-US"/>
              <a:t>Earthworms, amphibians</a:t>
            </a:r>
            <a:endParaRPr/>
          </a:p>
        </p:txBody>
      </p:sp>
      <p:sp>
        <p:nvSpPr>
          <p:cNvPr id="75" name="Google Shape;75;p1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SKIN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1"/>
          <p:cNvPicPr preferRelativeResize="0">
            <a:picLocks noGrp="1"/>
          </p:cNvPicPr>
          <p:nvPr>
            <p:ph type="body" idx="1"/>
          </p:nvPr>
        </p:nvPicPr>
        <p:blipFill rotWithShape="1">
          <a:blip r:embed="rId3">
            <a:alphaModFix/>
          </a:blip>
          <a:srcRect/>
          <a:stretch/>
        </p:blipFill>
        <p:spPr>
          <a:xfrm>
            <a:off x="3575050" y="1923256"/>
            <a:ext cx="5111750" cy="3833812"/>
          </a:xfrm>
          <a:prstGeom prst="rect">
            <a:avLst/>
          </a:prstGeom>
          <a:noFill/>
          <a:ln>
            <a:noFill/>
          </a:ln>
        </p:spPr>
      </p:pic>
      <p:sp>
        <p:nvSpPr>
          <p:cNvPr id="81" name="Google Shape;81;p11"/>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1600"/>
              <a:buFont typeface="Arial"/>
              <a:buChar char="•"/>
            </a:pPr>
            <a:r>
              <a:rPr lang="en-US"/>
              <a:t>Fish and many other aquatic organisms</a:t>
            </a:r>
            <a:endParaRPr/>
          </a:p>
          <a:p>
            <a:pPr marL="285750" lvl="0" indent="-285750" algn="l" rtl="0">
              <a:spcBef>
                <a:spcPts val="920"/>
              </a:spcBef>
              <a:spcAft>
                <a:spcPts val="0"/>
              </a:spcAft>
              <a:buSzPts val="1600"/>
              <a:buFont typeface="Arial"/>
              <a:buChar char="•"/>
            </a:pPr>
            <a:r>
              <a:rPr lang="en-US"/>
              <a:t>Thin tissue filaments that are highly branched and folded</a:t>
            </a:r>
            <a:endParaRPr/>
          </a:p>
          <a:p>
            <a:pPr marL="285750" lvl="0" indent="-285750" algn="l" rtl="0">
              <a:spcBef>
                <a:spcPts val="920"/>
              </a:spcBef>
              <a:spcAft>
                <a:spcPts val="0"/>
              </a:spcAft>
              <a:buSzPts val="1600"/>
              <a:buFont typeface="Arial"/>
              <a:buChar char="•"/>
            </a:pPr>
            <a:r>
              <a:rPr lang="en-US"/>
              <a:t>When water passes over, the dissolved oxygen in water rapidly diffuses across the gills into the body fluids</a:t>
            </a:r>
            <a:endParaRPr/>
          </a:p>
          <a:p>
            <a:pPr marL="0" lvl="0" indent="0" algn="l" rtl="0">
              <a:spcBef>
                <a:spcPts val="920"/>
              </a:spcBef>
              <a:spcAft>
                <a:spcPts val="0"/>
              </a:spcAft>
              <a:buSzPts val="1600"/>
              <a:buNone/>
            </a:pPr>
            <a:endParaRPr/>
          </a:p>
        </p:txBody>
      </p:sp>
      <p:sp>
        <p:nvSpPr>
          <p:cNvPr id="82" name="Google Shape;82;p1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GILLS</a:t>
            </a:r>
            <a:endParaRPr/>
          </a:p>
        </p:txBody>
      </p:sp>
      <p:sp>
        <p:nvSpPr>
          <p:cNvPr id="83" name="Google Shape;83;p11"/>
          <p:cNvSpPr txBox="1"/>
          <p:nvPr/>
        </p:nvSpPr>
        <p:spPr>
          <a:xfrm>
            <a:off x="3875868" y="5896094"/>
            <a:ext cx="481093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credit: "Guitardude012"/Wikimedia Commons</a:t>
            </a: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2"/>
          <p:cNvPicPr preferRelativeResize="0">
            <a:picLocks noGrp="1"/>
          </p:cNvPicPr>
          <p:nvPr>
            <p:ph type="body" idx="1"/>
          </p:nvPr>
        </p:nvPicPr>
        <p:blipFill rotWithShape="1">
          <a:blip r:embed="rId3">
            <a:alphaModFix/>
          </a:blip>
          <a:srcRect/>
          <a:stretch/>
        </p:blipFill>
        <p:spPr>
          <a:xfrm>
            <a:off x="355043" y="1393564"/>
            <a:ext cx="8530341" cy="3864236"/>
          </a:xfrm>
          <a:prstGeom prst="rect">
            <a:avLst/>
          </a:prstGeom>
          <a:noFill/>
          <a:ln>
            <a:noFill/>
          </a:ln>
        </p:spPr>
      </p:pic>
      <p:sp>
        <p:nvSpPr>
          <p:cNvPr id="89" name="Google Shape;89;p1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GILLS AND DIFFUSION OF GASES</a:t>
            </a:r>
            <a:endParaRPr/>
          </a:p>
        </p:txBody>
      </p:sp>
      <p:sp>
        <p:nvSpPr>
          <p:cNvPr id="90" name="Google Shape;90;p12"/>
          <p:cNvSpPr txBox="1"/>
          <p:nvPr/>
        </p:nvSpPr>
        <p:spPr>
          <a:xfrm>
            <a:off x="1692569" y="5451536"/>
            <a:ext cx="60036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credit "fish": modification of work by Duane Raver, NOAA</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1600"/>
              <a:buFont typeface="Arial"/>
              <a:buChar char="•"/>
            </a:pPr>
            <a:r>
              <a:rPr lang="en-US"/>
              <a:t>Consists of a network of small tubes that carries oxygen to the entire body</a:t>
            </a:r>
            <a:endParaRPr/>
          </a:p>
          <a:p>
            <a:pPr marL="285750" lvl="0" indent="-285750" algn="l" rtl="0">
              <a:spcBef>
                <a:spcPts val="920"/>
              </a:spcBef>
              <a:spcAft>
                <a:spcPts val="0"/>
              </a:spcAft>
              <a:buSzPts val="1600"/>
              <a:buFont typeface="Arial"/>
              <a:buChar char="•"/>
            </a:pPr>
            <a:r>
              <a:rPr lang="en-US"/>
              <a:t>Most direct and efficient respiratory system in active animals</a:t>
            </a:r>
            <a:endParaRPr/>
          </a:p>
          <a:p>
            <a:pPr marL="285750" lvl="0" indent="-285750" algn="l" rtl="0">
              <a:spcBef>
                <a:spcPts val="920"/>
              </a:spcBef>
              <a:spcAft>
                <a:spcPts val="0"/>
              </a:spcAft>
              <a:buSzPts val="1600"/>
              <a:buFont typeface="Arial"/>
              <a:buChar char="•"/>
            </a:pPr>
            <a:r>
              <a:rPr lang="en-US"/>
              <a:t>Air enters and exit via spiracles located along the thorax and abdomen</a:t>
            </a:r>
            <a:endParaRPr/>
          </a:p>
          <a:p>
            <a:pPr marL="285750" lvl="0" indent="-285750" algn="l" rtl="0">
              <a:spcBef>
                <a:spcPts val="920"/>
              </a:spcBef>
              <a:spcAft>
                <a:spcPts val="0"/>
              </a:spcAft>
              <a:buSzPts val="1600"/>
              <a:buFont typeface="Arial"/>
              <a:buChar char="•"/>
            </a:pPr>
            <a:r>
              <a:rPr lang="en-US"/>
              <a:t>Insects</a:t>
            </a:r>
            <a:endParaRPr/>
          </a:p>
        </p:txBody>
      </p:sp>
      <p:sp>
        <p:nvSpPr>
          <p:cNvPr id="96" name="Google Shape;96;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TRACHEAL SYSTEMS</a:t>
            </a:r>
            <a:endParaRPr/>
          </a:p>
        </p:txBody>
      </p:sp>
      <p:pic>
        <p:nvPicPr>
          <p:cNvPr id="97" name="Google Shape;97;p13" descr="The illustration shows the tracheal system of a bee. Openings called spiracles appear along the side of the body. Vertical tubes lead from the spiracles to a tube that runs along the top of the body from front to back."/>
          <p:cNvPicPr preferRelativeResize="0">
            <a:picLocks noGrp="1"/>
          </p:cNvPicPr>
          <p:nvPr>
            <p:ph type="body" idx="1"/>
          </p:nvPr>
        </p:nvPicPr>
        <p:blipFill rotWithShape="1">
          <a:blip r:embed="rId3">
            <a:alphaModFix/>
          </a:blip>
          <a:srcRect/>
          <a:stretch/>
        </p:blipFill>
        <p:spPr>
          <a:xfrm>
            <a:off x="3749674" y="2324100"/>
            <a:ext cx="5214513" cy="26971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b="1"/>
              <a:t>LUNGS</a:t>
            </a:r>
            <a:endParaRPr/>
          </a:p>
        </p:txBody>
      </p:sp>
      <p:sp>
        <p:nvSpPr>
          <p:cNvPr id="103" name="Google Shape;103;p14"/>
          <p:cNvSpPr txBox="1">
            <a:spLocks noGrp="1"/>
          </p:cNvSpPr>
          <p:nvPr>
            <p:ph type="body" idx="1"/>
          </p:nvPr>
        </p:nvSpPr>
        <p:spPr>
          <a:xfrm>
            <a:off x="457201" y="1018414"/>
            <a:ext cx="4253880" cy="4250394"/>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SzPts val="2200"/>
              <a:buFont typeface="Arial"/>
              <a:buChar char="•"/>
            </a:pPr>
            <a:r>
              <a:rPr lang="en-US" sz="2200">
                <a:solidFill>
                  <a:srgbClr val="000000"/>
                </a:solidFill>
              </a:rPr>
              <a:t>Lungs of mammals are packed with millions of alveoli (sites of gas exchange)</a:t>
            </a:r>
            <a:endParaRPr/>
          </a:p>
          <a:p>
            <a:pPr marL="230188" lvl="0" indent="-230188" algn="l" rtl="0">
              <a:spcBef>
                <a:spcPts val="1040"/>
              </a:spcBef>
              <a:spcAft>
                <a:spcPts val="0"/>
              </a:spcAft>
              <a:buSzPts val="2200"/>
              <a:buFont typeface="Arial"/>
              <a:buChar char="•"/>
            </a:pPr>
            <a:r>
              <a:rPr lang="en-US" sz="2200">
                <a:solidFill>
                  <a:srgbClr val="000000"/>
                </a:solidFill>
              </a:rPr>
              <a:t>Inhaled air passes through the larynx, glottis, and trachea</a:t>
            </a:r>
            <a:endParaRPr/>
          </a:p>
          <a:p>
            <a:pPr marL="230188" lvl="0" indent="-230188" algn="l" rtl="0">
              <a:spcBef>
                <a:spcPts val="1040"/>
              </a:spcBef>
              <a:spcAft>
                <a:spcPts val="0"/>
              </a:spcAft>
              <a:buSzPts val="2200"/>
              <a:buFont typeface="Arial"/>
              <a:buChar char="•"/>
            </a:pPr>
            <a:r>
              <a:rPr lang="en-US" sz="2200">
                <a:solidFill>
                  <a:srgbClr val="000000"/>
                </a:solidFill>
              </a:rPr>
              <a:t>Then passes into the right and left bronchi, which enter each lung and further subdivide into bronchioles</a:t>
            </a:r>
            <a:endParaRPr/>
          </a:p>
          <a:p>
            <a:pPr marL="230188" lvl="0" indent="-230188" algn="l" rtl="0">
              <a:spcBef>
                <a:spcPts val="1040"/>
              </a:spcBef>
              <a:spcAft>
                <a:spcPts val="0"/>
              </a:spcAft>
              <a:buSzPts val="2200"/>
              <a:buFont typeface="Arial"/>
              <a:buChar char="•"/>
            </a:pPr>
            <a:r>
              <a:rPr lang="en-US" sz="2200">
                <a:solidFill>
                  <a:srgbClr val="000000"/>
                </a:solidFill>
              </a:rPr>
              <a:t>Alveoli are surrounded by an extensive capillary network</a:t>
            </a:r>
            <a:endParaRPr/>
          </a:p>
        </p:txBody>
      </p:sp>
      <p:pic>
        <p:nvPicPr>
          <p:cNvPr id="104" name="Google Shape;104;p14" descr="Figure_B39_01_06.png"/>
          <p:cNvPicPr preferRelativeResize="0"/>
          <p:nvPr/>
        </p:nvPicPr>
        <p:blipFill rotWithShape="1">
          <a:blip r:embed="rId3">
            <a:alphaModFix/>
          </a:blip>
          <a:srcRect l="-3405" r="-3405"/>
          <a:stretch/>
        </p:blipFill>
        <p:spPr>
          <a:xfrm>
            <a:off x="4854771" y="1018414"/>
            <a:ext cx="3915575" cy="5104122"/>
          </a:xfrm>
          <a:prstGeom prst="rect">
            <a:avLst/>
          </a:prstGeom>
          <a:noFill/>
          <a:ln>
            <a:noFill/>
          </a:ln>
        </p:spPr>
      </p:pic>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1024</Words>
  <Application>Microsoft Office PowerPoint</Application>
  <PresentationFormat>On-screen Show (4:3)</PresentationFormat>
  <Paragraphs>128</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 Black</vt:lpstr>
      <vt:lpstr>Noto Sans Symbols</vt:lpstr>
      <vt:lpstr>Arial</vt:lpstr>
      <vt:lpstr>Essential</vt:lpstr>
      <vt:lpstr>PowerPoint Presentation</vt:lpstr>
      <vt:lpstr>GAS EXCHANGE</vt:lpstr>
      <vt:lpstr>GAS EXCHANGE</vt:lpstr>
      <vt:lpstr>DIRECT DIFFUSION</vt:lpstr>
      <vt:lpstr>SKIN</vt:lpstr>
      <vt:lpstr>GILLS</vt:lpstr>
      <vt:lpstr>GILLS AND DIFFUSION OF GASES</vt:lpstr>
      <vt:lpstr>TRACHEAL SYSTEMS</vt:lpstr>
      <vt:lpstr>LUNGS</vt:lpstr>
      <vt:lpstr>LUNGS</vt:lpstr>
      <vt:lpstr>GAS EXCHANGE</vt:lpstr>
      <vt:lpstr>AIR PRESSURE</vt:lpstr>
      <vt:lpstr>Composition of Atmospheric Air and Partial Pressures at Sea Level (Total Air Pressure = 760 mmHg)</vt:lpstr>
      <vt:lpstr>Partial Pressure at Different Altitudes</vt:lpstr>
      <vt:lpstr>GAS EXCHANGE BETWEEN ALVEOLI AND BLOOD</vt:lpstr>
      <vt:lpstr>GAS EXCHANGE</vt:lpstr>
      <vt:lpstr>TYPES OF BREATHING</vt:lpstr>
      <vt:lpstr>TYPES OF BREATHING - BIRDS</vt:lpstr>
      <vt:lpstr>LUNG STRUCTURE AND FUNCTION</vt:lpstr>
      <vt:lpstr>LUNG STRUCTURE AND FUNCTION</vt:lpstr>
      <vt:lpstr>HEMOGLOBIN</vt:lpstr>
      <vt:lpstr>HEMOGLOBIN</vt:lpstr>
      <vt:lpstr>HEMOGLOBIN</vt:lpstr>
      <vt:lpstr>TRANSPORTATION OF CARBON DIOXIDE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Aschemeier</dc:creator>
  <cp:lastModifiedBy>Lisa Aschemeier</cp:lastModifiedBy>
  <cp:revision>1</cp:revision>
  <dcterms:modified xsi:type="dcterms:W3CDTF">2019-07-27T13:11:05Z</dcterms:modified>
</cp:coreProperties>
</file>