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embeddedFontLst>
    <p:embeddedFont>
      <p:font typeface="Arial Black" panose="020B0A0402010202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pos="803">
          <p15:clr>
            <a:srgbClr val="A4A3A4"/>
          </p15:clr>
        </p15:guide>
        <p15:guide id="5" pos="46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B1CD9A-CECF-4323-A5CE-70F2DCA22A02}">
  <a:tblStyle styleId="{C5B1CD9A-CECF-4323-A5CE-70F2DCA22A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  <p:guide orient="horz" pos="352"/>
        <p:guide pos="803"/>
        <p:guide pos="4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15" name="Google Shape;15;p2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BIOLOGY 2E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41 OSMOTIC REGULATION AND EXCRETION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9862" y="2502569"/>
            <a:ext cx="2824276" cy="360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 descr="OSX-Horiz-TM-RGB-2015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5878757"/>
            <a:ext cx="2034556" cy="46657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lang="en-US" sz="10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Creative Commons Attribution-NonCommercial-ShareAlike 4.0 International License</a:t>
            </a: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326" y="5089207"/>
            <a:ext cx="125730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EXCRETORY ORGANS IN INVERTEBRATES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457201" y="3943797"/>
            <a:ext cx="7912022" cy="245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animals have tubular excretory organs</a:t>
            </a:r>
            <a:endParaRPr/>
          </a:p>
          <a:p>
            <a:pPr marL="573088" marR="0" lvl="1" indent="-227012" algn="l" rtl="0">
              <a:spcBef>
                <a:spcPts val="1040"/>
              </a:spcBef>
              <a:spcAft>
                <a:spcPts val="0"/>
              </a:spcAft>
              <a:buClr>
                <a:srgbClr val="6CB25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Regulate the water-salt balance of the body</a:t>
            </a:r>
            <a:endParaRPr/>
          </a:p>
          <a:p>
            <a:pPr marL="573088" marR="0" lvl="1" indent="-227012" algn="l" rtl="0">
              <a:spcBef>
                <a:spcPts val="440"/>
              </a:spcBef>
              <a:spcAft>
                <a:spcPts val="0"/>
              </a:spcAft>
              <a:buClr>
                <a:srgbClr val="6CB25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Excrete metabolic wastes into the environment</a:t>
            </a:r>
            <a:endParaRPr/>
          </a:p>
          <a:p>
            <a:pPr marL="801688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Flame Cells in Planarians</a:t>
            </a:r>
            <a:endParaRPr/>
          </a:p>
          <a:p>
            <a:pPr marL="801688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Nephridia in Earthworms</a:t>
            </a:r>
            <a:endParaRPr/>
          </a:p>
          <a:p>
            <a:pPr marL="801688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Malpighian Tubules in Insects</a:t>
            </a:r>
            <a:endParaRPr/>
          </a:p>
        </p:txBody>
      </p:sp>
      <p:pic>
        <p:nvPicPr>
          <p:cNvPr id="143" name="Google Shape;143;p15" descr="Figure_B41_03_03.jpg"/>
          <p:cNvPicPr preferRelativeResize="0"/>
          <p:nvPr/>
        </p:nvPicPr>
        <p:blipFill rotWithShape="1">
          <a:blip r:embed="rId3">
            <a:alphaModFix/>
          </a:blip>
          <a:srcRect l="160" r="1511"/>
          <a:stretch/>
        </p:blipFill>
        <p:spPr>
          <a:xfrm>
            <a:off x="1613230" y="1059354"/>
            <a:ext cx="5917540" cy="2780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TERRESTRIAL ANIMALS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457201" y="1245468"/>
            <a:ext cx="8335368" cy="291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Terrestrial animals lose water through excretion and respiration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Must drink water to make up for loss</a:t>
            </a:r>
            <a:endParaRPr/>
          </a:p>
          <a:p>
            <a:pPr marL="573088" lvl="1" indent="-227012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Some reduce water loss by excreting nitrogen as relatively insoluble uric acid</a:t>
            </a:r>
            <a:endParaRPr/>
          </a:p>
          <a:p>
            <a:pPr marL="573087" lvl="1" indent="-227012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Certain animals also have a highly convoluted nasal passage with a mucous membrane surface (salt excretion)</a:t>
            </a:r>
            <a:endParaRPr sz="2200">
              <a:solidFill>
                <a:schemeClr val="dk1"/>
              </a:solidFill>
            </a:endParaRPr>
          </a:p>
          <a:p>
            <a:pPr marL="1257300" lvl="2" indent="-368300" algn="l" rtl="0">
              <a:spcBef>
                <a:spcPts val="440"/>
              </a:spcBef>
              <a:spcAft>
                <a:spcPts val="0"/>
              </a:spcAft>
              <a:buSzPts val="2200"/>
              <a:buAutoNum type="alphaLcParenR"/>
            </a:pPr>
            <a:r>
              <a:rPr lang="en-US" sz="2200"/>
              <a:t>Albatross and Marine Iguana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KIDNEYS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179" y="1153135"/>
            <a:ext cx="7705643" cy="468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NEPHRONS</a:t>
            </a: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>
            <a:off x="424068" y="1238959"/>
            <a:ext cx="8064560" cy="349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Each kidney composed of many tubular nephrons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Each nephron composed of several parts</a:t>
            </a:r>
            <a:endParaRPr/>
          </a:p>
          <a:p>
            <a:pPr marL="573088" lvl="1" indent="-227012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Glomerular capsule</a:t>
            </a:r>
            <a:endParaRPr/>
          </a:p>
          <a:p>
            <a:pPr marL="573088" lvl="1" indent="-227012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Glomerulus</a:t>
            </a:r>
            <a:endParaRPr/>
          </a:p>
          <a:p>
            <a:pPr marL="573088" lvl="1" indent="-227012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Proximal convoluted tubule</a:t>
            </a:r>
            <a:endParaRPr/>
          </a:p>
          <a:p>
            <a:pPr marL="573088" lvl="1" indent="-227012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Loop of the nephron</a:t>
            </a:r>
            <a:endParaRPr/>
          </a:p>
          <a:p>
            <a:pPr marL="573088" lvl="1" indent="-227012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Distal convoluted tube</a:t>
            </a:r>
            <a:endParaRPr/>
          </a:p>
          <a:p>
            <a:pPr marL="573088" lvl="1" indent="-227012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Collecting duct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NEPHRON ANATOMY</a:t>
            </a:r>
            <a:endParaRPr/>
          </a:p>
        </p:txBody>
      </p:sp>
      <p:grpSp>
        <p:nvGrpSpPr>
          <p:cNvPr id="169" name="Google Shape;169;p19"/>
          <p:cNvGrpSpPr/>
          <p:nvPr/>
        </p:nvGrpSpPr>
        <p:grpSpPr>
          <a:xfrm>
            <a:off x="323432" y="933081"/>
            <a:ext cx="8497137" cy="5692838"/>
            <a:chOff x="1179513" y="1593852"/>
            <a:chExt cx="6596063" cy="4623643"/>
          </a:xfrm>
        </p:grpSpPr>
        <p:pic>
          <p:nvPicPr>
            <p:cNvPr id="170" name="Google Shape;170;p19" descr="mad2543X_36_0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79513" y="1593852"/>
              <a:ext cx="6596063" cy="44338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19"/>
            <p:cNvSpPr/>
            <p:nvPr/>
          </p:nvSpPr>
          <p:spPr>
            <a:xfrm>
              <a:off x="1984375" y="2514603"/>
              <a:ext cx="200025" cy="431800"/>
            </a:xfrm>
            <a:custGeom>
              <a:avLst/>
              <a:gdLst/>
              <a:ahLst/>
              <a:cxnLst/>
              <a:rect l="l" t="t" r="r" b="b"/>
              <a:pathLst>
                <a:path w="159" h="342" extrusionOk="0">
                  <a:moveTo>
                    <a:pt x="0" y="0"/>
                  </a:moveTo>
                  <a:lnTo>
                    <a:pt x="159" y="0"/>
                  </a:lnTo>
                  <a:lnTo>
                    <a:pt x="159" y="342"/>
                  </a:lnTo>
                </a:path>
              </a:pathLst>
            </a:cu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2085976" y="2946404"/>
              <a:ext cx="479425" cy="168275"/>
            </a:xfrm>
            <a:custGeom>
              <a:avLst/>
              <a:gdLst/>
              <a:ahLst/>
              <a:cxnLst/>
              <a:rect l="l" t="t" r="r" b="b"/>
              <a:pathLst>
                <a:path w="381" h="133" extrusionOk="0">
                  <a:moveTo>
                    <a:pt x="0" y="133"/>
                  </a:moveTo>
                  <a:lnTo>
                    <a:pt x="0" y="0"/>
                  </a:lnTo>
                  <a:lnTo>
                    <a:pt x="381" y="0"/>
                  </a:lnTo>
                  <a:lnTo>
                    <a:pt x="381" y="133"/>
                  </a:lnTo>
                </a:path>
              </a:pathLst>
            </a:cu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3" name="Google Shape;173;p19"/>
            <p:cNvCxnSpPr/>
            <p:nvPr/>
          </p:nvCxnSpPr>
          <p:spPr>
            <a:xfrm>
              <a:off x="2062163" y="4697419"/>
              <a:ext cx="155575" cy="1587"/>
            </a:xfrm>
            <a:prstGeom prst="straightConnector1">
              <a:avLst/>
            </a:pr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19"/>
            <p:cNvCxnSpPr/>
            <p:nvPr/>
          </p:nvCxnSpPr>
          <p:spPr>
            <a:xfrm>
              <a:off x="1798638" y="3600455"/>
              <a:ext cx="319087" cy="3175"/>
            </a:xfrm>
            <a:prstGeom prst="straightConnector1">
              <a:avLst/>
            </a:pr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19"/>
            <p:cNvCxnSpPr/>
            <p:nvPr/>
          </p:nvCxnSpPr>
          <p:spPr>
            <a:xfrm>
              <a:off x="3617913" y="4689481"/>
              <a:ext cx="182562" cy="1588"/>
            </a:xfrm>
            <a:prstGeom prst="straightConnector1">
              <a:avLst/>
            </a:pr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19"/>
            <p:cNvCxnSpPr/>
            <p:nvPr/>
          </p:nvCxnSpPr>
          <p:spPr>
            <a:xfrm>
              <a:off x="4479926" y="4889506"/>
              <a:ext cx="1588" cy="228600"/>
            </a:xfrm>
            <a:prstGeom prst="straightConnector1">
              <a:avLst/>
            </a:pr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19"/>
            <p:cNvCxnSpPr/>
            <p:nvPr/>
          </p:nvCxnSpPr>
          <p:spPr>
            <a:xfrm rot="10800000">
              <a:off x="5670551" y="2111378"/>
              <a:ext cx="1158875" cy="0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9"/>
            <p:cNvCxnSpPr/>
            <p:nvPr/>
          </p:nvCxnSpPr>
          <p:spPr>
            <a:xfrm rot="10800000">
              <a:off x="5678489" y="2413003"/>
              <a:ext cx="615950" cy="0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9"/>
            <p:cNvCxnSpPr/>
            <p:nvPr/>
          </p:nvCxnSpPr>
          <p:spPr>
            <a:xfrm>
              <a:off x="7307264" y="2284416"/>
              <a:ext cx="0" cy="3175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0" name="Google Shape;180;p19"/>
            <p:cNvSpPr/>
            <p:nvPr/>
          </p:nvSpPr>
          <p:spPr>
            <a:xfrm>
              <a:off x="6259514" y="2690816"/>
              <a:ext cx="111125" cy="338137"/>
            </a:xfrm>
            <a:custGeom>
              <a:avLst/>
              <a:gdLst/>
              <a:ahLst/>
              <a:cxnLst/>
              <a:rect l="l" t="t" r="r" b="b"/>
              <a:pathLst>
                <a:path w="89" h="269" extrusionOk="0">
                  <a:moveTo>
                    <a:pt x="89" y="0"/>
                  </a:moveTo>
                  <a:lnTo>
                    <a:pt x="0" y="0"/>
                  </a:lnTo>
                  <a:lnTo>
                    <a:pt x="0" y="269"/>
                  </a:lnTo>
                  <a:lnTo>
                    <a:pt x="42" y="269"/>
                  </a:lnTo>
                </a:path>
              </a:pathLst>
            </a:cu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1" name="Google Shape;181;p19"/>
            <p:cNvCxnSpPr/>
            <p:nvPr/>
          </p:nvCxnSpPr>
          <p:spPr>
            <a:xfrm>
              <a:off x="5443539" y="2809879"/>
              <a:ext cx="815975" cy="1588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9"/>
            <p:cNvCxnSpPr/>
            <p:nvPr/>
          </p:nvCxnSpPr>
          <p:spPr>
            <a:xfrm flipH="1">
              <a:off x="5318125" y="3963993"/>
              <a:ext cx="871538" cy="1587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9"/>
            <p:cNvCxnSpPr/>
            <p:nvPr/>
          </p:nvCxnSpPr>
          <p:spPr>
            <a:xfrm flipH="1">
              <a:off x="5599114" y="4892681"/>
              <a:ext cx="930275" cy="3175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9"/>
            <p:cNvCxnSpPr/>
            <p:nvPr/>
          </p:nvCxnSpPr>
          <p:spPr>
            <a:xfrm rot="10800000">
              <a:off x="5654676" y="5083182"/>
              <a:ext cx="1536700" cy="0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9"/>
            <p:cNvCxnSpPr/>
            <p:nvPr/>
          </p:nvCxnSpPr>
          <p:spPr>
            <a:xfrm flipH="1">
              <a:off x="5564189" y="5667382"/>
              <a:ext cx="1651000" cy="1588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9"/>
            <p:cNvCxnSpPr/>
            <p:nvPr/>
          </p:nvCxnSpPr>
          <p:spPr>
            <a:xfrm flipH="1">
              <a:off x="5402264" y="5351470"/>
              <a:ext cx="1235075" cy="1587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9"/>
            <p:cNvCxnSpPr/>
            <p:nvPr/>
          </p:nvCxnSpPr>
          <p:spPr>
            <a:xfrm rot="10800000">
              <a:off x="5754689" y="5351470"/>
              <a:ext cx="382587" cy="196850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9"/>
            <p:cNvCxnSpPr/>
            <p:nvPr/>
          </p:nvCxnSpPr>
          <p:spPr>
            <a:xfrm>
              <a:off x="3024188" y="2343153"/>
              <a:ext cx="0" cy="169863"/>
            </a:xfrm>
            <a:prstGeom prst="straightConnector1">
              <a:avLst/>
            </a:pr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19"/>
            <p:cNvCxnSpPr/>
            <p:nvPr/>
          </p:nvCxnSpPr>
          <p:spPr>
            <a:xfrm>
              <a:off x="3024188" y="2343153"/>
              <a:ext cx="0" cy="169863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19"/>
            <p:cNvCxnSpPr/>
            <p:nvPr/>
          </p:nvCxnSpPr>
          <p:spPr>
            <a:xfrm>
              <a:off x="3933825" y="2344741"/>
              <a:ext cx="1588" cy="169862"/>
            </a:xfrm>
            <a:prstGeom prst="straightConnector1">
              <a:avLst/>
            </a:pr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19"/>
            <p:cNvCxnSpPr/>
            <p:nvPr/>
          </p:nvCxnSpPr>
          <p:spPr>
            <a:xfrm>
              <a:off x="3933825" y="2344741"/>
              <a:ext cx="1588" cy="16986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2" name="Google Shape;192;p19"/>
            <p:cNvSpPr/>
            <p:nvPr/>
          </p:nvSpPr>
          <p:spPr>
            <a:xfrm>
              <a:off x="1985963" y="2513016"/>
              <a:ext cx="198437" cy="433387"/>
            </a:xfrm>
            <a:custGeom>
              <a:avLst/>
              <a:gdLst/>
              <a:ahLst/>
              <a:cxnLst/>
              <a:rect l="l" t="t" r="r" b="b"/>
              <a:pathLst>
                <a:path w="157" h="344" extrusionOk="0">
                  <a:moveTo>
                    <a:pt x="0" y="0"/>
                  </a:moveTo>
                  <a:lnTo>
                    <a:pt x="157" y="0"/>
                  </a:lnTo>
                  <a:lnTo>
                    <a:pt x="157" y="34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2085976" y="2946404"/>
              <a:ext cx="481013" cy="168275"/>
            </a:xfrm>
            <a:custGeom>
              <a:avLst/>
              <a:gdLst/>
              <a:ahLst/>
              <a:cxnLst/>
              <a:rect l="l" t="t" r="r" b="b"/>
              <a:pathLst>
                <a:path w="383" h="133" extrusionOk="0">
                  <a:moveTo>
                    <a:pt x="0" y="133"/>
                  </a:moveTo>
                  <a:lnTo>
                    <a:pt x="0" y="0"/>
                  </a:lnTo>
                  <a:lnTo>
                    <a:pt x="383" y="0"/>
                  </a:lnTo>
                  <a:lnTo>
                    <a:pt x="383" y="13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4" name="Google Shape;194;p19"/>
            <p:cNvCxnSpPr/>
            <p:nvPr/>
          </p:nvCxnSpPr>
          <p:spPr>
            <a:xfrm>
              <a:off x="2063750" y="4697419"/>
              <a:ext cx="153988" cy="158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9"/>
            <p:cNvCxnSpPr/>
            <p:nvPr/>
          </p:nvCxnSpPr>
          <p:spPr>
            <a:xfrm rot="10800000">
              <a:off x="1565275" y="4410081"/>
              <a:ext cx="0" cy="153988"/>
            </a:xfrm>
            <a:prstGeom prst="straightConnector1">
              <a:avLst/>
            </a:pr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9"/>
            <p:cNvCxnSpPr/>
            <p:nvPr/>
          </p:nvCxnSpPr>
          <p:spPr>
            <a:xfrm rot="10800000">
              <a:off x="1565275" y="4408494"/>
              <a:ext cx="0" cy="152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9"/>
            <p:cNvCxnSpPr/>
            <p:nvPr/>
          </p:nvCxnSpPr>
          <p:spPr>
            <a:xfrm flipH="1">
              <a:off x="1747838" y="2824167"/>
              <a:ext cx="133350" cy="1587"/>
            </a:xfrm>
            <a:prstGeom prst="straightConnector1">
              <a:avLst/>
            </a:pr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9"/>
            <p:cNvCxnSpPr/>
            <p:nvPr/>
          </p:nvCxnSpPr>
          <p:spPr>
            <a:xfrm rot="10800000">
              <a:off x="1747838" y="2827342"/>
              <a:ext cx="13176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9"/>
            <p:cNvCxnSpPr/>
            <p:nvPr/>
          </p:nvCxnSpPr>
          <p:spPr>
            <a:xfrm rot="10800000">
              <a:off x="2289176" y="2349503"/>
              <a:ext cx="0" cy="530226"/>
            </a:xfrm>
            <a:prstGeom prst="straightConnector1">
              <a:avLst/>
            </a:pr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9"/>
            <p:cNvCxnSpPr/>
            <p:nvPr/>
          </p:nvCxnSpPr>
          <p:spPr>
            <a:xfrm rot="10800000">
              <a:off x="2289176" y="2346328"/>
              <a:ext cx="0" cy="53340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9"/>
            <p:cNvCxnSpPr/>
            <p:nvPr/>
          </p:nvCxnSpPr>
          <p:spPr>
            <a:xfrm>
              <a:off x="2211388" y="4264030"/>
              <a:ext cx="201612" cy="1588"/>
            </a:xfrm>
            <a:prstGeom prst="straightConnector1">
              <a:avLst/>
            </a:pr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9"/>
            <p:cNvCxnSpPr/>
            <p:nvPr/>
          </p:nvCxnSpPr>
          <p:spPr>
            <a:xfrm>
              <a:off x="2214564" y="4264030"/>
              <a:ext cx="201612" cy="158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9"/>
            <p:cNvCxnSpPr/>
            <p:nvPr/>
          </p:nvCxnSpPr>
          <p:spPr>
            <a:xfrm>
              <a:off x="1798638" y="3600455"/>
              <a:ext cx="317500" cy="317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19"/>
            <p:cNvCxnSpPr/>
            <p:nvPr/>
          </p:nvCxnSpPr>
          <p:spPr>
            <a:xfrm>
              <a:off x="3617913" y="4689481"/>
              <a:ext cx="184150" cy="158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19"/>
            <p:cNvCxnSpPr/>
            <p:nvPr/>
          </p:nvCxnSpPr>
          <p:spPr>
            <a:xfrm>
              <a:off x="2016125" y="5384807"/>
              <a:ext cx="1028700" cy="1588"/>
            </a:xfrm>
            <a:prstGeom prst="straightConnector1">
              <a:avLst/>
            </a:pr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19"/>
            <p:cNvCxnSpPr/>
            <p:nvPr/>
          </p:nvCxnSpPr>
          <p:spPr>
            <a:xfrm>
              <a:off x="2016125" y="5384807"/>
              <a:ext cx="1028700" cy="158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19"/>
            <p:cNvCxnSpPr/>
            <p:nvPr/>
          </p:nvCxnSpPr>
          <p:spPr>
            <a:xfrm>
              <a:off x="1960563" y="5524507"/>
              <a:ext cx="1408112" cy="1588"/>
            </a:xfrm>
            <a:prstGeom prst="straightConnector1">
              <a:avLst/>
            </a:pr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19"/>
            <p:cNvCxnSpPr/>
            <p:nvPr/>
          </p:nvCxnSpPr>
          <p:spPr>
            <a:xfrm>
              <a:off x="1960563" y="5524507"/>
              <a:ext cx="1408112" cy="158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19"/>
            <p:cNvCxnSpPr/>
            <p:nvPr/>
          </p:nvCxnSpPr>
          <p:spPr>
            <a:xfrm>
              <a:off x="4479926" y="4889506"/>
              <a:ext cx="1588" cy="22542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19"/>
            <p:cNvCxnSpPr/>
            <p:nvPr/>
          </p:nvCxnSpPr>
          <p:spPr>
            <a:xfrm rot="10800000">
              <a:off x="5673726" y="2111378"/>
              <a:ext cx="1158875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19"/>
            <p:cNvCxnSpPr/>
            <p:nvPr/>
          </p:nvCxnSpPr>
          <p:spPr>
            <a:xfrm flipH="1">
              <a:off x="5678489" y="2409828"/>
              <a:ext cx="619125" cy="1588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19"/>
            <p:cNvCxnSpPr/>
            <p:nvPr/>
          </p:nvCxnSpPr>
          <p:spPr>
            <a:xfrm>
              <a:off x="7308850" y="2284416"/>
              <a:ext cx="1588" cy="3175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3" name="Google Shape;213;p19"/>
            <p:cNvSpPr/>
            <p:nvPr/>
          </p:nvSpPr>
          <p:spPr>
            <a:xfrm>
              <a:off x="6261101" y="2690816"/>
              <a:ext cx="112713" cy="338137"/>
            </a:xfrm>
            <a:custGeom>
              <a:avLst/>
              <a:gdLst/>
              <a:ahLst/>
              <a:cxnLst/>
              <a:rect l="l" t="t" r="r" b="b"/>
              <a:pathLst>
                <a:path w="89" h="269" extrusionOk="0">
                  <a:moveTo>
                    <a:pt x="89" y="0"/>
                  </a:moveTo>
                  <a:lnTo>
                    <a:pt x="0" y="0"/>
                  </a:lnTo>
                  <a:lnTo>
                    <a:pt x="0" y="269"/>
                  </a:lnTo>
                  <a:lnTo>
                    <a:pt x="42" y="269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4" name="Google Shape;214;p19"/>
            <p:cNvCxnSpPr/>
            <p:nvPr/>
          </p:nvCxnSpPr>
          <p:spPr>
            <a:xfrm>
              <a:off x="5446713" y="2809879"/>
              <a:ext cx="814387" cy="1588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9"/>
            <p:cNvCxnSpPr/>
            <p:nvPr/>
          </p:nvCxnSpPr>
          <p:spPr>
            <a:xfrm>
              <a:off x="5321300" y="3821118"/>
              <a:ext cx="1082675" cy="1587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9"/>
            <p:cNvCxnSpPr/>
            <p:nvPr/>
          </p:nvCxnSpPr>
          <p:spPr>
            <a:xfrm flipH="1">
              <a:off x="6315076" y="3786193"/>
              <a:ext cx="15875" cy="34925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9"/>
            <p:cNvCxnSpPr/>
            <p:nvPr/>
          </p:nvCxnSpPr>
          <p:spPr>
            <a:xfrm>
              <a:off x="5322888" y="3821118"/>
              <a:ext cx="1082675" cy="1587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9"/>
            <p:cNvCxnSpPr/>
            <p:nvPr/>
          </p:nvCxnSpPr>
          <p:spPr>
            <a:xfrm flipH="1">
              <a:off x="6318251" y="3787780"/>
              <a:ext cx="15875" cy="34925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9"/>
            <p:cNvCxnSpPr/>
            <p:nvPr/>
          </p:nvCxnSpPr>
          <p:spPr>
            <a:xfrm flipH="1">
              <a:off x="5321300" y="3963993"/>
              <a:ext cx="871538" cy="1587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0" name="Google Shape;220;p19"/>
            <p:cNvSpPr/>
            <p:nvPr/>
          </p:nvSpPr>
          <p:spPr>
            <a:xfrm>
              <a:off x="5194300" y="3522668"/>
              <a:ext cx="1682750" cy="355600"/>
            </a:xfrm>
            <a:custGeom>
              <a:avLst/>
              <a:gdLst/>
              <a:ahLst/>
              <a:cxnLst/>
              <a:rect l="l" t="t" r="r" b="b"/>
              <a:pathLst>
                <a:path w="1335" h="283" extrusionOk="0">
                  <a:moveTo>
                    <a:pt x="0" y="0"/>
                  </a:moveTo>
                  <a:lnTo>
                    <a:pt x="758" y="0"/>
                  </a:lnTo>
                  <a:lnTo>
                    <a:pt x="1335" y="283"/>
                  </a:lnTo>
                </a:path>
              </a:pathLst>
            </a:custGeom>
            <a:noFill/>
            <a:ln w="174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5194300" y="3522668"/>
              <a:ext cx="1682750" cy="355600"/>
            </a:xfrm>
            <a:custGeom>
              <a:avLst/>
              <a:gdLst/>
              <a:ahLst/>
              <a:cxnLst/>
              <a:rect l="l" t="t" r="r" b="b"/>
              <a:pathLst>
                <a:path w="1335" h="283" extrusionOk="0">
                  <a:moveTo>
                    <a:pt x="0" y="0"/>
                  </a:moveTo>
                  <a:lnTo>
                    <a:pt x="758" y="0"/>
                  </a:lnTo>
                  <a:lnTo>
                    <a:pt x="1335" y="283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2" name="Google Shape;222;p19"/>
            <p:cNvCxnSpPr/>
            <p:nvPr/>
          </p:nvCxnSpPr>
          <p:spPr>
            <a:xfrm flipH="1">
              <a:off x="5602289" y="4889506"/>
              <a:ext cx="928687" cy="1588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9"/>
            <p:cNvCxnSpPr/>
            <p:nvPr/>
          </p:nvCxnSpPr>
          <p:spPr>
            <a:xfrm rot="10800000">
              <a:off x="5656263" y="5083182"/>
              <a:ext cx="1538287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9"/>
            <p:cNvCxnSpPr/>
            <p:nvPr/>
          </p:nvCxnSpPr>
          <p:spPr>
            <a:xfrm flipH="1">
              <a:off x="5565776" y="5667382"/>
              <a:ext cx="1652588" cy="1588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9"/>
            <p:cNvCxnSpPr/>
            <p:nvPr/>
          </p:nvCxnSpPr>
          <p:spPr>
            <a:xfrm flipH="1">
              <a:off x="5405438" y="5351470"/>
              <a:ext cx="1233487" cy="1587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9"/>
            <p:cNvCxnSpPr/>
            <p:nvPr/>
          </p:nvCxnSpPr>
          <p:spPr>
            <a:xfrm rot="10800000">
              <a:off x="5756275" y="5351470"/>
              <a:ext cx="381000" cy="19685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19"/>
            <p:cNvCxnSpPr/>
            <p:nvPr/>
          </p:nvCxnSpPr>
          <p:spPr>
            <a:xfrm>
              <a:off x="6227763" y="1824040"/>
              <a:ext cx="1587" cy="203200"/>
            </a:xfrm>
            <a:prstGeom prst="straightConnector1">
              <a:avLst/>
            </a:prstGeom>
            <a:noFill/>
            <a:ln w="206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19"/>
            <p:cNvCxnSpPr/>
            <p:nvPr/>
          </p:nvCxnSpPr>
          <p:spPr>
            <a:xfrm>
              <a:off x="6227763" y="1824040"/>
              <a:ext cx="1587" cy="203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9" name="Google Shape;229;p19"/>
            <p:cNvSpPr/>
            <p:nvPr/>
          </p:nvSpPr>
          <p:spPr>
            <a:xfrm>
              <a:off x="7494589" y="4497394"/>
              <a:ext cx="261937" cy="38100"/>
            </a:xfrm>
            <a:custGeom>
              <a:avLst/>
              <a:gdLst/>
              <a:ahLst/>
              <a:cxnLst/>
              <a:rect l="l" t="t" r="r" b="b"/>
              <a:pathLst>
                <a:path w="207" h="32" extrusionOk="0">
                  <a:moveTo>
                    <a:pt x="0" y="0"/>
                  </a:moveTo>
                  <a:lnTo>
                    <a:pt x="0" y="32"/>
                  </a:lnTo>
                  <a:lnTo>
                    <a:pt x="207" y="32"/>
                  </a:lnTo>
                  <a:lnTo>
                    <a:pt x="207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21564" y="5937258"/>
              <a:ext cx="317500" cy="42863"/>
            </a:xfrm>
            <a:custGeom>
              <a:avLst/>
              <a:gdLst/>
              <a:ahLst/>
              <a:cxnLst/>
              <a:rect l="l" t="t" r="r" b="b"/>
              <a:pathLst>
                <a:path w="252" h="33" extrusionOk="0">
                  <a:moveTo>
                    <a:pt x="0" y="0"/>
                  </a:moveTo>
                  <a:lnTo>
                    <a:pt x="0" y="33"/>
                  </a:lnTo>
                  <a:lnTo>
                    <a:pt x="252" y="33"/>
                  </a:lnTo>
                  <a:lnTo>
                    <a:pt x="252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4959351" y="2751142"/>
              <a:ext cx="462708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glomerulus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1371600" y="1776415"/>
              <a:ext cx="527704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Renal Cortex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4959351" y="3763967"/>
              <a:ext cx="380938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microvilli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4959351" y="2043116"/>
              <a:ext cx="712145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afferent arteriole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4959351" y="2352678"/>
              <a:ext cx="713117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efferent arteriole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4959351" y="5030795"/>
              <a:ext cx="672816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descending limb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4959351" y="4838706"/>
              <a:ext cx="618418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ascending limb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4959351" y="5611820"/>
              <a:ext cx="600333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collecting duct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4959351" y="5289556"/>
              <a:ext cx="416427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capillaries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4959351" y="3068642"/>
              <a:ext cx="2080831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b. Surface view of glomerulus and its blood supply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5834064" y="1704977"/>
              <a:ext cx="846271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peritubular capillary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2263775" y="4645031"/>
              <a:ext cx="410155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renal vein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1511301" y="2449516"/>
              <a:ext cx="462708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glomerulus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1371600" y="5870583"/>
              <a:ext cx="597756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Renal Medulla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4184650" y="5113344"/>
              <a:ext cx="600333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collecting duct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1304925" y="5213356"/>
              <a:ext cx="1486370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Loop of the nephron (loop of Henle)</a:t>
              </a: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2139950" y="3546479"/>
              <a:ext cx="712145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afferent arteriole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2444751" y="4214818"/>
              <a:ext cx="278655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venule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1311276" y="5327657"/>
              <a:ext cx="672816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descending limb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1311276" y="5464182"/>
              <a:ext cx="618418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ascending limb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1271588" y="6043621"/>
              <a:ext cx="1393858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a. Anephron and its blood supply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7496175" y="4424369"/>
              <a:ext cx="260522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 µm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9"/>
            <p:cNvSpPr txBox="1"/>
            <p:nvPr/>
          </p:nvSpPr>
          <p:spPr>
            <a:xfrm>
              <a:off x="1547306" y="2135429"/>
              <a:ext cx="898366" cy="250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glomerular capsule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(Bowman's capsule)</a:t>
              </a:r>
              <a:endParaRPr/>
            </a:p>
          </p:txBody>
        </p:sp>
        <p:sp>
          <p:nvSpPr>
            <p:cNvPr id="254" name="Google Shape;254;p19"/>
            <p:cNvSpPr txBox="1"/>
            <p:nvPr/>
          </p:nvSpPr>
          <p:spPr>
            <a:xfrm>
              <a:off x="2838784" y="2045175"/>
              <a:ext cx="537294" cy="373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proximal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convoluted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tubule</a:t>
              </a:r>
              <a:endParaRPr/>
            </a:p>
          </p:txBody>
        </p:sp>
        <p:sp>
          <p:nvSpPr>
            <p:cNvPr id="255" name="Google Shape;255;p19"/>
            <p:cNvSpPr txBox="1"/>
            <p:nvPr/>
          </p:nvSpPr>
          <p:spPr>
            <a:xfrm>
              <a:off x="3726059" y="2034861"/>
              <a:ext cx="537294" cy="3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distal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convoluted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tubule</a:t>
              </a:r>
              <a:endParaRPr/>
            </a:p>
          </p:txBody>
        </p:sp>
        <p:sp>
          <p:nvSpPr>
            <p:cNvPr id="256" name="Google Shape;256;p19"/>
            <p:cNvSpPr txBox="1"/>
            <p:nvPr/>
          </p:nvSpPr>
          <p:spPr>
            <a:xfrm>
              <a:off x="1396962" y="2660193"/>
              <a:ext cx="428850" cy="250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efferent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arteriole</a:t>
              </a:r>
              <a:endParaRPr/>
            </a:p>
          </p:txBody>
        </p:sp>
        <p:sp>
          <p:nvSpPr>
            <p:cNvPr id="257" name="Google Shape;257;p19"/>
            <p:cNvSpPr txBox="1"/>
            <p:nvPr/>
          </p:nvSpPr>
          <p:spPr>
            <a:xfrm>
              <a:off x="1433932" y="4552951"/>
              <a:ext cx="330264" cy="250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renal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artery</a:t>
              </a:r>
              <a:endParaRPr/>
            </a:p>
          </p:txBody>
        </p:sp>
        <p:sp>
          <p:nvSpPr>
            <p:cNvPr id="258" name="Google Shape;258;p19"/>
            <p:cNvSpPr txBox="1"/>
            <p:nvPr/>
          </p:nvSpPr>
          <p:spPr>
            <a:xfrm>
              <a:off x="3832039" y="4630311"/>
              <a:ext cx="539759" cy="3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peritubular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capillary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4959618" y="5842295"/>
              <a:ext cx="2046895" cy="3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d. Cross sections of a loop of nephron limbs and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collecting duct. (The other cross sections are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those of capillaries.)</a:t>
              </a:r>
              <a:endParaRPr/>
            </a:p>
          </p:txBody>
        </p:sp>
        <p:sp>
          <p:nvSpPr>
            <p:cNvPr id="260" name="Google Shape;260;p19"/>
            <p:cNvSpPr txBox="1"/>
            <p:nvPr/>
          </p:nvSpPr>
          <p:spPr>
            <a:xfrm>
              <a:off x="4959618" y="4390494"/>
              <a:ext cx="2154107" cy="250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c. Cross sections of proximal and distal convoluted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tubules</a:t>
              </a:r>
              <a:endParaRPr/>
            </a:p>
          </p:txBody>
        </p:sp>
        <p:sp>
          <p:nvSpPr>
            <p:cNvPr id="261" name="Google Shape;261;p19"/>
            <p:cNvSpPr txBox="1"/>
            <p:nvPr/>
          </p:nvSpPr>
          <p:spPr>
            <a:xfrm>
              <a:off x="4959617" y="3912146"/>
              <a:ext cx="828124" cy="248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proximal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convoluted tubule</a:t>
              </a: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4959618" y="3477638"/>
              <a:ext cx="828124" cy="250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distal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convoluted tubule</a:t>
              </a: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7464425" y="5867400"/>
              <a:ext cx="260522" cy="12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 µm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URINE FORMATION</a:t>
            </a:r>
            <a:endParaRPr/>
          </a:p>
        </p:txBody>
      </p:sp>
      <p:sp>
        <p:nvSpPr>
          <p:cNvPr id="269" name="Google Shape;269;p20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0"/>
          <p:cNvSpPr txBox="1">
            <a:spLocks noGrp="1"/>
          </p:cNvSpPr>
          <p:nvPr>
            <p:ph type="body" idx="1"/>
          </p:nvPr>
        </p:nvSpPr>
        <p:spPr>
          <a:xfrm>
            <a:off x="457200" y="1245468"/>
            <a:ext cx="8344687" cy="175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Urine production requires three distinct processes:</a:t>
            </a:r>
            <a:endParaRPr/>
          </a:p>
          <a:p>
            <a:pPr marL="573088" lvl="1" indent="-227012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b="1">
                <a:solidFill>
                  <a:srgbClr val="000000"/>
                </a:solidFill>
              </a:rPr>
              <a:t>Glomerular filtration</a:t>
            </a:r>
            <a:r>
              <a:rPr lang="en-US" sz="2200">
                <a:solidFill>
                  <a:srgbClr val="000000"/>
                </a:solidFill>
              </a:rPr>
              <a:t> in glomerular capsule</a:t>
            </a:r>
            <a:endParaRPr/>
          </a:p>
          <a:p>
            <a:pPr marL="573088" lvl="1" indent="-227012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b="1">
                <a:solidFill>
                  <a:srgbClr val="000000"/>
                </a:solidFill>
              </a:rPr>
              <a:t>Tubular reabsorption</a:t>
            </a:r>
            <a:r>
              <a:rPr lang="en-US" sz="2200">
                <a:solidFill>
                  <a:srgbClr val="000000"/>
                </a:solidFill>
              </a:rPr>
              <a:t> at the proximal convoluted tubule</a:t>
            </a:r>
            <a:endParaRPr/>
          </a:p>
          <a:p>
            <a:pPr marL="573088" lvl="1" indent="-227012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b="1">
                <a:solidFill>
                  <a:srgbClr val="000000"/>
                </a:solidFill>
              </a:rPr>
              <a:t>Tubular secretion</a:t>
            </a:r>
            <a:r>
              <a:rPr lang="en-US" sz="2200">
                <a:solidFill>
                  <a:srgbClr val="000000"/>
                </a:solidFill>
              </a:rPr>
              <a:t> at the distal convoluted tubule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URINE FORMATION AND HOMEOSTASIS</a:t>
            </a:r>
            <a:endParaRPr/>
          </a:p>
        </p:txBody>
      </p:sp>
      <p:sp>
        <p:nvSpPr>
          <p:cNvPr id="276" name="Google Shape;276;p21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457201" y="1223758"/>
            <a:ext cx="8139978" cy="454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6075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Excretion of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hypertonic</a:t>
            </a: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urine</a:t>
            </a:r>
            <a:endParaRPr/>
          </a:p>
          <a:p>
            <a:pPr marL="573088" marR="0" lvl="1" indent="-227012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Clr>
                <a:srgbClr val="6CB25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Dependent upon the reabsorption of water</a:t>
            </a:r>
            <a:endParaRPr/>
          </a:p>
          <a:p>
            <a:pPr marL="573088" marR="0" lvl="1" indent="-227012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rgbClr val="6CB25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Absorbed from</a:t>
            </a:r>
            <a:endParaRPr/>
          </a:p>
          <a:p>
            <a:pPr marL="801688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Loop of the nephron, and</a:t>
            </a:r>
            <a:endParaRPr/>
          </a:p>
          <a:p>
            <a:pPr marL="801688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collecting duct</a:t>
            </a:r>
            <a:endParaRPr/>
          </a:p>
          <a:p>
            <a:pPr marL="573088" marR="0" lvl="1" indent="-227012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rgbClr val="6CB25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Osmotic gradient within the renal medulla causes water to leave the descending limb along its entire length</a:t>
            </a:r>
            <a:endParaRPr/>
          </a:p>
          <a:p>
            <a:pPr marL="731520" marR="0" lvl="1" indent="-3048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075" marR="0" lvl="0" indent="-346075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Antidiuretic hormone </a:t>
            </a: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(ADH)</a:t>
            </a:r>
            <a:endParaRPr/>
          </a:p>
          <a:p>
            <a:pPr marL="573088" marR="0" lvl="1" indent="-227012" algn="l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Clr>
                <a:srgbClr val="6CB25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Plays a role in water reabsorption</a:t>
            </a:r>
            <a:endParaRPr/>
          </a:p>
          <a:p>
            <a:pPr marL="573088" marR="0" lvl="1" indent="-227012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rgbClr val="6CB25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Released by the posterior lobe of the pituitary gland (brain)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>
            <a:spLocks noGrp="1"/>
          </p:cNvSpPr>
          <p:nvPr>
            <p:ph type="title"/>
          </p:nvPr>
        </p:nvSpPr>
        <p:spPr>
          <a:xfrm>
            <a:off x="457200" y="371598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b="1"/>
              <a:t>MAINTENANCE OF BLOOD PH, OSMOLARITY, VOLUME AND PRESSURE</a:t>
            </a:r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body" idx="1"/>
          </p:nvPr>
        </p:nvSpPr>
        <p:spPr>
          <a:xfrm>
            <a:off x="457200" y="1107618"/>
            <a:ext cx="8107414" cy="48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More than 99% of </a:t>
            </a:r>
            <a:r>
              <a:rPr lang="en-US" sz="2400" b="1">
                <a:solidFill>
                  <a:srgbClr val="000000"/>
                </a:solidFill>
              </a:rPr>
              <a:t>sodium</a:t>
            </a:r>
            <a:r>
              <a:rPr lang="en-US" sz="2400">
                <a:solidFill>
                  <a:srgbClr val="000000"/>
                </a:solidFill>
              </a:rPr>
              <a:t> filtered at glomerulus is returned to blood at the distal convoluted tubule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Reabsorption of sodium (/water) regulated by hormones</a:t>
            </a:r>
            <a:endParaRPr/>
          </a:p>
          <a:p>
            <a:pPr marL="573088" lvl="1" indent="-227012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Aldosterone</a:t>
            </a:r>
            <a:endParaRPr/>
          </a:p>
          <a:p>
            <a:pPr marL="573088" lvl="1" indent="-227012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Renin (made by adrenal glands when blood pressure is low)</a:t>
            </a:r>
            <a:endParaRPr/>
          </a:p>
          <a:p>
            <a:pPr marL="573088" lvl="1" indent="-227012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Atrial Natriuretic Peptide Hormone (ANP) (made by heart when blood volume is high)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pH adjusted by either</a:t>
            </a:r>
            <a:endParaRPr/>
          </a:p>
          <a:p>
            <a:pPr marL="573088" lvl="1" indent="-227012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The reabsorption of the bicarbonate ions, or</a:t>
            </a:r>
            <a:endParaRPr/>
          </a:p>
          <a:p>
            <a:pPr marL="573088" lvl="1" indent="-227012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The secretion of hydrogen ions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HORMONAL CONTROL</a:t>
            </a:r>
            <a:endParaRPr/>
          </a:p>
        </p:txBody>
      </p:sp>
      <p:pic>
        <p:nvPicPr>
          <p:cNvPr id="289" name="Google Shape;28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15" y="1215520"/>
            <a:ext cx="7970572" cy="430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HORMONAL CONTROL</a:t>
            </a:r>
            <a:endParaRPr/>
          </a:p>
        </p:txBody>
      </p:sp>
      <p:graphicFrame>
        <p:nvGraphicFramePr>
          <p:cNvPr id="295" name="Google Shape;295;p24"/>
          <p:cNvGraphicFramePr/>
          <p:nvPr/>
        </p:nvGraphicFramePr>
        <p:xfrm>
          <a:off x="558265" y="10797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{C5B1CD9A-CECF-4323-A5CE-70F2DCA22A02}</a:tableStyleId>
              </a:tblPr>
              <a:tblGrid>
                <a:gridCol w="267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32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Hormones That Affect Osmoregulation</a:t>
                      </a:r>
                      <a:endParaRPr/>
                    </a:p>
                  </a:txBody>
                  <a:tcPr marL="76450" marR="76450" marT="76450" marB="764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Hormone</a:t>
                      </a:r>
                      <a:endParaRPr/>
                    </a:p>
                  </a:txBody>
                  <a:tcPr marL="76450" marR="76450" marT="76450" marB="764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Where produced</a:t>
                      </a:r>
                      <a:endParaRPr/>
                    </a:p>
                  </a:txBody>
                  <a:tcPr marL="76450" marR="76450" marT="76450" marB="764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Function</a:t>
                      </a:r>
                      <a:endParaRPr/>
                    </a:p>
                  </a:txBody>
                  <a:tcPr marL="76450" marR="76450" marT="76450" marB="764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Epinephrine and Norepinephrine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Adrenal medulla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Can decrease kidney function temporarily by vasoconstriction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Renin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Kidney nephrons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Increases blood pressure by acting on angiotensinogen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Angiotensin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Liver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Angiotensin II affects multiple processes and increases blood pressure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Aldosterone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Adrenal cortex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Prevents loss of sodium and water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Anti-diuretic hormone (vasopressin)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Hypothalamus (stored in the posterior pituitary)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Prevents water loss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Atrial natriuretic peptide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Heart atrium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Decreases blood pressure by acting as a vasodilator and increasing glomerular filtration rate; decreases sodium reabsorption in kidneys</a:t>
                      </a:r>
                      <a:endParaRPr/>
                    </a:p>
                  </a:txBody>
                  <a:tcPr marL="76450" marR="76450" marT="76450" marB="76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OSMOREGULATION</a:t>
            </a: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57200" y="1064185"/>
            <a:ext cx="8344687" cy="242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Osmoregulation is the process of maintenance of salt and water balance (osmotic balance) across membranes within the body’s fluids.</a:t>
            </a:r>
            <a:endParaRPr/>
          </a:p>
          <a:p>
            <a:pPr marL="573088" lvl="1" indent="-227012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Both electrolytes and non-electrolytes contribute to the osmotic balance.  </a:t>
            </a:r>
            <a:endParaRPr/>
          </a:p>
          <a:p>
            <a:pPr marL="1098868" lvl="2" indent="-227012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Review osmolality and milliequivalents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TONICITY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399657" y="5069163"/>
            <a:ext cx="8219231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Cells placed in a hypertonic environment tend to shrink due to loss of water. In a hypotonic environment, cells tend to swell due to intake of water. </a:t>
            </a:r>
            <a:endParaRPr/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480" y="1138397"/>
            <a:ext cx="6797040" cy="36941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/>
        </p:nvSpPr>
        <p:spPr>
          <a:xfrm>
            <a:off x="4695092" y="6269491"/>
            <a:ext cx="3809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Mariana Ruiz Villareal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OSMOREGULATORS AND OSMOCONFORMERS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399657" y="1215440"/>
            <a:ext cx="8219231" cy="3837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Most marine organisms must live in specific environments; some, however, can live in a range.</a:t>
            </a:r>
            <a:endParaRPr/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Osmoregulators have evolved mechanisms to adapt to a variety of environments</a:t>
            </a:r>
            <a:endParaRPr/>
          </a:p>
          <a:p>
            <a:pPr marL="574675" lvl="1" indent="-2286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The “cost”: Energy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Osmoconformers: Internal environment is isotonic to the external environment.</a:t>
            </a:r>
            <a:endParaRPr/>
          </a:p>
          <a:p>
            <a:pPr marL="573088" lvl="1" indent="-227012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Restricted to certain environments, but expend less energy on osmoregulation.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160"/>
              <a:buFont typeface="Arial Black"/>
              <a:buNone/>
            </a:pPr>
            <a:r>
              <a:rPr lang="en-US" sz="2160"/>
              <a:t>OSMOREGULATORS IN FRESHWATER VS. SALTWATER</a:t>
            </a:r>
            <a:endParaRPr/>
          </a:p>
        </p:txBody>
      </p:sp>
      <p:pic>
        <p:nvPicPr>
          <p:cNvPr id="71" name="Google Shape;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288" y="1033665"/>
            <a:ext cx="6821424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/>
        </p:nvSpPr>
        <p:spPr>
          <a:xfrm>
            <a:off x="2180493" y="6502480"/>
            <a:ext cx="54169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credit: modification of work by Duane Raver, NOAA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AQUATIC ANIMALS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57201" y="1081590"/>
            <a:ext cx="8335368" cy="525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Invertebrates </a:t>
            </a:r>
            <a:endParaRPr/>
          </a:p>
          <a:p>
            <a:pPr marL="661988" lvl="1" indent="-3683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Most are isotonic with water they live in</a:t>
            </a:r>
            <a:endParaRPr/>
          </a:p>
          <a:p>
            <a:pPr marL="661988" lvl="1" indent="-368300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b="1">
                <a:solidFill>
                  <a:schemeClr val="dk1"/>
                </a:solidFill>
              </a:rPr>
              <a:t>Osmoconformers</a:t>
            </a:r>
            <a:endParaRPr sz="2200" b="1">
              <a:solidFill>
                <a:schemeClr val="dk1"/>
              </a:solidFill>
            </a:endParaRPr>
          </a:p>
          <a:p>
            <a:pPr marL="342900" lvl="0" indent="-190500" algn="l" rtl="0">
              <a:lnSpc>
                <a:spcPct val="41666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Bony Fishes</a:t>
            </a:r>
            <a:endParaRPr/>
          </a:p>
          <a:p>
            <a:pPr marL="661988" lvl="1" indent="-3683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Body fluids of bony fishes with only moderate amount of salt</a:t>
            </a:r>
            <a:endParaRPr/>
          </a:p>
          <a:p>
            <a:pPr marL="661988" lvl="1" indent="-368300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b="1">
                <a:solidFill>
                  <a:schemeClr val="dk1"/>
                </a:solidFill>
              </a:rPr>
              <a:t>Osmoregulators</a:t>
            </a:r>
            <a:endParaRPr sz="2200" b="1">
              <a:solidFill>
                <a:schemeClr val="dk1"/>
              </a:solidFill>
            </a:endParaRPr>
          </a:p>
          <a:p>
            <a:pPr marL="661988" lvl="1" indent="-368300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Some manage to adjust to both, salt and fresh water (salmon), most cannot.</a:t>
            </a:r>
            <a:endParaRPr/>
          </a:p>
          <a:p>
            <a:pPr marL="342900" lvl="0" indent="-190500" algn="l" rtl="0">
              <a:lnSpc>
                <a:spcPct val="41666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Cartilaginous fishes (sharks, rays…)</a:t>
            </a:r>
            <a:endParaRPr/>
          </a:p>
          <a:p>
            <a:pPr marL="661988" lvl="1" indent="-368300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Achieve isotonicity by having high concentrations of organic compounds (urea in blood)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 b="1"/>
              <a:t>NITROGENOUS WASTE PRODUCTS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457199" y="1107618"/>
            <a:ext cx="8096559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</a:rPr>
              <a:t>Catabolism of amino acids</a:t>
            </a:r>
            <a:r>
              <a:rPr lang="en-US" sz="2400">
                <a:solidFill>
                  <a:srgbClr val="000000"/>
                </a:solidFill>
              </a:rPr>
              <a:t> and nucleic acids results in </a:t>
            </a:r>
            <a:r>
              <a:rPr lang="en-US" sz="2400" b="1">
                <a:solidFill>
                  <a:srgbClr val="000000"/>
                </a:solidFill>
              </a:rPr>
              <a:t>ammonia</a:t>
            </a:r>
            <a:endParaRPr/>
          </a:p>
          <a:p>
            <a:pPr marL="573088" lvl="1" indent="-227012" algn="l" rtl="0">
              <a:spcBef>
                <a:spcPts val="10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High solubility permits it to be excreted directly by many aquatic animals</a:t>
            </a:r>
            <a:endParaRPr/>
          </a:p>
          <a:p>
            <a:pPr marL="573088" lvl="1" indent="-227012" algn="l" rtl="0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Terrestrial animals must convert ammonia to urea or uric acid</a:t>
            </a:r>
            <a:endParaRPr/>
          </a:p>
          <a:p>
            <a:pPr marL="801688" lvl="3" indent="-228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</a:rPr>
              <a:t>Urea</a:t>
            </a:r>
            <a:r>
              <a:rPr lang="en-US" sz="2000">
                <a:solidFill>
                  <a:srgbClr val="000000"/>
                </a:solidFill>
              </a:rPr>
              <a:t> causes loss of much water per unit of nitrogen</a:t>
            </a:r>
            <a:endParaRPr/>
          </a:p>
          <a:p>
            <a:pPr marL="1030288" lvl="4" indent="-2286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Mammals and amphibians</a:t>
            </a:r>
            <a:endParaRPr/>
          </a:p>
          <a:p>
            <a:pPr marL="1030288" lvl="4" indent="-2286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Must drink lots of water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>
              <a:solidFill>
                <a:srgbClr val="000000"/>
              </a:solidFill>
            </a:endParaRPr>
          </a:p>
          <a:p>
            <a:pPr marL="804863" lvl="3" indent="-231775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</a:rPr>
              <a:t>Uric acid</a:t>
            </a:r>
            <a:r>
              <a:rPr lang="en-US" sz="2000">
                <a:solidFill>
                  <a:srgbClr val="000000"/>
                </a:solidFill>
              </a:rPr>
              <a:t> requires much less water per unit of nitrogen excreted</a:t>
            </a:r>
            <a:endParaRPr/>
          </a:p>
          <a:p>
            <a:pPr marL="1030288" lvl="4" indent="-2286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Reptiles, birds, and arthropods</a:t>
            </a:r>
            <a:endParaRPr/>
          </a:p>
          <a:p>
            <a:pPr marL="1030288" lvl="4" indent="-2286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Allows invasion of drier habitats far from standing water</a:t>
            </a:r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541" y="3798096"/>
            <a:ext cx="1588296" cy="1022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NITROGENOUS WASTES</a:t>
            </a:r>
            <a:endParaRPr/>
          </a:p>
        </p:txBody>
      </p:sp>
      <p:grpSp>
        <p:nvGrpSpPr>
          <p:cNvPr id="92" name="Google Shape;92;p13"/>
          <p:cNvGrpSpPr/>
          <p:nvPr/>
        </p:nvGrpSpPr>
        <p:grpSpPr>
          <a:xfrm>
            <a:off x="2294951" y="933581"/>
            <a:ext cx="4554099" cy="5612325"/>
            <a:chOff x="2654300" y="1468438"/>
            <a:chExt cx="3816350" cy="4909003"/>
          </a:xfrm>
        </p:grpSpPr>
        <p:pic>
          <p:nvPicPr>
            <p:cNvPr id="93" name="Google Shape;93;p13" descr="mad2543X_36_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54300" y="1468438"/>
              <a:ext cx="3816350" cy="48180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3"/>
            <p:cNvSpPr/>
            <p:nvPr/>
          </p:nvSpPr>
          <p:spPr>
            <a:xfrm>
              <a:off x="5237163" y="5018088"/>
              <a:ext cx="135984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HN</a:t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694363" y="5013325"/>
              <a:ext cx="55815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5505450" y="4921250"/>
              <a:ext cx="55815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5495925" y="5359400"/>
              <a:ext cx="69460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5495925" y="5472113"/>
              <a:ext cx="66525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872163" y="5302250"/>
              <a:ext cx="69460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5872163" y="5416550"/>
              <a:ext cx="66525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872163" y="4876800"/>
              <a:ext cx="66525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872163" y="4989513"/>
              <a:ext cx="69460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507038" y="4686300"/>
              <a:ext cx="71313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691188" y="5260975"/>
              <a:ext cx="55815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1188" y="4918075"/>
              <a:ext cx="71313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308600" y="5243513"/>
              <a:ext cx="55815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976938" y="5127625"/>
              <a:ext cx="55815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086350" y="5246688"/>
              <a:ext cx="71313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80138" y="5127625"/>
              <a:ext cx="71313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240088" y="4889500"/>
              <a:ext cx="66525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240088" y="5408613"/>
              <a:ext cx="66525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224213" y="5129213"/>
              <a:ext cx="69460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3459163" y="5138738"/>
              <a:ext cx="66525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4627563" y="5160963"/>
              <a:ext cx="171614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NH</a:t>
              </a:r>
              <a:r>
                <a:rPr lang="en-US" sz="10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4421188" y="5151438"/>
              <a:ext cx="55815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076700" y="5151438"/>
              <a:ext cx="171614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lang="en-US" sz="10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260850" y="1622425"/>
              <a:ext cx="364958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proteins</a:t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429125" y="2471738"/>
              <a:ext cx="171614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NH</a:t>
              </a:r>
              <a:r>
                <a:rPr lang="en-US" sz="10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173538" y="2049463"/>
              <a:ext cx="521589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amino acids</a:t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265183" y="3981450"/>
              <a:ext cx="788511" cy="261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Insects, birds, and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reptiles</a:t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4063290" y="3913188"/>
              <a:ext cx="788820" cy="391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adult amphibians,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sharks, and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mammals</a:t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041424" y="3905250"/>
              <a:ext cx="686253" cy="391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most fishes and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other aquatic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animals</a:t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5484072" y="4511675"/>
              <a:ext cx="366606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uric acid</a:t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4348568" y="4511675"/>
              <a:ext cx="199213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urea</a:t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172362" y="4511675"/>
              <a:ext cx="414852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ammonia</a:t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013200" y="5915025"/>
              <a:ext cx="1077419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water needed to excrete</a:t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962400" y="6246813"/>
              <a:ext cx="1155117" cy="1306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energy needed to produce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EXCRETORY ORGANS IN INVERTEBRATES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457201" y="4230581"/>
            <a:ext cx="76721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unicellular organisms excrete wastes by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exocytosis</a:t>
            </a:r>
            <a:endParaRPr/>
          </a:p>
        </p:txBody>
      </p:sp>
      <p:pic>
        <p:nvPicPr>
          <p:cNvPr id="135" name="Google Shape;135;p14" descr="Figure_B41_03_01.jpg"/>
          <p:cNvPicPr preferRelativeResize="0"/>
          <p:nvPr/>
        </p:nvPicPr>
        <p:blipFill rotWithShape="1">
          <a:blip r:embed="rId3">
            <a:alphaModFix/>
          </a:blip>
          <a:srcRect l="145" r="-59"/>
          <a:stretch/>
        </p:blipFill>
        <p:spPr>
          <a:xfrm>
            <a:off x="2418308" y="1596505"/>
            <a:ext cx="4307384" cy="216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899</Words>
  <Application>Microsoft Office PowerPoint</Application>
  <PresentationFormat>On-screen Show (4:3)</PresentationFormat>
  <Paragraphs>205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 Black</vt:lpstr>
      <vt:lpstr>Arial</vt:lpstr>
      <vt:lpstr>Essential</vt:lpstr>
      <vt:lpstr>PowerPoint Presentation</vt:lpstr>
      <vt:lpstr>OSMOREGULATION</vt:lpstr>
      <vt:lpstr>TONICITY</vt:lpstr>
      <vt:lpstr>OSMOREGULATORS AND OSMOCONFORMERS</vt:lpstr>
      <vt:lpstr>OSMOREGULATORS IN FRESHWATER VS. SALTWATER</vt:lpstr>
      <vt:lpstr>AQUATIC ANIMALS</vt:lpstr>
      <vt:lpstr>NITROGENOUS WASTE PRODUCTS</vt:lpstr>
      <vt:lpstr>NITROGENOUS WASTES</vt:lpstr>
      <vt:lpstr>EXCRETORY ORGANS IN INVERTEBRATES</vt:lpstr>
      <vt:lpstr>EXCRETORY ORGANS IN INVERTEBRATES</vt:lpstr>
      <vt:lpstr>TERRESTRIAL ANIMALS</vt:lpstr>
      <vt:lpstr>KIDNEYS</vt:lpstr>
      <vt:lpstr>NEPHRONS</vt:lpstr>
      <vt:lpstr>NEPHRON ANATOMY</vt:lpstr>
      <vt:lpstr>URINE FORMATION</vt:lpstr>
      <vt:lpstr>URINE FORMATION AND HOMEOSTASIS</vt:lpstr>
      <vt:lpstr>MAINTENANCE OF BLOOD PH, OSMOLARITY, VOLUME AND PRESSURE</vt:lpstr>
      <vt:lpstr>HORMONAL CONTROL</vt:lpstr>
      <vt:lpstr>HORMONAL 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Aschemeier</dc:creator>
  <cp:lastModifiedBy>Lisa Aschemeier</cp:lastModifiedBy>
  <cp:revision>1</cp:revision>
  <dcterms:modified xsi:type="dcterms:W3CDTF">2019-07-27T13:43:22Z</dcterms:modified>
</cp:coreProperties>
</file>