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Arial Black" panose="020B0A04020102020204"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1607829"/>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44 ECOLOGY AND THE BIOSPHERE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6" name="Google Shape;46;p6"/>
          <p:cNvSpPr txBox="1">
            <a:spLocks noGrp="1"/>
          </p:cNvSpPr>
          <p:nvPr>
            <p:ph type="title" idx="4294967295"/>
          </p:nvPr>
        </p:nvSpPr>
        <p:spPr>
          <a:xfrm>
            <a:off x="0" y="693426"/>
            <a:ext cx="9144000" cy="73464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 2E</a:t>
            </a:r>
            <a:endParaRPr/>
          </a:p>
        </p:txBody>
      </p:sp>
      <p:pic>
        <p:nvPicPr>
          <p:cNvPr id="47" name="Google Shape;47;p6"/>
          <p:cNvPicPr preferRelativeResize="0"/>
          <p:nvPr/>
        </p:nvPicPr>
        <p:blipFill rotWithShape="1">
          <a:blip r:embed="rId3">
            <a:alphaModFix/>
          </a:blip>
          <a:srcRect/>
          <a:stretch/>
        </p:blipFill>
        <p:spPr>
          <a:xfrm>
            <a:off x="3159862" y="2502569"/>
            <a:ext cx="2824276" cy="3609474"/>
          </a:xfrm>
          <a:prstGeom prst="rect">
            <a:avLst/>
          </a:prstGeom>
          <a:noFill/>
          <a:ln>
            <a:noFill/>
          </a:ln>
        </p:spPr>
      </p:pic>
      <p:pic>
        <p:nvPicPr>
          <p:cNvPr id="48" name="Google Shape;48;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9" name="Google Shape;49;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50" name="Google Shape;50;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2" name="Google Shape;112;p15"/>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To reduce water loss, many desert plants have tiny leaves or no leaves at all. The leaves of ocotillo (</a:t>
            </a:r>
            <a:r>
              <a:rPr lang="en-US" sz="1600" i="1">
                <a:solidFill>
                  <a:srgbClr val="000000"/>
                </a:solidFill>
              </a:rPr>
              <a:t>Fouquieria splendens</a:t>
            </a:r>
            <a:r>
              <a:rPr lang="en-US" sz="1600">
                <a:solidFill>
                  <a:srgbClr val="000000"/>
                </a:solidFill>
              </a:rPr>
              <a:t>), shown here in the Sonora Desert near Gila Bend, Arizona, appear only after rainfall, and then are shed.</a:t>
            </a:r>
            <a:endParaRPr/>
          </a:p>
        </p:txBody>
      </p:sp>
      <p:pic>
        <p:nvPicPr>
          <p:cNvPr id="113" name="Google Shape;113;p15" descr="This photo shows a sandy desert dotted with scrubby bushes. An ocotillo plant dominates the picture. It has long, thin unbranched stems that grow straight up from the base of the plant and radiate out slightly. The plant has no leaves."/>
          <p:cNvPicPr preferRelativeResize="0">
            <a:picLocks noGrp="1"/>
          </p:cNvPicPr>
          <p:nvPr>
            <p:ph type="pic" idx="2"/>
          </p:nvPr>
        </p:nvPicPr>
        <p:blipFill rotWithShape="1">
          <a:blip r:embed="rId3">
            <a:alphaModFix/>
          </a:blip>
          <a:srcRect l="-7535" r="-7535"/>
          <a:stretch/>
        </p:blipFill>
        <p:spPr>
          <a:xfrm>
            <a:off x="457200" y="1108075"/>
            <a:ext cx="4032250" cy="5256213"/>
          </a:xfrm>
          <a:prstGeom prst="rect">
            <a:avLst/>
          </a:prstGeom>
          <a:noFill/>
          <a:ln>
            <a:noFill/>
          </a:ln>
        </p:spPr>
      </p:pic>
      <p:sp>
        <p:nvSpPr>
          <p:cNvPr id="114" name="Google Shape;114;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DESERT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0" name="Google Shape;120;p1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chaparral is dominated by shrubs. (credit: Miguel Vieira)</a:t>
            </a:r>
            <a:endParaRPr/>
          </a:p>
        </p:txBody>
      </p:sp>
      <p:pic>
        <p:nvPicPr>
          <p:cNvPr id="121" name="Google Shape;121;p16" descr="Photo depicts a landscape with many shrubs, dormant grass, a few trees, and mountains in the background."/>
          <p:cNvPicPr preferRelativeResize="0">
            <a:picLocks noGrp="1"/>
          </p:cNvPicPr>
          <p:nvPr>
            <p:ph type="pic" idx="2"/>
          </p:nvPr>
        </p:nvPicPr>
        <p:blipFill rotWithShape="1">
          <a:blip r:embed="rId3">
            <a:alphaModFix/>
          </a:blip>
          <a:srcRect l="-36453" r="-36452"/>
          <a:stretch/>
        </p:blipFill>
        <p:spPr>
          <a:xfrm>
            <a:off x="457199" y="1122386"/>
            <a:ext cx="8062913" cy="3500071"/>
          </a:xfrm>
          <a:prstGeom prst="rect">
            <a:avLst/>
          </a:prstGeom>
          <a:noFill/>
          <a:ln>
            <a:noFill/>
          </a:ln>
        </p:spPr>
      </p:pic>
      <p:sp>
        <p:nvSpPr>
          <p:cNvPr id="122" name="Google Shape;122;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CHAPARRAL – SCRUB FOREST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8" name="Google Shape;128;p1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American bison (</a:t>
            </a:r>
            <a:r>
              <a:rPr lang="en-US" sz="1600" i="1"/>
              <a:t>Bison bison</a:t>
            </a:r>
            <a:r>
              <a:rPr lang="en-US" sz="1600"/>
              <a:t>), more commonly called the buffalo, is a grazing mammal that once populated American prairies in huge numbers. (credit: Jack Dykinga, USDA Agricultural Research Service)</a:t>
            </a:r>
            <a:endParaRPr/>
          </a:p>
        </p:txBody>
      </p:sp>
      <p:pic>
        <p:nvPicPr>
          <p:cNvPr id="129" name="Google Shape;129;p17" descr="This photo shows a bison, which is dark brown in color with an even darker head. The hind part of the animal has short fur, and the front of the animal has longer, curly fur."/>
          <p:cNvPicPr preferRelativeResize="0">
            <a:picLocks noGrp="1"/>
          </p:cNvPicPr>
          <p:nvPr>
            <p:ph type="pic" idx="2"/>
          </p:nvPr>
        </p:nvPicPr>
        <p:blipFill rotWithShape="1">
          <a:blip r:embed="rId3">
            <a:alphaModFix/>
          </a:blip>
          <a:srcRect l="-25156" r="-25155"/>
          <a:stretch/>
        </p:blipFill>
        <p:spPr>
          <a:xfrm>
            <a:off x="457199" y="1122386"/>
            <a:ext cx="8062913" cy="3500071"/>
          </a:xfrm>
          <a:prstGeom prst="rect">
            <a:avLst/>
          </a:prstGeom>
          <a:noFill/>
          <a:ln>
            <a:noFill/>
          </a:ln>
        </p:spPr>
      </p:pic>
      <p:sp>
        <p:nvSpPr>
          <p:cNvPr id="130" name="Google Shape;130;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TEMPERATE GRASSLAND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36" name="Google Shape;136;p1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Deciduous trees are the dominant plant in the temperate forest. (credit: Oliver Herold)</a:t>
            </a:r>
            <a:endParaRPr/>
          </a:p>
        </p:txBody>
      </p:sp>
      <p:pic>
        <p:nvPicPr>
          <p:cNvPr id="137" name="Google Shape;137;p18" descr="Photo shows a deciduous forest with many tall trees, some smaller trees and grass, and lots of dead leaves on the forest floor. Sunlight filters down to the forest floor."/>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138" name="Google Shape;138;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TEMPERATE FOREST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44" name="Google Shape;144;p1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boreal forest (taiga) has low lying plants and conifer trees. (credit: L.B. Brubaker)</a:t>
            </a:r>
            <a:endParaRPr/>
          </a:p>
        </p:txBody>
      </p:sp>
      <p:pic>
        <p:nvPicPr>
          <p:cNvPr id="145" name="Google Shape;145;p19" descr="The photo shows a boreal forest with a uniform low layer of plants and tall conifers scattered throughout the landscape. The snowcapped mountains of the Alaska Range are in the background."/>
          <p:cNvPicPr preferRelativeResize="0">
            <a:picLocks noGrp="1"/>
          </p:cNvPicPr>
          <p:nvPr>
            <p:ph type="pic" idx="2"/>
          </p:nvPr>
        </p:nvPicPr>
        <p:blipFill rotWithShape="1">
          <a:blip r:embed="rId3">
            <a:alphaModFix/>
          </a:blip>
          <a:srcRect l="-25876" r="-25875"/>
          <a:stretch/>
        </p:blipFill>
        <p:spPr>
          <a:xfrm>
            <a:off x="457199" y="1122386"/>
            <a:ext cx="8062913" cy="3500071"/>
          </a:xfrm>
          <a:prstGeom prst="rect">
            <a:avLst/>
          </a:prstGeom>
          <a:noFill/>
          <a:ln>
            <a:noFill/>
          </a:ln>
        </p:spPr>
      </p:pic>
      <p:sp>
        <p:nvSpPr>
          <p:cNvPr id="146" name="Google Shape;146;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BOREAL FOREST -- TAIGA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52" name="Google Shape;152;p2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Low-growing plants such as shrub willow dominate the tundra landscape, shown here in the Arctic National Wildlife Refuge. (credit: USFWS Arctic National Wildlife Refuge)</a:t>
            </a:r>
            <a:endParaRPr/>
          </a:p>
        </p:txBody>
      </p:sp>
      <p:pic>
        <p:nvPicPr>
          <p:cNvPr id="153" name="Google Shape;153;p20" descr="This photo shows a flat plain covered with shrub. Many of the shrubs are covered in pink flowers."/>
          <p:cNvPicPr preferRelativeResize="0">
            <a:picLocks noGrp="1"/>
          </p:cNvPicPr>
          <p:nvPr>
            <p:ph type="pic" idx="2"/>
          </p:nvPr>
        </p:nvPicPr>
        <p:blipFill rotWithShape="1">
          <a:blip r:embed="rId3">
            <a:alphaModFix/>
          </a:blip>
          <a:srcRect l="-27493" r="-27494"/>
          <a:stretch/>
        </p:blipFill>
        <p:spPr>
          <a:xfrm>
            <a:off x="457199" y="1122386"/>
            <a:ext cx="8062913" cy="3500071"/>
          </a:xfrm>
          <a:prstGeom prst="rect">
            <a:avLst/>
          </a:prstGeom>
          <a:noFill/>
          <a:ln>
            <a:noFill/>
          </a:ln>
        </p:spPr>
      </p:pic>
      <p:sp>
        <p:nvSpPr>
          <p:cNvPr id="154" name="Google Shape;154;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TUNDRA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60" name="Google Shape;160;p21"/>
          <p:cNvSpPr txBox="1">
            <a:spLocks noGrp="1"/>
          </p:cNvSpPr>
          <p:nvPr>
            <p:ph type="body" idx="1"/>
          </p:nvPr>
        </p:nvSpPr>
        <p:spPr>
          <a:xfrm>
            <a:off x="457199" y="5468415"/>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ocean is divided into different zones based on water depth and distance from the shoreline.</a:t>
            </a:r>
            <a:endParaRPr/>
          </a:p>
        </p:txBody>
      </p:sp>
      <p:pic>
        <p:nvPicPr>
          <p:cNvPr id="161" name="Google Shape;161;p21" descr="The illustration divides the ocean into different zones based on depth. The top layer, called the photic zone, extends from the surface to 200 m. The aphotic zone extends from 200 to 4,000 m. They abyssal zone extends from 4,000 m to the ocean bottom. The ocean is also divided into zones based on distance from the shore. The intertidal zone extends from high to low tide. The neritic zone extends from the intertidal zone to the point at which ocean depth is about 200 m. At about this depth, the continental shelf ends in a steep slope to the ocean bottom. The oceanic zone is the area of open ocean. A thin section of the oceanic zone extending from top to bottom and adjacent to the continental shelf is labeled the benthic realm. All of the ocean’s open water is referred to as the pelagic realm, which is labeled on the left."/>
          <p:cNvPicPr preferRelativeResize="0">
            <a:picLocks noGrp="1"/>
          </p:cNvPicPr>
          <p:nvPr>
            <p:ph type="pic" idx="2"/>
          </p:nvPr>
        </p:nvPicPr>
        <p:blipFill rotWithShape="1">
          <a:blip r:embed="rId3">
            <a:alphaModFix/>
          </a:blip>
          <a:srcRect l="-20380" r="-20379"/>
          <a:stretch/>
        </p:blipFill>
        <p:spPr>
          <a:xfrm>
            <a:off x="-753051" y="1122386"/>
            <a:ext cx="9684758" cy="4204106"/>
          </a:xfrm>
          <a:prstGeom prst="rect">
            <a:avLst/>
          </a:prstGeom>
          <a:noFill/>
          <a:ln>
            <a:noFill/>
          </a:ln>
        </p:spPr>
      </p:pic>
      <p:sp>
        <p:nvSpPr>
          <p:cNvPr id="162" name="Google Shape;162;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AQUATIC BIOMES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68" name="Google Shape;168;p22"/>
          <p:cNvSpPr txBox="1">
            <a:spLocks noGrp="1"/>
          </p:cNvSpPr>
          <p:nvPr>
            <p:ph type="body" idx="1"/>
          </p:nvPr>
        </p:nvSpPr>
        <p:spPr>
          <a:xfrm>
            <a:off x="5960853" y="5072633"/>
            <a:ext cx="2855343"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Sea urchins, mussel shells, and starfish are often found in the intertidal zone, shown here in Kachemak Bay, Alaska. (credit: NOAA)</a:t>
            </a:r>
            <a:endParaRPr/>
          </a:p>
        </p:txBody>
      </p:sp>
      <p:pic>
        <p:nvPicPr>
          <p:cNvPr id="169" name="Google Shape;169;p22" descr="Photo shows sea urchins, mussel shells, and starfish in a rocky intertidal zone."/>
          <p:cNvPicPr preferRelativeResize="0">
            <a:picLocks noGrp="1"/>
          </p:cNvPicPr>
          <p:nvPr>
            <p:ph type="pic" idx="2"/>
          </p:nvPr>
        </p:nvPicPr>
        <p:blipFill rotWithShape="1">
          <a:blip r:embed="rId3">
            <a:alphaModFix/>
          </a:blip>
          <a:srcRect l="-28976" r="-28976"/>
          <a:stretch/>
        </p:blipFill>
        <p:spPr>
          <a:xfrm>
            <a:off x="4366983" y="2604765"/>
            <a:ext cx="5560002" cy="2340938"/>
          </a:xfrm>
          <a:prstGeom prst="rect">
            <a:avLst/>
          </a:prstGeom>
          <a:noFill/>
          <a:ln>
            <a:noFill/>
          </a:ln>
        </p:spPr>
      </p:pic>
      <p:sp>
        <p:nvSpPr>
          <p:cNvPr id="170" name="Google Shape;170;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OCEAN</a:t>
            </a:r>
            <a:endParaRPr/>
          </a:p>
        </p:txBody>
      </p:sp>
      <p:sp>
        <p:nvSpPr>
          <p:cNvPr id="171" name="Google Shape;171;p22"/>
          <p:cNvSpPr txBox="1"/>
          <p:nvPr/>
        </p:nvSpPr>
        <p:spPr>
          <a:xfrm>
            <a:off x="294184" y="1051942"/>
            <a:ext cx="5054193" cy="563231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Intertidal zone – oceanic region closest to land</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Variable environment due to tides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Neritic zone –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Intertidal zone to depts of 200 m</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Continental shelf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Pelagic zone –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Open ocean</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Plankton serve as base of the food chain</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Photic and aphotic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Benthic realm –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Deep-water region beyond continental shelf</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Bottom is composed of sand, silt, dead organisms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Nutrient-rich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Abyssal zone – depths 4000+ meters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Cold, high pressure, nutrient poor</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Hydrothermal vents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id="177" name="Google Shape;177;p23" descr="In this photo, several fish are swimming among coral. The coral at the front of the photo is blue with branched arms. Further back are anvil-shaped corals."/>
          <p:cNvPicPr preferRelativeResize="0">
            <a:picLocks noGrp="1"/>
          </p:cNvPicPr>
          <p:nvPr>
            <p:ph type="pic" idx="2"/>
          </p:nvPr>
        </p:nvPicPr>
        <p:blipFill rotWithShape="1">
          <a:blip r:embed="rId3">
            <a:alphaModFix/>
          </a:blip>
          <a:srcRect l="-1310" r="-1310"/>
          <a:stretch/>
        </p:blipFill>
        <p:spPr>
          <a:xfrm>
            <a:off x="4489450" y="1108075"/>
            <a:ext cx="4030663" cy="5256213"/>
          </a:xfrm>
          <a:prstGeom prst="rect">
            <a:avLst/>
          </a:prstGeom>
          <a:noFill/>
          <a:ln>
            <a:noFill/>
          </a:ln>
        </p:spPr>
      </p:pic>
      <p:sp>
        <p:nvSpPr>
          <p:cNvPr id="178" name="Google Shape;178;p23"/>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Coral reefs are formed by the calcium carbonate skeletons of coral organisms, which are marine invertebrates in the phylum Cnidaria. (credit: Terry Hughes)</a:t>
            </a:r>
            <a:endParaRPr/>
          </a:p>
        </p:txBody>
      </p:sp>
      <p:sp>
        <p:nvSpPr>
          <p:cNvPr id="179" name="Google Shape;179;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CORAL REEFS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ESTUARIES</a:t>
            </a:r>
            <a:endParaRPr/>
          </a:p>
        </p:txBody>
      </p:sp>
      <p:sp>
        <p:nvSpPr>
          <p:cNvPr id="185" name="Google Shape;185;p24"/>
          <p:cNvSpPr txBox="1">
            <a:spLocks noGrp="1"/>
          </p:cNvSpPr>
          <p:nvPr>
            <p:ph type="body" idx="1"/>
          </p:nvPr>
        </p:nvSpPr>
        <p:spPr>
          <a:xfrm>
            <a:off x="457200" y="1224951"/>
            <a:ext cx="8062912" cy="47854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t>Occur where a source of fresh water meets the ocean</a:t>
            </a:r>
            <a:endParaRPr/>
          </a:p>
          <a:p>
            <a:pPr marL="342900" lvl="0" indent="-342900" algn="l" rtl="0">
              <a:spcBef>
                <a:spcPts val="1160"/>
              </a:spcBef>
              <a:spcAft>
                <a:spcPts val="0"/>
              </a:spcAft>
              <a:buSzPts val="2800"/>
              <a:buFont typeface="Arial"/>
              <a:buChar char="•"/>
            </a:pPr>
            <a:r>
              <a:rPr lang="en-US" sz="2800"/>
              <a:t>Rapid variation in salinity due to missing of fresh and salt water</a:t>
            </a:r>
            <a:endParaRPr/>
          </a:p>
          <a:p>
            <a:pPr marL="342900" lvl="0" indent="-342900" algn="l" rtl="0">
              <a:spcBef>
                <a:spcPts val="1160"/>
              </a:spcBef>
              <a:spcAft>
                <a:spcPts val="0"/>
              </a:spcAft>
              <a:buSzPts val="2800"/>
              <a:buFont typeface="Arial"/>
              <a:buChar char="•"/>
            </a:pPr>
            <a:r>
              <a:rPr lang="en-US" sz="2800"/>
              <a:t>Brackish water</a:t>
            </a:r>
            <a:endParaRPr/>
          </a:p>
          <a:p>
            <a:pPr marL="342900" lvl="0" indent="-342900" algn="l" rtl="0">
              <a:spcBef>
                <a:spcPts val="1160"/>
              </a:spcBef>
              <a:spcAft>
                <a:spcPts val="0"/>
              </a:spcAft>
              <a:buSzPts val="2800"/>
              <a:buFont typeface="Arial"/>
              <a:buChar char="•"/>
            </a:pPr>
            <a:r>
              <a:rPr lang="en-US" sz="2800"/>
              <a:t>Many estuarine plants are halophytes</a:t>
            </a:r>
            <a:endParaRPr/>
          </a:p>
          <a:p>
            <a:pPr marL="342900" lvl="0" indent="-342900" algn="l" rtl="0">
              <a:spcBef>
                <a:spcPts val="1160"/>
              </a:spcBef>
              <a:spcAft>
                <a:spcPts val="0"/>
              </a:spcAft>
              <a:buSzPts val="2800"/>
              <a:buFont typeface="Arial"/>
              <a:buChar char="•"/>
            </a:pPr>
            <a:r>
              <a:rPr lang="en-US" sz="2800"/>
              <a:t>Behavioral adaptations of many animals</a:t>
            </a:r>
            <a:endParaRPr/>
          </a:p>
          <a:p>
            <a:pPr marL="342900" lvl="0" indent="-215900" algn="l" rtl="0">
              <a:spcBef>
                <a:spcPts val="1000"/>
              </a:spcBef>
              <a:spcAft>
                <a:spcPts val="0"/>
              </a:spcAft>
              <a:buSzPts val="20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ECOLOGY</a:t>
            </a:r>
            <a:endParaRPr/>
          </a:p>
        </p:txBody>
      </p:sp>
      <p:sp>
        <p:nvSpPr>
          <p:cNvPr id="56" name="Google Shape;56;p7"/>
          <p:cNvSpPr txBox="1">
            <a:spLocks noGrp="1"/>
          </p:cNvSpPr>
          <p:nvPr>
            <p:ph type="body" idx="1"/>
          </p:nvPr>
        </p:nvSpPr>
        <p:spPr>
          <a:xfrm>
            <a:off x="457200" y="1121434"/>
            <a:ext cx="8062912" cy="488893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860"/>
              <a:buFont typeface="Arial"/>
              <a:buChar char="•"/>
            </a:pPr>
            <a:r>
              <a:rPr lang="en-US" sz="1860"/>
              <a:t>Scientific study of the interactions between organisms</a:t>
            </a:r>
            <a:endParaRPr/>
          </a:p>
          <a:p>
            <a:pPr marL="342900" lvl="0" indent="-342900" algn="l" rtl="0">
              <a:lnSpc>
                <a:spcPct val="80000"/>
              </a:lnSpc>
              <a:spcBef>
                <a:spcPts val="972"/>
              </a:spcBef>
              <a:spcAft>
                <a:spcPts val="0"/>
              </a:spcAft>
              <a:buSzPts val="1860"/>
              <a:buFont typeface="Arial"/>
              <a:buChar char="•"/>
            </a:pPr>
            <a:r>
              <a:rPr lang="en-US" sz="1860"/>
              <a:t>The interactions study by ecologists can be arranged into a hierarchy</a:t>
            </a:r>
            <a:endParaRPr/>
          </a:p>
          <a:p>
            <a:pPr marL="1074420" lvl="1" indent="-342900" algn="l" rtl="0">
              <a:lnSpc>
                <a:spcPct val="80000"/>
              </a:lnSpc>
              <a:spcBef>
                <a:spcPts val="956"/>
              </a:spcBef>
              <a:spcAft>
                <a:spcPts val="0"/>
              </a:spcAft>
              <a:buSzPts val="1782"/>
              <a:buFont typeface="Arial"/>
              <a:buChar char="•"/>
            </a:pPr>
            <a:r>
              <a:rPr lang="en-US" sz="1782" b="1"/>
              <a:t>Organismal Ecology: </a:t>
            </a:r>
            <a:r>
              <a:rPr lang="en-US" sz="1782"/>
              <a:t>Study adaptations that enable individuals to live in specific habitats. These adaptations can be morphological, physiological, and behavioral.</a:t>
            </a:r>
            <a:endParaRPr/>
          </a:p>
          <a:p>
            <a:pPr marL="342900" lvl="0" indent="-229743" algn="l" rtl="0">
              <a:lnSpc>
                <a:spcPct val="80000"/>
              </a:lnSpc>
              <a:spcBef>
                <a:spcPts val="356"/>
              </a:spcBef>
              <a:spcAft>
                <a:spcPts val="0"/>
              </a:spcAft>
              <a:buSzPts val="1782"/>
              <a:buFont typeface="Arial"/>
              <a:buNone/>
            </a:pPr>
            <a:endParaRPr sz="1782"/>
          </a:p>
          <a:p>
            <a:pPr marL="1074420" lvl="1" indent="-342900" algn="l" rtl="0">
              <a:lnSpc>
                <a:spcPct val="80000"/>
              </a:lnSpc>
              <a:spcBef>
                <a:spcPts val="956"/>
              </a:spcBef>
              <a:spcAft>
                <a:spcPts val="0"/>
              </a:spcAft>
              <a:buSzPts val="1782"/>
              <a:buFont typeface="Arial"/>
              <a:buChar char="•"/>
            </a:pPr>
            <a:r>
              <a:rPr lang="en-US" sz="1782" b="1"/>
              <a:t>Population Ecology: </a:t>
            </a:r>
            <a:r>
              <a:rPr lang="en-US" sz="1782"/>
              <a:t>Focus on the number of individuals in an area and how and why population size changes.</a:t>
            </a:r>
            <a:endParaRPr/>
          </a:p>
          <a:p>
            <a:pPr marL="342900" lvl="0" indent="-229743" algn="l" rtl="0">
              <a:lnSpc>
                <a:spcPct val="80000"/>
              </a:lnSpc>
              <a:spcBef>
                <a:spcPts val="356"/>
              </a:spcBef>
              <a:spcAft>
                <a:spcPts val="0"/>
              </a:spcAft>
              <a:buSzPts val="1782"/>
              <a:buFont typeface="Arial"/>
              <a:buNone/>
            </a:pPr>
            <a:endParaRPr sz="1782"/>
          </a:p>
          <a:p>
            <a:pPr marL="1074420" lvl="1" indent="-342900" algn="l" rtl="0">
              <a:lnSpc>
                <a:spcPct val="80000"/>
              </a:lnSpc>
              <a:spcBef>
                <a:spcPts val="956"/>
              </a:spcBef>
              <a:spcAft>
                <a:spcPts val="0"/>
              </a:spcAft>
              <a:buSzPts val="1782"/>
              <a:buFont typeface="Arial"/>
              <a:buChar char="•"/>
            </a:pPr>
            <a:r>
              <a:rPr lang="en-US" sz="1782" b="1"/>
              <a:t>Community Ecology</a:t>
            </a:r>
            <a:r>
              <a:rPr lang="en-US" sz="1782"/>
              <a:t>: Study the processes driving interactions between species, as well as their consequences.</a:t>
            </a:r>
            <a:endParaRPr/>
          </a:p>
          <a:p>
            <a:pPr marL="342900" lvl="0" indent="-229743" algn="l" rtl="0">
              <a:lnSpc>
                <a:spcPct val="80000"/>
              </a:lnSpc>
              <a:spcBef>
                <a:spcPts val="356"/>
              </a:spcBef>
              <a:spcAft>
                <a:spcPts val="0"/>
              </a:spcAft>
              <a:buSzPts val="1782"/>
              <a:buFont typeface="Arial"/>
              <a:buNone/>
            </a:pPr>
            <a:endParaRPr sz="1782"/>
          </a:p>
          <a:p>
            <a:pPr marL="1074420" lvl="1" indent="-342900" algn="l" rtl="0">
              <a:lnSpc>
                <a:spcPct val="80000"/>
              </a:lnSpc>
              <a:spcBef>
                <a:spcPts val="956"/>
              </a:spcBef>
              <a:spcAft>
                <a:spcPts val="0"/>
              </a:spcAft>
              <a:buSzPts val="1782"/>
              <a:buFont typeface="Arial"/>
              <a:buChar char="•"/>
            </a:pPr>
            <a:r>
              <a:rPr lang="en-US" sz="1782" b="1"/>
              <a:t>Ecosystem Ecology: </a:t>
            </a:r>
            <a:r>
              <a:rPr lang="en-US" sz="1782"/>
              <a:t>Study the storage and movement of nutrients and energy among organisms and the surrounding atmosphere, soil, and water.</a:t>
            </a:r>
            <a:endParaRPr/>
          </a:p>
          <a:p>
            <a:pPr marL="1074420" lvl="1" indent="-244475" algn="l" rtl="0">
              <a:lnSpc>
                <a:spcPct val="80000"/>
              </a:lnSpc>
              <a:spcBef>
                <a:spcPts val="310"/>
              </a:spcBef>
              <a:spcAft>
                <a:spcPts val="0"/>
              </a:spcAft>
              <a:buSzPts val="1550"/>
              <a:buFont typeface="Arial"/>
              <a:buNone/>
            </a:pPr>
            <a:endParaRPr sz="1550"/>
          </a:p>
          <a:p>
            <a:pPr marL="342900" lvl="0" indent="-244475" algn="l" rtl="0">
              <a:lnSpc>
                <a:spcPct val="80000"/>
              </a:lnSpc>
              <a:spcBef>
                <a:spcPts val="310"/>
              </a:spcBef>
              <a:spcAft>
                <a:spcPts val="0"/>
              </a:spcAft>
              <a:buSzPts val="1550"/>
              <a:buFont typeface="Arial"/>
              <a:buNone/>
            </a:pPr>
            <a:endParaRPr sz="15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91" name="Google Shape;191;p2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uncontrolled growth of algae in this lake has resulted in an algal bloom. (credit: Jeremy Nettleton)</a:t>
            </a:r>
            <a:endParaRPr/>
          </a:p>
        </p:txBody>
      </p:sp>
      <p:pic>
        <p:nvPicPr>
          <p:cNvPr id="192" name="Google Shape;192;p25" descr="This photo shows a body of water clogged with thick, green algae."/>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193" name="Google Shape;193;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LAKES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99" name="Google Shape;199;p2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Located in southern Florida, Everglades National Park is vast array of wetland environments, including sawgrass marshes, cypress swamps, and estuarine mangrove forests. Here, a great egret walks among cypress trees. (credit: NPS)</a:t>
            </a:r>
            <a:endParaRPr/>
          </a:p>
        </p:txBody>
      </p:sp>
      <p:pic>
        <p:nvPicPr>
          <p:cNvPr id="200" name="Google Shape;200;p26" descr="This photo shows mangrove trees growing in black water. The trunks of the mangroves widen and split toward the bottom. A white bird stands in the water among the trees."/>
          <p:cNvPicPr preferRelativeResize="0">
            <a:picLocks noGrp="1"/>
          </p:cNvPicPr>
          <p:nvPr>
            <p:ph type="pic" idx="2"/>
          </p:nvPr>
        </p:nvPicPr>
        <p:blipFill rotWithShape="1">
          <a:blip r:embed="rId3">
            <a:alphaModFix/>
          </a:blip>
          <a:srcRect l="-26740" r="-26740"/>
          <a:stretch/>
        </p:blipFill>
        <p:spPr>
          <a:xfrm>
            <a:off x="457199" y="1122386"/>
            <a:ext cx="8062913" cy="3500071"/>
          </a:xfrm>
          <a:prstGeom prst="rect">
            <a:avLst/>
          </a:prstGeom>
          <a:noFill/>
          <a:ln>
            <a:noFill/>
          </a:ln>
        </p:spPr>
      </p:pic>
      <p:sp>
        <p:nvSpPr>
          <p:cNvPr id="201" name="Google Shape;201;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WETLANDS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GLOBAL CLIMATE CHANGE</a:t>
            </a:r>
            <a:endParaRPr/>
          </a:p>
        </p:txBody>
      </p:sp>
      <p:sp>
        <p:nvSpPr>
          <p:cNvPr id="207" name="Google Shape;207;p27"/>
          <p:cNvSpPr txBox="1">
            <a:spLocks noGrp="1"/>
          </p:cNvSpPr>
          <p:nvPr>
            <p:ph type="body" idx="1"/>
          </p:nvPr>
        </p:nvSpPr>
        <p:spPr>
          <a:xfrm>
            <a:off x="457200" y="1111625"/>
            <a:ext cx="8062912" cy="55581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Global climate change is the term used to describe altered global weather patterns, including a worldwide increase in temperature, due largely to rising levels of atmospheric carbon dioxide.</a:t>
            </a:r>
            <a:endParaRPr/>
          </a:p>
          <a:p>
            <a:pPr marL="0" lvl="0" indent="0" algn="l" rtl="0">
              <a:spcBef>
                <a:spcPts val="1000"/>
              </a:spcBef>
              <a:spcAft>
                <a:spcPts val="0"/>
              </a:spcAft>
              <a:buClr>
                <a:srgbClr val="6CB255"/>
              </a:buClr>
              <a:buSzPts val="2000"/>
              <a:buNone/>
            </a:pPr>
            <a:endParaRPr/>
          </a:p>
          <a:p>
            <a:pPr marL="0" lvl="0" indent="0" algn="l" rtl="0">
              <a:spcBef>
                <a:spcPts val="1000"/>
              </a:spcBef>
              <a:spcAft>
                <a:spcPts val="0"/>
              </a:spcAft>
              <a:buClr>
                <a:srgbClr val="6CB255"/>
              </a:buClr>
              <a:buSzPts val="2000"/>
              <a:buNone/>
            </a:pPr>
            <a:r>
              <a:rPr lang="en-US" b="1"/>
              <a:t>Three areas of study:</a:t>
            </a:r>
            <a:endParaRPr/>
          </a:p>
          <a:p>
            <a:pPr marL="0" lvl="0" indent="0" algn="l" rtl="0">
              <a:spcBef>
                <a:spcPts val="1000"/>
              </a:spcBef>
              <a:spcAft>
                <a:spcPts val="0"/>
              </a:spcAft>
              <a:buClr>
                <a:srgbClr val="6CB255"/>
              </a:buClr>
              <a:buSzPts val="2000"/>
              <a:buNone/>
            </a:pPr>
            <a:r>
              <a:rPr lang="en-US"/>
              <a:t>• current and past global climate change</a:t>
            </a:r>
            <a:endParaRPr/>
          </a:p>
          <a:p>
            <a:pPr marL="0" lvl="0" indent="0" algn="l" rtl="0">
              <a:spcBef>
                <a:spcPts val="1000"/>
              </a:spcBef>
              <a:spcAft>
                <a:spcPts val="0"/>
              </a:spcAft>
              <a:buClr>
                <a:srgbClr val="6CB255"/>
              </a:buClr>
              <a:buSzPts val="2000"/>
              <a:buNone/>
            </a:pPr>
            <a:r>
              <a:rPr lang="en-US"/>
              <a:t>• causes of past and present-day global climate change</a:t>
            </a:r>
            <a:endParaRPr/>
          </a:p>
          <a:p>
            <a:pPr marL="0" lvl="0" indent="0" algn="l" rtl="0">
              <a:spcBef>
                <a:spcPts val="1000"/>
              </a:spcBef>
              <a:spcAft>
                <a:spcPts val="0"/>
              </a:spcAft>
              <a:buClr>
                <a:srgbClr val="6CB255"/>
              </a:buClr>
              <a:buSzPts val="2000"/>
              <a:buNone/>
            </a:pPr>
            <a:r>
              <a:rPr lang="en-US"/>
              <a:t>• ancient and current results of climate change</a:t>
            </a:r>
            <a:endParaRPr/>
          </a:p>
          <a:p>
            <a:pPr marL="1074420" lvl="1" indent="-215900" algn="l" rtl="0">
              <a:spcBef>
                <a:spcPts val="1000"/>
              </a:spcBef>
              <a:spcAft>
                <a:spcPts val="0"/>
              </a:spcAft>
              <a:buSzPts val="2000"/>
              <a:buFont typeface="Arial"/>
              <a:buNone/>
            </a:pPr>
            <a:endParaRPr/>
          </a:p>
          <a:p>
            <a:pPr marL="342900" lvl="0" indent="-215900" algn="l" rtl="0">
              <a:spcBef>
                <a:spcPts val="400"/>
              </a:spcBef>
              <a:spcAft>
                <a:spcPts val="0"/>
              </a:spcAft>
              <a:buSzPts val="2000"/>
              <a:buFont typeface="Arial"/>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GATHERING EVIDENCE FOR CLIMATE CHANGE</a:t>
            </a:r>
            <a:endParaRPr/>
          </a:p>
        </p:txBody>
      </p:sp>
      <p:pic>
        <p:nvPicPr>
          <p:cNvPr id="213" name="Google Shape;213;p28" descr="In the first image, a group of scientists uses a drill to extract an ice core in a polar environment. In the second, an ice core is displayed, showing air bubbles trapped within."/>
          <p:cNvPicPr preferRelativeResize="0">
            <a:picLocks noGrp="1"/>
          </p:cNvPicPr>
          <p:nvPr>
            <p:ph type="pic" idx="2"/>
          </p:nvPr>
        </p:nvPicPr>
        <p:blipFill rotWithShape="1">
          <a:blip r:embed="rId3">
            <a:alphaModFix/>
          </a:blip>
          <a:srcRect l="61796" t="25135" r="6958" b="20341"/>
          <a:stretch/>
        </p:blipFill>
        <p:spPr>
          <a:xfrm>
            <a:off x="3626397" y="1133944"/>
            <a:ext cx="5457566" cy="5356503"/>
          </a:xfrm>
          <a:prstGeom prst="rect">
            <a:avLst/>
          </a:prstGeom>
          <a:noFill/>
          <a:ln>
            <a:noFill/>
          </a:ln>
        </p:spPr>
      </p:pic>
      <p:sp>
        <p:nvSpPr>
          <p:cNvPr id="214" name="Google Shape;214;p28"/>
          <p:cNvSpPr txBox="1">
            <a:spLocks noGrp="1"/>
          </p:cNvSpPr>
          <p:nvPr>
            <p:ph type="body" idx="1"/>
          </p:nvPr>
        </p:nvSpPr>
        <p:spPr>
          <a:xfrm>
            <a:off x="318421" y="1633224"/>
            <a:ext cx="3307976" cy="19526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Ice cores contain air bubbles and biological substances that provide important information for researchers. </a:t>
            </a:r>
            <a:r>
              <a:rPr lang="en-US" sz="1100"/>
              <a:t>(credit: a: Helle Astrid Kjær; b: National Ice Core Laboratory, USGS)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id="220" name="Google Shape;220;p29" descr="Top graph plots temperature in degrees Celsius versus years before present, beginning 400,000 years ago. Temperature shows a cyclical variation, from about 2 degrees Celsius above today’s average temperature, to about 8 degrees below. Carbon dioxide levels also show a cyclical variation. Today, the carbon dioxide concentration is about 395 parts per million. In the past, it cycled between 180 and 300 parts per million. The temperature and carbon dioxide cycles, which repeat at about a hundred thousand year scale, closely mirror one another."/>
          <p:cNvPicPr preferRelativeResize="0">
            <a:picLocks noGrp="1"/>
          </p:cNvPicPr>
          <p:nvPr>
            <p:ph type="pic" idx="2"/>
          </p:nvPr>
        </p:nvPicPr>
        <p:blipFill rotWithShape="1">
          <a:blip r:embed="rId3">
            <a:alphaModFix/>
          </a:blip>
          <a:srcRect l="-7959" r="-7958"/>
          <a:stretch/>
        </p:blipFill>
        <p:spPr>
          <a:xfrm>
            <a:off x="3281083" y="372969"/>
            <a:ext cx="5862918" cy="5983172"/>
          </a:xfrm>
          <a:prstGeom prst="rect">
            <a:avLst/>
          </a:prstGeom>
          <a:noFill/>
          <a:ln>
            <a:noFill/>
          </a:ln>
        </p:spPr>
      </p:pic>
      <p:sp>
        <p:nvSpPr>
          <p:cNvPr id="221" name="Google Shape;221;p29"/>
          <p:cNvSpPr txBox="1">
            <a:spLocks noGrp="1"/>
          </p:cNvSpPr>
          <p:nvPr>
            <p:ph type="title"/>
          </p:nvPr>
        </p:nvSpPr>
        <p:spPr>
          <a:xfrm>
            <a:off x="242047" y="205467"/>
            <a:ext cx="2626659"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solidFill>
                  <a:srgbClr val="6CB255"/>
                </a:solidFill>
              </a:rPr>
              <a:t>TEMPERATURE CHANGES</a:t>
            </a:r>
            <a:endParaRPr/>
          </a:p>
        </p:txBody>
      </p:sp>
      <p:sp>
        <p:nvSpPr>
          <p:cNvPr id="222" name="Google Shape;222;p29"/>
          <p:cNvSpPr txBox="1"/>
          <p:nvPr/>
        </p:nvSpPr>
        <p:spPr>
          <a:xfrm>
            <a:off x="242047" y="1622737"/>
            <a:ext cx="3370924" cy="42473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Figure 44.27</a:t>
            </a:r>
            <a:r>
              <a:rPr lang="en-US" sz="1800">
                <a:solidFill>
                  <a:schemeClr val="dk1"/>
                </a:solidFill>
                <a:latin typeface="Arial"/>
                <a:ea typeface="Arial"/>
                <a:cs typeface="Arial"/>
                <a:sym typeface="Arial"/>
              </a:rPr>
              <a:t> Ice at the Russian Vostok station in East Antarctica was laid down over the course of 420,000 years and reached a depth of over 3,000 m. By measuring the amount of CO</a:t>
            </a:r>
            <a:r>
              <a:rPr lang="en-US" sz="1800" baseline="-25000">
                <a:solidFill>
                  <a:schemeClr val="dk1"/>
                </a:solidFill>
                <a:latin typeface="Arial"/>
                <a:ea typeface="Arial"/>
                <a:cs typeface="Arial"/>
                <a:sym typeface="Arial"/>
              </a:rPr>
              <a:t>2 </a:t>
            </a:r>
            <a:r>
              <a:rPr lang="en-US" sz="1800">
                <a:solidFill>
                  <a:schemeClr val="dk1"/>
                </a:solidFill>
                <a:latin typeface="Arial"/>
                <a:ea typeface="Arial"/>
                <a:cs typeface="Arial"/>
                <a:sym typeface="Arial"/>
              </a:rPr>
              <a:t>trapped in the ice, scientists have determined past atmospheric CO</a:t>
            </a:r>
            <a:r>
              <a:rPr lang="en-US" sz="1800" baseline="-250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concentrations. Temperatures relative to modern day were determined from the amount of </a:t>
            </a:r>
            <a:r>
              <a:rPr lang="en-US" sz="1800" i="1">
                <a:solidFill>
                  <a:schemeClr val="dk1"/>
                </a:solidFill>
                <a:latin typeface="Arial"/>
                <a:ea typeface="Arial"/>
                <a:cs typeface="Arial"/>
                <a:sym typeface="Arial"/>
              </a:rPr>
              <a:t>deuterium</a:t>
            </a:r>
            <a:r>
              <a:rPr lang="en-US" sz="1800">
                <a:solidFill>
                  <a:schemeClr val="dk1"/>
                </a:solidFill>
                <a:latin typeface="Arial"/>
                <a:ea typeface="Arial"/>
                <a:cs typeface="Arial"/>
                <a:sym typeface="Arial"/>
              </a:rPr>
              <a:t> (a nonradioactive isotope of hydrogen) present.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28" name="Google Shape;228;p30"/>
          <p:cNvSpPr txBox="1">
            <a:spLocks noGrp="1"/>
          </p:cNvSpPr>
          <p:nvPr>
            <p:ph type="body" idx="1"/>
          </p:nvPr>
        </p:nvSpPr>
        <p:spPr>
          <a:xfrm>
            <a:off x="457199" y="561033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atmospheric concentration of CO</a:t>
            </a:r>
            <a:r>
              <a:rPr lang="en-US" sz="1600" baseline="-25000"/>
              <a:t>2</a:t>
            </a:r>
            <a:r>
              <a:rPr lang="en-US" sz="1600"/>
              <a:t> has risen steadily since the beginning of industrialization.</a:t>
            </a:r>
            <a:endParaRPr/>
          </a:p>
        </p:txBody>
      </p:sp>
      <p:pic>
        <p:nvPicPr>
          <p:cNvPr id="229" name="Google Shape;229;p30" descr="Atmospheric carbon dioxide concentration is plotted against year, from 1960 to 2010. Carbon dioxide concentration has steadily risen in the timeframe shown."/>
          <p:cNvPicPr preferRelativeResize="0">
            <a:picLocks noGrp="1"/>
          </p:cNvPicPr>
          <p:nvPr>
            <p:ph type="pic" idx="2"/>
          </p:nvPr>
        </p:nvPicPr>
        <p:blipFill rotWithShape="1">
          <a:blip r:embed="rId3">
            <a:alphaModFix/>
          </a:blip>
          <a:srcRect l="-40833" r="-40832"/>
          <a:stretch/>
        </p:blipFill>
        <p:spPr>
          <a:xfrm>
            <a:off x="-207839" y="1100486"/>
            <a:ext cx="9929221" cy="4310226"/>
          </a:xfrm>
          <a:prstGeom prst="rect">
            <a:avLst/>
          </a:prstGeom>
          <a:noFill/>
          <a:ln>
            <a:noFill/>
          </a:ln>
        </p:spPr>
      </p:pic>
      <p:sp>
        <p:nvSpPr>
          <p:cNvPr id="230" name="Google Shape;230;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ATMOSPHERIC CO</a:t>
            </a:r>
            <a:r>
              <a:rPr lang="en-US" baseline="-25000"/>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36" name="Google Shape;236;p3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80"/>
              <a:buNone/>
            </a:pPr>
            <a:r>
              <a:rPr lang="en-US" sz="1480"/>
              <a:t>The effect of global warming can be seen in the continuing retreat of Grinnel Glacier. The mean annual temperature in the park has increased 1.33 °C since 1900. The loss of a glacier results in the loss of summer meltwaters, sharply reducing seasonal water supplies and severely affecting local ecosystems. (credit: modification of work by USGS)</a:t>
            </a:r>
            <a:endParaRPr/>
          </a:p>
        </p:txBody>
      </p:sp>
      <p:pic>
        <p:nvPicPr>
          <p:cNvPr id="237" name="Google Shape;237;p31" descr="A series of photos shows the Grinnel Glacier in 1938, 1981, 1998 and 2009. In 1938, the lake beneath the glacier was completely frozen. In 1981, about one-third of the lake was thawed. In 1998, two-thirds of the lake was thawed. In 2009, it was covered with chunks of ice, but otherwise it was completely thawed. At the same time, the glacier itself has steadily receded."/>
          <p:cNvPicPr preferRelativeResize="0">
            <a:picLocks noGrp="1"/>
          </p:cNvPicPr>
          <p:nvPr>
            <p:ph type="pic" idx="2"/>
          </p:nvPr>
        </p:nvPicPr>
        <p:blipFill rotWithShape="1">
          <a:blip r:embed="rId3">
            <a:alphaModFix/>
          </a:blip>
          <a:srcRect t="-5025" b="-5025"/>
          <a:stretch/>
        </p:blipFill>
        <p:spPr>
          <a:xfrm>
            <a:off x="457199" y="1122386"/>
            <a:ext cx="8062913" cy="3500071"/>
          </a:xfrm>
          <a:prstGeom prst="rect">
            <a:avLst/>
          </a:prstGeom>
          <a:noFill/>
          <a:ln>
            <a:noFill/>
          </a:ln>
        </p:spPr>
      </p:pic>
      <p:sp>
        <p:nvSpPr>
          <p:cNvPr id="238" name="Google Shape;238;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GLACIAL RETREAT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62" name="Google Shape;62;p8"/>
          <p:cNvSpPr txBox="1">
            <a:spLocks noGrp="1"/>
          </p:cNvSpPr>
          <p:nvPr>
            <p:ph type="body" idx="1"/>
          </p:nvPr>
        </p:nvSpPr>
        <p:spPr>
          <a:xfrm>
            <a:off x="683489" y="5647765"/>
            <a:ext cx="7836623" cy="8961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Ecologists study within several biological levels of organization. (credit “organisms”: modification of work by “Crystl”/Flickr; credit “ecosystems”: modification of work by Tom Carlisle, US Fish and Wildlife Service Headquarters; credit “biosphere”: NASA)</a:t>
            </a:r>
            <a:endParaRPr/>
          </a:p>
        </p:txBody>
      </p:sp>
      <p:sp>
        <p:nvSpPr>
          <p:cNvPr id="63" name="Google Shape;63;p8"/>
          <p:cNvSpPr txBox="1">
            <a:spLocks noGrp="1"/>
          </p:cNvSpPr>
          <p:nvPr>
            <p:ph type="title"/>
          </p:nvPr>
        </p:nvSpPr>
        <p:spPr>
          <a:xfrm>
            <a:off x="387510"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LEVELS OF STUDY</a:t>
            </a:r>
            <a:endParaRPr/>
          </a:p>
        </p:txBody>
      </p:sp>
      <p:pic>
        <p:nvPicPr>
          <p:cNvPr id="64" name="Google Shape;64;p8"/>
          <p:cNvPicPr preferRelativeResize="0">
            <a:picLocks noGrp="1"/>
          </p:cNvPicPr>
          <p:nvPr>
            <p:ph type="pic" idx="2"/>
          </p:nvPr>
        </p:nvPicPr>
        <p:blipFill rotWithShape="1">
          <a:blip r:embed="rId3">
            <a:alphaModFix/>
          </a:blip>
          <a:srcRect/>
          <a:stretch/>
        </p:blipFill>
        <p:spPr>
          <a:xfrm>
            <a:off x="387510" y="986118"/>
            <a:ext cx="8428580" cy="46616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CLIMATE VS. WEATHER</a:t>
            </a:r>
            <a:endParaRPr/>
          </a:p>
        </p:txBody>
      </p:sp>
      <p:sp>
        <p:nvSpPr>
          <p:cNvPr id="70" name="Google Shape;70;p9"/>
          <p:cNvSpPr txBox="1">
            <a:spLocks noGrp="1"/>
          </p:cNvSpPr>
          <p:nvPr>
            <p:ph type="body" idx="1"/>
          </p:nvPr>
        </p:nvSpPr>
        <p:spPr>
          <a:xfrm>
            <a:off x="457200" y="1111625"/>
            <a:ext cx="8062912" cy="5558116"/>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SzPts val="2000"/>
              <a:buFont typeface="Arial"/>
              <a:buNone/>
            </a:pPr>
            <a:endParaRPr/>
          </a:p>
          <a:p>
            <a:pPr marL="342900" lvl="0" indent="-342900" algn="l" rtl="0">
              <a:spcBef>
                <a:spcPts val="1000"/>
              </a:spcBef>
              <a:spcAft>
                <a:spcPts val="0"/>
              </a:spcAft>
              <a:buSzPts val="2000"/>
              <a:buFont typeface="Arial"/>
              <a:buChar char="•"/>
            </a:pPr>
            <a:r>
              <a:rPr lang="en-US"/>
              <a:t>For example, a cold week in June in Indiana may seem unusual, but it  is a weather-related event rather than a climate-related one.</a:t>
            </a:r>
            <a:endParaRPr/>
          </a:p>
          <a:p>
            <a:pPr marL="342900" lvl="0" indent="-215900" algn="l" rtl="0">
              <a:spcBef>
                <a:spcPts val="1000"/>
              </a:spcBef>
              <a:spcAft>
                <a:spcPts val="0"/>
              </a:spcAft>
              <a:buSzPts val="2000"/>
              <a:buFont typeface="Arial"/>
              <a:buNone/>
            </a:pPr>
            <a:endParaRPr/>
          </a:p>
          <a:p>
            <a:pPr marL="342900" lvl="0" indent="-342900" algn="l" rtl="0">
              <a:spcBef>
                <a:spcPts val="1000"/>
              </a:spcBef>
              <a:spcAft>
                <a:spcPts val="0"/>
              </a:spcAft>
              <a:buSzPts val="2000"/>
              <a:buFont typeface="Arial"/>
              <a:buChar char="•"/>
            </a:pPr>
            <a:r>
              <a:rPr lang="en-US" b="1"/>
              <a:t>Climate</a:t>
            </a:r>
            <a:r>
              <a:rPr lang="en-US"/>
              <a:t> refers to the long-term, predictable atmospheric conditions of a specific area.</a:t>
            </a:r>
            <a:endParaRPr/>
          </a:p>
          <a:p>
            <a:pPr marL="0" lvl="0" indent="0" algn="l" rtl="0">
              <a:spcBef>
                <a:spcPts val="1000"/>
              </a:spcBef>
              <a:spcAft>
                <a:spcPts val="0"/>
              </a:spcAft>
              <a:buClr>
                <a:srgbClr val="6CB255"/>
              </a:buClr>
              <a:buSzPts val="2000"/>
              <a:buNone/>
            </a:pPr>
            <a:endParaRPr b="1"/>
          </a:p>
          <a:p>
            <a:pPr marL="342900" lvl="0" indent="-342900" algn="l" rtl="0">
              <a:spcBef>
                <a:spcPts val="1000"/>
              </a:spcBef>
              <a:spcAft>
                <a:spcPts val="0"/>
              </a:spcAft>
              <a:buSzPts val="2000"/>
              <a:buFont typeface="Arial"/>
              <a:buChar char="•"/>
            </a:pPr>
            <a:r>
              <a:rPr lang="en-US" b="1"/>
              <a:t>Weather</a:t>
            </a:r>
            <a:r>
              <a:rPr lang="en-US"/>
              <a:t> refers to the conditions of the atmosphere during a short period of time.</a:t>
            </a:r>
            <a:endParaRPr/>
          </a:p>
          <a:p>
            <a:pPr marL="342900" lvl="0" indent="-215900" algn="l" rtl="0">
              <a:spcBef>
                <a:spcPts val="1000"/>
              </a:spcBef>
              <a:spcAft>
                <a:spcPts val="0"/>
              </a:spcAft>
              <a:buSzPts val="20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BIOMES</a:t>
            </a:r>
            <a:endParaRPr/>
          </a:p>
        </p:txBody>
      </p:sp>
      <p:sp>
        <p:nvSpPr>
          <p:cNvPr id="76" name="Google Shape;76;p10"/>
          <p:cNvSpPr txBox="1">
            <a:spLocks noGrp="1"/>
          </p:cNvSpPr>
          <p:nvPr>
            <p:ph type="body" idx="1"/>
          </p:nvPr>
        </p:nvSpPr>
        <p:spPr>
          <a:xfrm>
            <a:off x="457200" y="1362974"/>
            <a:ext cx="8062912" cy="464739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20"/>
              <a:buFont typeface="Arial"/>
              <a:buChar char="•"/>
            </a:pPr>
            <a:r>
              <a:rPr lang="en-US" sz="2220"/>
              <a:t>Areas characterized by vegetation type in terrestrial settings or by physical environment in aquatic settings</a:t>
            </a:r>
            <a:endParaRPr/>
          </a:p>
          <a:p>
            <a:pPr marL="1074420" lvl="1" indent="-342900" algn="l" rtl="0">
              <a:spcBef>
                <a:spcPts val="1044"/>
              </a:spcBef>
              <a:spcAft>
                <a:spcPts val="0"/>
              </a:spcAft>
              <a:buSzPts val="2220"/>
              <a:buFont typeface="Arial"/>
              <a:buChar char="•"/>
            </a:pPr>
            <a:r>
              <a:rPr lang="en-US" sz="2220"/>
              <a:t>Life is distributed throughout these areas</a:t>
            </a:r>
            <a:endParaRPr/>
          </a:p>
          <a:p>
            <a:pPr marL="342900" lvl="0" indent="-342900" algn="l" rtl="0">
              <a:spcBef>
                <a:spcPts val="444"/>
              </a:spcBef>
              <a:spcAft>
                <a:spcPts val="0"/>
              </a:spcAft>
              <a:buSzPts val="2220"/>
              <a:buFont typeface="Arial"/>
              <a:buChar char="•"/>
            </a:pPr>
            <a:r>
              <a:rPr lang="en-US" sz="2220"/>
              <a:t>Climate largely determines the terrestrial biomes</a:t>
            </a:r>
            <a:endParaRPr/>
          </a:p>
          <a:p>
            <a:pPr marL="1074420" lvl="1" indent="-342900" algn="l" rtl="0">
              <a:spcBef>
                <a:spcPts val="1044"/>
              </a:spcBef>
              <a:spcAft>
                <a:spcPts val="0"/>
              </a:spcAft>
              <a:buSzPts val="2220"/>
              <a:buFont typeface="Arial"/>
              <a:buChar char="•"/>
            </a:pPr>
            <a:r>
              <a:rPr lang="en-US" sz="2220"/>
              <a:t>annual amount of precipitation and its fluctuations</a:t>
            </a:r>
            <a:endParaRPr/>
          </a:p>
          <a:p>
            <a:pPr marL="1074420" lvl="1" indent="-342900" algn="l" rtl="0">
              <a:spcBef>
                <a:spcPts val="444"/>
              </a:spcBef>
              <a:spcAft>
                <a:spcPts val="0"/>
              </a:spcAft>
              <a:buSzPts val="2220"/>
              <a:buFont typeface="Arial"/>
              <a:buChar char="•"/>
            </a:pPr>
            <a:r>
              <a:rPr lang="en-US" sz="2220"/>
              <a:t>temperature variation on a daily and seasonal basis</a:t>
            </a:r>
            <a:endParaRPr/>
          </a:p>
          <a:p>
            <a:pPr marL="342900" lvl="0" indent="-342900" algn="l" rtl="0">
              <a:spcBef>
                <a:spcPts val="444"/>
              </a:spcBef>
              <a:spcAft>
                <a:spcPts val="0"/>
              </a:spcAft>
              <a:buSzPts val="2220"/>
              <a:buFont typeface="Arial"/>
              <a:buChar char="•"/>
            </a:pPr>
            <a:r>
              <a:rPr lang="en-US" sz="2220"/>
              <a:t>Physical and chemical factors determine the aquatic biomes</a:t>
            </a:r>
            <a:endParaRPr/>
          </a:p>
          <a:p>
            <a:pPr marL="1074420" lvl="1" indent="-342900" algn="l" rtl="0">
              <a:spcBef>
                <a:spcPts val="1044"/>
              </a:spcBef>
              <a:spcAft>
                <a:spcPts val="0"/>
              </a:spcAft>
              <a:buSzPts val="2220"/>
              <a:buFont typeface="Arial"/>
              <a:buChar char="•"/>
            </a:pPr>
            <a:r>
              <a:rPr lang="en-US" sz="2220"/>
              <a:t>temperature variation, salinity, oxygen availability, etc. </a:t>
            </a:r>
            <a:endParaRPr/>
          </a:p>
          <a:p>
            <a:pPr marL="0" lvl="0" indent="0" algn="l" rtl="0">
              <a:spcBef>
                <a:spcPts val="370"/>
              </a:spcBef>
              <a:spcAft>
                <a:spcPts val="0"/>
              </a:spcAft>
              <a:buClr>
                <a:srgbClr val="6CB255"/>
              </a:buClr>
              <a:buSzPts val="1850"/>
              <a:buNone/>
            </a:pPr>
            <a:r>
              <a:rPr lang="en-US" sz="185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82" name="Google Shape;82;p11"/>
          <p:cNvSpPr txBox="1">
            <a:spLocks noGrp="1"/>
          </p:cNvSpPr>
          <p:nvPr>
            <p:ph type="body" idx="1"/>
          </p:nvPr>
        </p:nvSpPr>
        <p:spPr>
          <a:xfrm>
            <a:off x="457199" y="5326493"/>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Each of the world’s major biomes is distinguished by characteristic temperatures and amounts of precipitation. Polar ice and mountains are also shown.</a:t>
            </a:r>
            <a:endParaRPr/>
          </a:p>
        </p:txBody>
      </p:sp>
      <p:pic>
        <p:nvPicPr>
          <p:cNvPr id="83" name="Google Shape;83;p11" descr="This world map shows the eight major biomes, polar ice, and mountains. Tropical forests, deserts and savannas are found primarily in South America, Africa, and Australia. Tropical forests also dominate Southeast Asia. Deserts dominate the Middle East and are found in the southwestern United States. Temperate forests dominate the eastern United States, Europe, and Eastern Asia. Temperate grasslands dominate the midwestern United States and parts of Asia, and are also found in South America. The boreal forest is found in northern Canada, Europe, and Asia, and tundra exists to the north of the boreal forest. Mountainous regions run the length of North and South America, and are found in northern India, Africa, and parts of Europe. Polar ice covers Greenland and Antarctica, which the latter is not shown on the map."/>
          <p:cNvPicPr preferRelativeResize="0">
            <a:picLocks noGrp="1"/>
          </p:cNvPicPr>
          <p:nvPr>
            <p:ph type="pic" idx="2"/>
          </p:nvPr>
        </p:nvPicPr>
        <p:blipFill rotWithShape="1">
          <a:blip r:embed="rId3">
            <a:alphaModFix/>
          </a:blip>
          <a:srcRect l="-3788" r="-3787"/>
          <a:stretch/>
        </p:blipFill>
        <p:spPr>
          <a:xfrm>
            <a:off x="134470" y="1147483"/>
            <a:ext cx="8607526" cy="4034118"/>
          </a:xfrm>
          <a:prstGeom prst="rect">
            <a:avLst/>
          </a:prstGeom>
          <a:noFill/>
          <a:ln>
            <a:noFill/>
          </a:ln>
        </p:spPr>
      </p:pic>
      <p:sp>
        <p:nvSpPr>
          <p:cNvPr id="84" name="Google Shape;84;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TERRESTRIAL BIOMES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TERRESTRIAL BIOMES</a:t>
            </a:r>
            <a:endParaRPr/>
          </a:p>
        </p:txBody>
      </p:sp>
      <p:pic>
        <p:nvPicPr>
          <p:cNvPr id="90" name="Google Shape;90;p12"/>
          <p:cNvPicPr preferRelativeResize="0"/>
          <p:nvPr/>
        </p:nvPicPr>
        <p:blipFill rotWithShape="1">
          <a:blip r:embed="rId3">
            <a:alphaModFix/>
          </a:blip>
          <a:srcRect/>
          <a:stretch/>
        </p:blipFill>
        <p:spPr>
          <a:xfrm>
            <a:off x="457200" y="1154955"/>
            <a:ext cx="8423700" cy="4272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6" name="Google Shape;96;p1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Tropical wet forests, such as these forests of Madre de Dios, Peru, near the Amazon River, have high species diversity. (credit: Roosevelt Garcia)</a:t>
            </a:r>
            <a:endParaRPr/>
          </a:p>
        </p:txBody>
      </p:sp>
      <p:pic>
        <p:nvPicPr>
          <p:cNvPr id="97" name="Google Shape;97;p13" descr="This photo depicts a section of the Amazon River, which is brown with mud. Trees line the edge of the river."/>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98" name="Google Shape;98;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TROPICAL FOREST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ftr" idx="11"/>
          </p:nvPr>
        </p:nvSpPr>
        <p:spPr>
          <a:xfrm>
            <a:off x="683490" y="6492875"/>
            <a:ext cx="7836621"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04" name="Google Shape;104;p1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Savannas, like this one in Taita Hills Wildlife Sanctuary in Kenya, are dominated by grasses. (credit: Christopher T. Cooper)</a:t>
            </a:r>
            <a:endParaRPr sz="1600"/>
          </a:p>
        </p:txBody>
      </p:sp>
      <p:pic>
        <p:nvPicPr>
          <p:cNvPr id="105" name="Google Shape;105;p14" descr="A grassy slope plain is dotted with small trees."/>
          <p:cNvPicPr preferRelativeResize="0">
            <a:picLocks noGrp="1"/>
          </p:cNvPicPr>
          <p:nvPr>
            <p:ph type="pic" idx="2"/>
          </p:nvPr>
        </p:nvPicPr>
        <p:blipFill rotWithShape="1">
          <a:blip r:embed="rId3">
            <a:alphaModFix/>
          </a:blip>
          <a:srcRect l="-26740" r="-26740"/>
          <a:stretch/>
        </p:blipFill>
        <p:spPr>
          <a:xfrm>
            <a:off x="457199" y="1122386"/>
            <a:ext cx="8062913" cy="3500071"/>
          </a:xfrm>
          <a:prstGeom prst="rect">
            <a:avLst/>
          </a:prstGeom>
          <a:noFill/>
          <a:ln>
            <a:noFill/>
          </a:ln>
        </p:spPr>
      </p:pic>
      <p:sp>
        <p:nvSpPr>
          <p:cNvPr id="106" name="Google Shape;106;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SAVANNA</a:t>
            </a: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On-screen Show (4:3)</PresentationFormat>
  <Paragraphs>116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 Black</vt:lpstr>
      <vt:lpstr>Arial</vt:lpstr>
      <vt:lpstr>Essential</vt:lpstr>
      <vt:lpstr>BIOLOGY 2E</vt:lpstr>
      <vt:lpstr>ECOLOGY</vt:lpstr>
      <vt:lpstr>LEVELS OF STUDY</vt:lpstr>
      <vt:lpstr>CLIMATE VS. WEATHER</vt:lpstr>
      <vt:lpstr>BIOMES</vt:lpstr>
      <vt:lpstr>TERRESTRIAL BIOMES</vt:lpstr>
      <vt:lpstr>TERRESTRIAL BIOMES</vt:lpstr>
      <vt:lpstr>TROPICAL FOREST</vt:lpstr>
      <vt:lpstr>SAVANNA</vt:lpstr>
      <vt:lpstr>DESERT</vt:lpstr>
      <vt:lpstr>CHAPARRAL – SCRUB FOREST</vt:lpstr>
      <vt:lpstr>TEMPERATE GRASSLAND</vt:lpstr>
      <vt:lpstr>TEMPERATE FOREST</vt:lpstr>
      <vt:lpstr>BOREAL FOREST -- TAIGA</vt:lpstr>
      <vt:lpstr>TUNDRA</vt:lpstr>
      <vt:lpstr>AQUATIC BIOMES</vt:lpstr>
      <vt:lpstr>OCEAN</vt:lpstr>
      <vt:lpstr>CORAL REEFS</vt:lpstr>
      <vt:lpstr>ESTUARIES</vt:lpstr>
      <vt:lpstr>LAKES</vt:lpstr>
      <vt:lpstr>WETLANDS</vt:lpstr>
      <vt:lpstr>GLOBAL CLIMATE CHANGE</vt:lpstr>
      <vt:lpstr>GATHERING EVIDENCE FOR CLIMATE CHANGE</vt:lpstr>
      <vt:lpstr>TEMPERATURE CHANGES</vt:lpstr>
      <vt:lpstr>ATMOSPHERIC CO2</vt:lpstr>
      <vt:lpstr>GLACIAL RETREAT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2E</dc:title>
  <dc:creator>Lisa Aschemeier</dc:creator>
  <cp:lastModifiedBy>Lisa Aschemeier</cp:lastModifiedBy>
  <cp:revision>1</cp:revision>
  <dcterms:modified xsi:type="dcterms:W3CDTF">2019-07-27T14:02:00Z</dcterms:modified>
</cp:coreProperties>
</file>