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2"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embeddedFontLst>
    <p:embeddedFont>
      <p:font typeface="Arial Black" panose="020B0A04020102020204" pitchFamily="34" charset="0"/>
      <p:regular r:id="rId55"/>
      <p:bold r:id="rId56"/>
    </p:embeddedFont>
    <p:embeddedFont>
      <p:font typeface="Calibri" panose="020F050202020403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Hal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7-24T17:11:17.657" idx="1">
    <p:pos x="6000" y="0"/>
    <p:text>looks really good.  Lays out all the foundational info pretty well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p:nvPr/>
        </p:nvSpPr>
        <p:spPr>
          <a:xfrm>
            <a:off x="0" y="789677"/>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6CB255"/>
              </a:buClr>
              <a:buSzPts val="3500"/>
              <a:buFont typeface="Arial Black"/>
              <a:buNone/>
            </a:pPr>
            <a:r>
              <a:rPr lang="en-US" sz="3500" b="0" i="0" u="none" strike="noStrike" cap="none">
                <a:solidFill>
                  <a:srgbClr val="6CB255"/>
                </a:solidFill>
                <a:latin typeface="Arial Black"/>
                <a:ea typeface="Arial Black"/>
                <a:cs typeface="Arial Black"/>
                <a:sym typeface="Arial Black"/>
              </a:rPr>
              <a:t>COLLEGE PHYSICS</a:t>
            </a:r>
            <a:endParaRPr/>
          </a:p>
          <a:p>
            <a:pPr marL="0" marR="0" lvl="0" indent="0" algn="ctr" rtl="0">
              <a:spcBef>
                <a:spcPts val="0"/>
              </a:spcBef>
              <a:spcAft>
                <a:spcPts val="0"/>
              </a:spcAft>
              <a:buClr>
                <a:srgbClr val="6CB255"/>
              </a:buClr>
              <a:buSzPts val="18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 Chapter Title</a:t>
            </a:r>
            <a:endParaRPr/>
          </a:p>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PowerPoint Image Slideshow</a:t>
            </a:r>
            <a:endParaRPr/>
          </a:p>
        </p:txBody>
      </p:sp>
      <p:pic>
        <p:nvPicPr>
          <p:cNvPr id="19" name="Google Shape;19;p2" descr="medium_covers_Page_2.png"/>
          <p:cNvPicPr preferRelativeResize="0"/>
          <p:nvPr/>
        </p:nvPicPr>
        <p:blipFill rotWithShape="1">
          <a:blip r:embed="rId2">
            <a:alphaModFix/>
          </a:blip>
          <a:srcRect/>
          <a:stretch/>
        </p:blipFill>
        <p:spPr>
          <a:xfrm>
            <a:off x="3562758" y="2517424"/>
            <a:ext cx="2010682" cy="2603836"/>
          </a:xfrm>
          <a:prstGeom prst="rect">
            <a:avLst/>
          </a:prstGeom>
          <a:noFill/>
          <a:ln>
            <a:noFill/>
          </a:ln>
          <a:effectLst>
            <a:reflection stA="52000" endA="300" endPos="35000" sy="-100000" algn="bl" rotWithShape="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0"/>
        <p:cNvGrpSpPr/>
        <p:nvPr/>
      </p:nvGrpSpPr>
      <p:grpSpPr>
        <a:xfrm>
          <a:off x="0" y="0"/>
          <a:ext cx="0" cy="0"/>
          <a:chOff x="0" y="0"/>
          <a:chExt cx="0" cy="0"/>
        </a:xfrm>
      </p:grpSpPr>
      <p:sp>
        <p:nvSpPr>
          <p:cNvPr id="21" name="Google Shape;21;p3"/>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a:spLocks noGrp="1"/>
          </p:cNvSpPr>
          <p:nvPr>
            <p:ph type="pic" idx="2"/>
          </p:nvPr>
        </p:nvSpPr>
        <p:spPr>
          <a:xfrm>
            <a:off x="457199" y="1122386"/>
            <a:ext cx="8062913" cy="3500071"/>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000000"/>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4"/>
          <p:cNvSpPr>
            <a:spLocks noGrp="1"/>
          </p:cNvSpPr>
          <p:nvPr>
            <p:ph type="pic" idx="2"/>
          </p:nvPr>
        </p:nvSpPr>
        <p:spPr>
          <a:xfrm>
            <a:off x="457199" y="1107618"/>
            <a:ext cx="4031619" cy="4607689"/>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 name="Google Shape;33;p4"/>
          <p:cNvSpPr txBox="1">
            <a:spLocks noGrp="1"/>
          </p:cNvSpPr>
          <p:nvPr>
            <p:ph type="body" idx="1"/>
          </p:nvPr>
        </p:nvSpPr>
        <p:spPr>
          <a:xfrm>
            <a:off x="4606925" y="1107618"/>
            <a:ext cx="3913188" cy="4607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212F62"/>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34"/>
        <p:cNvGrpSpPr/>
        <p:nvPr/>
      </p:nvGrpSpPr>
      <p:grpSpPr>
        <a:xfrm>
          <a:off x="0" y="0"/>
          <a:ext cx="0" cy="0"/>
          <a:chOff x="0" y="0"/>
          <a:chExt cx="0" cy="0"/>
        </a:xfrm>
      </p:grpSpPr>
      <p:sp>
        <p:nvSpPr>
          <p:cNvPr id="35" name="Google Shape;35;p5"/>
          <p:cNvSpPr txBox="1">
            <a:spLocks noGrp="1"/>
          </p:cNvSpPr>
          <p:nvPr>
            <p:ph type="body" idx="1"/>
          </p:nvPr>
        </p:nvSpPr>
        <p:spPr>
          <a:xfrm>
            <a:off x="3575050" y="1600200"/>
            <a:ext cx="5111750" cy="4480560"/>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406400" algn="l">
              <a:spcBef>
                <a:spcPts val="600"/>
              </a:spcBef>
              <a:spcAft>
                <a:spcPts val="0"/>
              </a:spcAft>
              <a:buSzPts val="2800"/>
              <a:buFont typeface="Arial Black"/>
              <a:buAutoNum type="alphaLcParenR"/>
              <a:defRPr sz="2800"/>
            </a:lvl2pPr>
            <a:lvl3pPr marL="1371600" lvl="2" indent="-381000" algn="l">
              <a:spcBef>
                <a:spcPts val="480"/>
              </a:spcBef>
              <a:spcAft>
                <a:spcPts val="0"/>
              </a:spcAft>
              <a:buSzPts val="2400"/>
              <a:buFont typeface="Arial Black"/>
              <a:buAutoNum type="alphaLcParenR"/>
              <a:defRPr sz="2400"/>
            </a:lvl3pPr>
            <a:lvl4pPr marL="1828800" lvl="3" indent="-355600" algn="l">
              <a:spcBef>
                <a:spcPts val="400"/>
              </a:spcBef>
              <a:spcAft>
                <a:spcPts val="0"/>
              </a:spcAft>
              <a:buSzPts val="2000"/>
              <a:buFont typeface="Arial Black"/>
              <a:buAutoNum type="alphaLcParenR"/>
              <a:defRPr sz="2000"/>
            </a:lvl4pPr>
            <a:lvl5pPr marL="2286000" lvl="4" indent="-355600" algn="l">
              <a:spcBef>
                <a:spcPts val="400"/>
              </a:spcBef>
              <a:spcAft>
                <a:spcPts val="0"/>
              </a:spcAft>
              <a:buSzPts val="2000"/>
              <a:buFont typeface="Arial Black"/>
              <a:buAutoNum type="alphaLcParen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36" name="Google Shape;36;p5"/>
          <p:cNvSpPr txBox="1">
            <a:spLocks noGrp="1"/>
          </p:cNvSpPr>
          <p:nvPr>
            <p:ph type="body" idx="2"/>
          </p:nvPr>
        </p:nvSpPr>
        <p:spPr>
          <a:xfrm>
            <a:off x="457200" y="1600200"/>
            <a:ext cx="3008313" cy="4480560"/>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37" name="Google Shape;37;p5"/>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6CB255"/>
              </a:buClr>
              <a:buSzPts val="2400"/>
              <a:buFont typeface="Arial Black"/>
              <a:buNone/>
              <a:defRPr sz="2400" b="0" i="0" u="none" strike="noStrike" cap="none">
                <a:solidFill>
                  <a:srgbClr val="6CB255"/>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1" i="0" u="none" strike="noStrike" cap="none">
                <a:solidFill>
                  <a:srgbClr val="FFFFFF"/>
                </a:solidFill>
                <a:latin typeface="Arial"/>
                <a:ea typeface="Arial"/>
                <a:cs typeface="Arial"/>
                <a:sym typeface="Arial"/>
              </a:defRPr>
            </a:lvl1pPr>
            <a:lvl2pPr marL="0" marR="0" lvl="1" indent="0" algn="r" rtl="0">
              <a:spcBef>
                <a:spcPts val="0"/>
              </a:spcBef>
              <a:buNone/>
              <a:defRPr sz="2400" b="1" i="0" u="none" strike="noStrike" cap="none">
                <a:solidFill>
                  <a:srgbClr val="FFFFFF"/>
                </a:solidFill>
                <a:latin typeface="Arial"/>
                <a:ea typeface="Arial"/>
                <a:cs typeface="Arial"/>
                <a:sym typeface="Arial"/>
              </a:defRPr>
            </a:lvl2pPr>
            <a:lvl3pPr marL="0" marR="0" lvl="2" indent="0" algn="r" rtl="0">
              <a:spcBef>
                <a:spcPts val="0"/>
              </a:spcBef>
              <a:buNone/>
              <a:defRPr sz="2400" b="1" i="0" u="none" strike="noStrike" cap="none">
                <a:solidFill>
                  <a:srgbClr val="FFFFFF"/>
                </a:solidFill>
                <a:latin typeface="Arial"/>
                <a:ea typeface="Arial"/>
                <a:cs typeface="Arial"/>
                <a:sym typeface="Arial"/>
              </a:defRPr>
            </a:lvl3pPr>
            <a:lvl4pPr marL="0" marR="0" lvl="3" indent="0" algn="r" rtl="0">
              <a:spcBef>
                <a:spcPts val="0"/>
              </a:spcBef>
              <a:buNone/>
              <a:defRPr sz="2400" b="1" i="0" u="none" strike="noStrike" cap="none">
                <a:solidFill>
                  <a:srgbClr val="FFFFFF"/>
                </a:solidFill>
                <a:latin typeface="Arial"/>
                <a:ea typeface="Arial"/>
                <a:cs typeface="Arial"/>
                <a:sym typeface="Arial"/>
              </a:defRPr>
            </a:lvl4pPr>
            <a:lvl5pPr marL="0" marR="0" lvl="4" indent="0" algn="r" rtl="0">
              <a:spcBef>
                <a:spcPts val="0"/>
              </a:spcBef>
              <a:buNone/>
              <a:defRPr sz="2400" b="1" i="0" u="none" strike="noStrike" cap="none">
                <a:solidFill>
                  <a:srgbClr val="FFFFFF"/>
                </a:solidFill>
                <a:latin typeface="Arial"/>
                <a:ea typeface="Arial"/>
                <a:cs typeface="Arial"/>
                <a:sym typeface="Arial"/>
              </a:defRPr>
            </a:lvl5pPr>
            <a:lvl6pPr marL="0" marR="0" lvl="5" indent="0" algn="r" rtl="0">
              <a:spcBef>
                <a:spcPts val="0"/>
              </a:spcBef>
              <a:buNone/>
              <a:defRPr sz="2400" b="1" i="0" u="none" strike="noStrike" cap="none">
                <a:solidFill>
                  <a:srgbClr val="FFFFFF"/>
                </a:solidFill>
                <a:latin typeface="Arial"/>
                <a:ea typeface="Arial"/>
                <a:cs typeface="Arial"/>
                <a:sym typeface="Arial"/>
              </a:defRPr>
            </a:lvl6pPr>
            <a:lvl7pPr marL="0" marR="0" lvl="6" indent="0" algn="r" rtl="0">
              <a:spcBef>
                <a:spcPts val="0"/>
              </a:spcBef>
              <a:buNone/>
              <a:defRPr sz="2400" b="1" i="0" u="none" strike="noStrike" cap="none">
                <a:solidFill>
                  <a:srgbClr val="FFFFFF"/>
                </a:solidFill>
                <a:latin typeface="Arial"/>
                <a:ea typeface="Arial"/>
                <a:cs typeface="Arial"/>
                <a:sym typeface="Arial"/>
              </a:defRPr>
            </a:lvl7pPr>
            <a:lvl8pPr marL="0" marR="0" lvl="7" indent="0" algn="r" rtl="0">
              <a:spcBef>
                <a:spcPts val="0"/>
              </a:spcBef>
              <a:buNone/>
              <a:defRPr sz="2400" b="1" i="0" u="none" strike="noStrike" cap="none">
                <a:solidFill>
                  <a:srgbClr val="FFFFFF"/>
                </a:solidFill>
                <a:latin typeface="Arial"/>
                <a:ea typeface="Arial"/>
                <a:cs typeface="Arial"/>
                <a:sym typeface="Arial"/>
              </a:defRPr>
            </a:lvl8pPr>
            <a:lvl9pPr marL="0" marR="0" lvl="8" indent="0" algn="r" rtl="0">
              <a:spcBef>
                <a:spcPts val="0"/>
              </a:spcBef>
              <a:buNone/>
              <a:defRPr sz="2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creativecommons.org/licenses/by-nc-sa/4.0/"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4"/>
        <p:cNvGrpSpPr/>
        <p:nvPr/>
      </p:nvGrpSpPr>
      <p:grpSpPr>
        <a:xfrm>
          <a:off x="0" y="0"/>
          <a:ext cx="0" cy="0"/>
          <a:chOff x="0" y="0"/>
          <a:chExt cx="0" cy="0"/>
        </a:xfrm>
      </p:grpSpPr>
      <p:sp>
        <p:nvSpPr>
          <p:cNvPr id="45" name="Google Shape;45;p6"/>
          <p:cNvSpPr txBox="1"/>
          <p:nvPr/>
        </p:nvSpPr>
        <p:spPr>
          <a:xfrm>
            <a:off x="0" y="1607824"/>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45 POPULATION AND COMMUNITY ECOLOGY</a:t>
            </a:r>
            <a:endParaRPr/>
          </a:p>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PowerPoint Image Slideshow</a:t>
            </a:r>
            <a:endParaRPr/>
          </a:p>
        </p:txBody>
      </p:sp>
      <p:sp>
        <p:nvSpPr>
          <p:cNvPr id="46" name="Google Shape;46;p6"/>
          <p:cNvSpPr txBox="1">
            <a:spLocks noGrp="1"/>
          </p:cNvSpPr>
          <p:nvPr>
            <p:ph type="title" idx="4294967295"/>
          </p:nvPr>
        </p:nvSpPr>
        <p:spPr>
          <a:xfrm>
            <a:off x="0" y="693420"/>
            <a:ext cx="9144000" cy="73464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CB255"/>
              </a:buClr>
              <a:buSzPts val="3600"/>
              <a:buFont typeface="Arial Black"/>
              <a:buNone/>
            </a:pPr>
            <a:r>
              <a:rPr lang="en-US" sz="3600"/>
              <a:t>BIOLOGY 2E</a:t>
            </a:r>
            <a:endParaRPr sz="3600"/>
          </a:p>
        </p:txBody>
      </p:sp>
      <p:pic>
        <p:nvPicPr>
          <p:cNvPr id="47" name="Google Shape;47;p6"/>
          <p:cNvPicPr preferRelativeResize="0"/>
          <p:nvPr/>
        </p:nvPicPr>
        <p:blipFill rotWithShape="1">
          <a:blip r:embed="rId3">
            <a:alphaModFix/>
          </a:blip>
          <a:srcRect/>
          <a:stretch/>
        </p:blipFill>
        <p:spPr>
          <a:xfrm>
            <a:off x="2998497" y="2735854"/>
            <a:ext cx="2824276" cy="3609474"/>
          </a:xfrm>
          <a:prstGeom prst="rect">
            <a:avLst/>
          </a:prstGeom>
          <a:noFill/>
          <a:ln>
            <a:noFill/>
          </a:ln>
        </p:spPr>
      </p:pic>
      <p:pic>
        <p:nvPicPr>
          <p:cNvPr id="48" name="Google Shape;48;p6" descr="OSX-Horiz-TM-RGB-2015.eps"/>
          <p:cNvPicPr preferRelativeResize="0"/>
          <p:nvPr/>
        </p:nvPicPr>
        <p:blipFill rotWithShape="1">
          <a:blip r:embed="rId4">
            <a:alphaModFix/>
          </a:blip>
          <a:srcRect/>
          <a:stretch/>
        </p:blipFill>
        <p:spPr>
          <a:xfrm>
            <a:off x="6705600" y="5878757"/>
            <a:ext cx="2034556" cy="466571"/>
          </a:xfrm>
          <a:prstGeom prst="rect">
            <a:avLst/>
          </a:prstGeom>
          <a:noFill/>
          <a:ln>
            <a:noFill/>
          </a:ln>
        </p:spPr>
      </p:pic>
      <p:sp>
        <p:nvSpPr>
          <p:cNvPr id="49" name="Google Shape;49;p6"/>
          <p:cNvSpPr txBox="1"/>
          <p:nvPr/>
        </p:nvSpPr>
        <p:spPr>
          <a:xfrm>
            <a:off x="257174" y="5661919"/>
            <a:ext cx="1957388" cy="9002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0" i="0" u="none" strike="noStrike" cap="none">
                <a:solidFill>
                  <a:schemeClr val="dk1"/>
                </a:solidFill>
                <a:latin typeface="Arial"/>
                <a:ea typeface="Arial"/>
                <a:cs typeface="Arial"/>
                <a:sym typeface="Arial"/>
              </a:rPr>
              <a:t>This work is licensed under a </a:t>
            </a:r>
            <a:r>
              <a:rPr lang="en-US" sz="1050" b="0" i="0" u="sng" strike="noStrike" cap="none">
                <a:solidFill>
                  <a:schemeClr val="dk1"/>
                </a:solidFill>
                <a:latin typeface="Arial"/>
                <a:ea typeface="Arial"/>
                <a:cs typeface="Arial"/>
                <a:sym typeface="Arial"/>
                <a:hlinkClick r:id="rId5"/>
              </a:rPr>
              <a:t>Creative Commons Attribution-NonCommercial-ShareAlike 4.0 International License</a:t>
            </a:r>
            <a:r>
              <a:rPr lang="en-US" sz="1050" b="0" i="0" u="none" strike="noStrike" cap="none">
                <a:solidFill>
                  <a:schemeClr val="dk1"/>
                </a:solidFill>
                <a:latin typeface="Arial"/>
                <a:ea typeface="Arial"/>
                <a:cs typeface="Arial"/>
                <a:sym typeface="Arial"/>
              </a:rPr>
              <a:t>.</a:t>
            </a:r>
            <a:endParaRPr/>
          </a:p>
        </p:txBody>
      </p:sp>
      <p:pic>
        <p:nvPicPr>
          <p:cNvPr id="50" name="Google Shape;50;p6"/>
          <p:cNvPicPr preferRelativeResize="0"/>
          <p:nvPr/>
        </p:nvPicPr>
        <p:blipFill rotWithShape="1">
          <a:blip r:embed="rId6">
            <a:alphaModFix/>
          </a:blip>
          <a:srcRect/>
          <a:stretch/>
        </p:blipFill>
        <p:spPr>
          <a:xfrm>
            <a:off x="314326" y="5089207"/>
            <a:ext cx="1257300" cy="4400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ftr" idx="11"/>
          </p:nvPr>
        </p:nvSpPr>
        <p:spPr>
          <a:xfrm>
            <a:off x="692726" y="6492875"/>
            <a:ext cx="7827385"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20" name="Google Shape;120;p15"/>
          <p:cNvSpPr txBox="1">
            <a:spLocks noGrp="1"/>
          </p:cNvSpPr>
          <p:nvPr>
            <p:ph type="body" idx="1"/>
          </p:nvPr>
        </p:nvSpPr>
        <p:spPr>
          <a:xfrm>
            <a:off x="457199" y="1183341"/>
            <a:ext cx="8062912" cy="448636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2220"/>
              <a:buNone/>
            </a:pPr>
            <a:endParaRPr sz="2220"/>
          </a:p>
          <a:p>
            <a:pPr marL="0" lvl="0" indent="0" algn="l" rtl="0">
              <a:lnSpc>
                <a:spcPct val="90000"/>
              </a:lnSpc>
              <a:spcBef>
                <a:spcPts val="1044"/>
              </a:spcBef>
              <a:spcAft>
                <a:spcPts val="0"/>
              </a:spcAft>
              <a:buClr>
                <a:srgbClr val="6CB255"/>
              </a:buClr>
              <a:buSzPts val="2220"/>
              <a:buNone/>
            </a:pPr>
            <a:endParaRPr sz="2220"/>
          </a:p>
          <a:p>
            <a:pPr marL="0" lvl="0" indent="0" algn="l" rtl="0">
              <a:lnSpc>
                <a:spcPct val="90000"/>
              </a:lnSpc>
              <a:spcBef>
                <a:spcPts val="1044"/>
              </a:spcBef>
              <a:spcAft>
                <a:spcPts val="0"/>
              </a:spcAft>
              <a:buClr>
                <a:srgbClr val="6CB255"/>
              </a:buClr>
              <a:buSzPts val="2220"/>
              <a:buNone/>
            </a:pPr>
            <a:endParaRPr sz="2220"/>
          </a:p>
          <a:p>
            <a:pPr marL="0" lvl="0" indent="0" algn="l" rtl="0">
              <a:lnSpc>
                <a:spcPct val="90000"/>
              </a:lnSpc>
              <a:spcBef>
                <a:spcPts val="1044"/>
              </a:spcBef>
              <a:spcAft>
                <a:spcPts val="0"/>
              </a:spcAft>
              <a:buClr>
                <a:srgbClr val="6CB255"/>
              </a:buClr>
              <a:buSzPts val="2220"/>
              <a:buNone/>
            </a:pPr>
            <a:endParaRPr sz="2220"/>
          </a:p>
          <a:p>
            <a:pPr marL="0" lvl="0" indent="0" algn="l" rtl="0">
              <a:lnSpc>
                <a:spcPct val="90000"/>
              </a:lnSpc>
              <a:spcBef>
                <a:spcPts val="1044"/>
              </a:spcBef>
              <a:spcAft>
                <a:spcPts val="0"/>
              </a:spcAft>
              <a:buClr>
                <a:srgbClr val="6CB255"/>
              </a:buClr>
              <a:buSzPts val="2220"/>
              <a:buNone/>
            </a:pPr>
            <a:r>
              <a:rPr lang="en-US" sz="2220"/>
              <a:t>Life tables divide the population into age groups and often sexes, and show how long a member of that group is likely to live. </a:t>
            </a:r>
            <a:endParaRPr sz="2220"/>
          </a:p>
          <a:p>
            <a:pPr marL="342900" lvl="0" indent="-342900" algn="l" rtl="0">
              <a:lnSpc>
                <a:spcPct val="90000"/>
              </a:lnSpc>
              <a:spcBef>
                <a:spcPts val="1044"/>
              </a:spcBef>
              <a:spcAft>
                <a:spcPts val="0"/>
              </a:spcAft>
              <a:buSzPts val="2220"/>
              <a:buFont typeface="Arial"/>
              <a:buChar char="•"/>
            </a:pPr>
            <a:r>
              <a:rPr lang="en-US" sz="2220"/>
              <a:t>Life tables may include the probability of individuals dying before their next birthday (i.e., their </a:t>
            </a:r>
            <a:r>
              <a:rPr lang="en-US" sz="2220" b="1"/>
              <a:t>mortality rate</a:t>
            </a:r>
            <a:r>
              <a:rPr lang="en-US" sz="2220"/>
              <a:t>), the percentage of surviving individuals dying at a particular age interval, and their life expectancy at each interval. </a:t>
            </a:r>
            <a:endParaRPr/>
          </a:p>
        </p:txBody>
      </p:sp>
      <p:sp>
        <p:nvSpPr>
          <p:cNvPr id="121" name="Google Shape;121;p1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DEMOGRAPHY</a:t>
            </a:r>
            <a:endParaRPr/>
          </a:p>
        </p:txBody>
      </p:sp>
      <p:sp>
        <p:nvSpPr>
          <p:cNvPr id="122" name="Google Shape;122;p15"/>
          <p:cNvSpPr txBox="1"/>
          <p:nvPr/>
        </p:nvSpPr>
        <p:spPr>
          <a:xfrm>
            <a:off x="457199" y="1262366"/>
            <a:ext cx="8256495"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Demography is the statistical study of population changes over time: birth rates, death rates, and life expectancies.</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6"/>
          <p:cNvSpPr txBox="1">
            <a:spLocks noGrp="1"/>
          </p:cNvSpPr>
          <p:nvPr>
            <p:ph type="ftr" idx="11"/>
          </p:nvPr>
        </p:nvSpPr>
        <p:spPr>
          <a:xfrm>
            <a:off x="692726" y="6492875"/>
            <a:ext cx="7827385"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28" name="Google Shape;128;p16"/>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1480"/>
              <a:buNone/>
            </a:pPr>
            <a:r>
              <a:rPr lang="en-US" sz="1480"/>
              <a:t>Survivorship curves show the distribution of individuals in a population according to age. Humans and most mammals have a Type I survivorship curve because death primarily occurs in the older years. Birds have a Type II survivorship curve, as death at any age is equally probable. Trees have a Type III survivorship curve because very few survive the younger years, but after a certain age, individuals are much more likely to survive.</a:t>
            </a:r>
            <a:endParaRPr/>
          </a:p>
        </p:txBody>
      </p:sp>
      <p:pic>
        <p:nvPicPr>
          <p:cNvPr id="129" name="Google Shape;129;p16" descr="Graph plots the log of number of individuals surviving versus time. Three curves are shown, representing Type I, Type II, and Type III survivorship patterns. Birds exhibit a Type II survivorship curve, which decreases linearly with time. Humans show a Type I survivorship curve, which starts with a gentle slope that becomes increasingly steep with time. Trees show a Type III survivorship pattern, which starts with a steep slope that becomes less steep with time."/>
          <p:cNvPicPr preferRelativeResize="0">
            <a:picLocks noGrp="1"/>
          </p:cNvPicPr>
          <p:nvPr>
            <p:ph type="pic" idx="2"/>
          </p:nvPr>
        </p:nvPicPr>
        <p:blipFill rotWithShape="1">
          <a:blip r:embed="rId3">
            <a:alphaModFix/>
          </a:blip>
          <a:srcRect l="-58617" r="-58618"/>
          <a:stretch/>
        </p:blipFill>
        <p:spPr>
          <a:xfrm>
            <a:off x="457199" y="1122386"/>
            <a:ext cx="8062913" cy="3500071"/>
          </a:xfrm>
          <a:prstGeom prst="rect">
            <a:avLst/>
          </a:prstGeom>
          <a:noFill/>
          <a:ln>
            <a:noFill/>
          </a:ln>
        </p:spPr>
      </p:pic>
      <p:sp>
        <p:nvSpPr>
          <p:cNvPr id="130" name="Google Shape;130;p1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SURVIVORSHIP CURVES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PARENTAL CARE AND FECUNDITY</a:t>
            </a:r>
            <a:endParaRPr/>
          </a:p>
        </p:txBody>
      </p:sp>
      <p:sp>
        <p:nvSpPr>
          <p:cNvPr id="136" name="Google Shape;136;p17"/>
          <p:cNvSpPr txBox="1"/>
          <p:nvPr/>
        </p:nvSpPr>
        <p:spPr>
          <a:xfrm>
            <a:off x="457199" y="1262366"/>
            <a:ext cx="8256495" cy="48936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Fecundity</a:t>
            </a:r>
            <a:r>
              <a:rPr lang="en-US" sz="2400">
                <a:solidFill>
                  <a:schemeClr val="dk1"/>
                </a:solidFill>
                <a:latin typeface="Arial"/>
                <a:ea typeface="Arial"/>
                <a:cs typeface="Arial"/>
                <a:sym typeface="Arial"/>
              </a:rPr>
              <a:t> is the potential reproductive capacity of an individual within a population. </a:t>
            </a:r>
            <a:endParaRPr sz="24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In animals, fecundity is inversely related to the amount of parental care given to an individual offspring.  </a:t>
            </a:r>
            <a:endParaRPr sz="24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Plants and other organisms do not care for young, so fecundity is determined differently.  </a:t>
            </a:r>
            <a:endParaRPr/>
          </a:p>
          <a:p>
            <a:pPr marL="800100" marR="0" lvl="1"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Plants with low fecundity produce </a:t>
            </a:r>
            <a:r>
              <a:rPr lang="en-US" sz="2400" b="0" i="1" u="none" strike="noStrike" cap="none">
                <a:solidFill>
                  <a:schemeClr val="dk1"/>
                </a:solidFill>
                <a:latin typeface="Arial"/>
                <a:ea typeface="Arial"/>
                <a:cs typeface="Arial"/>
                <a:sym typeface="Arial"/>
              </a:rPr>
              <a:t>few</a:t>
            </a:r>
            <a:r>
              <a:rPr lang="en-US" sz="2400" b="0" i="0" u="none" strike="noStrike" cap="none">
                <a:solidFill>
                  <a:schemeClr val="dk1"/>
                </a:solidFill>
                <a:latin typeface="Arial"/>
                <a:ea typeface="Arial"/>
                <a:cs typeface="Arial"/>
                <a:sym typeface="Arial"/>
              </a:rPr>
              <a:t> energy-rich seeds (such as coconuts and chestnuts) with each having a good chance to germinate into a new organism.</a:t>
            </a:r>
            <a:endParaRPr/>
          </a:p>
          <a:p>
            <a:pPr marL="800100" marR="0" lvl="1"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Plants with high fecundity usually have </a:t>
            </a:r>
            <a:r>
              <a:rPr lang="en-US" sz="2400" b="0" i="1" u="none" strike="noStrike" cap="none">
                <a:solidFill>
                  <a:schemeClr val="dk1"/>
                </a:solidFill>
                <a:latin typeface="Arial"/>
                <a:ea typeface="Arial"/>
                <a:cs typeface="Arial"/>
                <a:sym typeface="Arial"/>
              </a:rPr>
              <a:t>many</a:t>
            </a:r>
            <a:r>
              <a:rPr lang="en-US" sz="2400" b="0" i="0" u="none" strike="noStrike" cap="none">
                <a:solidFill>
                  <a:schemeClr val="dk1"/>
                </a:solidFill>
                <a:latin typeface="Arial"/>
                <a:ea typeface="Arial"/>
                <a:cs typeface="Arial"/>
                <a:sym typeface="Arial"/>
              </a:rPr>
              <a:t> small, energy-poor seeds (like orchids) that have a relatively poor chance of surviving. </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OTHER FECUNDITY FACTORS</a:t>
            </a:r>
            <a:endParaRPr/>
          </a:p>
        </p:txBody>
      </p:sp>
      <p:sp>
        <p:nvSpPr>
          <p:cNvPr id="142" name="Google Shape;142;p18"/>
          <p:cNvSpPr txBox="1"/>
          <p:nvPr/>
        </p:nvSpPr>
        <p:spPr>
          <a:xfrm>
            <a:off x="457199" y="1262366"/>
            <a:ext cx="8256495" cy="52629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Early Versus Late Reproduction</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Organisms that reproduce early in their lifetimes likely produce more offspring, but it is often at the expense of the parent.</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Organisms that reproduce late in life may be able to better provide for themselves and their offspring, but they risk not surviving to reproductive age.</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2400" b="1">
                <a:solidFill>
                  <a:schemeClr val="dk1"/>
                </a:solidFill>
                <a:latin typeface="Arial"/>
                <a:ea typeface="Arial"/>
                <a:cs typeface="Arial"/>
                <a:sym typeface="Arial"/>
              </a:rPr>
              <a:t>Single Versus Multiple Reproductive Events</a:t>
            </a:r>
            <a:endParaRPr/>
          </a:p>
          <a:p>
            <a:pPr marL="342900" marR="0" lvl="0" indent="-342900" algn="l" rtl="0">
              <a:spcBef>
                <a:spcPts val="0"/>
              </a:spcBef>
              <a:spcAft>
                <a:spcPts val="0"/>
              </a:spcAft>
              <a:buClr>
                <a:schemeClr val="dk1"/>
              </a:buClr>
              <a:buSzPts val="2400"/>
              <a:buFont typeface="Arial"/>
              <a:buChar char="•"/>
            </a:pPr>
            <a:r>
              <a:rPr lang="en-US" sz="2400" b="1">
                <a:solidFill>
                  <a:schemeClr val="dk1"/>
                </a:solidFill>
                <a:latin typeface="Arial"/>
                <a:ea typeface="Arial"/>
                <a:cs typeface="Arial"/>
                <a:sym typeface="Arial"/>
              </a:rPr>
              <a:t>Semelparity</a:t>
            </a:r>
            <a:r>
              <a:rPr lang="en-US" sz="2400">
                <a:solidFill>
                  <a:schemeClr val="dk1"/>
                </a:solidFill>
                <a:latin typeface="Arial"/>
                <a:ea typeface="Arial"/>
                <a:cs typeface="Arial"/>
                <a:sym typeface="Arial"/>
              </a:rPr>
              <a:t> occurs when a species reproduces only once during its lifetime and then dies.</a:t>
            </a:r>
            <a:endParaRPr/>
          </a:p>
          <a:p>
            <a:pPr marL="342900" marR="0" lvl="0" indent="-342900" algn="l" rtl="0">
              <a:spcBef>
                <a:spcPts val="0"/>
              </a:spcBef>
              <a:spcAft>
                <a:spcPts val="0"/>
              </a:spcAft>
              <a:buClr>
                <a:schemeClr val="dk1"/>
              </a:buClr>
              <a:buSzPts val="2400"/>
              <a:buFont typeface="Arial"/>
              <a:buChar char="•"/>
            </a:pPr>
            <a:r>
              <a:rPr lang="en-US" sz="2400" b="1">
                <a:solidFill>
                  <a:schemeClr val="dk1"/>
                </a:solidFill>
                <a:latin typeface="Arial"/>
                <a:ea typeface="Arial"/>
                <a:cs typeface="Arial"/>
                <a:sym typeface="Arial"/>
              </a:rPr>
              <a:t>Iteroparity</a:t>
            </a:r>
            <a:r>
              <a:rPr lang="en-US" sz="2400">
                <a:solidFill>
                  <a:schemeClr val="dk1"/>
                </a:solidFill>
                <a:latin typeface="Arial"/>
                <a:ea typeface="Arial"/>
                <a:cs typeface="Arial"/>
                <a:sym typeface="Arial"/>
              </a:rPr>
              <a:t> describes species that reproduce repeatedly during their lives.</a:t>
            </a: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body" idx="1"/>
          </p:nvPr>
        </p:nvSpPr>
        <p:spPr>
          <a:xfrm>
            <a:off x="457199" y="4718476"/>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800"/>
              <a:buNone/>
            </a:pPr>
            <a:r>
              <a:rPr lang="en-US" sz="1800"/>
              <a:t>The </a:t>
            </a:r>
            <a:r>
              <a:rPr lang="en-US" sz="1800">
                <a:solidFill>
                  <a:srgbClr val="6CB255"/>
                </a:solidFill>
              </a:rPr>
              <a:t>(a) </a:t>
            </a:r>
            <a:r>
              <a:rPr lang="en-US" sz="1800"/>
              <a:t>Chinook salmon mates once and dies. The </a:t>
            </a:r>
            <a:r>
              <a:rPr lang="en-US" sz="1800">
                <a:solidFill>
                  <a:srgbClr val="6CB255"/>
                </a:solidFill>
              </a:rPr>
              <a:t>(b)</a:t>
            </a:r>
            <a:r>
              <a:rPr lang="en-US" sz="1800"/>
              <a:t> pronghorn antelope mates during specific times of the year during its reproductive life. Primates, such as humans and </a:t>
            </a:r>
            <a:r>
              <a:rPr lang="en-US" sz="1800">
                <a:solidFill>
                  <a:srgbClr val="6CB255"/>
                </a:solidFill>
              </a:rPr>
              <a:t>(c) </a:t>
            </a:r>
            <a:r>
              <a:rPr lang="en-US" sz="1800"/>
              <a:t>chimpanzees, may mate on any day, independent of ovulation. (credit a: modification of work by Roger Tabor, USFWS; credit b: modification of work by Mark Gocke, USDA; credit c: modification of work by “Shiny Things”/Flickr)</a:t>
            </a:r>
            <a:endParaRPr/>
          </a:p>
        </p:txBody>
      </p:sp>
      <p:pic>
        <p:nvPicPr>
          <p:cNvPr id="148" name="Google Shape;148;p19" descr="Photo (a) shows a salmon swimming. Photo (b) shows pronghorn antelope running on a plain. Photo (c) shows chimpanzees."/>
          <p:cNvPicPr preferRelativeResize="0">
            <a:picLocks noGrp="1"/>
          </p:cNvPicPr>
          <p:nvPr>
            <p:ph type="pic" idx="2"/>
          </p:nvPr>
        </p:nvPicPr>
        <p:blipFill rotWithShape="1">
          <a:blip r:embed="rId3">
            <a:alphaModFix/>
          </a:blip>
          <a:srcRect t="-36239" b="-36239"/>
          <a:stretch/>
        </p:blipFill>
        <p:spPr>
          <a:xfrm>
            <a:off x="457199" y="1122386"/>
            <a:ext cx="8062913" cy="4310226"/>
          </a:xfrm>
          <a:prstGeom prst="rect">
            <a:avLst/>
          </a:prstGeom>
          <a:noFill/>
          <a:ln>
            <a:noFill/>
          </a:ln>
        </p:spPr>
      </p:pic>
      <p:sp>
        <p:nvSpPr>
          <p:cNvPr id="149" name="Google Shape;149;p1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b="1"/>
              <a:t>SINGLE VERSUS MULTIPLE REPRODUCTIVE EVENTS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body" idx="1"/>
          </p:nvPr>
        </p:nvSpPr>
        <p:spPr>
          <a:xfrm>
            <a:off x="457199" y="4433192"/>
            <a:ext cx="8062912" cy="2075184"/>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1800"/>
              <a:buFont typeface="Arial"/>
              <a:buChar char="•"/>
            </a:pPr>
            <a:r>
              <a:rPr lang="en-US" sz="1800"/>
              <a:t>When resources are unlimited, populations exhibit exponential growth, resulting in a J-shaped curve. </a:t>
            </a:r>
            <a:endParaRPr sz="1800"/>
          </a:p>
          <a:p>
            <a:pPr marL="285750" lvl="0" indent="-285750" algn="l" rtl="0">
              <a:spcBef>
                <a:spcPts val="960"/>
              </a:spcBef>
              <a:spcAft>
                <a:spcPts val="0"/>
              </a:spcAft>
              <a:buSzPts val="1800"/>
              <a:buFont typeface="Arial"/>
              <a:buChar char="•"/>
            </a:pPr>
            <a:r>
              <a:rPr lang="en-US" sz="1800"/>
              <a:t>When resources are limited, populations exhibit logistic growth. </a:t>
            </a:r>
            <a:endParaRPr sz="1800"/>
          </a:p>
          <a:p>
            <a:pPr marL="285750" lvl="0" indent="-285750" algn="l" rtl="0">
              <a:spcBef>
                <a:spcPts val="960"/>
              </a:spcBef>
              <a:spcAft>
                <a:spcPts val="0"/>
              </a:spcAft>
              <a:buSzPts val="1800"/>
              <a:buFont typeface="Arial"/>
              <a:buChar char="•"/>
            </a:pPr>
            <a:r>
              <a:rPr lang="en-US" sz="1800"/>
              <a:t>In logistic growth, population expansion decreases as resources become scarce, and it levels off when the </a:t>
            </a:r>
            <a:r>
              <a:rPr lang="en-US" sz="1800" b="1"/>
              <a:t>carrying capacity </a:t>
            </a:r>
            <a:r>
              <a:rPr lang="en-US" sz="1800"/>
              <a:t>of the environment is reached, resulting in an S-shaped curve.</a:t>
            </a:r>
            <a:endParaRPr/>
          </a:p>
        </p:txBody>
      </p:sp>
      <p:pic>
        <p:nvPicPr>
          <p:cNvPr id="155" name="Google Shape;155;p20" descr="Both graphs (a) and (b) plot population size versus time. In graph (a), exponential growth results in a curve that gets increasingly steep, resulting in a J-shape. In graph (b), logistic growth results in a curve that gets increasingly steep, then levels off when the carrying capacity is reached, resulting in an S-shape"/>
          <p:cNvPicPr preferRelativeResize="0">
            <a:picLocks noGrp="1"/>
          </p:cNvPicPr>
          <p:nvPr>
            <p:ph type="pic" idx="2"/>
          </p:nvPr>
        </p:nvPicPr>
        <p:blipFill rotWithShape="1">
          <a:blip r:embed="rId3">
            <a:alphaModFix/>
          </a:blip>
          <a:srcRect l="-1400" r="-1400"/>
          <a:stretch/>
        </p:blipFill>
        <p:spPr>
          <a:xfrm>
            <a:off x="667870" y="918796"/>
            <a:ext cx="7641571" cy="3317169"/>
          </a:xfrm>
          <a:prstGeom prst="rect">
            <a:avLst/>
          </a:prstGeom>
          <a:noFill/>
          <a:ln>
            <a:noFill/>
          </a:ln>
        </p:spPr>
      </p:pic>
      <p:sp>
        <p:nvSpPr>
          <p:cNvPr id="156" name="Google Shape;156;p20"/>
          <p:cNvSpPr txBox="1">
            <a:spLocks noGrp="1"/>
          </p:cNvSpPr>
          <p:nvPr>
            <p:ph type="title"/>
          </p:nvPr>
        </p:nvSpPr>
        <p:spPr>
          <a:xfrm>
            <a:off x="457200" y="62034"/>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POPULATION GROWTH</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60"/>
        <p:cNvGrpSpPr/>
        <p:nvPr/>
      </p:nvGrpSpPr>
      <p:grpSpPr>
        <a:xfrm>
          <a:off x="0" y="0"/>
          <a:ext cx="0" cy="0"/>
          <a:chOff x="0" y="0"/>
          <a:chExt cx="0" cy="0"/>
        </a:xfrm>
      </p:grpSpPr>
      <p:sp>
        <p:nvSpPr>
          <p:cNvPr id="161" name="Google Shape;161;p21"/>
          <p:cNvSpPr txBox="1">
            <a:spLocks noGrp="1"/>
          </p:cNvSpPr>
          <p:nvPr>
            <p:ph type="body" idx="1"/>
          </p:nvPr>
        </p:nvSpPr>
        <p:spPr>
          <a:xfrm>
            <a:off x="142499" y="2377491"/>
            <a:ext cx="3515099" cy="14952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800"/>
              <a:buNone/>
            </a:pPr>
            <a:r>
              <a:rPr lang="en-US" sz="1800">
                <a:solidFill>
                  <a:srgbClr val="6CB255"/>
                </a:solidFill>
              </a:rPr>
              <a:t>(a) </a:t>
            </a:r>
            <a:r>
              <a:rPr lang="en-US" sz="1800">
                <a:solidFill>
                  <a:schemeClr val="dk1"/>
                </a:solidFill>
              </a:rPr>
              <a:t>Yeast grown in ideal conditions in a test tube show a classical S-shaped logistic growth curve, whereas </a:t>
            </a:r>
            <a:r>
              <a:rPr lang="en-US" sz="1800">
                <a:solidFill>
                  <a:srgbClr val="6CB255"/>
                </a:solidFill>
              </a:rPr>
              <a:t>(b) </a:t>
            </a:r>
            <a:r>
              <a:rPr lang="en-US" sz="1800">
                <a:solidFill>
                  <a:schemeClr val="dk1"/>
                </a:solidFill>
              </a:rPr>
              <a:t>a natural population of seals shows real-world fluctuation.</a:t>
            </a:r>
            <a:endParaRPr/>
          </a:p>
        </p:txBody>
      </p:sp>
      <p:pic>
        <p:nvPicPr>
          <p:cNvPr id="162" name="Google Shape;162;p21" descr="Graph (a) plots amount of yeast versus time of growth in hours. The curve rises steeply, and then plateaus at the carrying capacity. Data points tightly follow the curve. Graph (b) plots the number of harbor seals versus time in years. Again, the curve rises steeply then plateaus at the carrying capacity, but this time there is much more scatter in the data. A micrograph of yeast cells, which are oval in shape, and a photo of a harbor seal are shown."/>
          <p:cNvPicPr preferRelativeResize="0">
            <a:picLocks noGrp="1"/>
          </p:cNvPicPr>
          <p:nvPr>
            <p:ph type="pic" idx="2"/>
          </p:nvPr>
        </p:nvPicPr>
        <p:blipFill rotWithShape="1">
          <a:blip r:embed="rId3">
            <a:alphaModFix/>
          </a:blip>
          <a:srcRect t="-10965" b="-10965"/>
          <a:stretch/>
        </p:blipFill>
        <p:spPr>
          <a:xfrm>
            <a:off x="3585882" y="302158"/>
            <a:ext cx="5235389" cy="6414750"/>
          </a:xfrm>
          <a:prstGeom prst="rect">
            <a:avLst/>
          </a:prstGeom>
          <a:noFill/>
          <a:ln>
            <a:noFill/>
          </a:ln>
        </p:spPr>
      </p:pic>
      <p:sp>
        <p:nvSpPr>
          <p:cNvPr id="163" name="Google Shape;163;p21"/>
          <p:cNvSpPr txBox="1">
            <a:spLocks noGrp="1"/>
          </p:cNvSpPr>
          <p:nvPr>
            <p:ph type="title"/>
          </p:nvPr>
        </p:nvSpPr>
        <p:spPr>
          <a:xfrm>
            <a:off x="457200" y="-27609"/>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sz="2400">
                <a:solidFill>
                  <a:srgbClr val="6CB255"/>
                </a:solidFill>
              </a:rPr>
              <a:t>POPULATION GROWTH</a:t>
            </a:r>
            <a:endParaRPr sz="2400">
              <a:solidFill>
                <a:srgbClr val="6CB255"/>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GROWTH RATE CALCULATIONS</a:t>
            </a:r>
            <a:endParaRPr/>
          </a:p>
        </p:txBody>
      </p:sp>
      <p:pic>
        <p:nvPicPr>
          <p:cNvPr id="169" name="Google Shape;169;p22"/>
          <p:cNvPicPr preferRelativeResize="0">
            <a:picLocks noGrp="1"/>
          </p:cNvPicPr>
          <p:nvPr>
            <p:ph type="pic" idx="2"/>
          </p:nvPr>
        </p:nvPicPr>
        <p:blipFill rotWithShape="1">
          <a:blip r:embed="rId3">
            <a:alphaModFix/>
          </a:blip>
          <a:srcRect/>
          <a:stretch/>
        </p:blipFill>
        <p:spPr>
          <a:xfrm>
            <a:off x="457200" y="1325435"/>
            <a:ext cx="8238565" cy="1108462"/>
          </a:xfrm>
          <a:prstGeom prst="rect">
            <a:avLst/>
          </a:prstGeom>
          <a:noFill/>
          <a:ln>
            <a:noFill/>
          </a:ln>
        </p:spPr>
      </p:pic>
      <p:pic>
        <p:nvPicPr>
          <p:cNvPr id="170" name="Google Shape;170;p22"/>
          <p:cNvPicPr preferRelativeResize="0"/>
          <p:nvPr/>
        </p:nvPicPr>
        <p:blipFill rotWithShape="1">
          <a:blip r:embed="rId4">
            <a:alphaModFix/>
          </a:blip>
          <a:srcRect/>
          <a:stretch/>
        </p:blipFill>
        <p:spPr>
          <a:xfrm>
            <a:off x="1664415" y="2858471"/>
            <a:ext cx="5302655" cy="1184088"/>
          </a:xfrm>
          <a:prstGeom prst="rect">
            <a:avLst/>
          </a:prstGeom>
          <a:noFill/>
          <a:ln>
            <a:noFill/>
          </a:ln>
        </p:spPr>
      </p:pic>
      <p:pic>
        <p:nvPicPr>
          <p:cNvPr id="171" name="Google Shape;171;p22"/>
          <p:cNvPicPr preferRelativeResize="0"/>
          <p:nvPr/>
        </p:nvPicPr>
        <p:blipFill rotWithShape="1">
          <a:blip r:embed="rId5">
            <a:alphaModFix/>
          </a:blip>
          <a:srcRect/>
          <a:stretch/>
        </p:blipFill>
        <p:spPr>
          <a:xfrm>
            <a:off x="2581836" y="4467133"/>
            <a:ext cx="2945653" cy="9524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body" idx="1"/>
          </p:nvPr>
        </p:nvSpPr>
        <p:spPr>
          <a:xfrm>
            <a:off x="457199" y="1507181"/>
            <a:ext cx="8525435" cy="116638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en-US" sz="2400"/>
              <a:t>The formula we use to calculate logistic growth adds the carrying capacity as a moderating force in the growth rate. </a:t>
            </a:r>
            <a:endParaRPr sz="2400"/>
          </a:p>
          <a:p>
            <a:pPr marL="342900" lvl="0" indent="-342900" algn="l" rtl="0">
              <a:spcBef>
                <a:spcPts val="1080"/>
              </a:spcBef>
              <a:spcAft>
                <a:spcPts val="0"/>
              </a:spcAft>
              <a:buSzPts val="2400"/>
              <a:buFont typeface="Arial"/>
              <a:buChar char="•"/>
            </a:pPr>
            <a:r>
              <a:rPr lang="en-US" sz="2400"/>
              <a:t>The expression “K – N” indicates how many individuals may be added to a population at a given stage.</a:t>
            </a:r>
            <a:endParaRPr/>
          </a:p>
          <a:p>
            <a:pPr marL="342900" lvl="0" indent="-342900" algn="l" rtl="0">
              <a:spcBef>
                <a:spcPts val="1080"/>
              </a:spcBef>
              <a:spcAft>
                <a:spcPts val="0"/>
              </a:spcAft>
              <a:buSzPts val="2400"/>
              <a:buFont typeface="Arial"/>
              <a:buChar char="•"/>
            </a:pPr>
            <a:r>
              <a:rPr lang="en-US" sz="2400"/>
              <a:t>“K – N” divided by “K” is the fraction of the carrying capacity available for further growth.</a:t>
            </a:r>
            <a:endParaRPr/>
          </a:p>
        </p:txBody>
      </p:sp>
      <p:sp>
        <p:nvSpPr>
          <p:cNvPr id="177" name="Google Shape;177;p2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LOGISTIC GROWTH MODEL</a:t>
            </a:r>
            <a:endParaRPr/>
          </a:p>
        </p:txBody>
      </p:sp>
      <p:pic>
        <p:nvPicPr>
          <p:cNvPr id="178" name="Google Shape;178;p23"/>
          <p:cNvPicPr preferRelativeResize="0">
            <a:picLocks noGrp="1"/>
          </p:cNvPicPr>
          <p:nvPr>
            <p:ph type="pic" idx="2"/>
          </p:nvPr>
        </p:nvPicPr>
        <p:blipFill rotWithShape="1">
          <a:blip r:embed="rId3">
            <a:alphaModFix/>
          </a:blip>
          <a:srcRect/>
          <a:stretch/>
        </p:blipFill>
        <p:spPr>
          <a:xfrm>
            <a:off x="1442356" y="4479810"/>
            <a:ext cx="6092600" cy="119050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body" idx="1"/>
          </p:nvPr>
        </p:nvSpPr>
        <p:spPr>
          <a:xfrm>
            <a:off x="457199" y="1507180"/>
            <a:ext cx="8525435" cy="453503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en-US" sz="2400" b="1"/>
              <a:t>Density-dependent</a:t>
            </a:r>
            <a:r>
              <a:rPr lang="en-US" sz="2400"/>
              <a:t> factors include predation, inter- and intraspecific competition, accumulation of waste, and diseases.</a:t>
            </a:r>
            <a:endParaRPr/>
          </a:p>
          <a:p>
            <a:pPr marL="1074420" lvl="1" indent="-342900" algn="l" rtl="0">
              <a:spcBef>
                <a:spcPts val="1080"/>
              </a:spcBef>
              <a:spcAft>
                <a:spcPts val="0"/>
              </a:spcAft>
              <a:buSzPts val="2400"/>
              <a:buFont typeface="Arial"/>
              <a:buChar char="•"/>
            </a:pPr>
            <a:r>
              <a:rPr lang="en-US" sz="2400"/>
              <a:t>Usually, the denser a population is, the greater its mortality rate.</a:t>
            </a:r>
            <a:endParaRPr/>
          </a:p>
          <a:p>
            <a:pPr marL="1074420" lvl="1" indent="-190500" algn="l" rtl="0">
              <a:spcBef>
                <a:spcPts val="480"/>
              </a:spcBef>
              <a:spcAft>
                <a:spcPts val="0"/>
              </a:spcAft>
              <a:buSzPts val="2400"/>
              <a:buFont typeface="Arial"/>
              <a:buNone/>
            </a:pPr>
            <a:endParaRPr sz="2400"/>
          </a:p>
          <a:p>
            <a:pPr marL="342900" lvl="0" indent="-342900" algn="l" rtl="0">
              <a:spcBef>
                <a:spcPts val="480"/>
              </a:spcBef>
              <a:spcAft>
                <a:spcPts val="0"/>
              </a:spcAft>
              <a:buSzPts val="2400"/>
              <a:buFont typeface="Arial"/>
              <a:buChar char="•"/>
            </a:pPr>
            <a:r>
              <a:rPr lang="en-US" sz="2400" b="1"/>
              <a:t>Density-independent</a:t>
            </a:r>
            <a:r>
              <a:rPr lang="en-US" sz="2400"/>
              <a:t> factors include weather, natural disasters, pollution, and other chemical/physical conditions.</a:t>
            </a:r>
            <a:endParaRPr/>
          </a:p>
          <a:p>
            <a:pPr marL="1074420" lvl="1" indent="-342900" algn="l" rtl="0">
              <a:spcBef>
                <a:spcPts val="1080"/>
              </a:spcBef>
              <a:spcAft>
                <a:spcPts val="0"/>
              </a:spcAft>
              <a:buSzPts val="2400"/>
              <a:buFont typeface="Arial"/>
              <a:buChar char="•"/>
            </a:pPr>
            <a:r>
              <a:rPr lang="en-US" sz="2400"/>
              <a:t>They occur and influence population no matter what its density.</a:t>
            </a:r>
            <a:endParaRPr/>
          </a:p>
          <a:p>
            <a:pPr marL="0" lvl="0" indent="0" algn="l" rtl="0">
              <a:spcBef>
                <a:spcPts val="480"/>
              </a:spcBef>
              <a:spcAft>
                <a:spcPts val="0"/>
              </a:spcAft>
              <a:buClr>
                <a:srgbClr val="6CB255"/>
              </a:buClr>
              <a:buSzPts val="2400"/>
              <a:buNone/>
            </a:pPr>
            <a:endParaRPr sz="2400"/>
          </a:p>
        </p:txBody>
      </p:sp>
      <p:sp>
        <p:nvSpPr>
          <p:cNvPr id="184" name="Google Shape;184;p2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POPULATION REGULATION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7"/>
          <p:cNvSpPr txBox="1">
            <a:spLocks noGrp="1"/>
          </p:cNvSpPr>
          <p:nvPr>
            <p:ph type="ftr" idx="11"/>
          </p:nvPr>
        </p:nvSpPr>
        <p:spPr>
          <a:xfrm>
            <a:off x="692726" y="6492875"/>
            <a:ext cx="7827385"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56" name="Google Shape;56;p7"/>
          <p:cNvSpPr txBox="1">
            <a:spLocks noGrp="1"/>
          </p:cNvSpPr>
          <p:nvPr>
            <p:ph type="body" idx="1"/>
          </p:nvPr>
        </p:nvSpPr>
        <p:spPr>
          <a:xfrm>
            <a:off x="457200" y="1524000"/>
            <a:ext cx="8062912" cy="44863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400"/>
              <a:buNone/>
            </a:pPr>
            <a:r>
              <a:rPr lang="en-US" sz="2400" b="1"/>
              <a:t>Populations</a:t>
            </a:r>
            <a:r>
              <a:rPr lang="en-US" sz="2400"/>
              <a:t> consist all of the species living within a specific area.</a:t>
            </a:r>
            <a:endParaRPr/>
          </a:p>
          <a:p>
            <a:pPr marL="342900" lvl="0" indent="-342900" algn="l" rtl="0">
              <a:spcBef>
                <a:spcPts val="1080"/>
              </a:spcBef>
              <a:spcAft>
                <a:spcPts val="0"/>
              </a:spcAft>
              <a:buSzPts val="2400"/>
              <a:buFont typeface="Arial"/>
              <a:buChar char="•"/>
            </a:pPr>
            <a:r>
              <a:rPr lang="en-US" sz="2400"/>
              <a:t>Population growth is based on a number of factors:</a:t>
            </a:r>
            <a:endParaRPr/>
          </a:p>
          <a:p>
            <a:pPr marL="1074420" lvl="1" indent="-342900" algn="l" rtl="0">
              <a:spcBef>
                <a:spcPts val="1080"/>
              </a:spcBef>
              <a:spcAft>
                <a:spcPts val="0"/>
              </a:spcAft>
              <a:buSzPts val="2400"/>
              <a:buFont typeface="Arial"/>
              <a:buChar char="•"/>
            </a:pPr>
            <a:r>
              <a:rPr lang="en-US" sz="2400"/>
              <a:t> seasonal and yearly changes in the environment</a:t>
            </a:r>
            <a:endParaRPr/>
          </a:p>
          <a:p>
            <a:pPr marL="1074420" lvl="1" indent="-342900" algn="l" rtl="0">
              <a:spcBef>
                <a:spcPts val="480"/>
              </a:spcBef>
              <a:spcAft>
                <a:spcPts val="0"/>
              </a:spcAft>
              <a:buSzPts val="2400"/>
              <a:buFont typeface="Arial"/>
              <a:buChar char="•"/>
            </a:pPr>
            <a:r>
              <a:rPr lang="en-US" sz="2400"/>
              <a:t> natural disasters </a:t>
            </a:r>
            <a:endParaRPr/>
          </a:p>
          <a:p>
            <a:pPr marL="1074420" lvl="1" indent="-342900" algn="l" rtl="0">
              <a:spcBef>
                <a:spcPts val="480"/>
              </a:spcBef>
              <a:spcAft>
                <a:spcPts val="0"/>
              </a:spcAft>
              <a:buSzPts val="2400"/>
              <a:buFont typeface="Arial"/>
              <a:buChar char="•"/>
            </a:pPr>
            <a:r>
              <a:rPr lang="en-US" sz="2400"/>
              <a:t>competition for resources between and within species </a:t>
            </a:r>
            <a:endParaRPr sz="2400"/>
          </a:p>
          <a:p>
            <a:pPr marL="0" lvl="0" indent="0" algn="l" rtl="0">
              <a:spcBef>
                <a:spcPts val="480"/>
              </a:spcBef>
              <a:spcAft>
                <a:spcPts val="0"/>
              </a:spcAft>
              <a:buClr>
                <a:srgbClr val="6CB255"/>
              </a:buClr>
              <a:buSzPts val="2400"/>
              <a:buNone/>
            </a:pPr>
            <a:endParaRPr sz="2400"/>
          </a:p>
        </p:txBody>
      </p:sp>
      <p:sp>
        <p:nvSpPr>
          <p:cNvPr id="57" name="Google Shape;57;p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POPULATION ECOLOGY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5"/>
          <p:cNvSpPr txBox="1">
            <a:spLocks noGrp="1"/>
          </p:cNvSpPr>
          <p:nvPr>
            <p:ph type="body" idx="1"/>
          </p:nvPr>
        </p:nvSpPr>
        <p:spPr>
          <a:xfrm>
            <a:off x="618565" y="1363640"/>
            <a:ext cx="8062912" cy="4965442"/>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2000"/>
              <a:buFont typeface="Arial"/>
              <a:buChar char="•"/>
            </a:pPr>
            <a:r>
              <a:rPr lang="en-US" b="1"/>
              <a:t>K-selected</a:t>
            </a:r>
            <a:r>
              <a:rPr lang="en-US"/>
              <a:t> species are species selected by stable, predictable environments.  </a:t>
            </a:r>
            <a:endParaRPr/>
          </a:p>
          <a:p>
            <a:pPr marL="1017270" lvl="1" indent="-285750" algn="l" rtl="0">
              <a:spcBef>
                <a:spcPts val="1000"/>
              </a:spcBef>
              <a:spcAft>
                <a:spcPts val="0"/>
              </a:spcAft>
              <a:buSzPts val="2000"/>
              <a:buFont typeface="Arial"/>
              <a:buChar char="•"/>
            </a:pPr>
            <a:r>
              <a:rPr lang="en-US"/>
              <a:t>Elephants</a:t>
            </a:r>
            <a:endParaRPr/>
          </a:p>
          <a:p>
            <a:pPr marL="1017270" lvl="1" indent="-285750" algn="l" rtl="0">
              <a:spcBef>
                <a:spcPts val="400"/>
              </a:spcBef>
              <a:spcAft>
                <a:spcPts val="0"/>
              </a:spcAft>
              <a:buSzPts val="2000"/>
              <a:buFont typeface="Arial"/>
              <a:buChar char="•"/>
            </a:pPr>
            <a:r>
              <a:rPr lang="en-US"/>
              <a:t>Oak trees</a:t>
            </a:r>
            <a:endParaRPr/>
          </a:p>
          <a:p>
            <a:pPr marL="731520" lvl="1" indent="0" algn="l" rtl="0">
              <a:spcBef>
                <a:spcPts val="400"/>
              </a:spcBef>
              <a:spcAft>
                <a:spcPts val="0"/>
              </a:spcAft>
              <a:buSzPts val="2000"/>
              <a:buNone/>
            </a:pPr>
            <a:endParaRPr/>
          </a:p>
          <a:p>
            <a:pPr marL="342900" lvl="0" indent="-342900" algn="l" rtl="0">
              <a:spcBef>
                <a:spcPts val="400"/>
              </a:spcBef>
              <a:spcAft>
                <a:spcPts val="0"/>
              </a:spcAft>
              <a:buSzPts val="2000"/>
              <a:buFont typeface="Arial"/>
              <a:buChar char="•"/>
            </a:pPr>
            <a:r>
              <a:rPr lang="en-US" b="1"/>
              <a:t>r-selected</a:t>
            </a:r>
            <a:r>
              <a:rPr lang="en-US"/>
              <a:t> species have a large number of small offspring, usually in unpredictable or changing environments.</a:t>
            </a:r>
            <a:endParaRPr/>
          </a:p>
          <a:p>
            <a:pPr marL="1074420" lvl="1" indent="-342900" algn="l" rtl="0">
              <a:spcBef>
                <a:spcPts val="1000"/>
              </a:spcBef>
              <a:spcAft>
                <a:spcPts val="0"/>
              </a:spcAft>
              <a:buSzPts val="2000"/>
              <a:buFont typeface="Arial"/>
              <a:buChar char="•"/>
            </a:pPr>
            <a:r>
              <a:rPr lang="en-US"/>
              <a:t>Dandelions</a:t>
            </a:r>
            <a:endParaRPr>
              <a:solidFill>
                <a:schemeClr val="dk1"/>
              </a:solidFill>
            </a:endParaRPr>
          </a:p>
        </p:txBody>
      </p:sp>
      <p:sp>
        <p:nvSpPr>
          <p:cNvPr id="190" name="Google Shape;190;p2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K-SELECTED AND R-SELECTED SPECIES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K-SELECTED AND R-SELECTED SPECIES</a:t>
            </a:r>
            <a:endParaRPr/>
          </a:p>
        </p:txBody>
      </p:sp>
      <p:pic>
        <p:nvPicPr>
          <p:cNvPr id="196" name="Google Shape;196;p26"/>
          <p:cNvPicPr preferRelativeResize="0">
            <a:picLocks noGrp="1"/>
          </p:cNvPicPr>
          <p:nvPr>
            <p:ph type="pic" idx="2"/>
          </p:nvPr>
        </p:nvPicPr>
        <p:blipFill rotWithShape="1">
          <a:blip r:embed="rId3">
            <a:alphaModFix/>
          </a:blip>
          <a:srcRect/>
          <a:stretch/>
        </p:blipFill>
        <p:spPr>
          <a:xfrm>
            <a:off x="221456" y="1570622"/>
            <a:ext cx="8534400" cy="2895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body" idx="1"/>
          </p:nvPr>
        </p:nvSpPr>
        <p:spPr>
          <a:xfrm>
            <a:off x="457200" y="5023273"/>
            <a:ext cx="8062912" cy="164646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800"/>
              <a:buNone/>
            </a:pPr>
            <a:r>
              <a:rPr lang="en-US" sz="1800"/>
              <a:t>Human population growth since 1000 AD is exponential (dark blue line). </a:t>
            </a:r>
            <a:endParaRPr sz="1800"/>
          </a:p>
          <a:p>
            <a:pPr marL="0" lvl="0" indent="0" algn="l" rtl="0">
              <a:spcBef>
                <a:spcPts val="960"/>
              </a:spcBef>
              <a:spcAft>
                <a:spcPts val="0"/>
              </a:spcAft>
              <a:buClr>
                <a:srgbClr val="6CB255"/>
              </a:buClr>
              <a:buSzPts val="1800"/>
              <a:buNone/>
            </a:pPr>
            <a:r>
              <a:rPr lang="en-US" sz="1800"/>
              <a:t>Notice that while the population in Asia (yellow line), which has many economically underdeveloped countries, is increasing exponentially, the population in Europe (light blue line), where most of the countries are economically developed, is growing much more slowly.</a:t>
            </a:r>
            <a:endParaRPr/>
          </a:p>
        </p:txBody>
      </p:sp>
      <p:pic>
        <p:nvPicPr>
          <p:cNvPr id="202" name="Google Shape;202;p27" descr="Graph plots the world population growth from 1000 AD to the present. The curve starts out flat, and then becomes increasingly steep. A sharp increase in population occurs around 1900. In 1000 AD the population was around 265 million. In 2000 it was around 6 billion. Populations of various parts of the world are also plotted, including Africa, Asia, Europe, Latin America, North America, and Oceania. With the exception of Europe, the change in population in each region is similar to the change in world population. In Europe, the population is now stagnant."/>
          <p:cNvPicPr preferRelativeResize="0">
            <a:picLocks noGrp="1"/>
          </p:cNvPicPr>
          <p:nvPr>
            <p:ph type="pic" idx="2"/>
          </p:nvPr>
        </p:nvPicPr>
        <p:blipFill rotWithShape="1">
          <a:blip r:embed="rId3">
            <a:alphaModFix/>
          </a:blip>
          <a:srcRect l="-18677" r="-18676"/>
          <a:stretch/>
        </p:blipFill>
        <p:spPr>
          <a:xfrm>
            <a:off x="206051" y="869709"/>
            <a:ext cx="8937949" cy="3879920"/>
          </a:xfrm>
          <a:prstGeom prst="rect">
            <a:avLst/>
          </a:prstGeom>
          <a:noFill/>
          <a:ln>
            <a:noFill/>
          </a:ln>
        </p:spPr>
      </p:pic>
      <p:sp>
        <p:nvSpPr>
          <p:cNvPr id="203" name="Google Shape;203;p27"/>
          <p:cNvSpPr txBox="1">
            <a:spLocks noGrp="1"/>
          </p:cNvSpPr>
          <p:nvPr>
            <p:ph type="title"/>
          </p:nvPr>
        </p:nvSpPr>
        <p:spPr>
          <a:xfrm>
            <a:off x="457200" y="115823"/>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HUMAN POPULATION GROWTH</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body" idx="1"/>
          </p:nvPr>
        </p:nvSpPr>
        <p:spPr>
          <a:xfrm>
            <a:off x="457199" y="5865958"/>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The time between the addition of each billion human beings to Earth deceases over time. (credit: modification of work by Ryan T. Cragun)</a:t>
            </a:r>
            <a:endParaRPr/>
          </a:p>
        </p:txBody>
      </p:sp>
      <p:pic>
        <p:nvPicPr>
          <p:cNvPr id="209" name="Google Shape;209;p28" descr="Bar graph shows the number of years it has taken to add each billion people to the world population. By 1800, there were about a billion people on Earth. It took 123 years, until 1930, for the number to reach two million. Thirty-three years later, in 1960, the number reached three billion, and 15 years after that, in 1975, the number reached four billion. The population reached five billion in 1987, and six billion in 1999, each twelve years apart. Currently, the world population is nearly seven billion. The population is projected to reach 8 billion in 2028, and 9 billion in 2054."/>
          <p:cNvPicPr preferRelativeResize="0">
            <a:picLocks noGrp="1"/>
          </p:cNvPicPr>
          <p:nvPr>
            <p:ph type="pic" idx="2"/>
          </p:nvPr>
        </p:nvPicPr>
        <p:blipFill rotWithShape="1">
          <a:blip r:embed="rId3">
            <a:alphaModFix/>
          </a:blip>
          <a:srcRect l="-17670" r="-17669"/>
          <a:stretch/>
        </p:blipFill>
        <p:spPr>
          <a:xfrm>
            <a:off x="-413493" y="1265822"/>
            <a:ext cx="9557493" cy="4148861"/>
          </a:xfrm>
          <a:prstGeom prst="rect">
            <a:avLst/>
          </a:prstGeom>
          <a:noFill/>
          <a:ln>
            <a:noFill/>
          </a:ln>
        </p:spPr>
      </p:pic>
      <p:sp>
        <p:nvSpPr>
          <p:cNvPr id="210" name="Google Shape;210;p2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HUMAN POPULATION GROWTH</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p:cNvSpPr txBox="1">
            <a:spLocks noGrp="1"/>
          </p:cNvSpPr>
          <p:nvPr>
            <p:ph type="body" idx="1"/>
          </p:nvPr>
        </p:nvSpPr>
        <p:spPr>
          <a:xfrm>
            <a:off x="457200" y="4195482"/>
            <a:ext cx="8062912" cy="2402542"/>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1800"/>
              <a:buFont typeface="Arial"/>
              <a:buChar char="•"/>
            </a:pPr>
            <a:r>
              <a:rPr lang="en-US" sz="1800"/>
              <a:t>The rapid growth diagram narrows to a point, indicating that the number of individuals decreases rapidly with age. </a:t>
            </a:r>
            <a:endParaRPr sz="1800"/>
          </a:p>
          <a:p>
            <a:pPr marL="285750" lvl="0" indent="-285750" algn="l" rtl="0">
              <a:spcBef>
                <a:spcPts val="960"/>
              </a:spcBef>
              <a:spcAft>
                <a:spcPts val="0"/>
              </a:spcAft>
              <a:buSzPts val="1800"/>
              <a:buFont typeface="Arial"/>
              <a:buChar char="•"/>
            </a:pPr>
            <a:r>
              <a:rPr lang="en-US" sz="1800"/>
              <a:t>In the slow growth model, the number of individuals decreases steadily with age. </a:t>
            </a:r>
            <a:endParaRPr sz="1800"/>
          </a:p>
          <a:p>
            <a:pPr marL="285750" lvl="0" indent="-285750" algn="l" rtl="0">
              <a:spcBef>
                <a:spcPts val="960"/>
              </a:spcBef>
              <a:spcAft>
                <a:spcPts val="0"/>
              </a:spcAft>
              <a:buSzPts val="1800"/>
              <a:buFont typeface="Arial"/>
              <a:buChar char="•"/>
            </a:pPr>
            <a:r>
              <a:rPr lang="en-US" sz="1800"/>
              <a:t>Stable population diagrams are rounded on the top, showing that the number of individuals per age group decreases gradually, and then increases for the older part of the population.</a:t>
            </a:r>
            <a:endParaRPr/>
          </a:p>
        </p:txBody>
      </p:sp>
      <p:pic>
        <p:nvPicPr>
          <p:cNvPr id="216" name="Google Shape;216;p29" descr="For the four different age structure diagrams shown, the base represents birth and the apex occurs around age 70. The age structure diagram for stage 1, rapid growth, is shaped like a deflated triangle that starts out wide at the base and rapidly decreases to a narrow apex, indicating that the number of individuals decreases rapidly with age. The age structure diagram for stage 2, slow growth, is triangular in shape, indicating that the number of individuals decreases steadily with age. The age structure diagram for stage 3, stable growth, is rounded at the top, indicating that the number of individuals per age group decreases gradually at first, then increases for the older portion of the population. The final age structure diagram, stage 4, widens from the base to middle age, and then narrows to a rounded top. The population type indicated by this diagram is not given, as this is part of the art connection question."/>
          <p:cNvPicPr preferRelativeResize="0">
            <a:picLocks noGrp="1"/>
          </p:cNvPicPr>
          <p:nvPr>
            <p:ph type="pic" idx="2"/>
          </p:nvPr>
        </p:nvPicPr>
        <p:blipFill rotWithShape="1">
          <a:blip r:embed="rId3">
            <a:alphaModFix/>
          </a:blip>
          <a:srcRect t="-25209" b="-25208"/>
          <a:stretch/>
        </p:blipFill>
        <p:spPr>
          <a:xfrm>
            <a:off x="457200" y="280226"/>
            <a:ext cx="8062913" cy="4220579"/>
          </a:xfrm>
          <a:prstGeom prst="rect">
            <a:avLst/>
          </a:prstGeom>
          <a:noFill/>
          <a:ln>
            <a:noFill/>
          </a:ln>
        </p:spPr>
      </p:pic>
      <p:sp>
        <p:nvSpPr>
          <p:cNvPr id="217" name="Google Shape;217;p2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AGE STRUCTURE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body" idx="1"/>
          </p:nvPr>
        </p:nvSpPr>
        <p:spPr>
          <a:xfrm>
            <a:off x="457199" y="5691618"/>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000"/>
              <a:buNone/>
            </a:pPr>
            <a:r>
              <a:rPr lang="en-US"/>
              <a:t>Notice that the highest growth is occurring in less economically developed countries in Africa and Asia.</a:t>
            </a:r>
            <a:endParaRPr/>
          </a:p>
        </p:txBody>
      </p:sp>
      <p:pic>
        <p:nvPicPr>
          <p:cNvPr id="223" name="Google Shape;223;p30" descr="Percent population growth, which ranges from zero percent to three plus percent, is shown on a world map. Europe, Northern Asia, Greenland and South Africa are experiencing zero percent population growth. The United States, Canada, the southern part of South America, China, and Australia are experiencing zero to one percent population growth. Mexico, the northern part of South America, and parts of Africa, the Middle East and Asia are experiencing one percent population growth. Most of Africa and parts of the Middle East and Asia are experiencing two percent population growth. Some parts of Africa are experiencing three percent population growth."/>
          <p:cNvPicPr preferRelativeResize="0">
            <a:picLocks noGrp="1"/>
          </p:cNvPicPr>
          <p:nvPr>
            <p:ph type="pic" idx="2"/>
          </p:nvPr>
        </p:nvPicPr>
        <p:blipFill rotWithShape="1">
          <a:blip r:embed="rId3">
            <a:alphaModFix/>
          </a:blip>
          <a:srcRect l="-2384" r="-2383"/>
          <a:stretch/>
        </p:blipFill>
        <p:spPr>
          <a:xfrm>
            <a:off x="-124372" y="1373398"/>
            <a:ext cx="9268372" cy="4023355"/>
          </a:xfrm>
          <a:prstGeom prst="rect">
            <a:avLst/>
          </a:prstGeom>
          <a:noFill/>
          <a:ln>
            <a:noFill/>
          </a:ln>
        </p:spPr>
      </p:pic>
      <p:sp>
        <p:nvSpPr>
          <p:cNvPr id="224" name="Google Shape;224;p3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GROWTH RATE AROUND THE WORLD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COMMUNITY ECOLOGY</a:t>
            </a:r>
            <a:endParaRPr/>
          </a:p>
        </p:txBody>
      </p:sp>
      <p:sp>
        <p:nvSpPr>
          <p:cNvPr id="230" name="Google Shape;230;p31"/>
          <p:cNvSpPr txBox="1">
            <a:spLocks noGrp="1"/>
          </p:cNvSpPr>
          <p:nvPr>
            <p:ph type="body" idx="1"/>
          </p:nvPr>
        </p:nvSpPr>
        <p:spPr>
          <a:xfrm>
            <a:off x="457200" y="1209675"/>
            <a:ext cx="8062912" cy="480068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a:t>Focus is on the different species within an area and the interactions within and among these species </a:t>
            </a:r>
            <a:endParaRPr/>
          </a:p>
          <a:p>
            <a:pPr marL="0" lvl="0" indent="0" algn="l" rtl="0">
              <a:spcBef>
                <a:spcPts val="1000"/>
              </a:spcBef>
              <a:spcAft>
                <a:spcPts val="0"/>
              </a:spcAft>
              <a:buClr>
                <a:srgbClr val="6CB255"/>
              </a:buClr>
              <a:buSzPts val="2000"/>
              <a:buNone/>
            </a:pPr>
            <a:endParaRPr/>
          </a:p>
          <a:p>
            <a:pPr marL="1074420" lvl="1" indent="-342900" algn="l" rtl="0">
              <a:spcBef>
                <a:spcPts val="1000"/>
              </a:spcBef>
              <a:spcAft>
                <a:spcPts val="0"/>
              </a:spcAft>
              <a:buSzPts val="2000"/>
              <a:buFont typeface="Arial"/>
              <a:buChar char="•"/>
            </a:pPr>
            <a:r>
              <a:rPr lang="en-US"/>
              <a:t>The number of species occupying the same habitat and their relative abundance is known as species diversity</a:t>
            </a:r>
            <a:endParaRPr/>
          </a:p>
          <a:p>
            <a:pPr marL="731520" lvl="1" indent="0" algn="l" rtl="0">
              <a:spcBef>
                <a:spcPts val="400"/>
              </a:spcBef>
              <a:spcAft>
                <a:spcPts val="0"/>
              </a:spcAft>
              <a:buSzPts val="2000"/>
              <a:buNone/>
            </a:pPr>
            <a:endParaRPr/>
          </a:p>
          <a:p>
            <a:pPr marL="1600200" lvl="2" indent="-342900" algn="l" rtl="0">
              <a:spcBef>
                <a:spcPts val="360"/>
              </a:spcBef>
              <a:spcAft>
                <a:spcPts val="0"/>
              </a:spcAft>
              <a:buSzPts val="1800"/>
              <a:buFont typeface="Arial"/>
              <a:buChar char="•"/>
            </a:pPr>
            <a:r>
              <a:rPr lang="en-US"/>
              <a:t>Species richness – the number of different species in an area</a:t>
            </a:r>
            <a:endParaRPr/>
          </a:p>
          <a:p>
            <a:pPr marL="1600200" lvl="2" indent="-342900" algn="l" rtl="0">
              <a:spcBef>
                <a:spcPts val="360"/>
              </a:spcBef>
              <a:spcAft>
                <a:spcPts val="0"/>
              </a:spcAft>
              <a:buSzPts val="1800"/>
              <a:buFont typeface="Arial"/>
              <a:buChar char="•"/>
            </a:pPr>
            <a:r>
              <a:rPr lang="en-US"/>
              <a:t>Relative abundance – proportion each species represents of all individuals in the community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txBox="1">
            <a:spLocks noGrp="1"/>
          </p:cNvSpPr>
          <p:nvPr>
            <p:ph type="body" idx="1"/>
          </p:nvPr>
        </p:nvSpPr>
        <p:spPr>
          <a:xfrm>
            <a:off x="457199" y="6099038"/>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i="1"/>
              <a:t>Paramecium aurelia </a:t>
            </a:r>
            <a:r>
              <a:rPr lang="en-US" sz="1600"/>
              <a:t>and </a:t>
            </a:r>
            <a:r>
              <a:rPr lang="en-US" sz="1600" i="1"/>
              <a:t>Paramecium caudatum </a:t>
            </a:r>
            <a:r>
              <a:rPr lang="en-US" sz="1600"/>
              <a:t>grow well individually, but when they compete for the same resources, the </a:t>
            </a:r>
            <a:r>
              <a:rPr lang="en-US" sz="1600" i="1"/>
              <a:t>P. aurelia </a:t>
            </a:r>
            <a:r>
              <a:rPr lang="en-US" sz="1600"/>
              <a:t>outcompetes the </a:t>
            </a:r>
            <a:r>
              <a:rPr lang="en-US" sz="1600" i="1"/>
              <a:t>P. caudatum.</a:t>
            </a:r>
            <a:endParaRPr/>
          </a:p>
        </p:txBody>
      </p:sp>
      <p:pic>
        <p:nvPicPr>
          <p:cNvPr id="236" name="Google Shape;236;p32" descr="Graphs a, b, and c all plot number of cells versus time in days. In Graph (a), P. aurelia is grown alone. In graph (b), P. caudatum is grown alone. In graph (c), both species are grown together. When grown together, the two species both exhibit logistic growth and grow to a relatively high cell density. When the two species are grown together, P. aurelia shows logistic growth to nearly the same cell density as it exhibited when grown alone, but P. caudatum hardly grows at all, and eventually its population drops to zero."/>
          <p:cNvPicPr preferRelativeResize="0">
            <a:picLocks noGrp="1"/>
          </p:cNvPicPr>
          <p:nvPr>
            <p:ph type="pic" idx="2"/>
          </p:nvPr>
        </p:nvPicPr>
        <p:blipFill rotWithShape="1">
          <a:blip r:embed="rId3">
            <a:alphaModFix/>
          </a:blip>
          <a:srcRect l="-33365" r="-33364"/>
          <a:stretch/>
        </p:blipFill>
        <p:spPr>
          <a:xfrm>
            <a:off x="-326371" y="1911276"/>
            <a:ext cx="9470371" cy="4111042"/>
          </a:xfrm>
          <a:prstGeom prst="rect">
            <a:avLst/>
          </a:prstGeom>
          <a:noFill/>
          <a:ln>
            <a:noFill/>
          </a:ln>
        </p:spPr>
      </p:pic>
      <p:sp>
        <p:nvSpPr>
          <p:cNvPr id="237" name="Google Shape;237;p32"/>
          <p:cNvSpPr txBox="1">
            <a:spLocks noGrp="1"/>
          </p:cNvSpPr>
          <p:nvPr>
            <p:ph type="title"/>
          </p:nvPr>
        </p:nvSpPr>
        <p:spPr>
          <a:xfrm>
            <a:off x="457199" y="0"/>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COMPETITIVE EXCLUSION PRINCIPLE</a:t>
            </a:r>
            <a:endParaRPr/>
          </a:p>
        </p:txBody>
      </p:sp>
      <p:sp>
        <p:nvSpPr>
          <p:cNvPr id="238" name="Google Shape;238;p32"/>
          <p:cNvSpPr txBox="1"/>
          <p:nvPr/>
        </p:nvSpPr>
        <p:spPr>
          <a:xfrm>
            <a:off x="457198" y="753037"/>
            <a:ext cx="8310283" cy="92333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Two species cannot occupy the same niche in a habitat.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 In other words, different species cannot coexist in a community if they are competing for all the same resources.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3"/>
          <p:cNvSpPr txBox="1">
            <a:spLocks noGrp="1"/>
          </p:cNvSpPr>
          <p:nvPr>
            <p:ph type="body" idx="1"/>
          </p:nvPr>
        </p:nvSpPr>
        <p:spPr>
          <a:xfrm>
            <a:off x="457200" y="4843981"/>
            <a:ext cx="8062912" cy="187954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a:t>The cycling of lynx and snowshoe hare populations in Northern Ontario is an example of predator-prey dynamics.</a:t>
            </a:r>
            <a:endParaRPr/>
          </a:p>
          <a:p>
            <a:pPr marL="1074420" lvl="1" indent="-342900" algn="l" rtl="0">
              <a:spcBef>
                <a:spcPts val="1000"/>
              </a:spcBef>
              <a:spcAft>
                <a:spcPts val="0"/>
              </a:spcAft>
              <a:buSzPts val="2000"/>
              <a:buFont typeface="Arial"/>
              <a:buChar char="•"/>
            </a:pPr>
            <a:r>
              <a:rPr lang="en-US"/>
              <a:t>Note that some researchers question the single-factor nature of this cycle, pointing also to density-dependent factors such as maternal stress.  </a:t>
            </a:r>
            <a:endParaRPr/>
          </a:p>
        </p:txBody>
      </p:sp>
      <p:pic>
        <p:nvPicPr>
          <p:cNvPr id="244" name="Google Shape;244;p33" descr="The graph plots number of animals in thousands versus time in years. The number of hares fluctuates between 10,000 at the low points, and 75,000 to 150,000 at the high points. There are typically fewer lynxes than hares, but the trend in number of lynxes follows the number of hares."/>
          <p:cNvPicPr preferRelativeResize="0">
            <a:picLocks noGrp="1"/>
          </p:cNvPicPr>
          <p:nvPr>
            <p:ph type="pic" idx="2"/>
          </p:nvPr>
        </p:nvPicPr>
        <p:blipFill rotWithShape="1">
          <a:blip r:embed="rId3">
            <a:alphaModFix/>
          </a:blip>
          <a:srcRect l="-9174" r="-9175"/>
          <a:stretch/>
        </p:blipFill>
        <p:spPr>
          <a:xfrm>
            <a:off x="457199" y="1122386"/>
            <a:ext cx="8062913" cy="3500071"/>
          </a:xfrm>
          <a:prstGeom prst="rect">
            <a:avLst/>
          </a:prstGeom>
          <a:noFill/>
          <a:ln>
            <a:noFill/>
          </a:ln>
        </p:spPr>
      </p:pic>
      <p:sp>
        <p:nvSpPr>
          <p:cNvPr id="245" name="Google Shape;245;p3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PREDATOR-PREY RELATIONSHIPS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4"/>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800"/>
              <a:buNone/>
            </a:pPr>
            <a:r>
              <a:rPr lang="en-US" sz="1800">
                <a:solidFill>
                  <a:srgbClr val="6CB255"/>
                </a:solidFill>
              </a:rPr>
              <a:t>(a) </a:t>
            </a:r>
            <a:r>
              <a:rPr lang="en-US" sz="1800"/>
              <a:t>The strawberry poison dart frog (</a:t>
            </a:r>
            <a:r>
              <a:rPr lang="en-US" sz="1800" i="1"/>
              <a:t>Oophaga pumilio</a:t>
            </a:r>
            <a:r>
              <a:rPr lang="en-US" sz="1800"/>
              <a:t>) uses aposematic coloration to warn predators that it is toxic, while the </a:t>
            </a:r>
            <a:r>
              <a:rPr lang="en-US" sz="1800">
                <a:solidFill>
                  <a:srgbClr val="6CB255"/>
                </a:solidFill>
              </a:rPr>
              <a:t>(b) </a:t>
            </a:r>
            <a:r>
              <a:rPr lang="en-US" sz="1800"/>
              <a:t>striped skunk (</a:t>
            </a:r>
            <a:r>
              <a:rPr lang="en-US" sz="1800" i="1"/>
              <a:t>Mephitis mephitis</a:t>
            </a:r>
            <a:r>
              <a:rPr lang="en-US" sz="1800"/>
              <a:t>) uses aposematic coloration to warn predators of the unpleasant odor it produces. (credit a: modification of work by Jay Iwasaki; credit b: modification of work by Dan Dzurisin)</a:t>
            </a:r>
            <a:endParaRPr/>
          </a:p>
        </p:txBody>
      </p:sp>
      <p:pic>
        <p:nvPicPr>
          <p:cNvPr id="251" name="Google Shape;251;p34" descr="Photo A shows a bright red frog sitting on a leaf. Photo B shows a skunk."/>
          <p:cNvPicPr preferRelativeResize="0">
            <a:picLocks noGrp="1"/>
          </p:cNvPicPr>
          <p:nvPr>
            <p:ph type="pic" idx="2"/>
          </p:nvPr>
        </p:nvPicPr>
        <p:blipFill rotWithShape="1">
          <a:blip r:embed="rId3">
            <a:alphaModFix/>
          </a:blip>
          <a:srcRect t="-9460" b="-9460"/>
          <a:stretch/>
        </p:blipFill>
        <p:spPr>
          <a:xfrm>
            <a:off x="457199" y="1122386"/>
            <a:ext cx="8062913" cy="3500071"/>
          </a:xfrm>
          <a:prstGeom prst="rect">
            <a:avLst/>
          </a:prstGeom>
          <a:noFill/>
          <a:ln>
            <a:noFill/>
          </a:ln>
        </p:spPr>
      </p:pic>
      <p:sp>
        <p:nvSpPr>
          <p:cNvPr id="252" name="Google Shape;252;p3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DEFENSE AGAINST PREDATION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8"/>
          <p:cNvSpPr txBox="1">
            <a:spLocks noGrp="1"/>
          </p:cNvSpPr>
          <p:nvPr>
            <p:ph type="ftr" idx="11"/>
          </p:nvPr>
        </p:nvSpPr>
        <p:spPr>
          <a:xfrm>
            <a:off x="692726" y="6492875"/>
            <a:ext cx="7827385"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63" name="Google Shape;63;p8"/>
          <p:cNvSpPr txBox="1">
            <a:spLocks noGrp="1"/>
          </p:cNvSpPr>
          <p:nvPr>
            <p:ph type="body" idx="1"/>
          </p:nvPr>
        </p:nvSpPr>
        <p:spPr>
          <a:xfrm>
            <a:off x="457200" y="1524000"/>
            <a:ext cx="8062912" cy="44863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400"/>
              <a:buNone/>
            </a:pPr>
            <a:r>
              <a:rPr lang="en-US" sz="2400"/>
              <a:t>Population size and density are the two main characteristics used to describe and understand populations</a:t>
            </a:r>
            <a:endParaRPr/>
          </a:p>
          <a:p>
            <a:pPr marL="0" lvl="0" indent="0" algn="l" rtl="0">
              <a:spcBef>
                <a:spcPts val="1080"/>
              </a:spcBef>
              <a:spcAft>
                <a:spcPts val="0"/>
              </a:spcAft>
              <a:buClr>
                <a:srgbClr val="6CB255"/>
              </a:buClr>
              <a:buSzPts val="2400"/>
              <a:buNone/>
            </a:pPr>
            <a:endParaRPr sz="2400"/>
          </a:p>
          <a:p>
            <a:pPr marL="0" lvl="0" indent="0" algn="l" rtl="0">
              <a:spcBef>
                <a:spcPts val="1080"/>
              </a:spcBef>
              <a:spcAft>
                <a:spcPts val="0"/>
              </a:spcAft>
              <a:buClr>
                <a:srgbClr val="6CB255"/>
              </a:buClr>
              <a:buSzPts val="2400"/>
              <a:buNone/>
            </a:pPr>
            <a:r>
              <a:rPr lang="en-US" sz="2400" b="1"/>
              <a:t>Population size (</a:t>
            </a:r>
            <a:r>
              <a:rPr lang="en-US" sz="2400" b="1" i="1"/>
              <a:t>N</a:t>
            </a:r>
            <a:r>
              <a:rPr lang="en-US" sz="2400" b="1"/>
              <a:t>)</a:t>
            </a:r>
            <a:r>
              <a:rPr lang="en-US" sz="2400"/>
              <a:t>: the total number of individuals</a:t>
            </a:r>
            <a:endParaRPr/>
          </a:p>
          <a:p>
            <a:pPr marL="0" lvl="0" indent="0" algn="l" rtl="0">
              <a:spcBef>
                <a:spcPts val="1080"/>
              </a:spcBef>
              <a:spcAft>
                <a:spcPts val="0"/>
              </a:spcAft>
              <a:buClr>
                <a:srgbClr val="6CB255"/>
              </a:buClr>
              <a:buSzPts val="2400"/>
              <a:buNone/>
            </a:pPr>
            <a:r>
              <a:rPr lang="en-US" sz="2400" b="1"/>
              <a:t>Population density</a:t>
            </a:r>
            <a:r>
              <a:rPr lang="en-US" sz="2400"/>
              <a:t>: the number of individuals within a specific area or volume. </a:t>
            </a:r>
            <a:endParaRPr/>
          </a:p>
        </p:txBody>
      </p:sp>
      <p:sp>
        <p:nvSpPr>
          <p:cNvPr id="64" name="Google Shape;64;p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POPULATION SIZE AND DENSITY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5"/>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000"/>
              <a:buNone/>
            </a:pPr>
            <a:r>
              <a:rPr lang="en-US"/>
              <a:t>Batesian mimicry occurs when a harmless species mimics the coloration of a harmful species, as is seen with the </a:t>
            </a:r>
            <a:r>
              <a:rPr lang="en-US">
                <a:solidFill>
                  <a:srgbClr val="6CB255"/>
                </a:solidFill>
              </a:rPr>
              <a:t>(a) </a:t>
            </a:r>
            <a:r>
              <a:rPr lang="en-US"/>
              <a:t>bumblebee and </a:t>
            </a:r>
            <a:r>
              <a:rPr lang="en-US">
                <a:solidFill>
                  <a:srgbClr val="6CB255"/>
                </a:solidFill>
              </a:rPr>
              <a:t>(b) </a:t>
            </a:r>
            <a:r>
              <a:rPr lang="en-US"/>
              <a:t>bee-like robber fly.(credit a, b: modification of work by Cory Zanker)</a:t>
            </a:r>
            <a:endParaRPr/>
          </a:p>
        </p:txBody>
      </p:sp>
      <p:pic>
        <p:nvPicPr>
          <p:cNvPr id="258" name="Google Shape;258;p35" descr="Photos A and B show virtually identical looking insects. "/>
          <p:cNvPicPr preferRelativeResize="0">
            <a:picLocks noGrp="1"/>
          </p:cNvPicPr>
          <p:nvPr>
            <p:ph type="pic" idx="2"/>
          </p:nvPr>
        </p:nvPicPr>
        <p:blipFill rotWithShape="1">
          <a:blip r:embed="rId3">
            <a:alphaModFix/>
          </a:blip>
          <a:srcRect t="-9508" b="-9508"/>
          <a:stretch/>
        </p:blipFill>
        <p:spPr>
          <a:xfrm>
            <a:off x="457199" y="1122386"/>
            <a:ext cx="8062913" cy="3500071"/>
          </a:xfrm>
          <a:prstGeom prst="rect">
            <a:avLst/>
          </a:prstGeom>
          <a:noFill/>
          <a:ln>
            <a:noFill/>
          </a:ln>
        </p:spPr>
      </p:pic>
      <p:sp>
        <p:nvSpPr>
          <p:cNvPr id="259" name="Google Shape;259;p3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DEFENSE AGAINST PREDATION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263"/>
        <p:cNvGrpSpPr/>
        <p:nvPr/>
      </p:nvGrpSpPr>
      <p:grpSpPr>
        <a:xfrm>
          <a:off x="0" y="0"/>
          <a:ext cx="0" cy="0"/>
          <a:chOff x="0" y="0"/>
          <a:chExt cx="0" cy="0"/>
        </a:xfrm>
      </p:grpSpPr>
      <p:pic>
        <p:nvPicPr>
          <p:cNvPr id="264" name="Google Shape;264;p36" descr="Photos show four pairs of butterflies that are virtually identical to one another in color and banding pattern."/>
          <p:cNvPicPr preferRelativeResize="0">
            <a:picLocks noGrp="1"/>
          </p:cNvPicPr>
          <p:nvPr>
            <p:ph type="pic" idx="2"/>
          </p:nvPr>
        </p:nvPicPr>
        <p:blipFill rotWithShape="1">
          <a:blip r:embed="rId3">
            <a:alphaModFix/>
          </a:blip>
          <a:srcRect t="-14964" b="-14963"/>
          <a:stretch/>
        </p:blipFill>
        <p:spPr>
          <a:xfrm>
            <a:off x="4489450" y="1108075"/>
            <a:ext cx="4030663" cy="5256213"/>
          </a:xfrm>
          <a:prstGeom prst="rect">
            <a:avLst/>
          </a:prstGeom>
          <a:noFill/>
          <a:ln>
            <a:noFill/>
          </a:ln>
        </p:spPr>
      </p:pic>
      <p:sp>
        <p:nvSpPr>
          <p:cNvPr id="265" name="Google Shape;265;p36"/>
          <p:cNvSpPr txBox="1">
            <a:spLocks noGrp="1"/>
          </p:cNvSpPr>
          <p:nvPr>
            <p:ph type="body" idx="1"/>
          </p:nvPr>
        </p:nvSpPr>
        <p:spPr>
          <a:xfrm>
            <a:off x="457200" y="1107617"/>
            <a:ext cx="3913188" cy="52569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solidFill>
                  <a:schemeClr val="dk1"/>
                </a:solidFill>
              </a:rPr>
              <a:t>Several unpleasant-tasting </a:t>
            </a:r>
            <a:r>
              <a:rPr lang="en-US" sz="1600" i="1">
                <a:solidFill>
                  <a:schemeClr val="dk1"/>
                </a:solidFill>
              </a:rPr>
              <a:t>Heliconius</a:t>
            </a:r>
            <a:r>
              <a:rPr lang="en-US" sz="1600">
                <a:solidFill>
                  <a:schemeClr val="dk1"/>
                </a:solidFill>
              </a:rPr>
              <a:t> butterfly species share a similar color pattern with better-tasting varieties, an example of Müllerian mimicry.(credit: Joron M, Papa R, Beltrán M, Chamberlain N, Mavárez J, et al.)</a:t>
            </a:r>
            <a:endParaRPr sz="1600">
              <a:solidFill>
                <a:schemeClr val="dk1"/>
              </a:solidFill>
            </a:endParaRPr>
          </a:p>
        </p:txBody>
      </p:sp>
      <p:sp>
        <p:nvSpPr>
          <p:cNvPr id="266" name="Google Shape;266;p3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6CB255"/>
              </a:buClr>
              <a:buSzPts val="2400"/>
              <a:buFont typeface="Arial Black"/>
              <a:buNone/>
            </a:pPr>
            <a:r>
              <a:rPr lang="en-US"/>
              <a:t>DEFENSE AGAINST PREDATION</a:t>
            </a:r>
            <a:endParaRPr sz="2400">
              <a:solidFill>
                <a:srgbClr val="6CB255"/>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7"/>
          <p:cNvSpPr txBox="1">
            <a:spLocks noGrp="1"/>
          </p:cNvSpPr>
          <p:nvPr>
            <p:ph type="title"/>
          </p:nvPr>
        </p:nvSpPr>
        <p:spPr>
          <a:xfrm>
            <a:off x="457199" y="0"/>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SYMBIOSIS</a:t>
            </a:r>
            <a:endParaRPr/>
          </a:p>
        </p:txBody>
      </p:sp>
      <p:sp>
        <p:nvSpPr>
          <p:cNvPr id="272" name="Google Shape;272;p37"/>
          <p:cNvSpPr txBox="1"/>
          <p:nvPr/>
        </p:nvSpPr>
        <p:spPr>
          <a:xfrm>
            <a:off x="457199" y="1021978"/>
            <a:ext cx="8310283" cy="544764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Close interactions between individuals of different species over an extended period of time, which impact the abundance and distribution of the associating populations. </a:t>
            </a:r>
            <a:endParaRPr sz="2400">
              <a:solidFill>
                <a:schemeClr val="dk1"/>
              </a:solidFill>
              <a:latin typeface="Arial"/>
              <a:ea typeface="Arial"/>
              <a:cs typeface="Arial"/>
              <a:sym typeface="Arial"/>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800100" marR="0" lvl="1" indent="-342900" algn="l" rtl="0">
              <a:spcBef>
                <a:spcPts val="0"/>
              </a:spcBef>
              <a:spcAft>
                <a:spcPts val="0"/>
              </a:spcAft>
              <a:buClr>
                <a:schemeClr val="dk1"/>
              </a:buClr>
              <a:buSzPts val="2400"/>
              <a:buFont typeface="Arial"/>
              <a:buChar char="•"/>
            </a:pPr>
            <a:r>
              <a:rPr lang="en-US" sz="2400" b="1" i="0" u="none" strike="noStrike" cap="none">
                <a:solidFill>
                  <a:schemeClr val="dk1"/>
                </a:solidFill>
                <a:latin typeface="Arial"/>
                <a:ea typeface="Arial"/>
                <a:cs typeface="Arial"/>
                <a:sym typeface="Arial"/>
              </a:rPr>
              <a:t>Commensal</a:t>
            </a:r>
            <a:r>
              <a:rPr lang="en-US" sz="2400" b="0" i="0" u="none" strike="noStrike" cap="none">
                <a:solidFill>
                  <a:schemeClr val="dk1"/>
                </a:solidFill>
                <a:latin typeface="Arial"/>
                <a:ea typeface="Arial"/>
                <a:cs typeface="Arial"/>
                <a:sym typeface="Arial"/>
              </a:rPr>
              <a:t> relationship:  one species benefits, while the other neither benefits nor is harmed.</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800100" marR="0" lvl="1" indent="-342900" algn="l" rtl="0">
              <a:spcBef>
                <a:spcPts val="0"/>
              </a:spcBef>
              <a:spcAft>
                <a:spcPts val="0"/>
              </a:spcAft>
              <a:buClr>
                <a:schemeClr val="dk1"/>
              </a:buClr>
              <a:buSzPts val="2400"/>
              <a:buFont typeface="Arial"/>
              <a:buChar char="•"/>
            </a:pPr>
            <a:r>
              <a:rPr lang="en-US" sz="2400" b="1" i="0" u="none" strike="noStrike" cap="none">
                <a:solidFill>
                  <a:schemeClr val="dk1"/>
                </a:solidFill>
                <a:latin typeface="Arial"/>
                <a:ea typeface="Arial"/>
                <a:cs typeface="Arial"/>
                <a:sym typeface="Arial"/>
              </a:rPr>
              <a:t>Mutualism</a:t>
            </a:r>
            <a:r>
              <a:rPr lang="en-US" sz="2400" b="0" i="0" u="none" strike="noStrike" cap="none">
                <a:solidFill>
                  <a:schemeClr val="dk1"/>
                </a:solidFill>
                <a:latin typeface="Arial"/>
                <a:ea typeface="Arial"/>
                <a:cs typeface="Arial"/>
                <a:sym typeface="Arial"/>
              </a:rPr>
              <a:t>: two species benefit from their interaction.</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800100" marR="0" lvl="1" indent="-342900" algn="l" rtl="0">
              <a:spcBef>
                <a:spcPts val="0"/>
              </a:spcBef>
              <a:spcAft>
                <a:spcPts val="0"/>
              </a:spcAft>
              <a:buClr>
                <a:schemeClr val="dk1"/>
              </a:buClr>
              <a:buSzPts val="2400"/>
              <a:buFont typeface="Arial"/>
              <a:buChar char="•"/>
            </a:pPr>
            <a:r>
              <a:rPr lang="en-US" sz="2400" b="1" i="0" u="none" strike="noStrike" cap="none">
                <a:solidFill>
                  <a:schemeClr val="dk1"/>
                </a:solidFill>
                <a:latin typeface="Arial"/>
                <a:ea typeface="Arial"/>
                <a:cs typeface="Arial"/>
                <a:sym typeface="Arial"/>
              </a:rPr>
              <a:t>Parasitism</a:t>
            </a:r>
            <a:r>
              <a:rPr lang="en-US" sz="2400" b="0" i="0" u="none" strike="noStrike" cap="none">
                <a:solidFill>
                  <a:schemeClr val="dk1"/>
                </a:solidFill>
                <a:latin typeface="Arial"/>
                <a:ea typeface="Arial"/>
                <a:cs typeface="Arial"/>
                <a:sym typeface="Arial"/>
              </a:rPr>
              <a:t>: one organism that lives in or on another </a:t>
            </a:r>
            <a:r>
              <a:rPr lang="en-US" sz="2400" b="0" i="1" u="none" strike="noStrike" cap="none">
                <a:solidFill>
                  <a:schemeClr val="dk1"/>
                </a:solidFill>
                <a:latin typeface="Arial"/>
                <a:ea typeface="Arial"/>
                <a:cs typeface="Arial"/>
                <a:sym typeface="Arial"/>
              </a:rPr>
              <a:t>living</a:t>
            </a:r>
            <a:r>
              <a:rPr lang="en-US" sz="2400" b="0" i="0" u="none" strike="noStrike" cap="none">
                <a:solidFill>
                  <a:schemeClr val="dk1"/>
                </a:solidFill>
                <a:latin typeface="Arial"/>
                <a:ea typeface="Arial"/>
                <a:cs typeface="Arial"/>
                <a:sym typeface="Arial"/>
              </a:rPr>
              <a:t> organism and derives nutrients from it; parasite benefits, but the host is harmed.</a:t>
            </a:r>
            <a:endParaRPr sz="2400" b="0" i="0" u="none" strike="noStrike" cap="none">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8"/>
          <p:cNvSpPr txBox="1">
            <a:spLocks noGrp="1"/>
          </p:cNvSpPr>
          <p:nvPr>
            <p:ph type="body" idx="1"/>
          </p:nvPr>
        </p:nvSpPr>
        <p:spPr>
          <a:xfrm>
            <a:off x="457199" y="54535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The southern masked-weaver bird is starting to make a nest in a tree in Zambezi Valley, Zambia. This is an example of a commensal relationship, in which one species (the bird) benefits, while the other (the tree) neither benefits nor is harmed. (credit: “Hanay”/Wikimedia Commons)</a:t>
            </a:r>
            <a:endParaRPr/>
          </a:p>
        </p:txBody>
      </p:sp>
      <p:pic>
        <p:nvPicPr>
          <p:cNvPr id="278" name="Google Shape;278;p38" descr="Photo shows a yellow bird building a nest in a tree."/>
          <p:cNvPicPr preferRelativeResize="0">
            <a:picLocks noGrp="1"/>
          </p:cNvPicPr>
          <p:nvPr>
            <p:ph type="pic" idx="2"/>
          </p:nvPr>
        </p:nvPicPr>
        <p:blipFill rotWithShape="1">
          <a:blip r:embed="rId3">
            <a:alphaModFix/>
          </a:blip>
          <a:srcRect l="-64335" r="-64335"/>
          <a:stretch/>
        </p:blipFill>
        <p:spPr>
          <a:xfrm>
            <a:off x="-124372" y="1158244"/>
            <a:ext cx="9268372" cy="4023355"/>
          </a:xfrm>
          <a:prstGeom prst="rect">
            <a:avLst/>
          </a:prstGeom>
          <a:noFill/>
          <a:ln>
            <a:noFill/>
          </a:ln>
        </p:spPr>
      </p:pic>
      <p:sp>
        <p:nvSpPr>
          <p:cNvPr id="279" name="Google Shape;279;p3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COMMENSAL RELATIONSHIP</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9"/>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1480"/>
              <a:buAutoNum type="alphaLcParenBoth"/>
            </a:pPr>
            <a:r>
              <a:rPr lang="en-US" sz="1480"/>
              <a:t>Termites form a mutualistic relationship with symbiotic protozoa in their guts, which allow both organisms to obtain energy from the cellulose the termite consumes.</a:t>
            </a:r>
            <a:endParaRPr/>
          </a:p>
          <a:p>
            <a:pPr marL="342900" lvl="0" indent="-342900" algn="l" rtl="0">
              <a:lnSpc>
                <a:spcPct val="80000"/>
              </a:lnSpc>
              <a:spcBef>
                <a:spcPts val="896"/>
              </a:spcBef>
              <a:spcAft>
                <a:spcPts val="0"/>
              </a:spcAft>
              <a:buSzPts val="1480"/>
              <a:buAutoNum type="alphaLcParenBoth"/>
            </a:pPr>
            <a:r>
              <a:rPr lang="en-US" sz="1480"/>
              <a:t>Lichen is a fungus that has symbiotic photosynthetic algae living inside its cells. (credit a: modification of work by Scott Bauer, USDA; credit b: modification of work by Cory Zanker)</a:t>
            </a:r>
            <a:endParaRPr sz="1480" i="1"/>
          </a:p>
        </p:txBody>
      </p:sp>
      <p:pic>
        <p:nvPicPr>
          <p:cNvPr id="285" name="Google Shape;285;p39" descr="Photo (a) shows yellow termites and photo. (b) shows a tree covered with lichen."/>
          <p:cNvPicPr preferRelativeResize="0">
            <a:picLocks noGrp="1"/>
          </p:cNvPicPr>
          <p:nvPr>
            <p:ph type="pic" idx="2"/>
          </p:nvPr>
        </p:nvPicPr>
        <p:blipFill rotWithShape="1">
          <a:blip r:embed="rId3">
            <a:alphaModFix/>
          </a:blip>
          <a:srcRect t="-9802" b="-9801"/>
          <a:stretch/>
        </p:blipFill>
        <p:spPr>
          <a:xfrm>
            <a:off x="457199" y="1122386"/>
            <a:ext cx="8062913" cy="3500071"/>
          </a:xfrm>
          <a:prstGeom prst="rect">
            <a:avLst/>
          </a:prstGeom>
          <a:noFill/>
          <a:ln>
            <a:noFill/>
          </a:ln>
        </p:spPr>
      </p:pic>
      <p:sp>
        <p:nvSpPr>
          <p:cNvPr id="286" name="Google Shape;286;p3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MUTUALISTIC RELATIONSHIP</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0"/>
          <p:cNvSpPr txBox="1">
            <a:spLocks noGrp="1"/>
          </p:cNvSpPr>
          <p:nvPr>
            <p:ph type="body" idx="1"/>
          </p:nvPr>
        </p:nvSpPr>
        <p:spPr>
          <a:xfrm>
            <a:off x="457199" y="6038820"/>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This diagram shows the life cycle of a pork tapeworm (</a:t>
            </a:r>
            <a:r>
              <a:rPr lang="en-US" sz="1600" i="1"/>
              <a:t>Taenia solium</a:t>
            </a:r>
            <a:r>
              <a:rPr lang="en-US" sz="1600"/>
              <a:t>), a human worm parasite. (credit: modification of work by CDC)</a:t>
            </a:r>
            <a:endParaRPr sz="1600" i="1"/>
          </a:p>
        </p:txBody>
      </p:sp>
      <p:pic>
        <p:nvPicPr>
          <p:cNvPr id="292" name="Google Shape;292;p40" descr="The life cycle of a tapeworm begins when eggs or tapeworm segments in the feces are ingested by pigs or humans. The embryos hatch, penetrate the intestinal wall, and circulate to the musculature in both pigs and humans. Humans may acquire a tapeworm infection by ingesting raw or undercooked meat. Infection may results in cysts in the musculature, or in tapeworms in the intestine. Tapeworms attach themselves to the intestine via a hook-like structure called the scolex. Tapeworm segments and eggs are excreted in the feces, completing the cycle."/>
          <p:cNvPicPr preferRelativeResize="0">
            <a:picLocks noGrp="1"/>
          </p:cNvPicPr>
          <p:nvPr>
            <p:ph type="pic" idx="2"/>
          </p:nvPr>
        </p:nvPicPr>
        <p:blipFill rotWithShape="1">
          <a:blip r:embed="rId3">
            <a:alphaModFix/>
          </a:blip>
          <a:srcRect l="-25208" r="-25207"/>
          <a:stretch/>
        </p:blipFill>
        <p:spPr>
          <a:xfrm>
            <a:off x="-570165" y="1101270"/>
            <a:ext cx="10417054" cy="4521992"/>
          </a:xfrm>
          <a:prstGeom prst="rect">
            <a:avLst/>
          </a:prstGeom>
          <a:noFill/>
          <a:ln>
            <a:noFill/>
          </a:ln>
        </p:spPr>
      </p:pic>
      <p:sp>
        <p:nvSpPr>
          <p:cNvPr id="293" name="Google Shape;293;p4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PARASITISM</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1"/>
          <p:cNvSpPr txBox="1">
            <a:spLocks noGrp="1"/>
          </p:cNvSpPr>
          <p:nvPr>
            <p:ph type="body" idx="1"/>
          </p:nvPr>
        </p:nvSpPr>
        <p:spPr>
          <a:xfrm>
            <a:off x="457199" y="6027323"/>
            <a:ext cx="8062912" cy="5527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1600"/>
              <a:buNone/>
            </a:pPr>
            <a:r>
              <a:rPr lang="en-US" sz="1600"/>
              <a:t>Coral is the foundation species of coral reef ecosystems. (credit: Jim E. Maragos, USFWS)</a:t>
            </a:r>
            <a:endParaRPr sz="1600" i="1"/>
          </a:p>
        </p:txBody>
      </p:sp>
      <p:pic>
        <p:nvPicPr>
          <p:cNvPr id="299" name="Google Shape;299;p41" descr="Photo shows pink brain-like coral and long, finger-like coral growing on a reef. Fish swim among the coral."/>
          <p:cNvPicPr preferRelativeResize="0">
            <a:picLocks noGrp="1"/>
          </p:cNvPicPr>
          <p:nvPr>
            <p:ph type="pic" idx="2"/>
          </p:nvPr>
        </p:nvPicPr>
        <p:blipFill rotWithShape="1">
          <a:blip r:embed="rId3">
            <a:alphaModFix/>
          </a:blip>
          <a:srcRect l="-26647" r="-26646"/>
          <a:stretch/>
        </p:blipFill>
        <p:spPr>
          <a:xfrm>
            <a:off x="1246094" y="3164129"/>
            <a:ext cx="6194614" cy="2689052"/>
          </a:xfrm>
          <a:prstGeom prst="rect">
            <a:avLst/>
          </a:prstGeom>
          <a:noFill/>
          <a:ln>
            <a:noFill/>
          </a:ln>
        </p:spPr>
      </p:pic>
      <p:sp>
        <p:nvSpPr>
          <p:cNvPr id="300" name="Google Shape;300;p4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FOUNDATION SPECIES</a:t>
            </a:r>
            <a:endParaRPr/>
          </a:p>
        </p:txBody>
      </p:sp>
      <p:sp>
        <p:nvSpPr>
          <p:cNvPr id="301" name="Google Shape;301;p41"/>
          <p:cNvSpPr txBox="1"/>
          <p:nvPr/>
        </p:nvSpPr>
        <p:spPr>
          <a:xfrm>
            <a:off x="457198" y="1219200"/>
            <a:ext cx="8364073" cy="120032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Foundation species are considered the “base” or “bedrock” of a community, having the greatest influence on its overall structure. </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They are usually the primary producers: organisms that bring most of the energy into the community.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2"/>
          <p:cNvSpPr txBox="1">
            <a:spLocks noGrp="1"/>
          </p:cNvSpPr>
          <p:nvPr>
            <p:ph type="body" idx="1"/>
          </p:nvPr>
        </p:nvSpPr>
        <p:spPr>
          <a:xfrm>
            <a:off x="457199" y="5955606"/>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The </a:t>
            </a:r>
            <a:r>
              <a:rPr lang="en-US" sz="1600" i="1"/>
              <a:t>Pisaster ochraceus </a:t>
            </a:r>
            <a:r>
              <a:rPr lang="en-US" sz="1600"/>
              <a:t>sea star is a keystone species. (credit: Jerry Kirkhart)</a:t>
            </a:r>
            <a:endParaRPr sz="1600" i="1"/>
          </a:p>
        </p:txBody>
      </p:sp>
      <p:pic>
        <p:nvPicPr>
          <p:cNvPr id="307" name="Google Shape;307;p42" descr="Photo shows a reddish-brown sea star."/>
          <p:cNvPicPr preferRelativeResize="0">
            <a:picLocks noGrp="1"/>
          </p:cNvPicPr>
          <p:nvPr>
            <p:ph type="pic" idx="2"/>
          </p:nvPr>
        </p:nvPicPr>
        <p:blipFill rotWithShape="1">
          <a:blip r:embed="rId3">
            <a:alphaModFix/>
          </a:blip>
          <a:srcRect l="-26647" r="-26646"/>
          <a:stretch/>
        </p:blipFill>
        <p:spPr>
          <a:xfrm>
            <a:off x="457199" y="2432620"/>
            <a:ext cx="7811901" cy="3391108"/>
          </a:xfrm>
          <a:prstGeom prst="rect">
            <a:avLst/>
          </a:prstGeom>
          <a:noFill/>
          <a:ln>
            <a:noFill/>
          </a:ln>
        </p:spPr>
      </p:pic>
      <p:sp>
        <p:nvSpPr>
          <p:cNvPr id="308" name="Google Shape;308;p4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KEYSTONE SPECIES</a:t>
            </a:r>
            <a:endParaRPr/>
          </a:p>
        </p:txBody>
      </p:sp>
      <p:sp>
        <p:nvSpPr>
          <p:cNvPr id="309" name="Google Shape;309;p42"/>
          <p:cNvSpPr txBox="1"/>
          <p:nvPr/>
        </p:nvSpPr>
        <p:spPr>
          <a:xfrm>
            <a:off x="457200" y="1191536"/>
            <a:ext cx="841786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 keystone species is one whose presence is key to maintaining biodiversity within an ecosystem and to upholding an ecological community’s structure.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3"/>
          <p:cNvSpPr txBox="1">
            <a:spLocks noGrp="1"/>
          </p:cNvSpPr>
          <p:nvPr>
            <p:ph type="ftr" idx="11"/>
          </p:nvPr>
        </p:nvSpPr>
        <p:spPr>
          <a:xfrm>
            <a:off x="692726" y="6492875"/>
            <a:ext cx="7827385"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315" name="Google Shape;315;p43"/>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100"/>
              <a:buNone/>
            </a:pPr>
            <a:r>
              <a:rPr lang="en-US" sz="1100"/>
              <a:t>In the United States, invasive species like </a:t>
            </a:r>
            <a:r>
              <a:rPr lang="en-US" sz="1100">
                <a:solidFill>
                  <a:srgbClr val="6CB255"/>
                </a:solidFill>
              </a:rPr>
              <a:t>(a) </a:t>
            </a:r>
            <a:r>
              <a:rPr lang="en-US" sz="1100"/>
              <a:t>purple loosestrife (</a:t>
            </a:r>
            <a:r>
              <a:rPr lang="en-US" sz="1100" i="1"/>
              <a:t>Lythrum salicaria</a:t>
            </a:r>
            <a:r>
              <a:rPr lang="en-US" sz="1100"/>
              <a:t>) and the </a:t>
            </a:r>
            <a:r>
              <a:rPr lang="en-US" sz="1100">
                <a:solidFill>
                  <a:srgbClr val="6CB255"/>
                </a:solidFill>
              </a:rPr>
              <a:t>(b) </a:t>
            </a:r>
            <a:r>
              <a:rPr lang="en-US" sz="1100"/>
              <a:t>zebra mussel (</a:t>
            </a:r>
            <a:r>
              <a:rPr lang="en-US" sz="1100" i="1"/>
              <a:t>Dreissena polymorpha</a:t>
            </a:r>
            <a:r>
              <a:rPr lang="en-US" sz="1100"/>
              <a:t>) threaten certain aquatic ecosystems. Some forests are threatened by the spread of </a:t>
            </a:r>
            <a:r>
              <a:rPr lang="en-US" sz="1100">
                <a:solidFill>
                  <a:srgbClr val="6CB255"/>
                </a:solidFill>
              </a:rPr>
              <a:t>(c) </a:t>
            </a:r>
            <a:r>
              <a:rPr lang="en-US" sz="1100"/>
              <a:t>common buckthorn (</a:t>
            </a:r>
            <a:r>
              <a:rPr lang="en-US" sz="1100" i="1"/>
              <a:t>Rhamnus cathartica</a:t>
            </a:r>
            <a:r>
              <a:rPr lang="en-US" sz="1100"/>
              <a:t>), </a:t>
            </a:r>
            <a:r>
              <a:rPr lang="en-US" sz="1100">
                <a:solidFill>
                  <a:srgbClr val="6CB255"/>
                </a:solidFill>
              </a:rPr>
              <a:t>(d) </a:t>
            </a:r>
            <a:r>
              <a:rPr lang="en-US" sz="1100"/>
              <a:t>garlic mustard (</a:t>
            </a:r>
            <a:r>
              <a:rPr lang="en-US" sz="1100" i="1"/>
              <a:t>Alliaria petiolata</a:t>
            </a:r>
            <a:r>
              <a:rPr lang="en-US" sz="1100"/>
              <a:t>), and </a:t>
            </a:r>
            <a:r>
              <a:rPr lang="en-US" sz="1100">
                <a:solidFill>
                  <a:srgbClr val="6CB255"/>
                </a:solidFill>
              </a:rPr>
              <a:t>(e) </a:t>
            </a:r>
            <a:r>
              <a:rPr lang="en-US" sz="1100"/>
              <a:t>the emerald ash borer (</a:t>
            </a:r>
            <a:r>
              <a:rPr lang="en-US" sz="1100" i="1"/>
              <a:t>Agrilus planipennis</a:t>
            </a:r>
            <a:r>
              <a:rPr lang="en-US" sz="1100"/>
              <a:t>). The </a:t>
            </a:r>
            <a:r>
              <a:rPr lang="en-US" sz="1100">
                <a:solidFill>
                  <a:srgbClr val="6CB255"/>
                </a:solidFill>
              </a:rPr>
              <a:t>(f) </a:t>
            </a:r>
            <a:r>
              <a:rPr lang="en-US" sz="1100"/>
              <a:t>European starling (</a:t>
            </a:r>
            <a:r>
              <a:rPr lang="en-US" sz="1100" i="1">
                <a:solidFill>
                  <a:schemeClr val="dk1"/>
                </a:solidFill>
              </a:rPr>
              <a:t>Sturnus vulgaris</a:t>
            </a:r>
            <a:r>
              <a:rPr lang="en-US" sz="1100"/>
              <a:t>) may compete with native bird species for nest holes. (credit a: modification of work by Liz West; credit b: modification of work by M. McCormick, NOAA; credit c: modification of work by E. Dronkert; credit d: modification of work by Dan Davison; credit e: modification of work by USDA; credit f: modification of work by Don DeBold)</a:t>
            </a:r>
            <a:endParaRPr sz="1100" i="1"/>
          </a:p>
        </p:txBody>
      </p:sp>
      <p:pic>
        <p:nvPicPr>
          <p:cNvPr id="316" name="Google Shape;316;p43" descr="Photo A shows purple loosestrife, a tall, thin purple flower. Photo B shows many tiny zebra mussels attached to a manmade object in a lake. Photo C shows buckthorn, a bushy plant with yellow flowers. Photo D shows garlic mustard, a small plant with white flowers. Photo E shows an emerald ash borer, a bright green insect resembling a cricket. Photo F shows a starling."/>
          <p:cNvPicPr preferRelativeResize="0">
            <a:picLocks noGrp="1"/>
          </p:cNvPicPr>
          <p:nvPr>
            <p:ph type="pic" idx="2"/>
          </p:nvPr>
        </p:nvPicPr>
        <p:blipFill rotWithShape="1">
          <a:blip r:embed="rId3">
            <a:alphaModFix/>
          </a:blip>
          <a:srcRect l="-18958" r="-18957"/>
          <a:stretch/>
        </p:blipFill>
        <p:spPr>
          <a:xfrm>
            <a:off x="457199" y="1122386"/>
            <a:ext cx="8062913" cy="3500071"/>
          </a:xfrm>
          <a:prstGeom prst="rect">
            <a:avLst/>
          </a:prstGeom>
          <a:noFill/>
          <a:ln>
            <a:noFill/>
          </a:ln>
        </p:spPr>
      </p:pic>
      <p:pic>
        <p:nvPicPr>
          <p:cNvPr id="317" name="Google Shape;317;p43" descr="openstax college logo"/>
          <p:cNvPicPr preferRelativeResize="0"/>
          <p:nvPr/>
        </p:nvPicPr>
        <p:blipFill rotWithShape="1">
          <a:blip r:embed="rId4">
            <a:alphaModFix/>
          </a:blip>
          <a:srcRect/>
          <a:stretch/>
        </p:blipFill>
        <p:spPr>
          <a:xfrm>
            <a:off x="7772687" y="232182"/>
            <a:ext cx="1051734" cy="751709"/>
          </a:xfrm>
          <a:prstGeom prst="rect">
            <a:avLst/>
          </a:prstGeom>
          <a:noFill/>
          <a:ln>
            <a:noFill/>
          </a:ln>
        </p:spPr>
      </p:pic>
      <p:sp>
        <p:nvSpPr>
          <p:cNvPr id="318" name="Google Shape;318;p4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INVASIVE SPECIES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4"/>
          <p:cNvSpPr txBox="1">
            <a:spLocks noGrp="1"/>
          </p:cNvSpPr>
          <p:nvPr>
            <p:ph type="body" idx="1"/>
          </p:nvPr>
        </p:nvSpPr>
        <p:spPr>
          <a:xfrm>
            <a:off x="457200" y="60631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endParaRPr sz="1600" i="1"/>
          </a:p>
        </p:txBody>
      </p:sp>
      <p:sp>
        <p:nvSpPr>
          <p:cNvPr id="324" name="Google Shape;324;p4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COMMUNITY DYNAMICS</a:t>
            </a:r>
            <a:endParaRPr/>
          </a:p>
        </p:txBody>
      </p:sp>
      <p:sp>
        <p:nvSpPr>
          <p:cNvPr id="325" name="Google Shape;325;p44"/>
          <p:cNvSpPr txBox="1"/>
          <p:nvPr/>
        </p:nvSpPr>
        <p:spPr>
          <a:xfrm>
            <a:off x="457200" y="1541929"/>
            <a:ext cx="7897906" cy="415498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Succession describes the sequential appearance and disappearance of species in a community over time. </a:t>
            </a:r>
            <a:endParaRPr sz="2400">
              <a:solidFill>
                <a:schemeClr val="dk1"/>
              </a:solidFill>
              <a:latin typeface="Arial"/>
              <a:ea typeface="Arial"/>
              <a:cs typeface="Arial"/>
              <a:sym typeface="Arial"/>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In </a:t>
            </a:r>
            <a:r>
              <a:rPr lang="en-US" sz="2400" b="1">
                <a:solidFill>
                  <a:schemeClr val="dk1"/>
                </a:solidFill>
                <a:latin typeface="Arial"/>
                <a:ea typeface="Arial"/>
                <a:cs typeface="Arial"/>
                <a:sym typeface="Arial"/>
              </a:rPr>
              <a:t>primary succession</a:t>
            </a:r>
            <a:r>
              <a:rPr lang="en-US" sz="2400">
                <a:solidFill>
                  <a:schemeClr val="dk1"/>
                </a:solidFill>
                <a:latin typeface="Arial"/>
                <a:ea typeface="Arial"/>
                <a:cs typeface="Arial"/>
                <a:sym typeface="Arial"/>
              </a:rPr>
              <a:t>, newly exposed or newly formed land is colonized by living things.</a:t>
            </a:r>
            <a:endParaRPr/>
          </a:p>
          <a:p>
            <a:pPr marL="800100" marR="0" lvl="1"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Glaciers retreating</a:t>
            </a:r>
            <a:endParaRPr sz="2400" b="0" i="0" u="none" strike="noStrike" cap="none">
              <a:solidFill>
                <a:schemeClr val="dk1"/>
              </a:solidFill>
              <a:latin typeface="Arial"/>
              <a:ea typeface="Arial"/>
              <a:cs typeface="Arial"/>
              <a:sym typeface="Arial"/>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In </a:t>
            </a:r>
            <a:r>
              <a:rPr lang="en-US" sz="2400" b="1">
                <a:solidFill>
                  <a:schemeClr val="dk1"/>
                </a:solidFill>
                <a:latin typeface="Arial"/>
                <a:ea typeface="Arial"/>
                <a:cs typeface="Arial"/>
                <a:sym typeface="Arial"/>
              </a:rPr>
              <a:t>secondary succession</a:t>
            </a:r>
            <a:r>
              <a:rPr lang="en-US" sz="2400">
                <a:solidFill>
                  <a:schemeClr val="dk1"/>
                </a:solidFill>
                <a:latin typeface="Arial"/>
                <a:ea typeface="Arial"/>
                <a:cs typeface="Arial"/>
                <a:sym typeface="Arial"/>
              </a:rPr>
              <a:t>, part of an ecosystem is disturbed and remnants of the previous community remain</a:t>
            </a:r>
            <a:endParaRPr/>
          </a:p>
          <a:p>
            <a:pPr marL="800100" marR="0" lvl="1"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Forest fires</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9"/>
          <p:cNvSpPr txBox="1">
            <a:spLocks noGrp="1"/>
          </p:cNvSpPr>
          <p:nvPr>
            <p:ph type="ftr" idx="11"/>
          </p:nvPr>
        </p:nvSpPr>
        <p:spPr>
          <a:xfrm>
            <a:off x="692726" y="6492875"/>
            <a:ext cx="7827385"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70" name="Google Shape;70;p9"/>
          <p:cNvSpPr txBox="1">
            <a:spLocks noGrp="1"/>
          </p:cNvSpPr>
          <p:nvPr>
            <p:ph type="body" idx="1"/>
          </p:nvPr>
        </p:nvSpPr>
        <p:spPr>
          <a:xfrm>
            <a:off x="457199" y="5974380"/>
            <a:ext cx="8062912" cy="5184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1480"/>
              <a:buNone/>
            </a:pPr>
            <a:r>
              <a:rPr lang="en-US" sz="1480"/>
              <a:t>Australian mammals show a typical inverse relationship between population density and body size.</a:t>
            </a:r>
            <a:endParaRPr/>
          </a:p>
        </p:txBody>
      </p:sp>
      <p:pic>
        <p:nvPicPr>
          <p:cNvPr id="71" name="Google Shape;71;p9" descr="Graph plots log density in kilometers squared versus log body mass in grams. The values are inversely proportional, so that density decreases linearly with increasing body mass."/>
          <p:cNvPicPr preferRelativeResize="0">
            <a:picLocks noGrp="1"/>
          </p:cNvPicPr>
          <p:nvPr>
            <p:ph type="pic" idx="2"/>
          </p:nvPr>
        </p:nvPicPr>
        <p:blipFill rotWithShape="1">
          <a:blip r:embed="rId3">
            <a:alphaModFix/>
          </a:blip>
          <a:srcRect l="-30707" r="-30706"/>
          <a:stretch/>
        </p:blipFill>
        <p:spPr>
          <a:xfrm>
            <a:off x="-971656" y="900861"/>
            <a:ext cx="11033698" cy="4789674"/>
          </a:xfrm>
          <a:prstGeom prst="rect">
            <a:avLst/>
          </a:prstGeom>
          <a:noFill/>
          <a:ln>
            <a:noFill/>
          </a:ln>
        </p:spPr>
      </p:pic>
      <p:sp>
        <p:nvSpPr>
          <p:cNvPr id="72" name="Google Shape;72;p9"/>
          <p:cNvSpPr txBox="1">
            <a:spLocks noGrp="1"/>
          </p:cNvSpPr>
          <p:nvPr>
            <p:ph type="title"/>
          </p:nvPr>
        </p:nvSpPr>
        <p:spPr>
          <a:xfrm>
            <a:off x="457200" y="62033"/>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EXAMPLE POPULATION-BASED STUDY</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BEHAVIORAL BIOLOGY</a:t>
            </a:r>
            <a:endParaRPr/>
          </a:p>
        </p:txBody>
      </p:sp>
      <p:sp>
        <p:nvSpPr>
          <p:cNvPr id="331" name="Google Shape;331;p45"/>
          <p:cNvSpPr txBox="1">
            <a:spLocks noGrp="1"/>
          </p:cNvSpPr>
          <p:nvPr>
            <p:ph type="body" idx="1"/>
          </p:nvPr>
        </p:nvSpPr>
        <p:spPr>
          <a:xfrm>
            <a:off x="457200" y="1390650"/>
            <a:ext cx="8062912" cy="461971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a:t>Study of biological and evolutionary basis for the change in activity of an organism in response to a stimulus</a:t>
            </a:r>
            <a:endParaRPr/>
          </a:p>
          <a:p>
            <a:pPr marL="1074420" lvl="1" indent="-342900" algn="l" rtl="0">
              <a:spcBef>
                <a:spcPts val="1000"/>
              </a:spcBef>
              <a:spcAft>
                <a:spcPts val="0"/>
              </a:spcAft>
              <a:buSzPts val="2000"/>
              <a:buFont typeface="Arial"/>
              <a:buChar char="•"/>
            </a:pPr>
            <a:r>
              <a:rPr lang="en-US"/>
              <a:t>Distinguish between innate behaviors from the learned behaviors</a:t>
            </a:r>
            <a:endParaRPr/>
          </a:p>
          <a:p>
            <a:pPr marL="1600200" lvl="2" indent="-342900" algn="l" rtl="0">
              <a:spcBef>
                <a:spcPts val="360"/>
              </a:spcBef>
              <a:spcAft>
                <a:spcPts val="0"/>
              </a:spcAft>
              <a:buSzPts val="1800"/>
              <a:buFont typeface="Arial"/>
              <a:buChar char="•"/>
            </a:pPr>
            <a:r>
              <a:rPr lang="en-US"/>
              <a:t>Innate – strong genetic component and largely independent of environmental influences</a:t>
            </a:r>
            <a:endParaRPr/>
          </a:p>
          <a:p>
            <a:pPr marL="1600200" lvl="2" indent="-342900" algn="l" rtl="0">
              <a:spcBef>
                <a:spcPts val="360"/>
              </a:spcBef>
              <a:spcAft>
                <a:spcPts val="0"/>
              </a:spcAft>
              <a:buSzPts val="1800"/>
              <a:buFont typeface="Arial"/>
              <a:buChar char="•"/>
            </a:pPr>
            <a:r>
              <a:rPr lang="en-US"/>
              <a:t>Learned – result from environmental conditioning</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6"/>
          <p:cNvSpPr txBox="1">
            <a:spLocks noGrp="1"/>
          </p:cNvSpPr>
          <p:nvPr>
            <p:ph type="title"/>
          </p:nvPr>
        </p:nvSpPr>
        <p:spPr>
          <a:xfrm>
            <a:off x="457200" y="169610"/>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INNATE BEHAVIORS</a:t>
            </a:r>
            <a:endParaRPr/>
          </a:p>
        </p:txBody>
      </p:sp>
      <p:sp>
        <p:nvSpPr>
          <p:cNvPr id="337" name="Google Shape;337;p46"/>
          <p:cNvSpPr txBox="1"/>
          <p:nvPr/>
        </p:nvSpPr>
        <p:spPr>
          <a:xfrm>
            <a:off x="322729" y="1004053"/>
            <a:ext cx="8534400" cy="62478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Reflex action: </a:t>
            </a:r>
            <a:r>
              <a:rPr lang="en-US" sz="2000">
                <a:solidFill>
                  <a:schemeClr val="dk1"/>
                </a:solidFill>
                <a:latin typeface="Arial"/>
                <a:ea typeface="Arial"/>
                <a:cs typeface="Arial"/>
                <a:sym typeface="Arial"/>
              </a:rPr>
              <a:t>an involuntary and rapid response to stimulus.</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b="1">
                <a:solidFill>
                  <a:schemeClr val="dk1"/>
                </a:solidFill>
                <a:latin typeface="Arial"/>
                <a:ea typeface="Arial"/>
                <a:cs typeface="Arial"/>
                <a:sym typeface="Arial"/>
              </a:rPr>
              <a:t>Kinesis</a:t>
            </a:r>
            <a:r>
              <a:rPr lang="en-US" sz="2000">
                <a:solidFill>
                  <a:schemeClr val="dk1"/>
                </a:solidFill>
                <a:latin typeface="Arial"/>
                <a:ea typeface="Arial"/>
                <a:cs typeface="Arial"/>
                <a:sym typeface="Arial"/>
              </a:rPr>
              <a:t>: the undirected movement in response to a stimulus.</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b="1">
                <a:solidFill>
                  <a:schemeClr val="dk1"/>
                </a:solidFill>
                <a:latin typeface="Arial"/>
                <a:ea typeface="Arial"/>
                <a:cs typeface="Arial"/>
                <a:sym typeface="Arial"/>
              </a:rPr>
              <a:t>Taxis</a:t>
            </a:r>
            <a:r>
              <a:rPr lang="en-US" sz="2000">
                <a:solidFill>
                  <a:schemeClr val="dk1"/>
                </a:solidFill>
                <a:latin typeface="Arial"/>
                <a:ea typeface="Arial"/>
                <a:cs typeface="Arial"/>
                <a:sym typeface="Arial"/>
              </a:rPr>
              <a:t>: the directed movement towards or away from a stimulus.</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b="1">
                <a:solidFill>
                  <a:schemeClr val="dk1"/>
                </a:solidFill>
                <a:latin typeface="Arial"/>
                <a:ea typeface="Arial"/>
                <a:cs typeface="Arial"/>
                <a:sym typeface="Arial"/>
              </a:rPr>
              <a:t>Fixed action pattern: </a:t>
            </a:r>
            <a:r>
              <a:rPr lang="en-US" sz="2000">
                <a:solidFill>
                  <a:schemeClr val="dk1"/>
                </a:solidFill>
                <a:latin typeface="Arial"/>
                <a:ea typeface="Arial"/>
                <a:cs typeface="Arial"/>
                <a:sym typeface="Arial"/>
              </a:rPr>
              <a:t>a series of movements elicited by a stimulus such that even when the stimulus is removed, the pattern goes on to completion.</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b="1">
                <a:solidFill>
                  <a:schemeClr val="dk1"/>
                </a:solidFill>
                <a:latin typeface="Arial"/>
                <a:ea typeface="Arial"/>
                <a:cs typeface="Arial"/>
                <a:sym typeface="Arial"/>
              </a:rPr>
              <a:t>Migration: </a:t>
            </a:r>
            <a:r>
              <a:rPr lang="en-US" sz="2000">
                <a:solidFill>
                  <a:schemeClr val="dk1"/>
                </a:solidFill>
                <a:latin typeface="Arial"/>
                <a:ea typeface="Arial"/>
                <a:cs typeface="Arial"/>
                <a:sym typeface="Arial"/>
              </a:rPr>
              <a:t>long-range seasonal movement of animals.</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Obligate: Animals always migrate</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Facultative migration: Animals choose to migrate or not migrate.</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Incomplete migration: Some of the population migrates, while others do not.</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7"/>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Male three-spined stickleback fish exhibit a fixed action pattern. During mating season, the males, which develop a bright red belly, react strongly to red bottomed objects that in no way resemble fish.</a:t>
            </a:r>
            <a:endParaRPr sz="1600" i="1"/>
          </a:p>
        </p:txBody>
      </p:sp>
      <p:pic>
        <p:nvPicPr>
          <p:cNvPr id="343" name="Google Shape;343;p47" descr="Photo shows a white fish with a reddish bottom on top. Below the fish is a diamond-shaped object that resembles a fishing lure; it is white on the top and red on the bottom, with an eye at the front."/>
          <p:cNvPicPr preferRelativeResize="0">
            <a:picLocks noGrp="1"/>
          </p:cNvPicPr>
          <p:nvPr>
            <p:ph type="pic" idx="2"/>
          </p:nvPr>
        </p:nvPicPr>
        <p:blipFill rotWithShape="1">
          <a:blip r:embed="rId3">
            <a:alphaModFix/>
          </a:blip>
          <a:srcRect l="-44856" r="-44855"/>
          <a:stretch/>
        </p:blipFill>
        <p:spPr>
          <a:xfrm>
            <a:off x="457199" y="1122386"/>
            <a:ext cx="8062913" cy="3500071"/>
          </a:xfrm>
          <a:prstGeom prst="rect">
            <a:avLst/>
          </a:prstGeom>
          <a:noFill/>
          <a:ln>
            <a:noFill/>
          </a:ln>
        </p:spPr>
      </p:pic>
      <p:sp>
        <p:nvSpPr>
          <p:cNvPr id="344" name="Google Shape;344;p4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FIXED ACTION PATTERN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8"/>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Wildebeests migrate in a clockwise fashion over 1800 miles each year in search of rain-ripened grass. (credit: Eric Inafuku)</a:t>
            </a:r>
            <a:endParaRPr sz="1600" i="1"/>
          </a:p>
        </p:txBody>
      </p:sp>
      <p:pic>
        <p:nvPicPr>
          <p:cNvPr id="350" name="Google Shape;350;p48" descr="Photo shows a heard of wildebeests crossing a river."/>
          <p:cNvPicPr preferRelativeResize="0">
            <a:picLocks noGrp="1"/>
          </p:cNvPicPr>
          <p:nvPr>
            <p:ph type="pic" idx="2"/>
          </p:nvPr>
        </p:nvPicPr>
        <p:blipFill rotWithShape="1">
          <a:blip r:embed="rId3">
            <a:alphaModFix/>
          </a:blip>
          <a:srcRect l="-26884" r="-26884"/>
          <a:stretch/>
        </p:blipFill>
        <p:spPr>
          <a:xfrm>
            <a:off x="457199" y="1122386"/>
            <a:ext cx="8062913" cy="3500071"/>
          </a:xfrm>
          <a:prstGeom prst="rect">
            <a:avLst/>
          </a:prstGeom>
          <a:noFill/>
          <a:ln>
            <a:noFill/>
          </a:ln>
        </p:spPr>
      </p:pic>
      <p:sp>
        <p:nvSpPr>
          <p:cNvPr id="351" name="Google Shape;351;p4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MIGRATION</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9"/>
          <p:cNvSpPr txBox="1">
            <a:spLocks noGrp="1"/>
          </p:cNvSpPr>
          <p:nvPr>
            <p:ph type="title"/>
          </p:nvPr>
        </p:nvSpPr>
        <p:spPr>
          <a:xfrm>
            <a:off x="457200" y="169610"/>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INNATE BEHAVIORS</a:t>
            </a:r>
            <a:endParaRPr/>
          </a:p>
        </p:txBody>
      </p:sp>
      <p:sp>
        <p:nvSpPr>
          <p:cNvPr id="357" name="Google Shape;357;p49"/>
          <p:cNvSpPr txBox="1"/>
          <p:nvPr/>
        </p:nvSpPr>
        <p:spPr>
          <a:xfrm>
            <a:off x="322729" y="1004053"/>
            <a:ext cx="8534400" cy="47089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Foraging: </a:t>
            </a:r>
            <a:r>
              <a:rPr lang="en-US" sz="2000">
                <a:solidFill>
                  <a:schemeClr val="dk1"/>
                </a:solidFill>
                <a:latin typeface="Arial"/>
                <a:ea typeface="Arial"/>
                <a:cs typeface="Arial"/>
                <a:sym typeface="Arial"/>
              </a:rPr>
              <a:t>act of searching for and exploiting resources. </a:t>
            </a: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b="1">
                <a:solidFill>
                  <a:schemeClr val="dk1"/>
                </a:solidFill>
                <a:latin typeface="Arial"/>
                <a:ea typeface="Arial"/>
                <a:cs typeface="Arial"/>
                <a:sym typeface="Arial"/>
              </a:rPr>
              <a:t>Communication</a:t>
            </a:r>
            <a:r>
              <a:rPr lang="en-US" sz="2000">
                <a:solidFill>
                  <a:schemeClr val="dk1"/>
                </a:solidFill>
                <a:latin typeface="Arial"/>
                <a:ea typeface="Arial"/>
                <a:cs typeface="Arial"/>
                <a:sym typeface="Arial"/>
              </a:rPr>
              <a:t>: using signals to communicate with each other; signals can be visual, chemical, aural, tactile, etc.</a:t>
            </a: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b="1">
                <a:solidFill>
                  <a:schemeClr val="dk1"/>
                </a:solidFill>
                <a:latin typeface="Arial"/>
                <a:ea typeface="Arial"/>
                <a:cs typeface="Arial"/>
                <a:sym typeface="Arial"/>
              </a:rPr>
              <a:t>Courtship displays</a:t>
            </a:r>
            <a:r>
              <a:rPr lang="en-US" sz="2000">
                <a:solidFill>
                  <a:schemeClr val="dk1"/>
                </a:solidFill>
                <a:latin typeface="Arial"/>
                <a:ea typeface="Arial"/>
                <a:cs typeface="Arial"/>
                <a:sym typeface="Arial"/>
              </a:rPr>
              <a:t>: series of ritualized visual behaviors designed to attract and convince a member of the opposite sex to mate.</a:t>
            </a: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b="1">
                <a:solidFill>
                  <a:schemeClr val="dk1"/>
                </a:solidFill>
                <a:latin typeface="Arial"/>
                <a:ea typeface="Arial"/>
                <a:cs typeface="Arial"/>
                <a:sym typeface="Arial"/>
              </a:rPr>
              <a:t>Altruistic behaviors: </a:t>
            </a:r>
            <a:r>
              <a:rPr lang="en-US" sz="2000">
                <a:solidFill>
                  <a:schemeClr val="dk1"/>
                </a:solidFill>
                <a:latin typeface="Arial"/>
                <a:ea typeface="Arial"/>
                <a:cs typeface="Arial"/>
                <a:sym typeface="Arial"/>
              </a:rPr>
              <a:t>behaviors that lower the fitness of the individual but increase the fitness of another individual </a:t>
            </a: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0"/>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The painted stork uses its long beak to forage. (credit: J.M. Garg)</a:t>
            </a:r>
            <a:endParaRPr sz="1600" i="1"/>
          </a:p>
        </p:txBody>
      </p:sp>
      <p:pic>
        <p:nvPicPr>
          <p:cNvPr id="363" name="Google Shape;363;p50" descr="Photo shows long-legged storks standing in water."/>
          <p:cNvPicPr preferRelativeResize="0">
            <a:picLocks noGrp="1"/>
          </p:cNvPicPr>
          <p:nvPr>
            <p:ph type="pic" idx="2"/>
          </p:nvPr>
        </p:nvPicPr>
        <p:blipFill rotWithShape="1">
          <a:blip r:embed="rId3">
            <a:alphaModFix/>
          </a:blip>
          <a:srcRect l="-31347" r="-31347"/>
          <a:stretch/>
        </p:blipFill>
        <p:spPr>
          <a:xfrm>
            <a:off x="457199" y="1122386"/>
            <a:ext cx="8062913" cy="3500071"/>
          </a:xfrm>
          <a:prstGeom prst="rect">
            <a:avLst/>
          </a:prstGeom>
          <a:noFill/>
          <a:ln>
            <a:noFill/>
          </a:ln>
        </p:spPr>
      </p:pic>
      <p:sp>
        <p:nvSpPr>
          <p:cNvPr id="364" name="Google Shape;364;p5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FORAGING</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1"/>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This stork’s courtship display is designed to attract potential mates. (credit: Linda “jinterwas”/Flickr)</a:t>
            </a:r>
            <a:endParaRPr sz="1600" i="1"/>
          </a:p>
        </p:txBody>
      </p:sp>
      <p:pic>
        <p:nvPicPr>
          <p:cNvPr id="370" name="Google Shape;370;p51" descr="Photo shows a stork sitting on a nest, flapping its wings."/>
          <p:cNvPicPr preferRelativeResize="0">
            <a:picLocks noGrp="1"/>
          </p:cNvPicPr>
          <p:nvPr>
            <p:ph type="pic" idx="2"/>
          </p:nvPr>
        </p:nvPicPr>
        <p:blipFill rotWithShape="1">
          <a:blip r:embed="rId3">
            <a:alphaModFix/>
          </a:blip>
          <a:srcRect l="-26859" r="-26859"/>
          <a:stretch/>
        </p:blipFill>
        <p:spPr>
          <a:xfrm>
            <a:off x="457199" y="1122386"/>
            <a:ext cx="8062913" cy="3500071"/>
          </a:xfrm>
          <a:prstGeom prst="rect">
            <a:avLst/>
          </a:prstGeom>
          <a:noFill/>
          <a:ln>
            <a:noFill/>
          </a:ln>
        </p:spPr>
      </p:pic>
      <p:sp>
        <p:nvSpPr>
          <p:cNvPr id="371" name="Google Shape;371;p5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COURTSHIP DISPLAYS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2"/>
          <p:cNvSpPr txBox="1">
            <a:spLocks noGrp="1"/>
          </p:cNvSpPr>
          <p:nvPr>
            <p:ph type="title"/>
          </p:nvPr>
        </p:nvSpPr>
        <p:spPr>
          <a:xfrm>
            <a:off x="457200" y="169610"/>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MATING SYSTEMS</a:t>
            </a:r>
            <a:endParaRPr/>
          </a:p>
        </p:txBody>
      </p:sp>
      <p:sp>
        <p:nvSpPr>
          <p:cNvPr id="377" name="Google Shape;377;p52"/>
          <p:cNvSpPr txBox="1"/>
          <p:nvPr/>
        </p:nvSpPr>
        <p:spPr>
          <a:xfrm>
            <a:off x="322729" y="1004053"/>
            <a:ext cx="8534400" cy="68634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Intersexual selection: </a:t>
            </a:r>
            <a:r>
              <a:rPr lang="en-US" sz="2000">
                <a:solidFill>
                  <a:schemeClr val="dk1"/>
                </a:solidFill>
                <a:latin typeface="Arial"/>
                <a:ea typeface="Arial"/>
                <a:cs typeface="Arial"/>
                <a:sym typeface="Arial"/>
              </a:rPr>
              <a:t>individuals of one sex choose mates of the other sex.</a:t>
            </a: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b="1">
                <a:solidFill>
                  <a:schemeClr val="dk1"/>
                </a:solidFill>
                <a:latin typeface="Arial"/>
                <a:ea typeface="Arial"/>
                <a:cs typeface="Arial"/>
                <a:sym typeface="Arial"/>
              </a:rPr>
              <a:t>Intrasexual selection</a:t>
            </a:r>
            <a:r>
              <a:rPr lang="en-US" sz="2000">
                <a:solidFill>
                  <a:schemeClr val="dk1"/>
                </a:solidFill>
                <a:latin typeface="Arial"/>
                <a:ea typeface="Arial"/>
                <a:cs typeface="Arial"/>
                <a:sym typeface="Arial"/>
              </a:rPr>
              <a:t>: competition for mates between species members of the same sex.</a:t>
            </a: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b="1">
                <a:solidFill>
                  <a:schemeClr val="dk1"/>
                </a:solidFill>
                <a:latin typeface="Arial"/>
                <a:ea typeface="Arial"/>
                <a:cs typeface="Arial"/>
                <a:sym typeface="Arial"/>
              </a:rPr>
              <a:t>Mating Systems: </a:t>
            </a:r>
            <a:endParaRPr/>
          </a:p>
          <a:p>
            <a:pPr marL="342900" marR="0" lvl="0" indent="-342900" algn="l" rtl="0">
              <a:spcBef>
                <a:spcPts val="0"/>
              </a:spcBef>
              <a:spcAft>
                <a:spcPts val="0"/>
              </a:spcAft>
              <a:buClr>
                <a:schemeClr val="dk1"/>
              </a:buClr>
              <a:buSzPts val="2000"/>
              <a:buFont typeface="Arial"/>
              <a:buChar char="•"/>
            </a:pPr>
            <a:r>
              <a:rPr lang="en-US" sz="2000" b="1">
                <a:solidFill>
                  <a:schemeClr val="dk1"/>
                </a:solidFill>
                <a:latin typeface="Arial"/>
                <a:ea typeface="Arial"/>
                <a:cs typeface="Arial"/>
                <a:sym typeface="Arial"/>
              </a:rPr>
              <a:t>Monogamous – </a:t>
            </a:r>
            <a:r>
              <a:rPr lang="en-US" sz="2000">
                <a:solidFill>
                  <a:schemeClr val="dk1"/>
                </a:solidFill>
                <a:latin typeface="Arial"/>
                <a:ea typeface="Arial"/>
                <a:cs typeface="Arial"/>
                <a:sym typeface="Arial"/>
              </a:rPr>
              <a:t>one male and one female paired for at least one breeding season</a:t>
            </a:r>
            <a:endParaRPr/>
          </a:p>
          <a:p>
            <a:pPr marL="800100" marR="0" lvl="1" indent="-342900" algn="l" rtl="0">
              <a:spcBef>
                <a:spcPts val="0"/>
              </a:spcBef>
              <a:spcAft>
                <a:spcPts val="0"/>
              </a:spcAft>
              <a:buClr>
                <a:schemeClr val="dk1"/>
              </a:buClr>
              <a:buSzPts val="2000"/>
              <a:buFont typeface="Arial"/>
              <a:buChar char="•"/>
            </a:pPr>
            <a:r>
              <a:rPr lang="en-US" sz="2000" b="1" i="0" u="none" strike="noStrike" cap="none">
                <a:solidFill>
                  <a:schemeClr val="dk1"/>
                </a:solidFill>
                <a:latin typeface="Arial"/>
                <a:ea typeface="Arial"/>
                <a:cs typeface="Arial"/>
                <a:sym typeface="Arial"/>
              </a:rPr>
              <a:t>Mate-guarding hypothesis</a:t>
            </a:r>
            <a:endParaRPr/>
          </a:p>
          <a:p>
            <a:pPr marL="800100" marR="0" lvl="1" indent="-342900" algn="l" rtl="0">
              <a:spcBef>
                <a:spcPts val="0"/>
              </a:spcBef>
              <a:spcAft>
                <a:spcPts val="0"/>
              </a:spcAft>
              <a:buClr>
                <a:schemeClr val="dk1"/>
              </a:buClr>
              <a:buSzPts val="2000"/>
              <a:buFont typeface="Arial"/>
              <a:buChar char="•"/>
            </a:pPr>
            <a:r>
              <a:rPr lang="en-US" sz="2000" b="1" i="0" u="none" strike="noStrike" cap="none">
                <a:solidFill>
                  <a:schemeClr val="dk1"/>
                </a:solidFill>
                <a:latin typeface="Arial"/>
                <a:ea typeface="Arial"/>
                <a:cs typeface="Arial"/>
                <a:sym typeface="Arial"/>
              </a:rPr>
              <a:t>Male-assistance hypothesis</a:t>
            </a:r>
            <a:endParaRPr/>
          </a:p>
          <a:p>
            <a:pPr marL="800100" marR="0" lvl="1" indent="-342900" algn="l" rtl="0">
              <a:spcBef>
                <a:spcPts val="0"/>
              </a:spcBef>
              <a:spcAft>
                <a:spcPts val="0"/>
              </a:spcAft>
              <a:buClr>
                <a:schemeClr val="dk1"/>
              </a:buClr>
              <a:buSzPts val="2000"/>
              <a:buFont typeface="Arial"/>
              <a:buChar char="•"/>
            </a:pPr>
            <a:r>
              <a:rPr lang="en-US" sz="2000" b="1" i="0" u="none" strike="noStrike" cap="none">
                <a:solidFill>
                  <a:schemeClr val="dk1"/>
                </a:solidFill>
                <a:latin typeface="Arial"/>
                <a:ea typeface="Arial"/>
                <a:cs typeface="Arial"/>
                <a:sym typeface="Arial"/>
              </a:rPr>
              <a:t>Female-enforcement hypothesis</a:t>
            </a:r>
            <a:endParaRPr/>
          </a:p>
          <a:p>
            <a:pPr marL="342900" marR="0" lvl="0" indent="-342900" algn="l" rtl="0">
              <a:spcBef>
                <a:spcPts val="0"/>
              </a:spcBef>
              <a:spcAft>
                <a:spcPts val="0"/>
              </a:spcAft>
              <a:buClr>
                <a:schemeClr val="dk1"/>
              </a:buClr>
              <a:buSzPts val="2000"/>
              <a:buFont typeface="Arial"/>
              <a:buChar char="•"/>
            </a:pPr>
            <a:r>
              <a:rPr lang="en-US" sz="2000" b="1">
                <a:solidFill>
                  <a:schemeClr val="dk1"/>
                </a:solidFill>
                <a:latin typeface="Arial"/>
                <a:ea typeface="Arial"/>
                <a:cs typeface="Arial"/>
                <a:sym typeface="Arial"/>
              </a:rPr>
              <a:t>Polygynous – </a:t>
            </a:r>
            <a:r>
              <a:rPr lang="en-US" sz="2000">
                <a:solidFill>
                  <a:schemeClr val="dk1"/>
                </a:solidFill>
                <a:latin typeface="Arial"/>
                <a:ea typeface="Arial"/>
                <a:cs typeface="Arial"/>
                <a:sym typeface="Arial"/>
              </a:rPr>
              <a:t>one male mating with multiple females</a:t>
            </a:r>
            <a:endParaRPr/>
          </a:p>
          <a:p>
            <a:pPr marL="800100" marR="0" lvl="1" indent="-342900" algn="l" rtl="0">
              <a:spcBef>
                <a:spcPts val="0"/>
              </a:spcBef>
              <a:spcAft>
                <a:spcPts val="0"/>
              </a:spcAft>
              <a:buClr>
                <a:schemeClr val="dk1"/>
              </a:buClr>
              <a:buSzPts val="2000"/>
              <a:buFont typeface="Arial"/>
              <a:buChar char="•"/>
            </a:pPr>
            <a:r>
              <a:rPr lang="en-US" sz="2000" b="1" i="0" u="none" strike="noStrike" cap="none">
                <a:solidFill>
                  <a:schemeClr val="dk1"/>
                </a:solidFill>
                <a:latin typeface="Arial"/>
                <a:ea typeface="Arial"/>
                <a:cs typeface="Arial"/>
                <a:sym typeface="Arial"/>
              </a:rPr>
              <a:t>Resource-based polygyny</a:t>
            </a:r>
            <a:endParaRPr/>
          </a:p>
          <a:p>
            <a:pPr marL="800100" marR="0" lvl="1" indent="-342900" algn="l" rtl="0">
              <a:spcBef>
                <a:spcPts val="0"/>
              </a:spcBef>
              <a:spcAft>
                <a:spcPts val="0"/>
              </a:spcAft>
              <a:buClr>
                <a:schemeClr val="dk1"/>
              </a:buClr>
              <a:buSzPts val="2000"/>
              <a:buFont typeface="Arial"/>
              <a:buChar char="•"/>
            </a:pPr>
            <a:r>
              <a:rPr lang="en-US" sz="2000" b="1" i="0" u="none" strike="noStrike" cap="none">
                <a:solidFill>
                  <a:schemeClr val="dk1"/>
                </a:solidFill>
                <a:latin typeface="Arial"/>
                <a:ea typeface="Arial"/>
                <a:cs typeface="Arial"/>
                <a:sym typeface="Arial"/>
              </a:rPr>
              <a:t>Harem mating</a:t>
            </a:r>
            <a:endParaRPr/>
          </a:p>
          <a:p>
            <a:pPr marL="800100" marR="0" lvl="1" indent="-342900" algn="l" rtl="0">
              <a:spcBef>
                <a:spcPts val="0"/>
              </a:spcBef>
              <a:spcAft>
                <a:spcPts val="0"/>
              </a:spcAft>
              <a:buClr>
                <a:schemeClr val="dk1"/>
              </a:buClr>
              <a:buSzPts val="2000"/>
              <a:buFont typeface="Arial"/>
              <a:buChar char="•"/>
            </a:pPr>
            <a:r>
              <a:rPr lang="en-US" sz="2000" b="1" i="0" u="none" strike="noStrike" cap="none">
                <a:solidFill>
                  <a:schemeClr val="dk1"/>
                </a:solidFill>
                <a:latin typeface="Arial"/>
                <a:ea typeface="Arial"/>
                <a:cs typeface="Arial"/>
                <a:sym typeface="Arial"/>
              </a:rPr>
              <a:t>Lek system</a:t>
            </a:r>
            <a:endParaRPr/>
          </a:p>
          <a:p>
            <a:pPr marL="342900" marR="0" lvl="0" indent="-342900" algn="l" rtl="0">
              <a:spcBef>
                <a:spcPts val="0"/>
              </a:spcBef>
              <a:spcAft>
                <a:spcPts val="0"/>
              </a:spcAft>
              <a:buClr>
                <a:schemeClr val="dk1"/>
              </a:buClr>
              <a:buSzPts val="2000"/>
              <a:buFont typeface="Arial"/>
              <a:buChar char="•"/>
            </a:pPr>
            <a:r>
              <a:rPr lang="en-US" sz="2000" b="1">
                <a:solidFill>
                  <a:schemeClr val="dk1"/>
                </a:solidFill>
                <a:latin typeface="Arial"/>
                <a:ea typeface="Arial"/>
                <a:cs typeface="Arial"/>
                <a:sym typeface="Arial"/>
              </a:rPr>
              <a:t>Polyandry – </a:t>
            </a:r>
            <a:r>
              <a:rPr lang="en-US" sz="2000">
                <a:solidFill>
                  <a:schemeClr val="dk1"/>
                </a:solidFill>
                <a:latin typeface="Arial"/>
                <a:ea typeface="Arial"/>
                <a:cs typeface="Arial"/>
                <a:sym typeface="Arial"/>
              </a:rPr>
              <a:t>one female mates with many males</a:t>
            </a: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3"/>
          <p:cNvSpPr txBox="1">
            <a:spLocks noGrp="1"/>
          </p:cNvSpPr>
          <p:nvPr>
            <p:ph type="title"/>
          </p:nvPr>
        </p:nvSpPr>
        <p:spPr>
          <a:xfrm>
            <a:off x="457200" y="169610"/>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LEARNED BEHAVIORS</a:t>
            </a:r>
            <a:endParaRPr/>
          </a:p>
        </p:txBody>
      </p:sp>
      <p:sp>
        <p:nvSpPr>
          <p:cNvPr id="383" name="Google Shape;383;p53"/>
          <p:cNvSpPr txBox="1"/>
          <p:nvPr/>
        </p:nvSpPr>
        <p:spPr>
          <a:xfrm>
            <a:off x="322729" y="1004053"/>
            <a:ext cx="8534400" cy="62478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Habituation: </a:t>
            </a:r>
            <a:r>
              <a:rPr lang="en-US" sz="2000">
                <a:solidFill>
                  <a:schemeClr val="dk1"/>
                </a:solidFill>
                <a:latin typeface="Arial"/>
                <a:ea typeface="Arial"/>
                <a:cs typeface="Arial"/>
                <a:sym typeface="Arial"/>
              </a:rPr>
              <a:t>animal stops responding to a stimulus after a period of repeated exposure.</a:t>
            </a: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b="1">
                <a:solidFill>
                  <a:schemeClr val="dk1"/>
                </a:solidFill>
                <a:latin typeface="Arial"/>
                <a:ea typeface="Arial"/>
                <a:cs typeface="Arial"/>
                <a:sym typeface="Arial"/>
              </a:rPr>
              <a:t>Imprinting</a:t>
            </a:r>
            <a:r>
              <a:rPr lang="en-US" sz="2000">
                <a:solidFill>
                  <a:schemeClr val="dk1"/>
                </a:solidFill>
                <a:latin typeface="Arial"/>
                <a:ea typeface="Arial"/>
                <a:cs typeface="Arial"/>
                <a:sym typeface="Arial"/>
              </a:rPr>
              <a:t>: occurs at a particular age or life stage and is rapid and independent of the species involved.</a:t>
            </a: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b="1">
                <a:solidFill>
                  <a:schemeClr val="dk1"/>
                </a:solidFill>
                <a:latin typeface="Arial"/>
                <a:ea typeface="Arial"/>
                <a:cs typeface="Arial"/>
                <a:sym typeface="Arial"/>
              </a:rPr>
              <a:t>Conditioned Behaviors – </a:t>
            </a:r>
            <a:r>
              <a:rPr lang="en-US" sz="2000">
                <a:solidFill>
                  <a:schemeClr val="dk1"/>
                </a:solidFill>
                <a:latin typeface="Arial"/>
                <a:ea typeface="Arial"/>
                <a:cs typeface="Arial"/>
                <a:sym typeface="Arial"/>
              </a:rPr>
              <a:t>types of associative learning where a stimulus becomes associated with a consequence</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	</a:t>
            </a: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a:solidFill>
                  <a:schemeClr val="dk1"/>
                </a:solidFill>
                <a:latin typeface="Arial"/>
                <a:ea typeface="Arial"/>
                <a:cs typeface="Arial"/>
                <a:sym typeface="Arial"/>
              </a:rPr>
              <a:t>	</a:t>
            </a:r>
            <a:r>
              <a:rPr lang="en-US" sz="2000" b="1">
                <a:solidFill>
                  <a:schemeClr val="dk1"/>
                </a:solidFill>
                <a:latin typeface="Arial"/>
                <a:ea typeface="Arial"/>
                <a:cs typeface="Arial"/>
                <a:sym typeface="Arial"/>
              </a:rPr>
              <a:t>Classical conditioning </a:t>
            </a:r>
            <a:r>
              <a:rPr lang="en-US" sz="2000">
                <a:solidFill>
                  <a:schemeClr val="dk1"/>
                </a:solidFill>
                <a:latin typeface="Arial"/>
                <a:ea typeface="Arial"/>
                <a:cs typeface="Arial"/>
                <a:sym typeface="Arial"/>
              </a:rPr>
              <a:t>– response called the conditioned 	response is associated with a stimulus that it had previously not 	been associated with</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	</a:t>
            </a:r>
            <a:r>
              <a:rPr lang="en-US" sz="2000" b="1">
                <a:solidFill>
                  <a:schemeClr val="dk1"/>
                </a:solidFill>
                <a:latin typeface="Arial"/>
                <a:ea typeface="Arial"/>
                <a:cs typeface="Arial"/>
                <a:sym typeface="Arial"/>
              </a:rPr>
              <a:t>Operant conditioning </a:t>
            </a:r>
            <a:r>
              <a:rPr lang="en-US" sz="2000">
                <a:solidFill>
                  <a:schemeClr val="dk1"/>
                </a:solidFill>
                <a:latin typeface="Arial"/>
                <a:ea typeface="Arial"/>
                <a:cs typeface="Arial"/>
                <a:sym typeface="Arial"/>
              </a:rPr>
              <a:t>– conditioned behavior is gradually 	modified by its consequences</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b="1">
                <a:solidFill>
                  <a:schemeClr val="dk1"/>
                </a:solidFill>
                <a:latin typeface="Arial"/>
                <a:ea typeface="Arial"/>
                <a:cs typeface="Arial"/>
                <a:sym typeface="Arial"/>
              </a:rPr>
              <a:t>Cognitive Learning </a:t>
            </a:r>
            <a:r>
              <a:rPr lang="en-US" sz="2000">
                <a:solidFill>
                  <a:schemeClr val="dk1"/>
                </a:solidFill>
                <a:latin typeface="Arial"/>
                <a:ea typeface="Arial"/>
                <a:cs typeface="Arial"/>
                <a:sym typeface="Arial"/>
              </a:rPr>
              <a:t>– the manipulation of information using the mind</a:t>
            </a: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4"/>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The attachment of ducklings to their mother is an example of imprinting. (credit: modification of work by Mark Harkin)</a:t>
            </a:r>
            <a:endParaRPr sz="1600" i="1"/>
          </a:p>
        </p:txBody>
      </p:sp>
      <p:pic>
        <p:nvPicPr>
          <p:cNvPr id="389" name="Google Shape;389;p54" descr="Photo shows a mother duck and ducklings swimming in the water."/>
          <p:cNvPicPr preferRelativeResize="0">
            <a:picLocks noGrp="1"/>
          </p:cNvPicPr>
          <p:nvPr>
            <p:ph type="pic" idx="2"/>
          </p:nvPr>
        </p:nvPicPr>
        <p:blipFill rotWithShape="1">
          <a:blip r:embed="rId3">
            <a:alphaModFix/>
          </a:blip>
          <a:srcRect l="-26647" r="-26646"/>
          <a:stretch/>
        </p:blipFill>
        <p:spPr>
          <a:xfrm>
            <a:off x="457199" y="1122386"/>
            <a:ext cx="8062913" cy="3500071"/>
          </a:xfrm>
          <a:prstGeom prst="rect">
            <a:avLst/>
          </a:prstGeom>
          <a:noFill/>
          <a:ln>
            <a:noFill/>
          </a:ln>
        </p:spPr>
      </p:pic>
      <p:sp>
        <p:nvSpPr>
          <p:cNvPr id="390" name="Google Shape;390;p5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IMPRINTING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0"/>
          <p:cNvSpPr txBox="1">
            <a:spLocks noGrp="1"/>
          </p:cNvSpPr>
          <p:nvPr>
            <p:ph type="ftr" idx="11"/>
          </p:nvPr>
        </p:nvSpPr>
        <p:spPr>
          <a:xfrm>
            <a:off x="692726" y="6492875"/>
            <a:ext cx="7827385"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78" name="Google Shape;78;p10"/>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A scientist uses a quadrat to measure population size and density. (credit: NPS Sonoran Desert Network)</a:t>
            </a:r>
            <a:endParaRPr sz="1600" b="0">
              <a:solidFill>
                <a:schemeClr val="dk1"/>
              </a:solidFill>
            </a:endParaRPr>
          </a:p>
        </p:txBody>
      </p:sp>
      <p:pic>
        <p:nvPicPr>
          <p:cNvPr id="79" name="Google Shape;79;p10" descr="Photo shows a person looking down at a grid set on a patch of grass."/>
          <p:cNvPicPr preferRelativeResize="0">
            <a:picLocks noGrp="1"/>
          </p:cNvPicPr>
          <p:nvPr>
            <p:ph type="pic" idx="2"/>
          </p:nvPr>
        </p:nvPicPr>
        <p:blipFill rotWithShape="1">
          <a:blip r:embed="rId3">
            <a:alphaModFix/>
          </a:blip>
          <a:srcRect l="-36387" r="-36387"/>
          <a:stretch/>
        </p:blipFill>
        <p:spPr>
          <a:xfrm>
            <a:off x="457199" y="1122386"/>
            <a:ext cx="8062913" cy="3500071"/>
          </a:xfrm>
          <a:prstGeom prst="rect">
            <a:avLst/>
          </a:prstGeom>
          <a:noFill/>
          <a:ln>
            <a:noFill/>
          </a:ln>
        </p:spPr>
      </p:pic>
      <p:sp>
        <p:nvSpPr>
          <p:cNvPr id="80" name="Google Shape;80;p1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POPULATION RESEARCH METHODS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5"/>
          <p:cNvSpPr txBox="1">
            <a:spLocks noGrp="1"/>
          </p:cNvSpPr>
          <p:nvPr>
            <p:ph type="ftr" idx="11"/>
          </p:nvPr>
        </p:nvSpPr>
        <p:spPr>
          <a:xfrm>
            <a:off x="692726" y="6492875"/>
            <a:ext cx="7827385"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396" name="Google Shape;396;p55"/>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In the classic Pavlovian response, the dog becomes conditioned to associate the ringing of the bell with food.</a:t>
            </a:r>
            <a:endParaRPr sz="1600" i="1"/>
          </a:p>
        </p:txBody>
      </p:sp>
      <p:pic>
        <p:nvPicPr>
          <p:cNvPr id="397" name="Google Shape;397;p55" descr="In the unconditioned response, a dog salivates in response to seeing food. The dog is then conditioned by the ringing of a bell every time it sees food. After conditioning, the dog salivates in response to the bell, even if no food is present. This is called a conditioned response."/>
          <p:cNvPicPr preferRelativeResize="0">
            <a:picLocks noGrp="1"/>
          </p:cNvPicPr>
          <p:nvPr>
            <p:ph type="pic" idx="2"/>
          </p:nvPr>
        </p:nvPicPr>
        <p:blipFill rotWithShape="1">
          <a:blip r:embed="rId3">
            <a:alphaModFix/>
          </a:blip>
          <a:srcRect t="-23024" b="-23024"/>
          <a:stretch/>
        </p:blipFill>
        <p:spPr>
          <a:xfrm>
            <a:off x="457199" y="1122386"/>
            <a:ext cx="8062913" cy="3500071"/>
          </a:xfrm>
          <a:prstGeom prst="rect">
            <a:avLst/>
          </a:prstGeom>
          <a:noFill/>
          <a:ln>
            <a:noFill/>
          </a:ln>
        </p:spPr>
      </p:pic>
      <p:sp>
        <p:nvSpPr>
          <p:cNvPr id="398" name="Google Shape;398;p5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CLASSICAL CONDITIONING</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6"/>
          <p:cNvSpPr txBox="1">
            <a:spLocks noGrp="1"/>
          </p:cNvSpPr>
          <p:nvPr>
            <p:ph type="ftr" idx="11"/>
          </p:nvPr>
        </p:nvSpPr>
        <p:spPr>
          <a:xfrm>
            <a:off x="692726" y="6492875"/>
            <a:ext cx="7827385"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404" name="Google Shape;404;p56"/>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The training of dolphins by rewarding them with food is an example of positive reinforcement operant conditioning. (credit: Roland Tanglao)</a:t>
            </a:r>
            <a:endParaRPr sz="1600" i="1"/>
          </a:p>
        </p:txBody>
      </p:sp>
      <p:pic>
        <p:nvPicPr>
          <p:cNvPr id="405" name="Google Shape;405;p56" descr="Photo shows dolphins lying on the edge of their tank, being fed fish by their trainers."/>
          <p:cNvPicPr preferRelativeResize="0">
            <a:picLocks noGrp="1"/>
          </p:cNvPicPr>
          <p:nvPr>
            <p:ph type="pic" idx="2"/>
          </p:nvPr>
        </p:nvPicPr>
        <p:blipFill rotWithShape="1">
          <a:blip r:embed="rId3">
            <a:alphaModFix/>
          </a:blip>
          <a:srcRect l="-26859" r="-26859"/>
          <a:stretch/>
        </p:blipFill>
        <p:spPr>
          <a:xfrm>
            <a:off x="457199" y="1122386"/>
            <a:ext cx="8062913" cy="3500071"/>
          </a:xfrm>
          <a:prstGeom prst="rect">
            <a:avLst/>
          </a:prstGeom>
          <a:noFill/>
          <a:ln>
            <a:noFill/>
          </a:ln>
        </p:spPr>
      </p:pic>
      <p:sp>
        <p:nvSpPr>
          <p:cNvPr id="406" name="Google Shape;406;p5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OPERANT CONDITIONING</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7"/>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1480"/>
              <a:buNone/>
            </a:pPr>
            <a:r>
              <a:rPr lang="en-US" sz="1480"/>
              <a:t>Group I (the green solid line) found food at the end of each trial, group II (the blue dashed line) did not find food for the first 6 days, and group III (the red dotted line) did not find food during runs on the first three days. Notice that rats given food earlier learned faster and eventually caught up to the control group. The orange dots on the group II and III lines show the days when food rewards were added to the mazes.</a:t>
            </a:r>
            <a:endParaRPr sz="1480" i="1"/>
          </a:p>
        </p:txBody>
      </p:sp>
      <p:pic>
        <p:nvPicPr>
          <p:cNvPr id="412" name="Google Shape;412;p57" descr="A diagram shows a rat maze that has several turns and dead ends. Next to this maze is a graph showing the average error of the rats navigating the maze plotted versus the day of the experiment. Rats that are rewarded at the end of each run learn the maze quickly, and the number of errors they make in navigating the maze rapidly drops from six on day one to one on day eleven. Rats that are not rewarded on the first three days but are rewarded after day three learn the maze slowly at first, but quickly after the reward is present. Rats that are not rewarded on the first six days but are rewarded after day six gradually reduce the number of errors over the first three days, but rapidly reduce their errors after an award is present."/>
          <p:cNvPicPr preferRelativeResize="0">
            <a:picLocks noGrp="1"/>
          </p:cNvPicPr>
          <p:nvPr>
            <p:ph type="pic" idx="2"/>
          </p:nvPr>
        </p:nvPicPr>
        <p:blipFill rotWithShape="1">
          <a:blip r:embed="rId3">
            <a:alphaModFix/>
          </a:blip>
          <a:srcRect l="-34803" r="-34802"/>
          <a:stretch/>
        </p:blipFill>
        <p:spPr>
          <a:xfrm>
            <a:off x="457199" y="1122386"/>
            <a:ext cx="8062913" cy="3500071"/>
          </a:xfrm>
          <a:prstGeom prst="rect">
            <a:avLst/>
          </a:prstGeom>
          <a:noFill/>
          <a:ln>
            <a:noFill/>
          </a:ln>
        </p:spPr>
      </p:pic>
      <p:sp>
        <p:nvSpPr>
          <p:cNvPr id="413" name="Google Shape;413;p5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COGNITIVE LEARNING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1"/>
          <p:cNvSpPr txBox="1">
            <a:spLocks noGrp="1"/>
          </p:cNvSpPr>
          <p:nvPr>
            <p:ph type="ftr" idx="11"/>
          </p:nvPr>
        </p:nvSpPr>
        <p:spPr>
          <a:xfrm>
            <a:off x="692726" y="6492875"/>
            <a:ext cx="7827385"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86" name="Google Shape;86;p11"/>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Mark and recapture is used to measure the population size of mobile animals such as </a:t>
            </a:r>
            <a:r>
              <a:rPr lang="en-US" sz="1600">
                <a:solidFill>
                  <a:srgbClr val="6CB255"/>
                </a:solidFill>
              </a:rPr>
              <a:t>(a) </a:t>
            </a:r>
            <a:r>
              <a:rPr lang="en-US" sz="1600"/>
              <a:t>bighorn sheep, </a:t>
            </a:r>
            <a:r>
              <a:rPr lang="en-US" sz="1600">
                <a:solidFill>
                  <a:srgbClr val="6CB255"/>
                </a:solidFill>
              </a:rPr>
              <a:t>(b) </a:t>
            </a:r>
            <a:r>
              <a:rPr lang="en-US" sz="1600"/>
              <a:t>the California condor, and </a:t>
            </a:r>
            <a:r>
              <a:rPr lang="en-US" sz="1600">
                <a:solidFill>
                  <a:srgbClr val="6CB255"/>
                </a:solidFill>
              </a:rPr>
              <a:t>(c) </a:t>
            </a:r>
            <a:r>
              <a:rPr lang="en-US" sz="1600"/>
              <a:t>salmon. (credit a: modification of work by Neal Herbert, NPS; credit b: modification of work by Pacific Southwest Region USFWS; credit c: modification of work by Ingrid Taylar)</a:t>
            </a:r>
            <a:endParaRPr sz="1600"/>
          </a:p>
        </p:txBody>
      </p:sp>
      <p:pic>
        <p:nvPicPr>
          <p:cNvPr id="87" name="Google Shape;87;p11" descr="Photo A shows two bighorn sheep, one with a collar around its neck. Photo B shows a condor in flight with a tag on its wing. Photo C shows a man holding a salmon with a tag on its back."/>
          <p:cNvPicPr preferRelativeResize="0">
            <a:picLocks noGrp="1"/>
          </p:cNvPicPr>
          <p:nvPr>
            <p:ph type="pic" idx="2"/>
          </p:nvPr>
        </p:nvPicPr>
        <p:blipFill rotWithShape="1">
          <a:blip r:embed="rId3">
            <a:alphaModFix/>
          </a:blip>
          <a:srcRect t="-17038" b="-17038"/>
          <a:stretch/>
        </p:blipFill>
        <p:spPr>
          <a:xfrm>
            <a:off x="287543" y="1122386"/>
            <a:ext cx="8573227" cy="3721596"/>
          </a:xfrm>
          <a:prstGeom prst="rect">
            <a:avLst/>
          </a:prstGeom>
          <a:noFill/>
          <a:ln>
            <a:noFill/>
          </a:ln>
        </p:spPr>
      </p:pic>
      <p:sp>
        <p:nvSpPr>
          <p:cNvPr id="88" name="Google Shape;88;p1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POPULATION RESEARCH METHODS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2"/>
          <p:cNvSpPr txBox="1">
            <a:spLocks noGrp="1"/>
          </p:cNvSpPr>
          <p:nvPr>
            <p:ph type="ftr" idx="11"/>
          </p:nvPr>
        </p:nvSpPr>
        <p:spPr>
          <a:xfrm>
            <a:off x="692726" y="6492875"/>
            <a:ext cx="7827385"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94" name="Google Shape;94;p12"/>
          <p:cNvSpPr txBox="1">
            <a:spLocks noGrp="1"/>
          </p:cNvSpPr>
          <p:nvPr>
            <p:ph type="body" idx="1"/>
          </p:nvPr>
        </p:nvSpPr>
        <p:spPr>
          <a:xfrm>
            <a:off x="457199" y="1183341"/>
            <a:ext cx="8062912" cy="448636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20"/>
              <a:buFont typeface="Arial"/>
              <a:buChar char="•"/>
            </a:pPr>
            <a:r>
              <a:rPr lang="en-US" sz="2220"/>
              <a:t> 80 deer are captured, tagged, and released into the forest</a:t>
            </a:r>
            <a:endParaRPr/>
          </a:p>
          <a:p>
            <a:pPr marL="342900" lvl="0" indent="-342900" algn="l" rtl="0">
              <a:spcBef>
                <a:spcPts val="1044"/>
              </a:spcBef>
              <a:spcAft>
                <a:spcPts val="0"/>
              </a:spcAft>
              <a:buSzPts val="2220"/>
              <a:buFont typeface="Arial"/>
              <a:buChar char="•"/>
            </a:pPr>
            <a:r>
              <a:rPr lang="en-US" sz="2220"/>
              <a:t>Later, 100 deer are captured and 20 of them are already marked.</a:t>
            </a:r>
            <a:endParaRPr/>
          </a:p>
          <a:p>
            <a:pPr marL="342900" lvl="0" indent="-342900" algn="l" rtl="0">
              <a:spcBef>
                <a:spcPts val="1044"/>
              </a:spcBef>
              <a:spcAft>
                <a:spcPts val="0"/>
              </a:spcAft>
              <a:buSzPts val="2220"/>
              <a:buFont typeface="Arial"/>
              <a:buChar char="•"/>
            </a:pPr>
            <a:r>
              <a:rPr lang="en-US" sz="2220"/>
              <a:t>We can estimate the population size (</a:t>
            </a:r>
            <a:r>
              <a:rPr lang="en-US" sz="2220" i="1"/>
              <a:t>N</a:t>
            </a:r>
            <a:r>
              <a:rPr lang="en-US" sz="2220"/>
              <a:t>) using the following equation:</a:t>
            </a:r>
            <a:endParaRPr/>
          </a:p>
          <a:p>
            <a:pPr marL="0" lvl="0" indent="0" algn="l" rtl="0">
              <a:spcBef>
                <a:spcPts val="1044"/>
              </a:spcBef>
              <a:spcAft>
                <a:spcPts val="0"/>
              </a:spcAft>
              <a:buClr>
                <a:srgbClr val="6CB255"/>
              </a:buClr>
              <a:buSzPts val="2220"/>
              <a:buNone/>
            </a:pPr>
            <a:endParaRPr sz="2220"/>
          </a:p>
          <a:p>
            <a:pPr marL="0" lvl="0" indent="0" algn="l" rtl="0">
              <a:spcBef>
                <a:spcPts val="1044"/>
              </a:spcBef>
              <a:spcAft>
                <a:spcPts val="0"/>
              </a:spcAft>
              <a:buClr>
                <a:srgbClr val="6CB255"/>
              </a:buClr>
              <a:buSzPts val="2220"/>
              <a:buNone/>
            </a:pPr>
            <a:endParaRPr sz="2220"/>
          </a:p>
          <a:p>
            <a:pPr marL="0" lvl="0" indent="0" algn="l" rtl="0">
              <a:spcBef>
                <a:spcPts val="1044"/>
              </a:spcBef>
              <a:spcAft>
                <a:spcPts val="0"/>
              </a:spcAft>
              <a:buClr>
                <a:srgbClr val="6CB255"/>
              </a:buClr>
              <a:buSzPts val="2220"/>
              <a:buNone/>
            </a:pPr>
            <a:endParaRPr sz="2220"/>
          </a:p>
          <a:p>
            <a:pPr marL="342900" lvl="0" indent="-201930" algn="l" rtl="0">
              <a:spcBef>
                <a:spcPts val="1044"/>
              </a:spcBef>
              <a:spcAft>
                <a:spcPts val="0"/>
              </a:spcAft>
              <a:buSzPts val="2220"/>
              <a:buFont typeface="Arial"/>
              <a:buNone/>
            </a:pPr>
            <a:endParaRPr sz="2220"/>
          </a:p>
          <a:p>
            <a:pPr marL="0" lvl="0" indent="0" algn="l" rtl="0">
              <a:spcBef>
                <a:spcPts val="1044"/>
              </a:spcBef>
              <a:spcAft>
                <a:spcPts val="0"/>
              </a:spcAft>
              <a:buClr>
                <a:srgbClr val="6CB255"/>
              </a:buClr>
              <a:buSzPts val="2220"/>
              <a:buNone/>
            </a:pPr>
            <a:r>
              <a:rPr lang="en-US" sz="2220"/>
              <a:t> </a:t>
            </a:r>
            <a:endParaRPr sz="2220"/>
          </a:p>
        </p:txBody>
      </p:sp>
      <p:sp>
        <p:nvSpPr>
          <p:cNvPr id="95" name="Google Shape;95;p1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MARK AND RECAPTURE EXAMPLE</a:t>
            </a:r>
            <a:endParaRPr/>
          </a:p>
        </p:txBody>
      </p:sp>
      <p:pic>
        <p:nvPicPr>
          <p:cNvPr id="96" name="Google Shape;96;p12"/>
          <p:cNvPicPr preferRelativeResize="0"/>
          <p:nvPr/>
        </p:nvPicPr>
        <p:blipFill rotWithShape="1">
          <a:blip r:embed="rId3">
            <a:alphaModFix/>
          </a:blip>
          <a:srcRect/>
          <a:stretch/>
        </p:blipFill>
        <p:spPr>
          <a:xfrm>
            <a:off x="842182" y="3457309"/>
            <a:ext cx="7292946" cy="851840"/>
          </a:xfrm>
          <a:prstGeom prst="rect">
            <a:avLst/>
          </a:prstGeom>
          <a:noFill/>
          <a:ln>
            <a:noFill/>
          </a:ln>
        </p:spPr>
      </p:pic>
      <p:pic>
        <p:nvPicPr>
          <p:cNvPr id="97" name="Google Shape;97;p12"/>
          <p:cNvPicPr preferRelativeResize="0"/>
          <p:nvPr/>
        </p:nvPicPr>
        <p:blipFill rotWithShape="1">
          <a:blip r:embed="rId4">
            <a:alphaModFix/>
          </a:blip>
          <a:srcRect/>
          <a:stretch/>
        </p:blipFill>
        <p:spPr>
          <a:xfrm>
            <a:off x="842182" y="4309149"/>
            <a:ext cx="2845497" cy="1033281"/>
          </a:xfrm>
          <a:prstGeom prst="rect">
            <a:avLst/>
          </a:prstGeom>
          <a:noFill/>
          <a:ln>
            <a:noFill/>
          </a:ln>
        </p:spPr>
      </p:pic>
      <p:sp>
        <p:nvSpPr>
          <p:cNvPr id="98" name="Google Shape;98;p12"/>
          <p:cNvSpPr txBox="1"/>
          <p:nvPr/>
        </p:nvSpPr>
        <p:spPr>
          <a:xfrm>
            <a:off x="967686" y="5669705"/>
            <a:ext cx="286488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The estimated size is 400.</a:t>
            </a:r>
            <a:endParaRPr sz="1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3"/>
          <p:cNvSpPr txBox="1">
            <a:spLocks noGrp="1"/>
          </p:cNvSpPr>
          <p:nvPr>
            <p:ph type="ftr" idx="11"/>
          </p:nvPr>
        </p:nvSpPr>
        <p:spPr>
          <a:xfrm>
            <a:off x="692726" y="6492875"/>
            <a:ext cx="7827385"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04" name="Google Shape;104;p13"/>
          <p:cNvSpPr txBox="1">
            <a:spLocks noGrp="1"/>
          </p:cNvSpPr>
          <p:nvPr>
            <p:ph type="body" idx="1"/>
          </p:nvPr>
        </p:nvSpPr>
        <p:spPr>
          <a:xfrm>
            <a:off x="457199" y="1183341"/>
            <a:ext cx="8062912" cy="44863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400"/>
              <a:buNone/>
            </a:pPr>
            <a:endParaRPr sz="2400"/>
          </a:p>
          <a:p>
            <a:pPr marL="0" lvl="0" indent="0" algn="l" rtl="0">
              <a:spcBef>
                <a:spcPts val="1080"/>
              </a:spcBef>
              <a:spcAft>
                <a:spcPts val="0"/>
              </a:spcAft>
              <a:buClr>
                <a:srgbClr val="6CB255"/>
              </a:buClr>
              <a:buSzPts val="2400"/>
              <a:buNone/>
            </a:pPr>
            <a:endParaRPr sz="2400"/>
          </a:p>
          <a:p>
            <a:pPr marL="0" lvl="0" indent="0" algn="l" rtl="0">
              <a:spcBef>
                <a:spcPts val="1080"/>
              </a:spcBef>
              <a:spcAft>
                <a:spcPts val="0"/>
              </a:spcAft>
              <a:buClr>
                <a:srgbClr val="6CB255"/>
              </a:buClr>
              <a:buSzPts val="2400"/>
              <a:buNone/>
            </a:pPr>
            <a:endParaRPr sz="2400"/>
          </a:p>
          <a:p>
            <a:pPr marL="0" lvl="0" indent="0" algn="l" rtl="0">
              <a:spcBef>
                <a:spcPts val="1080"/>
              </a:spcBef>
              <a:spcAft>
                <a:spcPts val="0"/>
              </a:spcAft>
              <a:buClr>
                <a:srgbClr val="6CB255"/>
              </a:buClr>
              <a:buSzPts val="2400"/>
              <a:buNone/>
            </a:pPr>
            <a:endParaRPr sz="2400"/>
          </a:p>
          <a:p>
            <a:pPr marL="0" lvl="0" indent="0" algn="l" rtl="0">
              <a:spcBef>
                <a:spcPts val="1080"/>
              </a:spcBef>
              <a:spcAft>
                <a:spcPts val="0"/>
              </a:spcAft>
              <a:buClr>
                <a:srgbClr val="6CB255"/>
              </a:buClr>
              <a:buSzPts val="2400"/>
              <a:buNone/>
            </a:pPr>
            <a:r>
              <a:rPr lang="en-US" sz="2400"/>
              <a:t> </a:t>
            </a:r>
            <a:endParaRPr sz="2400"/>
          </a:p>
        </p:txBody>
      </p:sp>
      <p:sp>
        <p:nvSpPr>
          <p:cNvPr id="105" name="Google Shape;105;p1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SPECIES DISTRIBUTION</a:t>
            </a:r>
            <a:endParaRPr/>
          </a:p>
        </p:txBody>
      </p:sp>
      <p:sp>
        <p:nvSpPr>
          <p:cNvPr id="106" name="Google Shape;106;p13"/>
          <p:cNvSpPr txBox="1"/>
          <p:nvPr/>
        </p:nvSpPr>
        <p:spPr>
          <a:xfrm>
            <a:off x="692726" y="1262366"/>
            <a:ext cx="8020968"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Species dispersion patterns</a:t>
            </a:r>
            <a:r>
              <a:rPr lang="en-US" sz="2400">
                <a:solidFill>
                  <a:schemeClr val="dk1"/>
                </a:solidFill>
                <a:latin typeface="Arial"/>
                <a:ea typeface="Arial"/>
                <a:cs typeface="Arial"/>
                <a:sym typeface="Arial"/>
              </a:rPr>
              <a:t> (or distribution patterns) show the spatial relationship between members of a population within a habitat at a particular point in time.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4"/>
          <p:cNvSpPr txBox="1">
            <a:spLocks noGrp="1"/>
          </p:cNvSpPr>
          <p:nvPr>
            <p:ph type="ftr" idx="11"/>
          </p:nvPr>
        </p:nvSpPr>
        <p:spPr>
          <a:xfrm>
            <a:off x="692726" y="6492875"/>
            <a:ext cx="7827385"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12" name="Google Shape;112;p14"/>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1480"/>
              <a:buNone/>
            </a:pPr>
            <a:r>
              <a:rPr lang="en-US" sz="1480"/>
              <a:t>Species may have uniform, random, or clumped distribution. Territorial birds such as penguins tend to have uniform distribution. Plants such as dandelions with wind-dispersed seeds tend to be randomly distributed. Animals such as elephants that travel in groups exhibit clumped distribution. (credit a: modification of work by Ben Tubby; credit b: modification of work by Rosendahl; credit c: modification of work by Rebecca Wood)</a:t>
            </a:r>
            <a:endParaRPr/>
          </a:p>
        </p:txBody>
      </p:sp>
      <p:pic>
        <p:nvPicPr>
          <p:cNvPr id="113" name="Google Shape;113;p14" descr="Photo (a) shows penguins, which maintain a defined territory and therefore have a uniform distribution. Photo (b) shows a field of dandelions whose seeds are dispersed by wind, resulting in a random distribution patter. Photo (c) shows elephants, which travel in herds resulting in a clumped distribution pattern."/>
          <p:cNvPicPr preferRelativeResize="0">
            <a:picLocks noGrp="1"/>
          </p:cNvPicPr>
          <p:nvPr>
            <p:ph type="pic" idx="2"/>
          </p:nvPr>
        </p:nvPicPr>
        <p:blipFill rotWithShape="1">
          <a:blip r:embed="rId3">
            <a:alphaModFix/>
          </a:blip>
          <a:srcRect t="-11690" b="-11689"/>
          <a:stretch/>
        </p:blipFill>
        <p:spPr>
          <a:xfrm>
            <a:off x="457199" y="1122386"/>
            <a:ext cx="8062913" cy="3500071"/>
          </a:xfrm>
          <a:prstGeom prst="rect">
            <a:avLst/>
          </a:prstGeom>
          <a:noFill/>
          <a:ln>
            <a:noFill/>
          </a:ln>
        </p:spPr>
      </p:pic>
      <p:sp>
        <p:nvSpPr>
          <p:cNvPr id="114" name="Google Shape;114;p1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SPECIES DISTRIBUTION</a:t>
            </a:r>
            <a:endParaRPr/>
          </a:p>
        </p:txBody>
      </p:sp>
    </p:spTree>
  </p:cSld>
  <p:clrMapOvr>
    <a:masterClrMapping/>
  </p:clrMapOvr>
</p:sld>
</file>

<file path=ppt/theme/theme1.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3381</Words>
  <Application>Microsoft Office PowerPoint</Application>
  <PresentationFormat>On-screen Show (4:3)</PresentationFormat>
  <Paragraphs>246</Paragraphs>
  <Slides>52</Slides>
  <Notes>52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Calibri</vt:lpstr>
      <vt:lpstr>Arial Black</vt:lpstr>
      <vt:lpstr>Arial</vt:lpstr>
      <vt:lpstr>Essential</vt:lpstr>
      <vt:lpstr>BIOLOGY 2E</vt:lpstr>
      <vt:lpstr>POPULATION ECOLOGY</vt:lpstr>
      <vt:lpstr>POPULATION SIZE AND DENSITY</vt:lpstr>
      <vt:lpstr>EXAMPLE POPULATION-BASED STUDY</vt:lpstr>
      <vt:lpstr>POPULATION RESEARCH METHODS</vt:lpstr>
      <vt:lpstr>POPULATION RESEARCH METHODS</vt:lpstr>
      <vt:lpstr>MARK AND RECAPTURE EXAMPLE</vt:lpstr>
      <vt:lpstr>SPECIES DISTRIBUTION</vt:lpstr>
      <vt:lpstr>SPECIES DISTRIBUTION</vt:lpstr>
      <vt:lpstr>DEMOGRAPHY</vt:lpstr>
      <vt:lpstr>SURVIVORSHIP CURVES</vt:lpstr>
      <vt:lpstr>PARENTAL CARE AND FECUNDITY</vt:lpstr>
      <vt:lpstr>OTHER FECUNDITY FACTORS</vt:lpstr>
      <vt:lpstr>SINGLE VERSUS MULTIPLE REPRODUCTIVE EVENTS</vt:lpstr>
      <vt:lpstr>POPULATION GROWTH</vt:lpstr>
      <vt:lpstr>POPULATION GROWTH</vt:lpstr>
      <vt:lpstr>GROWTH RATE CALCULATIONS</vt:lpstr>
      <vt:lpstr>LOGISTIC GROWTH MODEL</vt:lpstr>
      <vt:lpstr>POPULATION REGULATION </vt:lpstr>
      <vt:lpstr>K-SELECTED AND R-SELECTED SPECIES</vt:lpstr>
      <vt:lpstr>K-SELECTED AND R-SELECTED SPECIES</vt:lpstr>
      <vt:lpstr>HUMAN POPULATION GROWTH</vt:lpstr>
      <vt:lpstr>HUMAN POPULATION GROWTH</vt:lpstr>
      <vt:lpstr>AGE STRUCTURE</vt:lpstr>
      <vt:lpstr>GROWTH RATE AROUND THE WORLD</vt:lpstr>
      <vt:lpstr>COMMUNITY ECOLOGY</vt:lpstr>
      <vt:lpstr>COMPETITIVE EXCLUSION PRINCIPLE</vt:lpstr>
      <vt:lpstr>PREDATOR-PREY RELATIONSHIPS</vt:lpstr>
      <vt:lpstr>DEFENSE AGAINST PREDATION</vt:lpstr>
      <vt:lpstr>DEFENSE AGAINST PREDATION</vt:lpstr>
      <vt:lpstr>DEFENSE AGAINST PREDATION</vt:lpstr>
      <vt:lpstr>SYMBIOSIS</vt:lpstr>
      <vt:lpstr>COMMENSAL RELATIONSHIP</vt:lpstr>
      <vt:lpstr>MUTUALISTIC RELATIONSHIP</vt:lpstr>
      <vt:lpstr>PARASITISM</vt:lpstr>
      <vt:lpstr>FOUNDATION SPECIES</vt:lpstr>
      <vt:lpstr>KEYSTONE SPECIES</vt:lpstr>
      <vt:lpstr>INVASIVE SPECIES</vt:lpstr>
      <vt:lpstr>COMMUNITY DYNAMICS</vt:lpstr>
      <vt:lpstr>BEHAVIORAL BIOLOGY</vt:lpstr>
      <vt:lpstr>INNATE BEHAVIORS</vt:lpstr>
      <vt:lpstr>FIXED ACTION PATTERN</vt:lpstr>
      <vt:lpstr>MIGRATION</vt:lpstr>
      <vt:lpstr>INNATE BEHAVIORS</vt:lpstr>
      <vt:lpstr>FORAGING</vt:lpstr>
      <vt:lpstr>COURTSHIP DISPLAYS</vt:lpstr>
      <vt:lpstr>MATING SYSTEMS</vt:lpstr>
      <vt:lpstr>LEARNED BEHAVIORS</vt:lpstr>
      <vt:lpstr>IMPRINTING</vt:lpstr>
      <vt:lpstr>CLASSICAL CONDITIONING</vt:lpstr>
      <vt:lpstr>OPERANT CONDITIONING</vt:lpstr>
      <vt:lpstr>COGNITIVE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2E</dc:title>
  <dc:creator>Lisa Aschemeier</dc:creator>
  <cp:lastModifiedBy>Lisa Aschemeier</cp:lastModifiedBy>
  <cp:revision>1</cp:revision>
  <dcterms:modified xsi:type="dcterms:W3CDTF">2019-07-27T14:11:49Z</dcterms:modified>
</cp:coreProperties>
</file>