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6858000" cy="9144000"/>
  <p:embeddedFontLst>
    <p:embeddedFont>
      <p:font typeface="Arial Black"/>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9" roundtripDataSignature="AMtx7mgD4Rkg8DeIg2yFmdak7AtmNTYE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ArialBlack-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5" name="Shape 15"/>
        <p:cNvGrpSpPr/>
        <p:nvPr/>
      </p:nvGrpSpPr>
      <p:grpSpPr>
        <a:xfrm>
          <a:off x="0" y="0"/>
          <a:ext cx="0" cy="0"/>
          <a:chOff x="0" y="0"/>
          <a:chExt cx="0" cy="0"/>
        </a:xfrm>
      </p:grpSpPr>
      <p:sp>
        <p:nvSpPr>
          <p:cNvPr id="16" name="Google Shape;16;p3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4"/>
          <p:cNvSpPr txBox="1"/>
          <p:nvPr/>
        </p:nvSpPr>
        <p:spPr>
          <a:xfrm>
            <a:off x="0" y="78967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500"/>
              <a:buFont typeface="Arial Black"/>
              <a:buNone/>
            </a:pPr>
            <a:r>
              <a:rPr b="0" i="0" lang="en-US" sz="3500" u="none" cap="none" strike="noStrike">
                <a:solidFill>
                  <a:srgbClr val="6CB255"/>
                </a:solidFill>
                <a:latin typeface="Arial Black"/>
                <a:ea typeface="Arial Black"/>
                <a:cs typeface="Arial Black"/>
                <a:sym typeface="Arial Black"/>
              </a:rPr>
              <a:t>COLLEGE PHYSICS</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 Chapter Title</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pic>
        <p:nvPicPr>
          <p:cNvPr descr="medium_covers_Page_2.png" id="19" name="Google Shape;19;p34"/>
          <p:cNvPicPr preferRelativeResize="0"/>
          <p:nvPr/>
        </p:nvPicPr>
        <p:blipFill rotWithShape="1">
          <a:blip r:embed="rId2">
            <a:alphaModFix/>
          </a:blip>
          <a:srcRect b="0" l="0" r="0" t="0"/>
          <a:stretch/>
        </p:blipFill>
        <p:spPr>
          <a:xfrm>
            <a:off x="3562758" y="2517424"/>
            <a:ext cx="2010682" cy="2603836"/>
          </a:xfrm>
          <a:prstGeom prst="rect">
            <a:avLst/>
          </a:prstGeom>
          <a:noFill/>
          <a:ln>
            <a:noFill/>
          </a:ln>
          <a:effectLst>
            <a:reflection blurRad="0" dir="0" dist="0" endA="300" endPos="35000" fadeDir="5400000" kx="0" rotWithShape="0" algn="bl" stA="52000" stPos="0" sy="-100000" ky="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20" name="Shape 20"/>
        <p:cNvGrpSpPr/>
        <p:nvPr/>
      </p:nvGrpSpPr>
      <p:grpSpPr>
        <a:xfrm>
          <a:off x="0" y="0"/>
          <a:ext cx="0" cy="0"/>
          <a:chOff x="0" y="0"/>
          <a:chExt cx="0" cy="0"/>
        </a:xfrm>
      </p:grpSpPr>
      <p:sp>
        <p:nvSpPr>
          <p:cNvPr id="21" name="Google Shape;21;p3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5"/>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3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5"/>
          <p:cNvSpPr/>
          <p:nvPr>
            <p:ph idx="2" type="pic"/>
          </p:nvPr>
        </p:nvSpPr>
        <p:spPr>
          <a:xfrm>
            <a:off x="457199" y="1122386"/>
            <a:ext cx="8062913" cy="3500071"/>
          </a:xfrm>
          <a:prstGeom prst="rect">
            <a:avLst/>
          </a:prstGeom>
          <a:noFill/>
          <a:ln>
            <a:noFill/>
          </a:ln>
        </p:spPr>
        <p:txBody>
          <a:bodyPr anchorCtr="0" anchor="t" bIns="45700" lIns="91425" spcFirstLastPara="1" rIns="91425" wrap="square" tIns="45700">
            <a:norm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6" name="Google Shape;26;p35"/>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6CB255"/>
              </a:buClr>
              <a:buSzPts val="2000"/>
              <a:buNone/>
              <a:defRPr>
                <a:solidFill>
                  <a:srgbClr val="000000"/>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p:cSld name="Two Content">
    <p:spTree>
      <p:nvGrpSpPr>
        <p:cNvPr id="27" name="Shape 27"/>
        <p:cNvGrpSpPr/>
        <p:nvPr/>
      </p:nvGrpSpPr>
      <p:grpSpPr>
        <a:xfrm>
          <a:off x="0" y="0"/>
          <a:ext cx="0" cy="0"/>
          <a:chOff x="0" y="0"/>
          <a:chExt cx="0" cy="0"/>
        </a:xfrm>
      </p:grpSpPr>
      <p:sp>
        <p:nvSpPr>
          <p:cNvPr id="28" name="Google Shape;28;p3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6"/>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6"/>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36"/>
          <p:cNvSpPr/>
          <p:nvPr>
            <p:ph idx="2" type="pic"/>
          </p:nvPr>
        </p:nvSpPr>
        <p:spPr>
          <a:xfrm>
            <a:off x="457199" y="1107618"/>
            <a:ext cx="4031619" cy="4607689"/>
          </a:xfrm>
          <a:prstGeom prst="rect">
            <a:avLst/>
          </a:prstGeom>
          <a:noFill/>
          <a:ln>
            <a:noFill/>
          </a:ln>
        </p:spPr>
        <p:txBody>
          <a:bodyPr anchorCtr="0" anchor="t" bIns="45700" lIns="91425" spcFirstLastPara="1" rIns="91425" wrap="square" tIns="45700">
            <a:norm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3" name="Google Shape;33;p36"/>
          <p:cNvSpPr txBox="1"/>
          <p:nvPr>
            <p:ph idx="1" type="body"/>
          </p:nvPr>
        </p:nvSpPr>
        <p:spPr>
          <a:xfrm>
            <a:off x="4606925" y="1107618"/>
            <a:ext cx="3913188" cy="4607382"/>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6CB255"/>
              </a:buClr>
              <a:buSzPts val="2000"/>
              <a:buNone/>
              <a:defRPr>
                <a:solidFill>
                  <a:srgbClr val="212F62"/>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p:cSld name="Content with Caption">
    <p:spTree>
      <p:nvGrpSpPr>
        <p:cNvPr id="34" name="Shape 34"/>
        <p:cNvGrpSpPr/>
        <p:nvPr/>
      </p:nvGrpSpPr>
      <p:grpSpPr>
        <a:xfrm>
          <a:off x="0" y="0"/>
          <a:ext cx="0" cy="0"/>
          <a:chOff x="0" y="0"/>
          <a:chExt cx="0" cy="0"/>
        </a:xfrm>
      </p:grpSpPr>
      <p:sp>
        <p:nvSpPr>
          <p:cNvPr id="35" name="Google Shape;35;p37"/>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SzPts val="3200"/>
              <a:buNone/>
              <a:defRPr sz="3200"/>
            </a:lvl1pPr>
            <a:lvl2pPr indent="-406400" lvl="1" marL="914400" algn="l">
              <a:spcBef>
                <a:spcPts val="600"/>
              </a:spcBef>
              <a:spcAft>
                <a:spcPts val="0"/>
              </a:spcAft>
              <a:buSzPts val="2800"/>
              <a:buFont typeface="Arial Black"/>
              <a:buAutoNum type="alphaLcParenR"/>
              <a:defRPr sz="2800"/>
            </a:lvl2pPr>
            <a:lvl3pPr indent="-381000" lvl="2" marL="1371600" algn="l">
              <a:spcBef>
                <a:spcPts val="480"/>
              </a:spcBef>
              <a:spcAft>
                <a:spcPts val="0"/>
              </a:spcAft>
              <a:buSzPts val="2400"/>
              <a:buFont typeface="Arial Black"/>
              <a:buAutoNum type="alphaLcParenR"/>
              <a:defRPr sz="2400"/>
            </a:lvl3pPr>
            <a:lvl4pPr indent="-355600" lvl="3" marL="1828800" algn="l">
              <a:spcBef>
                <a:spcPts val="400"/>
              </a:spcBef>
              <a:spcAft>
                <a:spcPts val="0"/>
              </a:spcAft>
              <a:buSzPts val="2000"/>
              <a:buFont typeface="Arial Black"/>
              <a:buAutoNum type="alphaLcParenR"/>
              <a:defRPr sz="2000"/>
            </a:lvl4pPr>
            <a:lvl5pPr indent="-355600" lvl="4" marL="2286000" algn="l">
              <a:spcBef>
                <a:spcPts val="400"/>
              </a:spcBef>
              <a:spcAft>
                <a:spcPts val="0"/>
              </a:spcAft>
              <a:buSzPts val="2000"/>
              <a:buFont typeface="Arial Black"/>
              <a:buAutoNum type="alphaLcParen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36" name="Google Shape;36;p37"/>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37" name="Google Shape;37;p37"/>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7"/>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7"/>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3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6CB255"/>
              </a:buClr>
              <a:buSzPts val="2400"/>
              <a:buFont typeface="Arial Black"/>
              <a:buNone/>
              <a:defRPr b="0" i="0" sz="2400" u="none" cap="none" strike="noStrik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3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3"/>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400" u="none" cap="none" strike="noStrike">
                <a:solidFill>
                  <a:srgbClr val="FFFFFF"/>
                </a:solidFill>
                <a:latin typeface="Arial"/>
                <a:ea typeface="Arial"/>
                <a:cs typeface="Arial"/>
                <a:sym typeface="Arial"/>
              </a:defRPr>
            </a:lvl1pPr>
            <a:lvl2pPr indent="0" lvl="1" marL="0" marR="0" rtl="0" algn="r">
              <a:spcBef>
                <a:spcPts val="0"/>
              </a:spcBef>
              <a:buNone/>
              <a:defRPr b="1" i="0" sz="2400" u="none" cap="none" strike="noStrike">
                <a:solidFill>
                  <a:srgbClr val="FFFFFF"/>
                </a:solidFill>
                <a:latin typeface="Arial"/>
                <a:ea typeface="Arial"/>
                <a:cs typeface="Arial"/>
                <a:sym typeface="Arial"/>
              </a:defRPr>
            </a:lvl2pPr>
            <a:lvl3pPr indent="0" lvl="2" marL="0" marR="0" rtl="0" algn="r">
              <a:spcBef>
                <a:spcPts val="0"/>
              </a:spcBef>
              <a:buNone/>
              <a:defRPr b="1" i="0" sz="2400" u="none" cap="none" strike="noStrike">
                <a:solidFill>
                  <a:srgbClr val="FFFFFF"/>
                </a:solidFill>
                <a:latin typeface="Arial"/>
                <a:ea typeface="Arial"/>
                <a:cs typeface="Arial"/>
                <a:sym typeface="Arial"/>
              </a:defRPr>
            </a:lvl3pPr>
            <a:lvl4pPr indent="0" lvl="3" marL="0" marR="0" rtl="0" algn="r">
              <a:spcBef>
                <a:spcPts val="0"/>
              </a:spcBef>
              <a:buNone/>
              <a:defRPr b="1" i="0" sz="2400" u="none" cap="none" strike="noStrike">
                <a:solidFill>
                  <a:srgbClr val="FFFFFF"/>
                </a:solidFill>
                <a:latin typeface="Arial"/>
                <a:ea typeface="Arial"/>
                <a:cs typeface="Arial"/>
                <a:sym typeface="Arial"/>
              </a:defRPr>
            </a:lvl4pPr>
            <a:lvl5pPr indent="0" lvl="4" marL="0" marR="0" rtl="0" algn="r">
              <a:spcBef>
                <a:spcPts val="0"/>
              </a:spcBef>
              <a:buNone/>
              <a:defRPr b="1" i="0" sz="2400" u="none" cap="none" strike="noStrike">
                <a:solidFill>
                  <a:srgbClr val="FFFFFF"/>
                </a:solidFill>
                <a:latin typeface="Arial"/>
                <a:ea typeface="Arial"/>
                <a:cs typeface="Arial"/>
                <a:sym typeface="Arial"/>
              </a:defRPr>
            </a:lvl5pPr>
            <a:lvl6pPr indent="0" lvl="5" marL="0" marR="0" rtl="0" algn="r">
              <a:spcBef>
                <a:spcPts val="0"/>
              </a:spcBef>
              <a:buNone/>
              <a:defRPr b="1" i="0" sz="2400" u="none" cap="none" strike="noStrike">
                <a:solidFill>
                  <a:srgbClr val="FFFFFF"/>
                </a:solidFill>
                <a:latin typeface="Arial"/>
                <a:ea typeface="Arial"/>
                <a:cs typeface="Arial"/>
                <a:sym typeface="Arial"/>
              </a:defRPr>
            </a:lvl6pPr>
            <a:lvl7pPr indent="0" lvl="6" marL="0" marR="0" rtl="0" algn="r">
              <a:spcBef>
                <a:spcPts val="0"/>
              </a:spcBef>
              <a:buNone/>
              <a:defRPr b="1" i="0" sz="2400" u="none" cap="none" strike="noStrike">
                <a:solidFill>
                  <a:srgbClr val="FFFFFF"/>
                </a:solidFill>
                <a:latin typeface="Arial"/>
                <a:ea typeface="Arial"/>
                <a:cs typeface="Arial"/>
                <a:sym typeface="Arial"/>
              </a:defRPr>
            </a:lvl7pPr>
            <a:lvl8pPr indent="0" lvl="7" marL="0" marR="0" rtl="0" algn="r">
              <a:spcBef>
                <a:spcPts val="0"/>
              </a:spcBef>
              <a:buNone/>
              <a:defRPr b="1" i="0" sz="2400" u="none" cap="none" strike="noStrike">
                <a:solidFill>
                  <a:srgbClr val="FFFFFF"/>
                </a:solidFill>
                <a:latin typeface="Arial"/>
                <a:ea typeface="Arial"/>
                <a:cs typeface="Arial"/>
                <a:sym typeface="Arial"/>
              </a:defRPr>
            </a:lvl8pPr>
            <a:lvl9pPr indent="0" lvl="8" marL="0" marR="0" rtl="0" algn="r">
              <a:spcBef>
                <a:spcPts val="0"/>
              </a:spcBef>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hyperlink" Target="http://creativecommons.org/licenses/by-nc-sa/4.0/" TargetMode="External"/><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4" name="Shape 44"/>
        <p:cNvGrpSpPr/>
        <p:nvPr/>
      </p:nvGrpSpPr>
      <p:grpSpPr>
        <a:xfrm>
          <a:off x="0" y="0"/>
          <a:ext cx="0" cy="0"/>
          <a:chOff x="0" y="0"/>
          <a:chExt cx="0" cy="0"/>
        </a:xfrm>
      </p:grpSpPr>
      <p:pic>
        <p:nvPicPr>
          <p:cNvPr descr="openstax college logo" id="45" name="Google Shape;45;p1"/>
          <p:cNvPicPr preferRelativeResize="0"/>
          <p:nvPr/>
        </p:nvPicPr>
        <p:blipFill rotWithShape="1">
          <a:blip r:embed="rId3">
            <a:alphaModFix/>
          </a:blip>
          <a:srcRect b="0" l="0" r="0" t="0"/>
          <a:stretch/>
        </p:blipFill>
        <p:spPr>
          <a:xfrm>
            <a:off x="7317311" y="5507235"/>
            <a:ext cx="1507110" cy="1077181"/>
          </a:xfrm>
          <a:prstGeom prst="rect">
            <a:avLst/>
          </a:prstGeom>
          <a:noFill/>
          <a:ln>
            <a:noFill/>
          </a:ln>
        </p:spPr>
      </p:pic>
      <p:pic>
        <p:nvPicPr>
          <p:cNvPr descr="Biology" id="46" name="Google Shape;46;p1"/>
          <p:cNvPicPr preferRelativeResize="0"/>
          <p:nvPr/>
        </p:nvPicPr>
        <p:blipFill rotWithShape="1">
          <a:blip r:embed="rId4">
            <a:alphaModFix/>
          </a:blip>
          <a:srcRect b="0" l="0" r="0" t="0"/>
          <a:stretch/>
        </p:blipFill>
        <p:spPr>
          <a:xfrm>
            <a:off x="3562758" y="2518312"/>
            <a:ext cx="2010682" cy="2602059"/>
          </a:xfrm>
          <a:prstGeom prst="rect">
            <a:avLst/>
          </a:prstGeom>
          <a:noFill/>
          <a:ln>
            <a:noFill/>
          </a:ln>
          <a:effectLst>
            <a:reflection blurRad="0" dir="0" dist="0" endA="300" endPos="35000" fadeDir="5400000" kx="0" rotWithShape="0" algn="bl" stA="52000" stPos="0" sy="-100000" ky="0"/>
          </a:effectLst>
        </p:spPr>
      </p:pic>
      <p:sp>
        <p:nvSpPr>
          <p:cNvPr id="47" name="Google Shape;47;p1"/>
          <p:cNvSpPr txBox="1"/>
          <p:nvPr/>
        </p:nvSpPr>
        <p:spPr>
          <a:xfrm>
            <a:off x="0" y="1607826"/>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46 </a:t>
            </a:r>
            <a:r>
              <a:rPr b="1" i="0" lang="en-US" sz="2000" u="none" cap="none" strike="noStrike">
                <a:solidFill>
                  <a:srgbClr val="212F62"/>
                </a:solidFill>
                <a:latin typeface="Arial"/>
                <a:ea typeface="Arial"/>
                <a:cs typeface="Arial"/>
                <a:sym typeface="Arial"/>
              </a:rPr>
              <a:t>ECOSYSTEMS</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sp>
        <p:nvSpPr>
          <p:cNvPr id="48" name="Google Shape;48;p1"/>
          <p:cNvSpPr txBox="1"/>
          <p:nvPr>
            <p:ph idx="4294967295" type="title"/>
          </p:nvPr>
        </p:nvSpPr>
        <p:spPr>
          <a:xfrm>
            <a:off x="0" y="693426"/>
            <a:ext cx="9144000" cy="734641"/>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6CB255"/>
              </a:buClr>
              <a:buSzPts val="3600"/>
              <a:buFont typeface="Arial Black"/>
              <a:buNone/>
            </a:pPr>
            <a:r>
              <a:rPr lang="en-US" sz="3600"/>
              <a:t>BIOLOGY 2E</a:t>
            </a:r>
            <a:endParaRPr/>
          </a:p>
        </p:txBody>
      </p:sp>
      <p:pic>
        <p:nvPicPr>
          <p:cNvPr id="49" name="Google Shape;49;p1"/>
          <p:cNvPicPr preferRelativeResize="0"/>
          <p:nvPr/>
        </p:nvPicPr>
        <p:blipFill rotWithShape="1">
          <a:blip r:embed="rId5">
            <a:alphaModFix/>
          </a:blip>
          <a:srcRect b="0" l="0" r="0" t="0"/>
          <a:stretch/>
        </p:blipFill>
        <p:spPr>
          <a:xfrm>
            <a:off x="3159862" y="2502569"/>
            <a:ext cx="2824276" cy="3609474"/>
          </a:xfrm>
          <a:prstGeom prst="rect">
            <a:avLst/>
          </a:prstGeom>
          <a:noFill/>
          <a:ln>
            <a:noFill/>
          </a:ln>
        </p:spPr>
      </p:pic>
      <p:sp>
        <p:nvSpPr>
          <p:cNvPr id="50" name="Google Shape;50;p1"/>
          <p:cNvSpPr txBox="1"/>
          <p:nvPr/>
        </p:nvSpPr>
        <p:spPr>
          <a:xfrm>
            <a:off x="257174" y="5661919"/>
            <a:ext cx="1957388" cy="9002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50" u="none" cap="none" strike="noStrike">
                <a:solidFill>
                  <a:schemeClr val="dk1"/>
                </a:solidFill>
                <a:latin typeface="Arial"/>
                <a:ea typeface="Arial"/>
                <a:cs typeface="Arial"/>
                <a:sym typeface="Arial"/>
              </a:rPr>
              <a:t>This work is licensed under a </a:t>
            </a:r>
            <a:r>
              <a:rPr b="0" i="0" lang="en-US" sz="1050" u="sng" cap="none" strike="noStrike">
                <a:solidFill>
                  <a:schemeClr val="dk1"/>
                </a:solidFill>
                <a:latin typeface="Arial"/>
                <a:ea typeface="Arial"/>
                <a:cs typeface="Arial"/>
                <a:sym typeface="Arial"/>
                <a:hlinkClick r:id="rId6"/>
              </a:rPr>
              <a:t>Creative Commons Attribution-NonCommercial-ShareAlike 4.0 International License</a:t>
            </a:r>
            <a:r>
              <a:rPr b="0" i="0" lang="en-US" sz="1050" u="none" cap="none" strike="noStrike">
                <a:solidFill>
                  <a:schemeClr val="dk1"/>
                </a:solidFill>
                <a:latin typeface="Arial"/>
                <a:ea typeface="Arial"/>
                <a:cs typeface="Arial"/>
                <a:sym typeface="Arial"/>
              </a:rPr>
              <a:t>.</a:t>
            </a:r>
            <a:endParaRPr/>
          </a:p>
        </p:txBody>
      </p:sp>
      <p:pic>
        <p:nvPicPr>
          <p:cNvPr id="51" name="Google Shape;51;p1"/>
          <p:cNvPicPr preferRelativeResize="0"/>
          <p:nvPr/>
        </p:nvPicPr>
        <p:blipFill rotWithShape="1">
          <a:blip r:embed="rId7">
            <a:alphaModFix/>
          </a:blip>
          <a:srcRect b="0" l="0" r="0" t="0"/>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10" name="Shape 110"/>
        <p:cNvGrpSpPr/>
        <p:nvPr/>
      </p:nvGrpSpPr>
      <p:grpSpPr>
        <a:xfrm>
          <a:off x="0" y="0"/>
          <a:ext cx="0" cy="0"/>
          <a:chOff x="0" y="0"/>
          <a:chExt cx="0" cy="0"/>
        </a:xfrm>
      </p:grpSpPr>
      <p:sp>
        <p:nvSpPr>
          <p:cNvPr id="111" name="Google Shape;111;p10"/>
          <p:cNvSpPr txBox="1"/>
          <p:nvPr>
            <p:ph idx="11" type="ftr"/>
          </p:nvPr>
        </p:nvSpPr>
        <p:spPr>
          <a:xfrm>
            <a:off x="694944" y="6492875"/>
            <a:ext cx="782516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pic>
        <p:nvPicPr>
          <p:cNvPr descr="Flow chart shows that the ecosystem absorbs 1,700,00 calories per meter squared per year of sunlight. Primary producers have a gross productivity of 20,810 calories per meter squared per year. 13,187 calories per meter squared per year is lost to respiration and heat, so the net productivity of primary producers is 7,618 calories per meter squared per year. 4,250 calories per meter squared per year is passed on to decomposers, and the remaining 3,368 calories per meter squared per year is passed on to primary consumers. Thus, the gross productivity of primary consumers is 3,368 calories per meter squared per year. 2,265 calories per meter squared per year is lost to heat and respiration, resulting in a net productivity for primary consumers of 1,103 calories per meter squared per year. 720 calories per meter squared per year is lost to decomposers, and 383 calories per meter squared per year becomes the gross productivity of secondary consumers. 272 calories per meter squared per year is lost to heat and respiration, so the net productivity for secondary consumers is 111 calories per meter squared per year. 90 calories per meter squared per year is lost to decomposers, and the remaining 21 calories per meter squared per year becomes the gross productivity of tertiary consumers. Sixteen calories per meter squared per year is lost to respiration and heat, so the net productivity of tertiary consumers is 5 calories per meter squared per year. All this energy is lost to decomposers. In total, decomposers use 5,060 calories per meter squared per year of energy, and 20,810 calories per meter squared per year is lost to respiration and heat." id="112" name="Google Shape;112;p10"/>
          <p:cNvPicPr preferRelativeResize="0"/>
          <p:nvPr>
            <p:ph idx="2" type="pic"/>
          </p:nvPr>
        </p:nvPicPr>
        <p:blipFill rotWithShape="1">
          <a:blip r:embed="rId3">
            <a:alphaModFix/>
          </a:blip>
          <a:srcRect b="0" l="-27665" r="-27664" t="0"/>
          <a:stretch/>
        </p:blipFill>
        <p:spPr>
          <a:xfrm>
            <a:off x="4489450" y="241327"/>
            <a:ext cx="4695319" cy="6122962"/>
          </a:xfrm>
          <a:prstGeom prst="rect">
            <a:avLst/>
          </a:prstGeom>
          <a:noFill/>
          <a:ln>
            <a:noFill/>
          </a:ln>
        </p:spPr>
      </p:pic>
      <p:sp>
        <p:nvSpPr>
          <p:cNvPr id="113" name="Google Shape;113;p10"/>
          <p:cNvSpPr txBox="1"/>
          <p:nvPr>
            <p:ph idx="1" type="body"/>
          </p:nvPr>
        </p:nvSpPr>
        <p:spPr>
          <a:xfrm>
            <a:off x="457200" y="1107617"/>
            <a:ext cx="3913188" cy="52569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800"/>
              <a:buNone/>
            </a:pPr>
            <a:r>
              <a:rPr lang="en-US" sz="2800">
                <a:solidFill>
                  <a:schemeClr val="dk1"/>
                </a:solidFill>
              </a:rPr>
              <a:t>This conceptual model shows the flow of energy through a spring ecosystem in Silver Springs, Florida. Notice that the energy decreases with each increase in trophic level.</a:t>
            </a:r>
            <a:endParaRPr/>
          </a:p>
        </p:txBody>
      </p:sp>
      <p:sp>
        <p:nvSpPr>
          <p:cNvPr id="114" name="Google Shape;114;p1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sz="2400">
                <a:solidFill>
                  <a:srgbClr val="6CB255"/>
                </a:solidFill>
              </a:rPr>
              <a:t>46.1 ECOLOGY OF ECOSYSTEMS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19" name="Shape 119"/>
        <p:cNvGrpSpPr/>
        <p:nvPr/>
      </p:nvGrpSpPr>
      <p:grpSpPr>
        <a:xfrm>
          <a:off x="0" y="0"/>
          <a:ext cx="0" cy="0"/>
          <a:chOff x="0" y="0"/>
          <a:chExt cx="0" cy="0"/>
        </a:xfrm>
      </p:grpSpPr>
      <p:pic>
        <p:nvPicPr>
          <p:cNvPr descr="Flow chart shows that the ecosystem absorbs 1,700,00 calories per meter squared per year of sunlight. Primary producers have a gross productivity of 20,810 calories per meter squared per year. 13,187 calories per meter squared per year is lost to respiration and heat, so the net productivity of primary producers is 7,618 calories per meter squared per year. 4,250 calories per meter squared per year is passed on to decomposers, and the remaining 3,368 calories per meter squared per year is passed on to primary consumers. Thus, the gross productivity of primary consumers is 3,368 calories per meter squared per year. 2,265 calories per meter squared per year is lost to heat and respiration, resulting in a net productivity for primary consumers of 1,103 calories per meter squared per year. 720 calories per meter squared per year is lost to decomposers, and 383 calories per meter squared per year becomes the gross productivity of secondary consumers. 272 calories per meter squared per year is lost to heat and respiration, so the net productivity for secondary consumers is 111 calories per meter squared per year. 90 calories per meter squared per year is lost to decomposers, and the remaining 21 calories per meter squared per year becomes the gross productivity of tertiary consumers. Sixteen calories per meter squared per year is lost to respiration and heat, so the net productivity of tertiary consumers is 5 calories per meter squared per year. All this energy is lost to decomposers. In total, decomposers use 5,060 calories per meter squared per year of energy, and 20,810 calories per meter squared per year is lost to respiration and heat." id="120" name="Google Shape;120;p11"/>
          <p:cNvPicPr preferRelativeResize="0"/>
          <p:nvPr>
            <p:ph idx="2" type="pic"/>
          </p:nvPr>
        </p:nvPicPr>
        <p:blipFill rotWithShape="1">
          <a:blip r:embed="rId3">
            <a:alphaModFix/>
          </a:blip>
          <a:srcRect b="57018" l="-27665" r="-27664" t="0"/>
          <a:stretch/>
        </p:blipFill>
        <p:spPr>
          <a:xfrm>
            <a:off x="760352" y="1329816"/>
            <a:ext cx="7560817" cy="42378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5" name="Shape 125"/>
        <p:cNvGrpSpPr/>
        <p:nvPr/>
      </p:nvGrpSpPr>
      <p:grpSpPr>
        <a:xfrm>
          <a:off x="0" y="0"/>
          <a:ext cx="0" cy="0"/>
          <a:chOff x="0" y="0"/>
          <a:chExt cx="0" cy="0"/>
        </a:xfrm>
      </p:grpSpPr>
      <p:pic>
        <p:nvPicPr>
          <p:cNvPr descr="Flow chart shows that the ecosystem absorbs 1,700,00 calories per meter squared per year of sunlight. Primary producers have a gross productivity of 20,810 calories per meter squared per year. 13,187 calories per meter squared per year is lost to respiration and heat, so the net productivity of primary producers is 7,618 calories per meter squared per year. 4,250 calories per meter squared per year is passed on to decomposers, and the remaining 3,368 calories per meter squared per year is passed on to primary consumers. Thus, the gross productivity of primary consumers is 3,368 calories per meter squared per year. 2,265 calories per meter squared per year is lost to heat and respiration, resulting in a net productivity for primary consumers of 1,103 calories per meter squared per year. 720 calories per meter squared per year is lost to decomposers, and 383 calories per meter squared per year becomes the gross productivity of secondary consumers. 272 calories per meter squared per year is lost to heat and respiration, so the net productivity for secondary consumers is 111 calories per meter squared per year. 90 calories per meter squared per year is lost to decomposers, and the remaining 21 calories per meter squared per year becomes the gross productivity of tertiary consumers. Sixteen calories per meter squared per year is lost to respiration and heat, so the net productivity of tertiary consumers is 5 calories per meter squared per year. All this energy is lost to decomposers. In total, decomposers use 5,060 calories per meter squared per year of energy, and 20,810 calories per meter squared per year is lost to respiration and heat." id="126" name="Google Shape;126;p12"/>
          <p:cNvPicPr preferRelativeResize="0"/>
          <p:nvPr>
            <p:ph idx="2" type="pic"/>
          </p:nvPr>
        </p:nvPicPr>
        <p:blipFill rotWithShape="1">
          <a:blip r:embed="rId3">
            <a:alphaModFix/>
          </a:blip>
          <a:srcRect b="25524" l="-27665" r="-27664" t="34424"/>
          <a:stretch/>
        </p:blipFill>
        <p:spPr>
          <a:xfrm>
            <a:off x="1354178" y="1442720"/>
            <a:ext cx="6438672" cy="33629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31" name="Shape 131"/>
        <p:cNvGrpSpPr/>
        <p:nvPr/>
      </p:nvGrpSpPr>
      <p:grpSpPr>
        <a:xfrm>
          <a:off x="0" y="0"/>
          <a:ext cx="0" cy="0"/>
          <a:chOff x="0" y="0"/>
          <a:chExt cx="0" cy="0"/>
        </a:xfrm>
      </p:grpSpPr>
      <p:pic>
        <p:nvPicPr>
          <p:cNvPr descr="Flow chart shows that the ecosystem absorbs 1,700,00 calories per meter squared per year of sunlight. Primary producers have a gross productivity of 20,810 calories per meter squared per year. 13,187 calories per meter squared per year is lost to respiration and heat, so the net productivity of primary producers is 7,618 calories per meter squared per year. 4,250 calories per meter squared per year is passed on to decomposers, and the remaining 3,368 calories per meter squared per year is passed on to primary consumers. Thus, the gross productivity of primary consumers is 3,368 calories per meter squared per year. 2,265 calories per meter squared per year is lost to heat and respiration, resulting in a net productivity for primary consumers of 1,103 calories per meter squared per year. 720 calories per meter squared per year is lost to decomposers, and 383 calories per meter squared per year becomes the gross productivity of secondary consumers. 272 calories per meter squared per year is lost to heat and respiration, so the net productivity for secondary consumers is 111 calories per meter squared per year. 90 calories per meter squared per year is lost to decomposers, and the remaining 21 calories per meter squared per year becomes the gross productivity of tertiary consumers. Sixteen calories per meter squared per year is lost to respiration and heat, so the net productivity of tertiary consumers is 5 calories per meter squared per year. All this energy is lost to decomposers. In total, decomposers use 5,060 calories per meter squared per year of energy, and 20,810 calories per meter squared per year is lost to respiration and heat." id="132" name="Google Shape;132;p13"/>
          <p:cNvPicPr preferRelativeResize="0"/>
          <p:nvPr>
            <p:ph idx="2" type="pic"/>
          </p:nvPr>
        </p:nvPicPr>
        <p:blipFill rotWithShape="1">
          <a:blip r:embed="rId3">
            <a:alphaModFix/>
          </a:blip>
          <a:srcRect b="0" l="-27665" r="-27664" t="74134"/>
          <a:stretch/>
        </p:blipFill>
        <p:spPr>
          <a:xfrm>
            <a:off x="635418" y="2255520"/>
            <a:ext cx="7563831" cy="25513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4"/>
          <p:cNvSpPr txBox="1"/>
          <p:nvPr>
            <p:ph idx="1" type="body"/>
          </p:nvPr>
        </p:nvSpPr>
        <p:spPr>
          <a:xfrm>
            <a:off x="224116" y="770972"/>
            <a:ext cx="8704729" cy="608702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000"/>
              <a:buNone/>
            </a:pPr>
            <a:r>
              <a:rPr b="1" lang="en-US"/>
              <a:t>ECOSYSTEM MODELS</a:t>
            </a:r>
            <a:endParaRPr/>
          </a:p>
          <a:p>
            <a:pPr indent="0" lvl="0" marL="0" rtl="0" algn="l">
              <a:spcBef>
                <a:spcPts val="1000"/>
              </a:spcBef>
              <a:spcAft>
                <a:spcPts val="0"/>
              </a:spcAft>
              <a:buClr>
                <a:srgbClr val="6CB255"/>
              </a:buClr>
              <a:buSzPts val="2000"/>
              <a:buNone/>
            </a:pPr>
            <a:r>
              <a:rPr b="1" lang="en-US"/>
              <a:t>Analytical models</a:t>
            </a:r>
            <a:endParaRPr/>
          </a:p>
          <a:p>
            <a:pPr indent="-342900" lvl="0" marL="342900" rtl="0" algn="l">
              <a:spcBef>
                <a:spcPts val="1000"/>
              </a:spcBef>
              <a:spcAft>
                <a:spcPts val="0"/>
              </a:spcAft>
              <a:buSzPts val="2000"/>
              <a:buFont typeface="Arial"/>
              <a:buChar char="•"/>
            </a:pPr>
            <a:r>
              <a:rPr lang="en-US"/>
              <a:t>Use simple, linear components of ecosystems, such as food chains, and are known to be complex mathematically</a:t>
            </a:r>
            <a:endParaRPr/>
          </a:p>
          <a:p>
            <a:pPr indent="-342900" lvl="0" marL="342900" rtl="0" algn="l">
              <a:spcBef>
                <a:spcPts val="1000"/>
              </a:spcBef>
              <a:spcAft>
                <a:spcPts val="0"/>
              </a:spcAft>
              <a:buSzPts val="2000"/>
              <a:buFont typeface="Arial"/>
              <a:buChar char="•"/>
            </a:pPr>
            <a:r>
              <a:rPr lang="en-US"/>
              <a:t>Require a significant amount of mathematical knowledge and expertise.</a:t>
            </a:r>
            <a:endParaRPr/>
          </a:p>
          <a:p>
            <a:pPr indent="-342900" lvl="0" marL="342900" rtl="0" algn="l">
              <a:spcBef>
                <a:spcPts val="1000"/>
              </a:spcBef>
              <a:spcAft>
                <a:spcPts val="0"/>
              </a:spcAft>
              <a:buSzPts val="2000"/>
              <a:buFont typeface="Arial"/>
              <a:buChar char="•"/>
            </a:pPr>
            <a:r>
              <a:rPr lang="en-US"/>
              <a:t>Simplification of complex ecosystems is thought to limit their accuracy. </a:t>
            </a:r>
            <a:endParaRPr/>
          </a:p>
          <a:p>
            <a:pPr indent="0" lvl="0" marL="0" rtl="0" algn="l">
              <a:spcBef>
                <a:spcPts val="1000"/>
              </a:spcBef>
              <a:spcAft>
                <a:spcPts val="0"/>
              </a:spcAft>
              <a:buClr>
                <a:srgbClr val="6CB255"/>
              </a:buClr>
              <a:buSzPts val="2000"/>
              <a:buNone/>
            </a:pPr>
            <a:r>
              <a:t/>
            </a:r>
            <a:endParaRPr/>
          </a:p>
          <a:p>
            <a:pPr indent="0" lvl="0" marL="0" rtl="0" algn="l">
              <a:spcBef>
                <a:spcPts val="1000"/>
              </a:spcBef>
              <a:spcAft>
                <a:spcPts val="0"/>
              </a:spcAft>
              <a:buClr>
                <a:srgbClr val="6CB255"/>
              </a:buClr>
              <a:buSzPts val="2000"/>
              <a:buNone/>
            </a:pPr>
            <a:r>
              <a:rPr b="1" lang="en-US"/>
              <a:t>Simulation models</a:t>
            </a:r>
            <a:endParaRPr/>
          </a:p>
          <a:p>
            <a:pPr indent="-342900" lvl="0" marL="342900" rtl="0" algn="l">
              <a:spcBef>
                <a:spcPts val="1000"/>
              </a:spcBef>
              <a:spcAft>
                <a:spcPts val="0"/>
              </a:spcAft>
              <a:buSzPts val="2000"/>
              <a:buFont typeface="Arial"/>
              <a:buChar char="•"/>
            </a:pPr>
            <a:r>
              <a:rPr lang="en-US"/>
              <a:t>Recent developments us supercomputers to create and run individual-based simulations.</a:t>
            </a:r>
            <a:endParaRPr/>
          </a:p>
          <a:p>
            <a:pPr indent="-342900" lvl="0" marL="342900" rtl="0" algn="l">
              <a:spcBef>
                <a:spcPts val="1000"/>
              </a:spcBef>
              <a:spcAft>
                <a:spcPts val="0"/>
              </a:spcAft>
              <a:buSzPts val="2000"/>
              <a:buFont typeface="Arial"/>
              <a:buChar char="•"/>
            </a:pPr>
            <a:r>
              <a:rPr lang="en-US"/>
              <a:t>These account for the behavior of individual organisms and their effects on the ecosystem as a whole. </a:t>
            </a:r>
            <a:endParaRPr/>
          </a:p>
          <a:p>
            <a:pPr indent="-342900" lvl="0" marL="342900" rtl="0" algn="l">
              <a:spcBef>
                <a:spcPts val="1000"/>
              </a:spcBef>
              <a:spcAft>
                <a:spcPts val="0"/>
              </a:spcAft>
              <a:buSzPts val="2000"/>
              <a:buFont typeface="Arial"/>
              <a:buChar char="•"/>
            </a:pPr>
            <a:r>
              <a:rPr lang="en-US"/>
              <a:t>These simulations are considered to be the most accurate and predictive of the complex responses of ecosystems to disturbances.</a:t>
            </a:r>
            <a:endParaRPr/>
          </a:p>
        </p:txBody>
      </p:sp>
      <p:sp>
        <p:nvSpPr>
          <p:cNvPr id="138" name="Google Shape;138;p14"/>
          <p:cNvSpPr txBox="1"/>
          <p:nvPr>
            <p:ph type="title"/>
          </p:nvPr>
        </p:nvSpPr>
        <p:spPr>
          <a:xfrm>
            <a:off x="224117" y="-9682"/>
            <a:ext cx="8704729"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46.1 ECOLOGY OF ECOSYSTEMS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5"/>
          <p:cNvSpPr txBox="1"/>
          <p:nvPr>
            <p:ph idx="1" type="body"/>
          </p:nvPr>
        </p:nvSpPr>
        <p:spPr>
          <a:xfrm>
            <a:off x="457200" y="1452282"/>
            <a:ext cx="8062912" cy="4558082"/>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6CB255"/>
              </a:buClr>
              <a:buSzPts val="2220"/>
              <a:buNone/>
            </a:pPr>
            <a:r>
              <a:rPr b="1" lang="en-US" sz="2220"/>
              <a:t>Photoautotrophs</a:t>
            </a:r>
            <a:endParaRPr/>
          </a:p>
          <a:p>
            <a:pPr indent="-342900" lvl="0" marL="342900" rtl="0" algn="l">
              <a:lnSpc>
                <a:spcPct val="80000"/>
              </a:lnSpc>
              <a:spcBef>
                <a:spcPts val="970"/>
              </a:spcBef>
              <a:spcAft>
                <a:spcPts val="0"/>
              </a:spcAft>
              <a:buSzPts val="1850"/>
              <a:buFont typeface="Arial"/>
              <a:buChar char="•"/>
            </a:pPr>
            <a:r>
              <a:rPr lang="en-US" sz="1850"/>
              <a:t>plants, algae, and photosynthetic bacteria </a:t>
            </a:r>
            <a:endParaRPr/>
          </a:p>
          <a:p>
            <a:pPr indent="-342900" lvl="0" marL="342900" rtl="0" algn="l">
              <a:lnSpc>
                <a:spcPct val="80000"/>
              </a:lnSpc>
              <a:spcBef>
                <a:spcPts val="970"/>
              </a:spcBef>
              <a:spcAft>
                <a:spcPts val="0"/>
              </a:spcAft>
              <a:buSzPts val="1850"/>
              <a:buFont typeface="Arial"/>
              <a:buChar char="•"/>
            </a:pPr>
            <a:r>
              <a:rPr lang="en-US" sz="1850"/>
              <a:t>energy source for a majority of the world’s ecosystems.</a:t>
            </a:r>
            <a:endParaRPr/>
          </a:p>
          <a:p>
            <a:pPr indent="0" lvl="0" marL="0" rtl="0" algn="l">
              <a:lnSpc>
                <a:spcPct val="80000"/>
              </a:lnSpc>
              <a:spcBef>
                <a:spcPts val="1044"/>
              </a:spcBef>
              <a:spcAft>
                <a:spcPts val="0"/>
              </a:spcAft>
              <a:buClr>
                <a:srgbClr val="6CB255"/>
              </a:buClr>
              <a:buSzPts val="2220"/>
              <a:buNone/>
            </a:pPr>
            <a:r>
              <a:t/>
            </a:r>
            <a:endParaRPr b="1" sz="2220"/>
          </a:p>
          <a:p>
            <a:pPr indent="0" lvl="0" marL="0" rtl="0" algn="l">
              <a:lnSpc>
                <a:spcPct val="80000"/>
              </a:lnSpc>
              <a:spcBef>
                <a:spcPts val="1044"/>
              </a:spcBef>
              <a:spcAft>
                <a:spcPts val="0"/>
              </a:spcAft>
              <a:buClr>
                <a:srgbClr val="6CB255"/>
              </a:buClr>
              <a:buSzPts val="2220"/>
              <a:buNone/>
            </a:pPr>
            <a:r>
              <a:rPr b="1" lang="en-US" sz="2220"/>
              <a:t>Chemoautotrophs</a:t>
            </a:r>
            <a:r>
              <a:rPr lang="en-US" sz="1850"/>
              <a:t> </a:t>
            </a:r>
            <a:endParaRPr/>
          </a:p>
          <a:p>
            <a:pPr indent="-342900" lvl="0" marL="342900" rtl="0" algn="l">
              <a:lnSpc>
                <a:spcPct val="80000"/>
              </a:lnSpc>
              <a:spcBef>
                <a:spcPts val="970"/>
              </a:spcBef>
              <a:spcAft>
                <a:spcPts val="0"/>
              </a:spcAft>
              <a:buSzPts val="1850"/>
              <a:buFont typeface="Arial"/>
              <a:buChar char="•"/>
            </a:pPr>
            <a:r>
              <a:rPr lang="en-US" sz="1850"/>
              <a:t>synthesize complex organic molecules, such as glucose, for their own energy</a:t>
            </a:r>
            <a:endParaRPr/>
          </a:p>
          <a:p>
            <a:pPr indent="-342900" lvl="0" marL="342900" rtl="0" algn="l">
              <a:lnSpc>
                <a:spcPct val="80000"/>
              </a:lnSpc>
              <a:spcBef>
                <a:spcPts val="970"/>
              </a:spcBef>
              <a:spcAft>
                <a:spcPts val="0"/>
              </a:spcAft>
              <a:buSzPts val="1850"/>
              <a:buFont typeface="Arial"/>
              <a:buChar char="•"/>
            </a:pPr>
            <a:r>
              <a:rPr lang="en-US" sz="1850"/>
              <a:t>usually they do this without sunlight and rather use other sources of energy.</a:t>
            </a:r>
            <a:endParaRPr/>
          </a:p>
          <a:p>
            <a:pPr indent="0" lvl="0" marL="0" rtl="0" algn="l">
              <a:lnSpc>
                <a:spcPct val="80000"/>
              </a:lnSpc>
              <a:spcBef>
                <a:spcPts val="970"/>
              </a:spcBef>
              <a:spcAft>
                <a:spcPts val="0"/>
              </a:spcAft>
              <a:buClr>
                <a:srgbClr val="6CB255"/>
              </a:buClr>
              <a:buSzPts val="1850"/>
              <a:buNone/>
            </a:pPr>
            <a:r>
              <a:t/>
            </a:r>
            <a:endParaRPr sz="1850"/>
          </a:p>
          <a:p>
            <a:pPr indent="0" lvl="0" marL="0" rtl="0" algn="l">
              <a:lnSpc>
                <a:spcPct val="80000"/>
              </a:lnSpc>
              <a:spcBef>
                <a:spcPts val="1044"/>
              </a:spcBef>
              <a:spcAft>
                <a:spcPts val="0"/>
              </a:spcAft>
              <a:buClr>
                <a:srgbClr val="6CB255"/>
              </a:buClr>
              <a:buSzPts val="2220"/>
              <a:buNone/>
            </a:pPr>
            <a:r>
              <a:rPr b="1" lang="en-US" sz="2220"/>
              <a:t>Heterotrophs</a:t>
            </a:r>
            <a:r>
              <a:rPr lang="en-US" sz="1850"/>
              <a:t> </a:t>
            </a:r>
            <a:endParaRPr/>
          </a:p>
          <a:p>
            <a:pPr indent="-342900" lvl="0" marL="342900" rtl="0" algn="l">
              <a:lnSpc>
                <a:spcPct val="80000"/>
              </a:lnSpc>
              <a:spcBef>
                <a:spcPts val="970"/>
              </a:spcBef>
              <a:spcAft>
                <a:spcPts val="0"/>
              </a:spcAft>
              <a:buSzPts val="1850"/>
              <a:buFont typeface="Arial"/>
              <a:buChar char="•"/>
            </a:pPr>
            <a:r>
              <a:rPr lang="en-US" sz="1850"/>
              <a:t>acquire energy from digesting living or previously living organisms.  </a:t>
            </a:r>
            <a:endParaRPr sz="1665"/>
          </a:p>
        </p:txBody>
      </p:sp>
      <p:sp>
        <p:nvSpPr>
          <p:cNvPr id="144" name="Google Shape;144;p1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46.2 ENERGY FLOW THOUGH ECOSYSTEMS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6"/>
          <p:cNvSpPr txBox="1"/>
          <p:nvPr>
            <p:ph idx="1" type="body"/>
          </p:nvPr>
        </p:nvSpPr>
        <p:spPr>
          <a:xfrm>
            <a:off x="386080" y="1066800"/>
            <a:ext cx="8134032" cy="494356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2000"/>
              <a:buNone/>
            </a:pPr>
            <a:r>
              <a:rPr b="1" lang="en-US"/>
              <a:t>PRODUCTIVITY WITHIN THROPHIC LEVELS</a:t>
            </a:r>
            <a:endParaRPr/>
          </a:p>
          <a:p>
            <a:pPr indent="0" lvl="0" marL="0" rtl="0" algn="l">
              <a:spcBef>
                <a:spcPts val="1000"/>
              </a:spcBef>
              <a:spcAft>
                <a:spcPts val="0"/>
              </a:spcAft>
              <a:buClr>
                <a:srgbClr val="6CB255"/>
              </a:buClr>
              <a:buSzPts val="2000"/>
              <a:buNone/>
            </a:pPr>
            <a:r>
              <a:t/>
            </a:r>
            <a:endParaRPr b="1"/>
          </a:p>
          <a:p>
            <a:pPr indent="0" lvl="0" marL="0" rtl="0" algn="l">
              <a:spcBef>
                <a:spcPts val="1000"/>
              </a:spcBef>
              <a:spcAft>
                <a:spcPts val="0"/>
              </a:spcAft>
              <a:buClr>
                <a:srgbClr val="6CB255"/>
              </a:buClr>
              <a:buSzPts val="2000"/>
              <a:buNone/>
            </a:pPr>
            <a:r>
              <a:rPr b="1" lang="en-US"/>
              <a:t>Biomass-</a:t>
            </a:r>
            <a:r>
              <a:rPr lang="en-US"/>
              <a:t> is the total mass, in a unit area at the time of measurement, of living or previously living organisms within a trophic level.</a:t>
            </a:r>
            <a:endParaRPr/>
          </a:p>
          <a:p>
            <a:pPr indent="0" lvl="0" marL="0" rtl="0" algn="l">
              <a:spcBef>
                <a:spcPts val="1000"/>
              </a:spcBef>
              <a:spcAft>
                <a:spcPts val="0"/>
              </a:spcAft>
              <a:buClr>
                <a:srgbClr val="6CB255"/>
              </a:buClr>
              <a:buSzPts val="2000"/>
              <a:buNone/>
            </a:pPr>
            <a:r>
              <a:t/>
            </a:r>
            <a:endParaRPr/>
          </a:p>
          <a:p>
            <a:pPr indent="0" lvl="0" marL="0" rtl="0" algn="l">
              <a:spcBef>
                <a:spcPts val="1000"/>
              </a:spcBef>
              <a:spcAft>
                <a:spcPts val="0"/>
              </a:spcAft>
              <a:buClr>
                <a:srgbClr val="6CB255"/>
              </a:buClr>
              <a:buSzPts val="2000"/>
              <a:buNone/>
            </a:pPr>
            <a:r>
              <a:rPr b="1" lang="en-US"/>
              <a:t>Gross primary productivity-</a:t>
            </a:r>
            <a:r>
              <a:rPr lang="en-US"/>
              <a:t> The rate at which photosynthetic primary producers incorporate energy from the sun.</a:t>
            </a:r>
            <a:endParaRPr/>
          </a:p>
          <a:p>
            <a:pPr indent="0" lvl="0" marL="0" rtl="0" algn="l">
              <a:spcBef>
                <a:spcPts val="1000"/>
              </a:spcBef>
              <a:spcAft>
                <a:spcPts val="0"/>
              </a:spcAft>
              <a:buClr>
                <a:srgbClr val="6CB255"/>
              </a:buClr>
              <a:buSzPts val="2000"/>
              <a:buNone/>
            </a:pPr>
            <a:r>
              <a:t/>
            </a:r>
            <a:endParaRPr/>
          </a:p>
          <a:p>
            <a:pPr indent="0" lvl="0" marL="0" rtl="0" algn="l">
              <a:spcBef>
                <a:spcPts val="1000"/>
              </a:spcBef>
              <a:spcAft>
                <a:spcPts val="0"/>
              </a:spcAft>
              <a:buClr>
                <a:srgbClr val="6CB255"/>
              </a:buClr>
              <a:buSzPts val="2000"/>
              <a:buNone/>
            </a:pPr>
            <a:r>
              <a:rPr b="1" lang="en-US"/>
              <a:t>Net primary productivity-</a:t>
            </a:r>
            <a:r>
              <a:rPr lang="en-US"/>
              <a:t> is the energy that remains in the primary producers after accounting for the organisms’ respiration and heat loss. The net productivity is then available to the primary consumers at the next trophic level.</a:t>
            </a:r>
            <a:endParaRPr sz="1800"/>
          </a:p>
        </p:txBody>
      </p:sp>
      <p:sp>
        <p:nvSpPr>
          <p:cNvPr id="150" name="Google Shape;150;p1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46.2 ENERGY FLOW THROUGH ECOSYSTEMS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7"/>
          <p:cNvSpPr txBox="1"/>
          <p:nvPr>
            <p:ph idx="1" type="body"/>
          </p:nvPr>
        </p:nvSpPr>
        <p:spPr>
          <a:xfrm>
            <a:off x="457200" y="900861"/>
            <a:ext cx="8062912" cy="510950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2000"/>
              <a:buNone/>
            </a:pPr>
            <a:r>
              <a:rPr lang="en-US"/>
              <a:t>ECOLOGICAL EFFICIENCY</a:t>
            </a:r>
            <a:endParaRPr/>
          </a:p>
          <a:p>
            <a:pPr indent="0" lvl="0" marL="0" rtl="0" algn="l">
              <a:spcBef>
                <a:spcPts val="1000"/>
              </a:spcBef>
              <a:spcAft>
                <a:spcPts val="0"/>
              </a:spcAft>
              <a:buClr>
                <a:srgbClr val="6CB255"/>
              </a:buClr>
              <a:buSzPts val="2000"/>
              <a:buNone/>
            </a:pPr>
            <a:r>
              <a:rPr lang="en-US"/>
              <a:t>The measurement of energy transfer efficiency between two successive trophic levels is termed the </a:t>
            </a:r>
            <a:r>
              <a:rPr b="1" lang="en-US"/>
              <a:t>trophic level transfer efficiency (TLTE)</a:t>
            </a:r>
            <a:r>
              <a:rPr lang="en-US"/>
              <a:t> and is defined by the formula:</a:t>
            </a:r>
            <a:endParaRPr/>
          </a:p>
          <a:p>
            <a:pPr indent="0" lvl="0" marL="0" rtl="0" algn="l">
              <a:spcBef>
                <a:spcPts val="960"/>
              </a:spcBef>
              <a:spcAft>
                <a:spcPts val="0"/>
              </a:spcAft>
              <a:buClr>
                <a:srgbClr val="6CB255"/>
              </a:buClr>
              <a:buSzPts val="1800"/>
              <a:buNone/>
            </a:pPr>
            <a:r>
              <a:t/>
            </a:r>
            <a:endParaRPr sz="1800"/>
          </a:p>
          <a:p>
            <a:pPr indent="0" lvl="0" marL="0" rtl="0" algn="l">
              <a:spcBef>
                <a:spcPts val="960"/>
              </a:spcBef>
              <a:spcAft>
                <a:spcPts val="0"/>
              </a:spcAft>
              <a:buClr>
                <a:srgbClr val="6CB255"/>
              </a:buClr>
              <a:buSzPts val="1800"/>
              <a:buNone/>
            </a:pPr>
            <a:r>
              <a:t/>
            </a:r>
            <a:endParaRPr sz="1800"/>
          </a:p>
          <a:p>
            <a:pPr indent="0" lvl="0" marL="0" rtl="0" algn="l">
              <a:spcBef>
                <a:spcPts val="960"/>
              </a:spcBef>
              <a:spcAft>
                <a:spcPts val="0"/>
              </a:spcAft>
              <a:buClr>
                <a:srgbClr val="6CB255"/>
              </a:buClr>
              <a:buSzPts val="1800"/>
              <a:buNone/>
            </a:pPr>
            <a:r>
              <a:t/>
            </a:r>
            <a:endParaRPr sz="1800"/>
          </a:p>
          <a:p>
            <a:pPr indent="0" lvl="0" marL="0" rtl="0" algn="l">
              <a:spcBef>
                <a:spcPts val="960"/>
              </a:spcBef>
              <a:spcAft>
                <a:spcPts val="0"/>
              </a:spcAft>
              <a:buClr>
                <a:srgbClr val="6CB255"/>
              </a:buClr>
              <a:buSzPts val="1800"/>
              <a:buNone/>
            </a:pPr>
            <a:r>
              <a:t/>
            </a:r>
            <a:endParaRPr sz="1800"/>
          </a:p>
          <a:p>
            <a:pPr indent="0" lvl="0" marL="0" rtl="0" algn="l">
              <a:spcBef>
                <a:spcPts val="960"/>
              </a:spcBef>
              <a:spcAft>
                <a:spcPts val="0"/>
              </a:spcAft>
              <a:buClr>
                <a:srgbClr val="6CB255"/>
              </a:buClr>
              <a:buSzPts val="1800"/>
              <a:buNone/>
            </a:pPr>
            <a:r>
              <a:rPr b="1" lang="en-US" sz="1800"/>
              <a:t>Net production efficiency (NPE)</a:t>
            </a:r>
            <a:r>
              <a:rPr lang="en-US" sz="1800"/>
              <a:t> allows ecologists to quantify how efficiently organisms of a particular trophic level incorporate the energy they receive into biomass; it is calculated using the following formula:</a:t>
            </a:r>
            <a:endParaRPr/>
          </a:p>
          <a:p>
            <a:pPr indent="0" lvl="0" marL="0" rtl="0" algn="l">
              <a:spcBef>
                <a:spcPts val="960"/>
              </a:spcBef>
              <a:spcAft>
                <a:spcPts val="0"/>
              </a:spcAft>
              <a:buClr>
                <a:srgbClr val="6CB255"/>
              </a:buClr>
              <a:buSzPts val="1800"/>
              <a:buNone/>
            </a:pPr>
            <a:r>
              <a:t/>
            </a:r>
            <a:endParaRPr sz="1800"/>
          </a:p>
          <a:p>
            <a:pPr indent="0" lvl="0" marL="0" rtl="0" algn="l">
              <a:spcBef>
                <a:spcPts val="960"/>
              </a:spcBef>
              <a:spcAft>
                <a:spcPts val="0"/>
              </a:spcAft>
              <a:buClr>
                <a:srgbClr val="6CB255"/>
              </a:buClr>
              <a:buSzPts val="1800"/>
              <a:buNone/>
            </a:pPr>
            <a:r>
              <a:t/>
            </a:r>
            <a:endParaRPr sz="1800"/>
          </a:p>
        </p:txBody>
      </p:sp>
      <p:sp>
        <p:nvSpPr>
          <p:cNvPr id="156" name="Google Shape;156;p1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46.2 ENERGY FLOW THROUGH ECOSYSTEMS</a:t>
            </a:r>
            <a:endParaRPr/>
          </a:p>
        </p:txBody>
      </p:sp>
      <p:pic>
        <p:nvPicPr>
          <p:cNvPr id="157" name="Google Shape;157;p17"/>
          <p:cNvPicPr preferRelativeResize="0"/>
          <p:nvPr/>
        </p:nvPicPr>
        <p:blipFill rotWithShape="1">
          <a:blip r:embed="rId3">
            <a:alphaModFix/>
          </a:blip>
          <a:srcRect b="0" l="0" r="0" t="0"/>
          <a:stretch/>
        </p:blipFill>
        <p:spPr>
          <a:xfrm>
            <a:off x="2082800" y="2758891"/>
            <a:ext cx="4978400" cy="838200"/>
          </a:xfrm>
          <a:prstGeom prst="rect">
            <a:avLst/>
          </a:prstGeom>
          <a:noFill/>
          <a:ln>
            <a:noFill/>
          </a:ln>
        </p:spPr>
      </p:pic>
      <p:pic>
        <p:nvPicPr>
          <p:cNvPr id="158" name="Google Shape;158;p17"/>
          <p:cNvPicPr preferRelativeResize="0"/>
          <p:nvPr/>
        </p:nvPicPr>
        <p:blipFill rotWithShape="1">
          <a:blip r:embed="rId4">
            <a:alphaModFix/>
          </a:blip>
          <a:srcRect b="0" l="0" r="0" t="0"/>
          <a:stretch/>
        </p:blipFill>
        <p:spPr>
          <a:xfrm>
            <a:off x="2238188" y="5366123"/>
            <a:ext cx="4152900" cy="787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8"/>
          <p:cNvSpPr txBox="1"/>
          <p:nvPr>
            <p:ph idx="1" type="body"/>
          </p:nvPr>
        </p:nvSpPr>
        <p:spPr>
          <a:xfrm>
            <a:off x="457200" y="1107440"/>
            <a:ext cx="8062912" cy="490292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2000"/>
              <a:buNone/>
            </a:pPr>
            <a:r>
              <a:rPr lang="en-US"/>
              <a:t>ECOLOGICAL EFFICIENCY</a:t>
            </a:r>
            <a:endParaRPr/>
          </a:p>
          <a:p>
            <a:pPr indent="0" lvl="0" marL="0" rtl="0" algn="l">
              <a:spcBef>
                <a:spcPts val="1000"/>
              </a:spcBef>
              <a:spcAft>
                <a:spcPts val="0"/>
              </a:spcAft>
              <a:buClr>
                <a:srgbClr val="6CB255"/>
              </a:buClr>
              <a:buSzPts val="2000"/>
              <a:buNone/>
            </a:pPr>
            <a:r>
              <a:t/>
            </a:r>
            <a:endParaRPr b="1"/>
          </a:p>
          <a:p>
            <a:pPr indent="0" lvl="0" marL="0" rtl="0" algn="l">
              <a:spcBef>
                <a:spcPts val="1000"/>
              </a:spcBef>
              <a:spcAft>
                <a:spcPts val="0"/>
              </a:spcAft>
              <a:buClr>
                <a:srgbClr val="6CB255"/>
              </a:buClr>
              <a:buSzPts val="2000"/>
              <a:buNone/>
            </a:pPr>
            <a:r>
              <a:rPr b="1" lang="en-US"/>
              <a:t>Net consumer productivity</a:t>
            </a:r>
            <a:r>
              <a:rPr lang="en-US"/>
              <a:t> is the energy content available to the organisms of the next trophic level. </a:t>
            </a:r>
            <a:endParaRPr/>
          </a:p>
          <a:p>
            <a:pPr indent="0" lvl="0" marL="0" rtl="0" algn="l">
              <a:spcBef>
                <a:spcPts val="1000"/>
              </a:spcBef>
              <a:spcAft>
                <a:spcPts val="0"/>
              </a:spcAft>
              <a:buClr>
                <a:srgbClr val="6CB255"/>
              </a:buClr>
              <a:buSzPts val="2000"/>
              <a:buNone/>
            </a:pPr>
            <a:r>
              <a:t/>
            </a:r>
            <a:endParaRPr b="1"/>
          </a:p>
          <a:p>
            <a:pPr indent="0" lvl="0" marL="0" rtl="0" algn="l">
              <a:spcBef>
                <a:spcPts val="1000"/>
              </a:spcBef>
              <a:spcAft>
                <a:spcPts val="0"/>
              </a:spcAft>
              <a:buClr>
                <a:srgbClr val="6CB255"/>
              </a:buClr>
              <a:buSzPts val="2000"/>
              <a:buNone/>
            </a:pPr>
            <a:r>
              <a:rPr b="1" lang="en-US"/>
              <a:t>Assimilation</a:t>
            </a:r>
            <a:r>
              <a:rPr lang="en-US"/>
              <a:t> is the biomass (energy content generated per unit area) of the present trophic level after accounting for the energy lost due to incomplete ingestion of food, energy used for respiration, and energy lost as waste. </a:t>
            </a:r>
            <a:endParaRPr sz="1800"/>
          </a:p>
          <a:p>
            <a:pPr indent="0" lvl="0" marL="0" rtl="0" algn="l">
              <a:spcBef>
                <a:spcPts val="960"/>
              </a:spcBef>
              <a:spcAft>
                <a:spcPts val="0"/>
              </a:spcAft>
              <a:buClr>
                <a:srgbClr val="6CB255"/>
              </a:buClr>
              <a:buSzPts val="1800"/>
              <a:buNone/>
            </a:pPr>
            <a:r>
              <a:t/>
            </a:r>
            <a:endParaRPr sz="1800"/>
          </a:p>
          <a:p>
            <a:pPr indent="0" lvl="0" marL="0" rtl="0" algn="l">
              <a:spcBef>
                <a:spcPts val="960"/>
              </a:spcBef>
              <a:spcAft>
                <a:spcPts val="0"/>
              </a:spcAft>
              <a:buClr>
                <a:srgbClr val="6CB255"/>
              </a:buClr>
              <a:buSzPts val="1800"/>
              <a:buNone/>
            </a:pPr>
            <a:r>
              <a:t/>
            </a:r>
            <a:endParaRPr sz="1800"/>
          </a:p>
          <a:p>
            <a:pPr indent="0" lvl="0" marL="0" rtl="0" algn="l">
              <a:spcBef>
                <a:spcPts val="960"/>
              </a:spcBef>
              <a:spcAft>
                <a:spcPts val="0"/>
              </a:spcAft>
              <a:buClr>
                <a:srgbClr val="6CB255"/>
              </a:buClr>
              <a:buSzPts val="1800"/>
              <a:buNone/>
            </a:pPr>
            <a:r>
              <a:t/>
            </a:r>
            <a:endParaRPr sz="1800"/>
          </a:p>
        </p:txBody>
      </p:sp>
      <p:sp>
        <p:nvSpPr>
          <p:cNvPr id="164" name="Google Shape;164;p1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46.4 ENERGY FLOW THROUGH ECOSYSTEMS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9"/>
          <p:cNvSpPr txBox="1"/>
          <p:nvPr>
            <p:ph idx="1" type="body"/>
          </p:nvPr>
        </p:nvSpPr>
        <p:spPr>
          <a:xfrm>
            <a:off x="457200" y="5691618"/>
            <a:ext cx="8062912" cy="1166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600"/>
              <a:buNone/>
            </a:pPr>
            <a:r>
              <a:rPr lang="en-US" sz="1600"/>
              <a:t>Ecological pyramids depict the </a:t>
            </a:r>
            <a:r>
              <a:rPr lang="en-US" sz="1600">
                <a:solidFill>
                  <a:srgbClr val="6CB255"/>
                </a:solidFill>
              </a:rPr>
              <a:t>(a) </a:t>
            </a:r>
            <a:r>
              <a:rPr lang="en-US" sz="1600"/>
              <a:t>biomass, </a:t>
            </a:r>
            <a:r>
              <a:rPr lang="en-US" sz="1600">
                <a:solidFill>
                  <a:srgbClr val="6CB255"/>
                </a:solidFill>
              </a:rPr>
              <a:t>(b) </a:t>
            </a:r>
            <a:r>
              <a:rPr lang="en-US" sz="1600"/>
              <a:t>number of organisms, and </a:t>
            </a:r>
            <a:r>
              <a:rPr lang="en-US" sz="1600">
                <a:solidFill>
                  <a:srgbClr val="6CB255"/>
                </a:solidFill>
              </a:rPr>
              <a:t>(c) </a:t>
            </a:r>
            <a:r>
              <a:rPr lang="en-US" sz="1600"/>
              <a:t>energy in each trophic level.</a:t>
            </a:r>
            <a:endParaRPr/>
          </a:p>
        </p:txBody>
      </p:sp>
      <p:pic>
        <p:nvPicPr>
          <p:cNvPr descr="Part A: on the left is a pyramid diagram of the number of individuals per 0.1 hectare in a summer grassland. There are 1,500,000 grass plants, 200,000 herbivorous insects, 90,000 predatory insects, and 1 bird. Part A: on the right is a pyramid diagram of organisms per 0.1 hectare in a temperate forest. There are 200 trees, 150,000 herbivorous insects, 120,000 predatory insects, and 5 birds. Part B: on the left is a pyramid diagram of dry biomass in grams per meter squared in the English Channel. The biomass is 4 phytoplankton and 21 zooplankton. Part B: on the right is a pyramid diagram of dry biomass in grams per meter squared in Silver Springs, Florida. The biomass of plants is 809. The biomass of primary consumers, including herbivorous insects and snails is 37. The biomass of secondary consumer fishes is 11, and the biomass of tertiary consumer fishes is 5. Primary, secondary and tertiary decomposers have a combined biomass of 5. Part C is a pyramid diagram of energy in kilocalories per meter squared per year. The energy of plants is 20,810. The energy of primary consumers, including insects and snails, is 3,368. The energy of primary consumer fishes is 383, and the energy of secondary consumer fishes is 21. The energy of decomposers, including fungi and bacteria, is 5,060." id="170" name="Google Shape;170;p19"/>
          <p:cNvPicPr preferRelativeResize="0"/>
          <p:nvPr>
            <p:ph idx="2" type="pic"/>
          </p:nvPr>
        </p:nvPicPr>
        <p:blipFill rotWithShape="1">
          <a:blip r:embed="rId3">
            <a:alphaModFix/>
          </a:blip>
          <a:srcRect b="0" l="-36469" r="-36469" t="0"/>
          <a:stretch/>
        </p:blipFill>
        <p:spPr>
          <a:xfrm>
            <a:off x="-469738" y="1176174"/>
            <a:ext cx="10011827" cy="4346085"/>
          </a:xfrm>
          <a:prstGeom prst="rect">
            <a:avLst/>
          </a:prstGeom>
          <a:noFill/>
          <a:ln>
            <a:noFill/>
          </a:ln>
        </p:spPr>
      </p:pic>
      <p:sp>
        <p:nvSpPr>
          <p:cNvPr id="171" name="Google Shape;171;p1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46.2 ENERGY FLOW THROUGH ECOSYSTEMS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2"/>
          <p:cNvSpPr txBox="1"/>
          <p:nvPr>
            <p:ph idx="1" type="body"/>
          </p:nvPr>
        </p:nvSpPr>
        <p:spPr>
          <a:xfrm>
            <a:off x="457200" y="1416424"/>
            <a:ext cx="8062912" cy="45939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000"/>
              <a:buNone/>
            </a:pPr>
            <a:r>
              <a:rPr b="1" lang="en-US"/>
              <a:t>Ecosystem-</a:t>
            </a:r>
            <a:r>
              <a:rPr lang="en-US"/>
              <a:t> a community of living organisms and their interactions with their abiotic (nonliving) environment.</a:t>
            </a:r>
            <a:endParaRPr/>
          </a:p>
          <a:p>
            <a:pPr indent="0" lvl="0" marL="0" rtl="0" algn="l">
              <a:spcBef>
                <a:spcPts val="1000"/>
              </a:spcBef>
              <a:spcAft>
                <a:spcPts val="0"/>
              </a:spcAft>
              <a:buClr>
                <a:srgbClr val="6CB255"/>
              </a:buClr>
              <a:buSzPts val="2000"/>
              <a:buNone/>
            </a:pPr>
            <a:r>
              <a:t/>
            </a:r>
            <a:endParaRPr/>
          </a:p>
          <a:p>
            <a:pPr indent="-342900" lvl="1" marL="1074420" rtl="0" algn="l">
              <a:spcBef>
                <a:spcPts val="1000"/>
              </a:spcBef>
              <a:spcAft>
                <a:spcPts val="0"/>
              </a:spcAft>
              <a:buSzPts val="2000"/>
              <a:buFont typeface="Arial"/>
              <a:buChar char="•"/>
            </a:pPr>
            <a:r>
              <a:rPr b="1" lang="en-US"/>
              <a:t>Equilibrium</a:t>
            </a:r>
            <a:r>
              <a:rPr lang="en-US"/>
              <a:t> is the steady state of an ecosystem where all organisms are in balance with their environment and with each other.</a:t>
            </a:r>
            <a:endParaRPr/>
          </a:p>
          <a:p>
            <a:pPr indent="0" lvl="0" marL="0" rtl="0" algn="l">
              <a:spcBef>
                <a:spcPts val="400"/>
              </a:spcBef>
              <a:spcAft>
                <a:spcPts val="0"/>
              </a:spcAft>
              <a:buClr>
                <a:srgbClr val="6CB255"/>
              </a:buClr>
              <a:buSzPts val="2000"/>
              <a:buNone/>
            </a:pPr>
            <a:r>
              <a:t/>
            </a:r>
            <a:endParaRPr/>
          </a:p>
          <a:p>
            <a:pPr indent="-342900" lvl="1" marL="1074420" rtl="0" algn="l">
              <a:spcBef>
                <a:spcPts val="1000"/>
              </a:spcBef>
              <a:spcAft>
                <a:spcPts val="0"/>
              </a:spcAft>
              <a:buSzPts val="2000"/>
              <a:buFont typeface="Arial"/>
              <a:buChar char="•"/>
            </a:pPr>
            <a:r>
              <a:rPr b="1" lang="en-US"/>
              <a:t>Resistance</a:t>
            </a:r>
            <a:r>
              <a:rPr lang="en-US"/>
              <a:t> is the ability of an ecosystem to remain at equilibrium in spite of disturbances.</a:t>
            </a:r>
            <a:endParaRPr/>
          </a:p>
          <a:p>
            <a:pPr indent="0" lvl="0" marL="0" rtl="0" algn="l">
              <a:spcBef>
                <a:spcPts val="400"/>
              </a:spcBef>
              <a:spcAft>
                <a:spcPts val="0"/>
              </a:spcAft>
              <a:buClr>
                <a:srgbClr val="6CB255"/>
              </a:buClr>
              <a:buSzPts val="2000"/>
              <a:buNone/>
            </a:pPr>
            <a:r>
              <a:t/>
            </a:r>
            <a:endParaRPr/>
          </a:p>
          <a:p>
            <a:pPr indent="-342900" lvl="1" marL="1074420" rtl="0" algn="l">
              <a:spcBef>
                <a:spcPts val="1000"/>
              </a:spcBef>
              <a:spcAft>
                <a:spcPts val="0"/>
              </a:spcAft>
              <a:buSzPts val="2000"/>
              <a:buFont typeface="Arial"/>
              <a:buChar char="•"/>
            </a:pPr>
            <a:r>
              <a:rPr b="1" lang="en-US"/>
              <a:t>Resilience</a:t>
            </a:r>
            <a:r>
              <a:rPr lang="en-US"/>
              <a:t> is the speed at which an ecosystem recovers equilibrium after being disturbed. </a:t>
            </a:r>
            <a:endParaRPr/>
          </a:p>
        </p:txBody>
      </p:sp>
      <p:sp>
        <p:nvSpPr>
          <p:cNvPr id="57" name="Google Shape;57;p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46.1 ECOLOGY OF ECOSYSTEMS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0"/>
          <p:cNvSpPr txBox="1"/>
          <p:nvPr>
            <p:ph idx="1" type="body"/>
          </p:nvPr>
        </p:nvSpPr>
        <p:spPr>
          <a:xfrm>
            <a:off x="457200" y="5691618"/>
            <a:ext cx="8062912" cy="1166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600"/>
              <a:buNone/>
            </a:pPr>
            <a:r>
              <a:rPr lang="en-US" sz="1600"/>
              <a:t>Ecological pyramids depict the </a:t>
            </a:r>
            <a:r>
              <a:rPr lang="en-US" sz="1600">
                <a:solidFill>
                  <a:srgbClr val="6CB255"/>
                </a:solidFill>
              </a:rPr>
              <a:t>(a) </a:t>
            </a:r>
            <a:r>
              <a:rPr lang="en-US" sz="1600"/>
              <a:t>biomass, </a:t>
            </a:r>
            <a:r>
              <a:rPr lang="en-US" sz="1600">
                <a:solidFill>
                  <a:srgbClr val="6CB255"/>
                </a:solidFill>
              </a:rPr>
              <a:t>(b) </a:t>
            </a:r>
            <a:r>
              <a:rPr lang="en-US" sz="1600"/>
              <a:t>number of organisms, and </a:t>
            </a:r>
            <a:r>
              <a:rPr lang="en-US" sz="1600">
                <a:solidFill>
                  <a:srgbClr val="6CB255"/>
                </a:solidFill>
              </a:rPr>
              <a:t>(c) </a:t>
            </a:r>
            <a:r>
              <a:rPr lang="en-US" sz="1600"/>
              <a:t>energy in each trophic level.</a:t>
            </a:r>
            <a:endParaRPr/>
          </a:p>
        </p:txBody>
      </p:sp>
      <p:pic>
        <p:nvPicPr>
          <p:cNvPr descr="Section A, biomass, indicated by dry mass g slash m squared. On the left is a pyramid diagram of dry biomass in grams per meter squared in Silver Springs, Florida. The biomass of plants is 809. The biomass of primary consumers, including herbivorous insects and snails is 37. The biomass of secondary consumer fishes is 11, and the biomass of tertiary consumer fishes is 5. Primary, secondary and tertiary decomposers have a combined biomass of 5.  On the right is a pyramid diagram of dry biomass in grams per meter squared in the English Channel. The biomass is 4 phytoplankton and 21 zooplankto.  Section B, number of individuals per 0.1 hectare. On the left is a pyramid diagram of the number of individuals per 0.1 hectare in a summer grassland. There are 1,500,000 grass plants, 200,000 herbivorous insects, 90,000 predatory insects, and 1 bird  On the right is a pyramid diagram of organisms per 0.1 hectare in a temperate forest. There are 200 trees, 150,000 herbivorous insects, 120,000 predatory insects, and 5 birds. Section C, energy, k cal slash m squared slash year.   In Silver Springs Florida, the energy of plants is 20,810. The energy of primary consumers, including insects and snails, is 3,368. The energy of primary consumer fishes is 383, and the energy of secondary consumer fishes is 21. The energy of decomposers, including fungi and bacteria, is 5,060." id="177" name="Google Shape;177;p20"/>
          <p:cNvPicPr preferRelativeResize="0"/>
          <p:nvPr/>
        </p:nvPicPr>
        <p:blipFill rotWithShape="1">
          <a:blip r:embed="rId3">
            <a:alphaModFix/>
          </a:blip>
          <a:srcRect b="66627" l="0" r="0" t="0"/>
          <a:stretch/>
        </p:blipFill>
        <p:spPr>
          <a:xfrm>
            <a:off x="75248" y="2123440"/>
            <a:ext cx="8997632" cy="22544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1"/>
          <p:cNvSpPr txBox="1"/>
          <p:nvPr>
            <p:ph idx="1" type="body"/>
          </p:nvPr>
        </p:nvSpPr>
        <p:spPr>
          <a:xfrm>
            <a:off x="457200" y="5691618"/>
            <a:ext cx="8062912" cy="1166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600"/>
              <a:buNone/>
            </a:pPr>
            <a:r>
              <a:rPr lang="en-US" sz="1600"/>
              <a:t>Ecological pyramids depict the </a:t>
            </a:r>
            <a:r>
              <a:rPr lang="en-US" sz="1600">
                <a:solidFill>
                  <a:srgbClr val="6CB255"/>
                </a:solidFill>
              </a:rPr>
              <a:t>(a) </a:t>
            </a:r>
            <a:r>
              <a:rPr lang="en-US" sz="1600"/>
              <a:t>biomass, </a:t>
            </a:r>
            <a:r>
              <a:rPr lang="en-US" sz="1600">
                <a:solidFill>
                  <a:srgbClr val="6CB255"/>
                </a:solidFill>
              </a:rPr>
              <a:t>(b) </a:t>
            </a:r>
            <a:r>
              <a:rPr lang="en-US" sz="1600"/>
              <a:t>number of organisms, and </a:t>
            </a:r>
            <a:r>
              <a:rPr lang="en-US" sz="1600">
                <a:solidFill>
                  <a:srgbClr val="6CB255"/>
                </a:solidFill>
              </a:rPr>
              <a:t>(c) </a:t>
            </a:r>
            <a:r>
              <a:rPr lang="en-US" sz="1600"/>
              <a:t>energy in each trophic level.</a:t>
            </a:r>
            <a:endParaRPr/>
          </a:p>
        </p:txBody>
      </p:sp>
      <p:pic>
        <p:nvPicPr>
          <p:cNvPr descr="Section A, biomass, indicated by dry mass g slash m squared. On the left is a pyramid diagram of dry biomass in grams per meter squared in Silver Springs, Florida. The biomass of plants is 809. The biomass of primary consumers, including herbivorous insects and snails is 37. The biomass of secondary consumer fishes is 11, and the biomass of tertiary consumer fishes is 5. Primary, secondary and tertiary decomposers have a combined biomass of 5.  On the right is a pyramid diagram of dry biomass in grams per meter squared in the English Channel. The biomass is 4 phytoplankton and 21 zooplankto.  Section B, number of individuals per 0.1 hectare. On the left is a pyramid diagram of the number of individuals per 0.1 hectare in a summer grassland. There are 1,500,000 grass plants, 200,000 herbivorous insects, 90,000 predatory insects, and 1 bird  On the right is a pyramid diagram of organisms per 0.1 hectare in a temperate forest. There are 200 trees, 150,000 herbivorous insects, 120,000 predatory insects, and 5 birds. Section C, energy, k cal slash m squared slash year.   In Silver Springs Florida, the energy of plants is 20,810. The energy of primary consumers, including insects and snails, is 3,368. The energy of primary consumer fishes is 383, and the energy of secondary consumer fishes is 21. The energy of decomposers, including fungi and bacteria, is 5,060." id="183" name="Google Shape;183;p21"/>
          <p:cNvPicPr preferRelativeResize="0"/>
          <p:nvPr/>
        </p:nvPicPr>
        <p:blipFill rotWithShape="1">
          <a:blip r:embed="rId3">
            <a:alphaModFix/>
          </a:blip>
          <a:srcRect b="33482" l="0" r="0" t="33481"/>
          <a:stretch/>
        </p:blipFill>
        <p:spPr>
          <a:xfrm>
            <a:off x="4763" y="2296160"/>
            <a:ext cx="9134475" cy="22656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2"/>
          <p:cNvSpPr txBox="1"/>
          <p:nvPr>
            <p:ph idx="1" type="body"/>
          </p:nvPr>
        </p:nvSpPr>
        <p:spPr>
          <a:xfrm>
            <a:off x="457200" y="5691618"/>
            <a:ext cx="8062912" cy="1166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600"/>
              <a:buNone/>
            </a:pPr>
            <a:r>
              <a:rPr lang="en-US" sz="1600"/>
              <a:t>Ecological pyramids depict the </a:t>
            </a:r>
            <a:r>
              <a:rPr lang="en-US" sz="1600">
                <a:solidFill>
                  <a:srgbClr val="6CB255"/>
                </a:solidFill>
              </a:rPr>
              <a:t>(a) </a:t>
            </a:r>
            <a:r>
              <a:rPr lang="en-US" sz="1600"/>
              <a:t>biomass, </a:t>
            </a:r>
            <a:r>
              <a:rPr lang="en-US" sz="1600">
                <a:solidFill>
                  <a:srgbClr val="6CB255"/>
                </a:solidFill>
              </a:rPr>
              <a:t>(b) </a:t>
            </a:r>
            <a:r>
              <a:rPr lang="en-US" sz="1600"/>
              <a:t>number of organisms, and </a:t>
            </a:r>
            <a:r>
              <a:rPr lang="en-US" sz="1600">
                <a:solidFill>
                  <a:srgbClr val="6CB255"/>
                </a:solidFill>
              </a:rPr>
              <a:t>(c) </a:t>
            </a:r>
            <a:r>
              <a:rPr lang="en-US" sz="1600"/>
              <a:t>energy in each trophic level.</a:t>
            </a:r>
            <a:endParaRPr/>
          </a:p>
        </p:txBody>
      </p:sp>
      <p:pic>
        <p:nvPicPr>
          <p:cNvPr descr="Section A, biomass, indicated by dry mass g slash m squared. On the left is a pyramid diagram of dry biomass in grams per meter squared in Silver Springs, Florida. The biomass of plants is 809. The biomass of primary consumers, including herbivorous insects and snails is 37. The biomass of secondary consumer fishes is 11, and the biomass of tertiary consumer fishes is 5. Primary, secondary and tertiary decomposers have a combined biomass of 5.  On the right is a pyramid diagram of dry biomass in grams per meter squared in the English Channel. The biomass is 4 phytoplankton and 21 zooplankto.  Section B, number of individuals per 0.1 hectare. On the left is a pyramid diagram of the number of individuals per 0.1 hectare in a summer grassland. There are 1,500,000 grass plants, 200,000 herbivorous insects, 90,000 predatory insects, and 1 bird  On the right is a pyramid diagram of organisms per 0.1 hectare in a temperate forest. There are 200 trees, 150,000 herbivorous insects, 120,000 predatory insects, and 5 birds. Section C, energy, k cal slash m squared slash year.   In Silver Springs Florida, the energy of plants is 20,810. The energy of primary consumers, including insects and snails, is 3,368. The energy of primary consumer fishes is 383, and the energy of secondary consumer fishes is 21. The energy of decomposers, including fungi and bacteria, is 5,060." id="189" name="Google Shape;189;p22"/>
          <p:cNvPicPr preferRelativeResize="0"/>
          <p:nvPr/>
        </p:nvPicPr>
        <p:blipFill rotWithShape="1">
          <a:blip r:embed="rId3">
            <a:alphaModFix/>
          </a:blip>
          <a:srcRect b="147" l="-2002" r="2002" t="65482"/>
          <a:stretch/>
        </p:blipFill>
        <p:spPr>
          <a:xfrm>
            <a:off x="-129939" y="2255520"/>
            <a:ext cx="9964819" cy="25713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3"/>
          <p:cNvSpPr txBox="1"/>
          <p:nvPr>
            <p:ph idx="1" type="body"/>
          </p:nvPr>
        </p:nvSpPr>
        <p:spPr>
          <a:xfrm>
            <a:off x="457199" y="5507370"/>
            <a:ext cx="8062912" cy="11663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CB255"/>
              </a:buClr>
              <a:buSzPts val="1480"/>
              <a:buNone/>
            </a:pPr>
            <a:r>
              <a:rPr lang="en-US" sz="1480">
                <a:solidFill>
                  <a:schemeClr val="dk1"/>
                </a:solidFill>
              </a:rPr>
              <a:t>This chart shows the PCB concentrations found at the various trophic levels in the Saginaw Bay ecosystem of Lake Huron. Numbers on the x-axis reflect enrichment with heavy isotopes of nitrogen (</a:t>
            </a:r>
            <a:r>
              <a:rPr baseline="30000" lang="en-US" sz="1480">
                <a:solidFill>
                  <a:schemeClr val="dk1"/>
                </a:solidFill>
              </a:rPr>
              <a:t>15</a:t>
            </a:r>
            <a:r>
              <a:rPr lang="en-US" sz="1480">
                <a:solidFill>
                  <a:schemeClr val="dk1"/>
                </a:solidFill>
              </a:rPr>
              <a:t>N), which is a marker for increasing trophic level. Notice that the fish in the higher trophic levels accumulate more PCBs than those in lower trophic levels. (credit: Patricia Van Hoof, NOAA, GLERL)</a:t>
            </a:r>
            <a:endParaRPr sz="1480">
              <a:solidFill>
                <a:schemeClr val="dk1"/>
              </a:solidFill>
            </a:endParaRPr>
          </a:p>
        </p:txBody>
      </p:sp>
      <p:pic>
        <p:nvPicPr>
          <p:cNvPr descr="The illustration is a graph that plots total PCBs in micrograms per gram of dry weight versus nitrogen-15 enrichment, shows that PCBs become increasingly concentrated at higher trophic levels. The slope of the graph becomes increasingly steep from phytoplankton (the primary consumer) to walleye (the tertiary consumer)." id="195" name="Google Shape;195;p23"/>
          <p:cNvPicPr preferRelativeResize="0"/>
          <p:nvPr>
            <p:ph idx="2" type="pic"/>
          </p:nvPr>
        </p:nvPicPr>
        <p:blipFill rotWithShape="1">
          <a:blip r:embed="rId3">
            <a:alphaModFix/>
          </a:blip>
          <a:srcRect b="0" l="-59042" r="-59041" t="0"/>
          <a:stretch/>
        </p:blipFill>
        <p:spPr>
          <a:xfrm>
            <a:off x="457199" y="1749918"/>
            <a:ext cx="8062913" cy="3500071"/>
          </a:xfrm>
          <a:prstGeom prst="rect">
            <a:avLst/>
          </a:prstGeom>
          <a:noFill/>
          <a:ln>
            <a:noFill/>
          </a:ln>
        </p:spPr>
      </p:pic>
      <p:sp>
        <p:nvSpPr>
          <p:cNvPr id="196" name="Google Shape;196;p23"/>
          <p:cNvSpPr txBox="1"/>
          <p:nvPr>
            <p:ph type="title"/>
          </p:nvPr>
        </p:nvSpPr>
        <p:spPr>
          <a:xfrm>
            <a:off x="233082" y="0"/>
            <a:ext cx="8287029"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46.2 ENERGY FLOW THROUGH ECOSYSTEM</a:t>
            </a:r>
            <a:endParaRPr/>
          </a:p>
        </p:txBody>
      </p:sp>
      <p:sp>
        <p:nvSpPr>
          <p:cNvPr id="197" name="Google Shape;197;p23"/>
          <p:cNvSpPr txBox="1"/>
          <p:nvPr/>
        </p:nvSpPr>
        <p:spPr>
          <a:xfrm>
            <a:off x="233082" y="659535"/>
            <a:ext cx="87674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Biomagnification</a:t>
            </a:r>
            <a:r>
              <a:rPr lang="en-US" sz="1800">
                <a:solidFill>
                  <a:schemeClr val="dk1"/>
                </a:solidFill>
                <a:latin typeface="Arial"/>
                <a:ea typeface="Arial"/>
                <a:cs typeface="Arial"/>
                <a:sym typeface="Arial"/>
              </a:rPr>
              <a:t> is the increasing concentration of persistent, toxic substances in organisms at each trophic level, from the primary producers to the apex consumers.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4"/>
          <p:cNvSpPr txBox="1"/>
          <p:nvPr>
            <p:ph idx="1" type="body"/>
          </p:nvPr>
        </p:nvSpPr>
        <p:spPr>
          <a:xfrm>
            <a:off x="457199" y="6136640"/>
            <a:ext cx="8062912" cy="5371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600"/>
              <a:buNone/>
            </a:pPr>
            <a:r>
              <a:rPr lang="en-US" sz="1600">
                <a:solidFill>
                  <a:schemeClr val="dk1"/>
                </a:solidFill>
              </a:rPr>
              <a:t> (credit: Patricia Van Hoof, NOAA, GLERL)</a:t>
            </a:r>
            <a:endParaRPr sz="1600">
              <a:solidFill>
                <a:schemeClr val="dk1"/>
              </a:solidFill>
            </a:endParaRPr>
          </a:p>
        </p:txBody>
      </p:sp>
      <p:pic>
        <p:nvPicPr>
          <p:cNvPr descr="The illustration is a graph that plots total PCBs in micrograms per gram of dry weight versus nitrogen-15 enrichment, shows that PCBs become increasingly concentrated at higher trophic levels. The slope of the graph becomes increasingly steep from phytoplankton (the primary consumer) to walleye (the tertiary consumer)." id="203" name="Google Shape;203;p24"/>
          <p:cNvPicPr preferRelativeResize="0"/>
          <p:nvPr>
            <p:ph idx="2" type="pic"/>
          </p:nvPr>
        </p:nvPicPr>
        <p:blipFill rotWithShape="1">
          <a:blip r:embed="rId3">
            <a:alphaModFix/>
          </a:blip>
          <a:srcRect b="0" l="-59042" r="-59041" t="0"/>
          <a:stretch/>
        </p:blipFill>
        <p:spPr>
          <a:xfrm>
            <a:off x="-1394233" y="904240"/>
            <a:ext cx="11702505" cy="5080000"/>
          </a:xfrm>
          <a:prstGeom prst="rect">
            <a:avLst/>
          </a:prstGeom>
          <a:noFill/>
          <a:ln>
            <a:noFill/>
          </a:ln>
        </p:spPr>
      </p:pic>
      <p:sp>
        <p:nvSpPr>
          <p:cNvPr id="204" name="Google Shape;204;p24"/>
          <p:cNvSpPr txBox="1"/>
          <p:nvPr>
            <p:ph type="title"/>
          </p:nvPr>
        </p:nvSpPr>
        <p:spPr>
          <a:xfrm>
            <a:off x="233082" y="0"/>
            <a:ext cx="8287029"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46.2 ENERGY FLOW THROUGH ECOSYSTEM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5"/>
          <p:cNvSpPr txBox="1"/>
          <p:nvPr>
            <p:ph idx="11" type="ftr"/>
          </p:nvPr>
        </p:nvSpPr>
        <p:spPr>
          <a:xfrm>
            <a:off x="694944" y="6492875"/>
            <a:ext cx="782516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10" name="Google Shape;210;p25"/>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600"/>
              <a:buNone/>
            </a:pPr>
            <a:r>
              <a:rPr lang="en-US" sz="1600"/>
              <a:t>Water (hydrologic) Cycle</a:t>
            </a:r>
            <a:endParaRPr/>
          </a:p>
          <a:p>
            <a:pPr indent="-285750" lvl="0" marL="285750" rtl="0" algn="l">
              <a:spcBef>
                <a:spcPts val="920"/>
              </a:spcBef>
              <a:spcAft>
                <a:spcPts val="0"/>
              </a:spcAft>
              <a:buSzPts val="1600"/>
              <a:buFont typeface="Arial"/>
              <a:buChar char="•"/>
            </a:pPr>
            <a:r>
              <a:rPr lang="en-US" sz="1600"/>
              <a:t>Only 2.5 percent of water on Earth is fresh water, and less than 1 percent of fresh water is easily accessible to living things.</a:t>
            </a:r>
            <a:endParaRPr/>
          </a:p>
        </p:txBody>
      </p:sp>
      <p:pic>
        <p:nvPicPr>
          <p:cNvPr descr="The pie chart shows that 97.5 percent of water on Earth, or 1,365,000,000 km3, is salt water. The remaining 2.5 percent, or 35,000,000 kilometers cubed, is fresh water. Of the fresh water, 68.9 percent is frozen in glaciers or permanent snow cover. 30.8 percent is groundwater (soil moisture, swamp water, permafrost). The remaining 0.3 percent is in lakes and rivers." id="211" name="Google Shape;211;p25"/>
          <p:cNvPicPr preferRelativeResize="0"/>
          <p:nvPr>
            <p:ph idx="2" type="pic"/>
          </p:nvPr>
        </p:nvPicPr>
        <p:blipFill rotWithShape="1">
          <a:blip r:embed="rId3">
            <a:alphaModFix/>
          </a:blip>
          <a:srcRect b="0" l="-392" r="-391" t="0"/>
          <a:stretch/>
        </p:blipFill>
        <p:spPr>
          <a:xfrm>
            <a:off x="457199" y="1122386"/>
            <a:ext cx="8062913" cy="3581694"/>
          </a:xfrm>
          <a:prstGeom prst="rect">
            <a:avLst/>
          </a:prstGeom>
          <a:noFill/>
          <a:ln>
            <a:noFill/>
          </a:ln>
        </p:spPr>
      </p:pic>
      <p:sp>
        <p:nvSpPr>
          <p:cNvPr id="212" name="Google Shape;212;p2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46.3 BIOGEOCHEMICAL CYCLES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6"/>
          <p:cNvSpPr txBox="1"/>
          <p:nvPr>
            <p:ph idx="1" type="body"/>
          </p:nvPr>
        </p:nvSpPr>
        <p:spPr>
          <a:xfrm>
            <a:off x="457199" y="5858786"/>
            <a:ext cx="8062912" cy="68425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600"/>
              <a:buNone/>
            </a:pPr>
            <a:r>
              <a:rPr lang="en-US" sz="1600"/>
              <a:t>This graph shows the average residence time for water molecules in the Earth’s water réservoirs.</a:t>
            </a:r>
            <a:endParaRPr sz="1600"/>
          </a:p>
        </p:txBody>
      </p:sp>
      <p:pic>
        <p:nvPicPr>
          <p:cNvPr descr="Bars on the graph show the average residence time for water molecules in various reservoirs. The residence time for glaciers and permafrost is 1,000 to 10,000 years. The residence time for groundwater is 2 weeks to 10,000 years. The residence time for oceans and seas is 4,000 years. The residence time for lakes and reservoirs is 10 years. The residence time for swamps is 1 to ten years. The residence time for soil moisture is 2 weeks to 1 year. The residence time for rivers is 2 weeks. The atmospheric residence time is 1.5 weeks. The biospheric residence time, or residence time in living organisms, is 1 week." id="218" name="Google Shape;218;p26"/>
          <p:cNvPicPr preferRelativeResize="0"/>
          <p:nvPr>
            <p:ph idx="2" type="pic"/>
          </p:nvPr>
        </p:nvPicPr>
        <p:blipFill rotWithShape="1">
          <a:blip r:embed="rId3">
            <a:alphaModFix/>
          </a:blip>
          <a:srcRect b="0" l="-62006" r="-62005" t="0"/>
          <a:stretch/>
        </p:blipFill>
        <p:spPr>
          <a:xfrm>
            <a:off x="-915726" y="934838"/>
            <a:ext cx="10649006" cy="4622682"/>
          </a:xfrm>
          <a:prstGeom prst="rect">
            <a:avLst/>
          </a:prstGeom>
          <a:noFill/>
          <a:ln>
            <a:noFill/>
          </a:ln>
        </p:spPr>
      </p:pic>
      <p:sp>
        <p:nvSpPr>
          <p:cNvPr id="219" name="Google Shape;219;p2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46.3 BIOGEOCHEMICAL CYCLES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7"/>
          <p:cNvSpPr txBox="1"/>
          <p:nvPr>
            <p:ph idx="1" type="body"/>
          </p:nvPr>
        </p:nvSpPr>
        <p:spPr>
          <a:xfrm>
            <a:off x="457200" y="5363935"/>
            <a:ext cx="8062912" cy="1789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600"/>
              <a:buNone/>
            </a:pPr>
            <a:r>
              <a:rPr lang="en-US" sz="1600"/>
              <a:t>Water from the land and oceans enters the atmosphere by evaporation or sublimation, where it condenses into clouds and falls as rain or snow. Precipitated water may enter freshwater bodies or infiltrate the soil. The cycle is complete when surface or groundwater reenters the ocean. (credit: modification of work by John M. Evans and Howard Perlman, USGS)</a:t>
            </a:r>
            <a:endParaRPr/>
          </a:p>
        </p:txBody>
      </p:sp>
      <p:pic>
        <p:nvPicPr>
          <p:cNvPr descr="Illustration shows the water cycle. Water enters the atmosphere through evaporation, evapotranspiration, sublimation, and volcanic steam. Condensation in the atmosphere turns water vapor into clouds. Water from the atmosphere returns to the Earth via precipitation or desublimation. Some of this water infiltrates the ground to become groundwater. Seepage, freshwater springs, and plant uptake return some of this water to the surface. The remaining water seeps into the oceans. The remaining surface water enters streams and freshwater lakes, where it eventually enters the ocean via surface runoff. Some water also enters the ocean via underwater vents or volcanoes." id="225" name="Google Shape;225;p27"/>
          <p:cNvPicPr preferRelativeResize="0"/>
          <p:nvPr>
            <p:ph idx="2" type="pic"/>
          </p:nvPr>
        </p:nvPicPr>
        <p:blipFill rotWithShape="1">
          <a:blip r:embed="rId3">
            <a:alphaModFix/>
          </a:blip>
          <a:srcRect b="0" l="-30225" r="-30225" t="0"/>
          <a:stretch/>
        </p:blipFill>
        <p:spPr>
          <a:xfrm>
            <a:off x="-637349" y="786561"/>
            <a:ext cx="10252009" cy="4450347"/>
          </a:xfrm>
          <a:prstGeom prst="rect">
            <a:avLst/>
          </a:prstGeom>
          <a:noFill/>
          <a:ln>
            <a:noFill/>
          </a:ln>
        </p:spPr>
      </p:pic>
      <p:sp>
        <p:nvSpPr>
          <p:cNvPr id="226" name="Google Shape;226;p27"/>
          <p:cNvSpPr txBox="1"/>
          <p:nvPr>
            <p:ph type="title"/>
          </p:nvPr>
        </p:nvSpPr>
        <p:spPr>
          <a:xfrm>
            <a:off x="188259" y="0"/>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46.3 BIOGEOCHEMICAL CYCLES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8"/>
          <p:cNvSpPr txBox="1"/>
          <p:nvPr>
            <p:ph idx="1" type="body"/>
          </p:nvPr>
        </p:nvSpPr>
        <p:spPr>
          <a:xfrm>
            <a:off x="457200" y="5691618"/>
            <a:ext cx="8062912" cy="1166382"/>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6CB255"/>
              </a:buClr>
              <a:buSzPts val="1387"/>
              <a:buNone/>
            </a:pPr>
            <a:r>
              <a:rPr lang="en-US" sz="1387"/>
              <a:t>Carbon dioxide gas exists in the atmosphere and is dissolved in water. Photosynthesis converts carbon dioxide gas to organic carbon, and respiration cycles the organic carbon back into carbon dioxide gas. Long-term storage of organic carbon occurs when matter from living organisms is buried deep underground and becomes fossilized. Volcanic activity and, more recently, human emissions, bring this stored carbon back into the carbon cycle. (credit: modification of work by John M. Evans and Howard Perlman, USGS)</a:t>
            </a:r>
            <a:endParaRPr/>
          </a:p>
        </p:txBody>
      </p:sp>
      <p:pic>
        <p:nvPicPr>
          <p:cNvPr descr="The illustration shows the carbon cycle. Carbon enters the atmosphere as carbon dioxide gas that is released from human emissions, respiration and decomposition, and volcanic emissions. Carbon dioxide is removed from the atmosphere by marine and terrestrial photosynthesis. Carbon from the weathering of rocks becomes soil carbon, which over time can become fossil carbon. Carbon enters the ocean from land via leaching and runoff. Uplifting of ocean sediments can return carbon to land." id="232" name="Google Shape;232;p28"/>
          <p:cNvPicPr preferRelativeResize="0"/>
          <p:nvPr>
            <p:ph idx="2" type="pic"/>
          </p:nvPr>
        </p:nvPicPr>
        <p:blipFill rotWithShape="1">
          <a:blip r:embed="rId3">
            <a:alphaModFix/>
          </a:blip>
          <a:srcRect b="0" l="-30225" r="-30225" t="0"/>
          <a:stretch/>
        </p:blipFill>
        <p:spPr>
          <a:xfrm>
            <a:off x="-1051478" y="729933"/>
            <a:ext cx="11080268" cy="4809890"/>
          </a:xfrm>
          <a:prstGeom prst="rect">
            <a:avLst/>
          </a:prstGeom>
          <a:noFill/>
          <a:ln>
            <a:noFill/>
          </a:ln>
        </p:spPr>
      </p:pic>
      <p:sp>
        <p:nvSpPr>
          <p:cNvPr id="233" name="Google Shape;233;p28"/>
          <p:cNvSpPr txBox="1"/>
          <p:nvPr>
            <p:ph type="title"/>
          </p:nvPr>
        </p:nvSpPr>
        <p:spPr>
          <a:xfrm>
            <a:off x="457200" y="-81397"/>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46.3 BIOGEOCHEMICAL CYCLES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9"/>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600"/>
              <a:buNone/>
            </a:pPr>
            <a:r>
              <a:rPr lang="en-US" sz="1600"/>
              <a:t>Carbon dioxide reacts with water to form bicarbonate and carbonate ions.</a:t>
            </a:r>
            <a:endParaRPr/>
          </a:p>
        </p:txBody>
      </p:sp>
      <p:pic>
        <p:nvPicPr>
          <p:cNvPr descr="In step 1, atmospheric carbon dioxide dissolves in water. In step 2 dissolve carbon dioxide (CO2) reacts with water (H2O) to form carbonic acid (H2CO3). In step 3, carbonic acid dissociates into a proton (H plus) and a bicarbonate ion (HCO3 minus). In step 4 the bicarbonate ion dissociates into another proton and a carbonate ion (CO3 minus two)." id="239" name="Google Shape;239;p29"/>
          <p:cNvPicPr preferRelativeResize="0"/>
          <p:nvPr>
            <p:ph idx="2" type="pic"/>
          </p:nvPr>
        </p:nvPicPr>
        <p:blipFill rotWithShape="1">
          <a:blip r:embed="rId3">
            <a:alphaModFix/>
          </a:blip>
          <a:srcRect b="-11995" l="0" r="0" t="-11996"/>
          <a:stretch/>
        </p:blipFill>
        <p:spPr>
          <a:xfrm>
            <a:off x="457199" y="1122386"/>
            <a:ext cx="8062913" cy="3500071"/>
          </a:xfrm>
          <a:prstGeom prst="rect">
            <a:avLst/>
          </a:prstGeom>
          <a:noFill/>
          <a:ln>
            <a:noFill/>
          </a:ln>
        </p:spPr>
      </p:pic>
      <p:sp>
        <p:nvSpPr>
          <p:cNvPr id="240" name="Google Shape;240;p2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46.3 BIOGEOCHEMICAL CYCLES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3"/>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600"/>
              <a:buNone/>
            </a:pPr>
            <a:r>
              <a:rPr lang="en-US" sz="1600"/>
              <a:t>A </a:t>
            </a:r>
            <a:r>
              <a:rPr lang="en-US" sz="1600">
                <a:solidFill>
                  <a:srgbClr val="6CB255"/>
                </a:solidFill>
              </a:rPr>
              <a:t>(a) </a:t>
            </a:r>
            <a:r>
              <a:rPr lang="en-US" sz="1600"/>
              <a:t>tidal pool ecosystem in Matinicus Island in Maine is a small ecosystem, while the </a:t>
            </a:r>
            <a:r>
              <a:rPr lang="en-US" sz="1600">
                <a:solidFill>
                  <a:srgbClr val="6CB255"/>
                </a:solidFill>
              </a:rPr>
              <a:t>(b) </a:t>
            </a:r>
            <a:r>
              <a:rPr lang="en-US" sz="1600"/>
              <a:t>Amazon Rainforest in Brazil is a large ecosystem. (credit a: modification of work by “takomabibelot”/Flickr; credit b: modification of work by Ivan Mlinaric)</a:t>
            </a:r>
            <a:endParaRPr/>
          </a:p>
        </p:txBody>
      </p:sp>
      <p:pic>
        <p:nvPicPr>
          <p:cNvPr descr="Left photo shows a rocky tide pool with seaweed and snails. Right photo shows the Amazon Rainforest." id="63" name="Google Shape;63;p3"/>
          <p:cNvPicPr preferRelativeResize="0"/>
          <p:nvPr>
            <p:ph idx="2" type="pic"/>
          </p:nvPr>
        </p:nvPicPr>
        <p:blipFill rotWithShape="1">
          <a:blip r:embed="rId3">
            <a:alphaModFix/>
          </a:blip>
          <a:srcRect b="0" l="-3105" r="-3104" t="0"/>
          <a:stretch/>
        </p:blipFill>
        <p:spPr>
          <a:xfrm>
            <a:off x="457199" y="1122386"/>
            <a:ext cx="8062913" cy="3500071"/>
          </a:xfrm>
          <a:prstGeom prst="rect">
            <a:avLst/>
          </a:prstGeom>
          <a:noFill/>
          <a:ln>
            <a:noFill/>
          </a:ln>
        </p:spPr>
      </p:pic>
      <p:sp>
        <p:nvSpPr>
          <p:cNvPr id="64" name="Google Shape;64;p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46.1 ECOLOGY OF ECOSYSTEMS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0"/>
          <p:cNvSpPr txBox="1"/>
          <p:nvPr>
            <p:ph idx="1" type="body"/>
          </p:nvPr>
        </p:nvSpPr>
        <p:spPr>
          <a:xfrm>
            <a:off x="457199" y="5691618"/>
            <a:ext cx="8062912" cy="1166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480"/>
              <a:buNone/>
            </a:pPr>
            <a:r>
              <a:rPr lang="en-US" sz="1480"/>
              <a:t>Nitrogen enters the living world from the atmosphere via nitrogen-fixing bacteria. This nitrogen and nitrogenous waste from animals is then processed back into gaseous nitrogen by soil bacteria, which also supply terrestrial food webs with the organic nitrogen they need. (credit: modification of work by John M. Evans and Howard Perlman, USGS)</a:t>
            </a:r>
            <a:endParaRPr/>
          </a:p>
        </p:txBody>
      </p:sp>
      <p:pic>
        <p:nvPicPr>
          <p:cNvPr descr="This illustration shows the nitrogen cycle. Nitrogen gas from the atmosphere is fixed into organic nitrogen by nitrogen-fixing bacteria. This organic nitrogen enters terrestrial food webs, and it leaves the food webs as nitrogenous wastes in the soil. Ammonification of this nitrogenous waste by bacteria and fungi in the soil converts the organic nitrogen to ammonium ion (NH4 plus). Ammonium is converted to nitrite (NO2 minus), then to nitrate (NO3 minus) by nitrifying bacteria. Denitrifying bacteria convert the nitrate back into nitrogen gas, which re-enters the atmosphere. Nitrogen from runoff and fertilizers enters the ocean, where it enters marine food webs. Some organic nitrogen falls to the ocean floor as sediment. Other organic nitrogen in the ocean is converted to nitrite and nitrate ions, which is then converted to nitrogen gas in a process analogous to the one that occurs on land." id="246" name="Google Shape;246;p30"/>
          <p:cNvPicPr preferRelativeResize="0"/>
          <p:nvPr>
            <p:ph idx="2" type="pic"/>
          </p:nvPr>
        </p:nvPicPr>
        <p:blipFill rotWithShape="1">
          <a:blip r:embed="rId3">
            <a:alphaModFix/>
          </a:blip>
          <a:srcRect b="0" l="-30252" r="-30252" t="0"/>
          <a:stretch/>
        </p:blipFill>
        <p:spPr>
          <a:xfrm>
            <a:off x="-1226330" y="703640"/>
            <a:ext cx="11127007" cy="4830179"/>
          </a:xfrm>
          <a:prstGeom prst="rect">
            <a:avLst/>
          </a:prstGeom>
          <a:noFill/>
          <a:ln>
            <a:noFill/>
          </a:ln>
        </p:spPr>
      </p:pic>
      <p:sp>
        <p:nvSpPr>
          <p:cNvPr id="247" name="Google Shape;247;p30"/>
          <p:cNvSpPr txBox="1"/>
          <p:nvPr>
            <p:ph type="title"/>
          </p:nvPr>
        </p:nvSpPr>
        <p:spPr>
          <a:xfrm>
            <a:off x="457200" y="-135190"/>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46.3 BIOGEOCHEMICAL CYCLE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1"/>
          <p:cNvSpPr txBox="1"/>
          <p:nvPr>
            <p:ph idx="1" type="body"/>
          </p:nvPr>
        </p:nvSpPr>
        <p:spPr>
          <a:xfrm>
            <a:off x="457200" y="5691618"/>
            <a:ext cx="8062912" cy="1166382"/>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250"/>
              <a:buNone/>
            </a:pPr>
            <a:r>
              <a:rPr lang="en-US" sz="1250"/>
              <a:t>In nature, phosphorus exists as the phosphate ion (PO</a:t>
            </a:r>
            <a:r>
              <a:rPr baseline="-25000" lang="en-US" sz="1250"/>
              <a:t>4</a:t>
            </a:r>
            <a:r>
              <a:rPr baseline="30000" lang="en-US" sz="1250"/>
              <a:t>3−</a:t>
            </a:r>
            <a:r>
              <a:rPr lang="en-US" sz="1250"/>
              <a:t>). Weathering of rocks and volcanic activity releases phosphate into the soil, water, and air, where it becomes available to terrestrial food webs. Phosphate enters the oceans via surface runoff, groundwater flow, and river flow. Phosphate dissolved in ocean water cycles into marine food webs. Some phosphate from the marine food webs falls to the ocean floor, where it forms sediment. (credit: modification of work by John M. Evans and Howard Perlman, USGS)</a:t>
            </a:r>
            <a:endParaRPr/>
          </a:p>
        </p:txBody>
      </p:sp>
      <p:pic>
        <p:nvPicPr>
          <p:cNvPr descr="The illustration shows the phosphorus cycle. Phosphate enters the atmosphere from volcanic aerosols. As this aerosol precipitates to Earth, it enters terrestrial food webs. Some of the phosphate from terrestrial food webs dissolves in streams and lakes, and the remainder enters the soil. Another source of phosphate is fertilizers. Phosphate enters the ocean via leaching and runoff, where it becomes dissolved in ocean water or enters marine food webs. Some phosphate falls to the ocean floor where it becomes sediment. If uplifting occurs, this sediment can return to land." id="253" name="Google Shape;253;p31"/>
          <p:cNvPicPr preferRelativeResize="0"/>
          <p:nvPr>
            <p:ph idx="2" type="pic"/>
          </p:nvPr>
        </p:nvPicPr>
        <p:blipFill rotWithShape="1">
          <a:blip r:embed="rId3">
            <a:alphaModFix/>
          </a:blip>
          <a:srcRect b="0" l="-30225" r="-30225" t="0"/>
          <a:stretch/>
        </p:blipFill>
        <p:spPr>
          <a:xfrm>
            <a:off x="-1039470" y="717215"/>
            <a:ext cx="11056251" cy="4799464"/>
          </a:xfrm>
          <a:prstGeom prst="rect">
            <a:avLst/>
          </a:prstGeom>
          <a:noFill/>
          <a:ln>
            <a:noFill/>
          </a:ln>
        </p:spPr>
      </p:pic>
      <p:sp>
        <p:nvSpPr>
          <p:cNvPr id="254" name="Google Shape;254;p31"/>
          <p:cNvSpPr txBox="1"/>
          <p:nvPr>
            <p:ph type="title"/>
          </p:nvPr>
        </p:nvSpPr>
        <p:spPr>
          <a:xfrm>
            <a:off x="457200" y="-117259"/>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46.3 BIOGEOCHEMICAL CYCLES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2"/>
          <p:cNvSpPr txBox="1"/>
          <p:nvPr>
            <p:ph idx="1" type="body"/>
          </p:nvPr>
        </p:nvSpPr>
        <p:spPr>
          <a:xfrm>
            <a:off x="457200" y="5489441"/>
            <a:ext cx="8062912" cy="11663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CB255"/>
              </a:buClr>
              <a:buSzPts val="1480"/>
              <a:buNone/>
            </a:pPr>
            <a:r>
              <a:rPr lang="en-US" sz="1480"/>
              <a:t>Sulfur dioxide from the atmosphere becomes available to terrestrial and marine ecosystems when it is dissolved in precipitation as weak sulfuric acid or when it falls directly to the Earth as fallout. Weathering of rocks also makes sulfates available to terrestrial ecosystems. Decomposition of living organisms returns sulfates to the ocean, soil and atmosphere. (credit: modification of work by John M. Evans and Howard Perlman, USGS)</a:t>
            </a:r>
            <a:endParaRPr/>
          </a:p>
        </p:txBody>
      </p:sp>
      <p:pic>
        <p:nvPicPr>
          <p:cNvPr descr="This illustration shows the sulfur cycle. Sulfur enters the atmosphere as sulfur dioxide (SO2) via human emissions, decomposition of H2S, and volcanic eruptions. Precipitation and fallout from the atmosphere return sulfur to the Earth, where it enters terrestrial ecosystems. Sulfur enters the oceans via runoff, where it becomes incorporated in marine ecosystems. Some marine sulfur becomes pyrite, which is trapped in sediment. If upwelling occurs, the pyrite enters the soil and is converted to soil sulfates." id="260" name="Google Shape;260;p32"/>
          <p:cNvPicPr preferRelativeResize="0"/>
          <p:nvPr>
            <p:ph idx="2" type="pic"/>
          </p:nvPr>
        </p:nvPicPr>
        <p:blipFill rotWithShape="1">
          <a:blip r:embed="rId3">
            <a:alphaModFix/>
          </a:blip>
          <a:srcRect b="0" l="-30225" r="-30225" t="0"/>
          <a:stretch/>
        </p:blipFill>
        <p:spPr>
          <a:xfrm>
            <a:off x="-392539" y="900861"/>
            <a:ext cx="10060134" cy="4367055"/>
          </a:xfrm>
          <a:prstGeom prst="rect">
            <a:avLst/>
          </a:prstGeom>
          <a:noFill/>
          <a:ln>
            <a:noFill/>
          </a:ln>
        </p:spPr>
      </p:pic>
      <p:sp>
        <p:nvSpPr>
          <p:cNvPr id="261" name="Google Shape;261;p32"/>
          <p:cNvSpPr txBox="1"/>
          <p:nvPr>
            <p:ph type="title"/>
          </p:nvPr>
        </p:nvSpPr>
        <p:spPr>
          <a:xfrm>
            <a:off x="457200" y="0"/>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46.3 BIOGEOCHEMICAL CYCLES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4"/>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500"/>
              <a:buNone/>
            </a:pPr>
            <a:r>
              <a:rPr lang="en-US" sz="1500"/>
              <a:t>Desert ecosystems, like all ecosystems, can vary greatly. The desert in</a:t>
            </a:r>
            <a:r>
              <a:rPr lang="en-US" sz="1500">
                <a:solidFill>
                  <a:srgbClr val="6CB255"/>
                </a:solidFill>
              </a:rPr>
              <a:t> (a) </a:t>
            </a:r>
            <a:r>
              <a:rPr lang="en-US" sz="1500"/>
              <a:t>Saguaro National Park, Arizona, has abundant plant life, while the rocky desert of </a:t>
            </a:r>
            <a:r>
              <a:rPr lang="en-US" sz="1500">
                <a:solidFill>
                  <a:srgbClr val="6CB255"/>
                </a:solidFill>
              </a:rPr>
              <a:t>(b) </a:t>
            </a:r>
            <a:r>
              <a:rPr lang="en-US" sz="1500"/>
              <a:t>Boa Vista island, Cape Verde, Africa, is devoid of plant life. (credit a: modification of work by Jay Galvin; credit b: modification of work by Ingo Wölbern)</a:t>
            </a:r>
            <a:endParaRPr/>
          </a:p>
        </p:txBody>
      </p:sp>
      <p:pic>
        <p:nvPicPr>
          <p:cNvPr descr="Photo (a) shows saguaro cacti that look like telephone poles with arms extended from them. Photo (b) shows a barren plain of red soil littered with rocks." id="70" name="Google Shape;70;p4"/>
          <p:cNvPicPr preferRelativeResize="0"/>
          <p:nvPr>
            <p:ph idx="2" type="pic"/>
          </p:nvPr>
        </p:nvPicPr>
        <p:blipFill rotWithShape="1">
          <a:blip r:embed="rId3">
            <a:alphaModFix/>
          </a:blip>
          <a:srcRect b="-4042" l="0" r="0" t="-4043"/>
          <a:stretch/>
        </p:blipFill>
        <p:spPr>
          <a:xfrm>
            <a:off x="457199" y="1122386"/>
            <a:ext cx="8062913" cy="3500071"/>
          </a:xfrm>
          <a:prstGeom prst="rect">
            <a:avLst/>
          </a:prstGeom>
          <a:noFill/>
          <a:ln>
            <a:noFill/>
          </a:ln>
        </p:spPr>
      </p:pic>
      <p:sp>
        <p:nvSpPr>
          <p:cNvPr id="71" name="Google Shape;71;p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46.1 ECOLOGY OF ECOSYSTEMS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5"/>
          <p:cNvSpPr txBox="1"/>
          <p:nvPr>
            <p:ph idx="1" type="body"/>
          </p:nvPr>
        </p:nvSpPr>
        <p:spPr>
          <a:xfrm>
            <a:off x="4606925" y="1107617"/>
            <a:ext cx="3913188" cy="52569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000"/>
              <a:buNone/>
            </a:pPr>
            <a:r>
              <a:rPr b="1" lang="en-US"/>
              <a:t>Food Chain- </a:t>
            </a:r>
            <a:r>
              <a:rPr lang="en-US"/>
              <a:t>A linear sequence of organisms through which nutrients and energy pass.  </a:t>
            </a:r>
            <a:endParaRPr/>
          </a:p>
          <a:p>
            <a:pPr indent="0" lvl="0" marL="0" rtl="0" algn="l">
              <a:spcBef>
                <a:spcPts val="1000"/>
              </a:spcBef>
              <a:spcAft>
                <a:spcPts val="0"/>
              </a:spcAft>
              <a:buClr>
                <a:srgbClr val="6CB255"/>
              </a:buClr>
              <a:buSzPts val="2000"/>
              <a:buNone/>
            </a:pPr>
            <a:r>
              <a:t/>
            </a:r>
            <a:endParaRPr/>
          </a:p>
          <a:p>
            <a:pPr indent="-342900" lvl="0" marL="342900" rtl="0" algn="l">
              <a:spcBef>
                <a:spcPts val="1000"/>
              </a:spcBef>
              <a:spcAft>
                <a:spcPts val="0"/>
              </a:spcAft>
              <a:buSzPts val="2000"/>
              <a:buFont typeface="Arial"/>
              <a:buChar char="•"/>
            </a:pPr>
            <a:r>
              <a:rPr lang="en-US"/>
              <a:t>Each organism occupies a trophic level.</a:t>
            </a:r>
            <a:endParaRPr/>
          </a:p>
          <a:p>
            <a:pPr indent="0" lvl="0" marL="0" rtl="0" algn="l">
              <a:spcBef>
                <a:spcPts val="920"/>
              </a:spcBef>
              <a:spcAft>
                <a:spcPts val="0"/>
              </a:spcAft>
              <a:buClr>
                <a:srgbClr val="6CB255"/>
              </a:buClr>
              <a:buSzPts val="1600"/>
              <a:buNone/>
            </a:pPr>
            <a:r>
              <a:t/>
            </a:r>
            <a:endParaRPr sz="1600"/>
          </a:p>
          <a:p>
            <a:pPr indent="0" lvl="0" marL="0" rtl="0" algn="l">
              <a:spcBef>
                <a:spcPts val="920"/>
              </a:spcBef>
              <a:spcAft>
                <a:spcPts val="0"/>
              </a:spcAft>
              <a:buClr>
                <a:srgbClr val="6CB255"/>
              </a:buClr>
              <a:buSzPts val="1600"/>
              <a:buNone/>
            </a:pPr>
            <a:r>
              <a:t/>
            </a:r>
            <a:endParaRPr sz="1600">
              <a:solidFill>
                <a:schemeClr val="dk1"/>
              </a:solidFill>
            </a:endParaRPr>
          </a:p>
          <a:p>
            <a:pPr indent="0" lvl="0" marL="0" rtl="0" algn="l">
              <a:spcBef>
                <a:spcPts val="920"/>
              </a:spcBef>
              <a:spcAft>
                <a:spcPts val="0"/>
              </a:spcAft>
              <a:buClr>
                <a:srgbClr val="6CB255"/>
              </a:buClr>
              <a:buSzPts val="1600"/>
              <a:buNone/>
            </a:pPr>
            <a:r>
              <a:t/>
            </a:r>
            <a:endParaRPr sz="1600">
              <a:solidFill>
                <a:schemeClr val="dk1"/>
              </a:solidFill>
            </a:endParaRPr>
          </a:p>
          <a:p>
            <a:pPr indent="0" lvl="0" marL="0" rtl="0" algn="l">
              <a:spcBef>
                <a:spcPts val="920"/>
              </a:spcBef>
              <a:spcAft>
                <a:spcPts val="0"/>
              </a:spcAft>
              <a:buClr>
                <a:srgbClr val="6CB255"/>
              </a:buClr>
              <a:buSzPts val="1600"/>
              <a:buNone/>
            </a:pPr>
            <a:r>
              <a:t/>
            </a:r>
            <a:endParaRPr sz="1600">
              <a:solidFill>
                <a:schemeClr val="dk1"/>
              </a:solidFill>
            </a:endParaRPr>
          </a:p>
          <a:p>
            <a:pPr indent="0" lvl="0" marL="0" rtl="0" algn="l">
              <a:spcBef>
                <a:spcPts val="920"/>
              </a:spcBef>
              <a:spcAft>
                <a:spcPts val="0"/>
              </a:spcAft>
              <a:buClr>
                <a:srgbClr val="6CB255"/>
              </a:buClr>
              <a:buSzPts val="1600"/>
              <a:buNone/>
            </a:pPr>
            <a:r>
              <a:rPr lang="en-US" sz="1600">
                <a:solidFill>
                  <a:schemeClr val="dk1"/>
                </a:solidFill>
              </a:rPr>
              <a:t>These are the trophic levels of a food chain in Lake Ontario at the United States-Canada border. Energy and nutrients flow from photosynthetic green algae at the bottom to the top of the food chain: the Chinook salmon.</a:t>
            </a:r>
            <a:endParaRPr/>
          </a:p>
        </p:txBody>
      </p:sp>
      <p:pic>
        <p:nvPicPr>
          <p:cNvPr descr="In this illustration the bottom trophic level is the primary producer, which is green algae. The primary consumers are mollusks, or snails. The secondary consumers are small fish called slimy sculpin. The tertiary and apex consumer is Chinook salmon." id="77" name="Google Shape;77;p5"/>
          <p:cNvPicPr preferRelativeResize="0"/>
          <p:nvPr>
            <p:ph idx="2" type="pic"/>
          </p:nvPr>
        </p:nvPicPr>
        <p:blipFill rotWithShape="1">
          <a:blip r:embed="rId3">
            <a:alphaModFix/>
          </a:blip>
          <a:srcRect b="0" l="-25163" r="-25163" t="0"/>
          <a:stretch/>
        </p:blipFill>
        <p:spPr>
          <a:xfrm>
            <a:off x="-275472" y="944880"/>
            <a:ext cx="4402810" cy="5506720"/>
          </a:xfrm>
          <a:prstGeom prst="rect">
            <a:avLst/>
          </a:prstGeom>
          <a:noFill/>
          <a:ln>
            <a:noFill/>
          </a:ln>
        </p:spPr>
      </p:pic>
      <p:sp>
        <p:nvSpPr>
          <p:cNvPr id="78" name="Google Shape;78;p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sz="2400">
                <a:solidFill>
                  <a:srgbClr val="6CB255"/>
                </a:solidFill>
              </a:rPr>
              <a:t>46.1 ECOLOGY OF ECOSYSTEMS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6"/>
          <p:cNvSpPr txBox="1"/>
          <p:nvPr>
            <p:ph idx="1" type="body"/>
          </p:nvPr>
        </p:nvSpPr>
        <p:spPr>
          <a:xfrm>
            <a:off x="4052047" y="964337"/>
            <a:ext cx="4769223" cy="52569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800"/>
              <a:buNone/>
            </a:pPr>
            <a:r>
              <a:rPr b="1" lang="en-US" sz="1800">
                <a:solidFill>
                  <a:schemeClr val="dk1"/>
                </a:solidFill>
              </a:rPr>
              <a:t>Primary producer</a:t>
            </a:r>
            <a:r>
              <a:rPr lang="en-US" sz="1800">
                <a:solidFill>
                  <a:schemeClr val="dk1"/>
                </a:solidFill>
              </a:rPr>
              <a:t>: </a:t>
            </a:r>
            <a:r>
              <a:rPr lang="en-US" sz="1800"/>
              <a:t>the bottom of the food chain, usually photosynthetic organisms (plants and/or phytoplankton).</a:t>
            </a:r>
            <a:endParaRPr/>
          </a:p>
          <a:p>
            <a:pPr indent="0" lvl="0" marL="0" rtl="0" algn="l">
              <a:spcBef>
                <a:spcPts val="960"/>
              </a:spcBef>
              <a:spcAft>
                <a:spcPts val="0"/>
              </a:spcAft>
              <a:buClr>
                <a:srgbClr val="6CB255"/>
              </a:buClr>
              <a:buSzPts val="1800"/>
              <a:buNone/>
            </a:pPr>
            <a:r>
              <a:t/>
            </a:r>
            <a:endParaRPr sz="1800"/>
          </a:p>
          <a:p>
            <a:pPr indent="0" lvl="0" marL="0" rtl="0" algn="l">
              <a:spcBef>
                <a:spcPts val="960"/>
              </a:spcBef>
              <a:spcAft>
                <a:spcPts val="0"/>
              </a:spcAft>
              <a:buClr>
                <a:srgbClr val="6CB255"/>
              </a:buClr>
              <a:buSzPts val="1800"/>
              <a:buNone/>
            </a:pPr>
            <a:r>
              <a:rPr b="1" lang="en-US" sz="1800"/>
              <a:t>Primary consumer: </a:t>
            </a:r>
            <a:r>
              <a:rPr lang="en-US" sz="1800"/>
              <a:t>consumes the primary producer.  </a:t>
            </a:r>
            <a:endParaRPr/>
          </a:p>
          <a:p>
            <a:pPr indent="0" lvl="0" marL="0" rtl="0" algn="l">
              <a:spcBef>
                <a:spcPts val="960"/>
              </a:spcBef>
              <a:spcAft>
                <a:spcPts val="0"/>
              </a:spcAft>
              <a:buClr>
                <a:srgbClr val="6CB255"/>
              </a:buClr>
              <a:buSzPts val="1800"/>
              <a:buNone/>
            </a:pPr>
            <a:r>
              <a:t/>
            </a:r>
            <a:endParaRPr sz="1800">
              <a:solidFill>
                <a:schemeClr val="dk1"/>
              </a:solidFill>
            </a:endParaRPr>
          </a:p>
          <a:p>
            <a:pPr indent="0" lvl="0" marL="0" rtl="0" algn="l">
              <a:spcBef>
                <a:spcPts val="960"/>
              </a:spcBef>
              <a:spcAft>
                <a:spcPts val="0"/>
              </a:spcAft>
              <a:buClr>
                <a:srgbClr val="6CB255"/>
              </a:buClr>
              <a:buSzPts val="1800"/>
              <a:buNone/>
            </a:pPr>
            <a:r>
              <a:rPr b="1" lang="en-US" sz="1800"/>
              <a:t>Secondary consumers </a:t>
            </a:r>
            <a:r>
              <a:rPr lang="en-US" sz="1800"/>
              <a:t>are usually carnivores that eat the primary consumers.</a:t>
            </a:r>
            <a:endParaRPr/>
          </a:p>
          <a:p>
            <a:pPr indent="0" lvl="0" marL="0" rtl="0" algn="l">
              <a:spcBef>
                <a:spcPts val="960"/>
              </a:spcBef>
              <a:spcAft>
                <a:spcPts val="0"/>
              </a:spcAft>
              <a:buClr>
                <a:srgbClr val="6CB255"/>
              </a:buClr>
              <a:buSzPts val="1800"/>
              <a:buNone/>
            </a:pPr>
            <a:r>
              <a:t/>
            </a:r>
            <a:endParaRPr sz="1800">
              <a:solidFill>
                <a:schemeClr val="dk1"/>
              </a:solidFill>
            </a:endParaRPr>
          </a:p>
          <a:p>
            <a:pPr indent="0" lvl="0" marL="0" rtl="0" algn="l">
              <a:spcBef>
                <a:spcPts val="960"/>
              </a:spcBef>
              <a:spcAft>
                <a:spcPts val="0"/>
              </a:spcAft>
              <a:buClr>
                <a:srgbClr val="6CB255"/>
              </a:buClr>
              <a:buSzPts val="1800"/>
              <a:buNone/>
            </a:pPr>
            <a:r>
              <a:rPr lang="en-US" sz="1800">
                <a:solidFill>
                  <a:schemeClr val="dk1"/>
                </a:solidFill>
              </a:rPr>
              <a:t>And so on until…</a:t>
            </a:r>
            <a:endParaRPr sz="1800">
              <a:solidFill>
                <a:schemeClr val="dk1"/>
              </a:solidFill>
            </a:endParaRPr>
          </a:p>
          <a:p>
            <a:pPr indent="0" lvl="0" marL="0" rtl="0" algn="l">
              <a:spcBef>
                <a:spcPts val="960"/>
              </a:spcBef>
              <a:spcAft>
                <a:spcPts val="0"/>
              </a:spcAft>
              <a:buClr>
                <a:srgbClr val="6CB255"/>
              </a:buClr>
              <a:buSzPts val="1800"/>
              <a:buNone/>
            </a:pPr>
            <a:r>
              <a:t/>
            </a:r>
            <a:endParaRPr sz="1800">
              <a:solidFill>
                <a:schemeClr val="dk1"/>
              </a:solidFill>
            </a:endParaRPr>
          </a:p>
          <a:p>
            <a:pPr indent="0" lvl="0" marL="0" rtl="0" algn="l">
              <a:spcBef>
                <a:spcPts val="960"/>
              </a:spcBef>
              <a:spcAft>
                <a:spcPts val="0"/>
              </a:spcAft>
              <a:buClr>
                <a:srgbClr val="6CB255"/>
              </a:buClr>
              <a:buSzPts val="1800"/>
              <a:buNone/>
            </a:pPr>
            <a:r>
              <a:rPr b="1" lang="en-US" sz="1800">
                <a:solidFill>
                  <a:schemeClr val="dk1"/>
                </a:solidFill>
              </a:rPr>
              <a:t>Apex consumer</a:t>
            </a:r>
            <a:r>
              <a:rPr lang="en-US" sz="1800">
                <a:solidFill>
                  <a:schemeClr val="dk1"/>
                </a:solidFill>
              </a:rPr>
              <a:t>, which is the highest-level consumer in the ecosystem.  </a:t>
            </a:r>
            <a:endParaRPr/>
          </a:p>
        </p:txBody>
      </p:sp>
      <p:pic>
        <p:nvPicPr>
          <p:cNvPr descr="In this illustration the bottom trophic level is the primary producer, which is green algae. The primary consumers are mollusks, or snails. The secondary consumers are small fish called slimy sculpin. The tertiary and apex consumer is Chinook salmon." id="84" name="Google Shape;84;p6"/>
          <p:cNvPicPr preferRelativeResize="0"/>
          <p:nvPr>
            <p:ph idx="2" type="pic"/>
          </p:nvPr>
        </p:nvPicPr>
        <p:blipFill rotWithShape="1">
          <a:blip r:embed="rId3">
            <a:alphaModFix/>
          </a:blip>
          <a:srcRect b="0" l="-25163" r="-25163" t="0"/>
          <a:stretch/>
        </p:blipFill>
        <p:spPr>
          <a:xfrm>
            <a:off x="-484094" y="304802"/>
            <a:ext cx="5091019" cy="63674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7"/>
          <p:cNvSpPr txBox="1"/>
          <p:nvPr>
            <p:ph idx="11" type="ftr"/>
          </p:nvPr>
        </p:nvSpPr>
        <p:spPr>
          <a:xfrm>
            <a:off x="694944" y="6492875"/>
            <a:ext cx="782516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90" name="Google Shape;90;p7"/>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600"/>
              <a:buNone/>
            </a:pPr>
            <a:r>
              <a:rPr lang="en-US" sz="1600"/>
              <a:t>The relative energy in trophic levels in a Silver Springs, Florida, ecosystem is shown. Each trophic level has less energy available and supports fewer organisms at the next level.</a:t>
            </a:r>
            <a:endParaRPr/>
          </a:p>
        </p:txBody>
      </p:sp>
      <p:pic>
        <p:nvPicPr>
          <p:cNvPr descr="Graph shows energy content in different trophic levels. The energy content of primary producers is over 20,000 kilocalories per meter squared per year. The energy content of primary consumers is much smaller, about 3,400 kilocalories per meter squared per year. The energy content of secondary consumers is 383 kilocalories per meter squared per year, and the energy content of tertiary consumers is only 21 kilocalories per meter squared per year." id="91" name="Google Shape;91;p7"/>
          <p:cNvPicPr preferRelativeResize="0"/>
          <p:nvPr>
            <p:ph idx="2" type="pic"/>
          </p:nvPr>
        </p:nvPicPr>
        <p:blipFill rotWithShape="1">
          <a:blip r:embed="rId3">
            <a:alphaModFix/>
          </a:blip>
          <a:srcRect b="0" l="-11047" r="-11047" t="0"/>
          <a:stretch/>
        </p:blipFill>
        <p:spPr>
          <a:xfrm>
            <a:off x="457199" y="1122386"/>
            <a:ext cx="8062913" cy="3500071"/>
          </a:xfrm>
          <a:prstGeom prst="rect">
            <a:avLst/>
          </a:prstGeom>
          <a:noFill/>
          <a:ln>
            <a:noFill/>
          </a:ln>
        </p:spPr>
      </p:pic>
      <p:sp>
        <p:nvSpPr>
          <p:cNvPr id="92" name="Google Shape;92;p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46.1 ECOLOGY OF ECOSYSTEMS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8"/>
          <p:cNvSpPr txBox="1"/>
          <p:nvPr>
            <p:ph idx="1" type="body"/>
          </p:nvPr>
        </p:nvSpPr>
        <p:spPr>
          <a:xfrm>
            <a:off x="457200" y="5691618"/>
            <a:ext cx="8062912" cy="11663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6CB255"/>
              </a:buClr>
              <a:buSzPts val="1800"/>
              <a:buNone/>
            </a:pPr>
            <a:r>
              <a:rPr lang="en-US" sz="1800"/>
              <a:t>A food web is a graphic representation of a holistic, nonlinear web of primary producers, primary consumers, and higher-level consumers used to describe ecosystem structure and dynamics</a:t>
            </a:r>
            <a:endParaRPr/>
          </a:p>
        </p:txBody>
      </p:sp>
      <p:pic>
        <p:nvPicPr>
          <p:cNvPr descr="The bottom level of the illustration shows primary producers, which include diatoms, green algae, blue-green algae, flagellates, and rotifers. The next level includes the primary consumers that eat primary producers. These include calanoids, waterfleas, and cyclopoids, rotifers and amphipods. The shrimp also eats primary producers. Primary consumers are in turn eaten by secondary consumers, which are typically small fish. The small fish are eaten by larger fish, the tertiary, or apex consumers. The yellow perch, a secondary consumer, eats small fish within its own trophic level. All fish are eaten by the sea lamprey. Thus, the food web is complex with interwoven layers." id="98" name="Google Shape;98;p8"/>
          <p:cNvPicPr preferRelativeResize="0"/>
          <p:nvPr>
            <p:ph idx="2" type="pic"/>
          </p:nvPr>
        </p:nvPicPr>
        <p:blipFill rotWithShape="1">
          <a:blip r:embed="rId3">
            <a:alphaModFix/>
          </a:blip>
          <a:srcRect b="0" l="-1970" r="-1970" t="0"/>
          <a:stretch/>
        </p:blipFill>
        <p:spPr>
          <a:xfrm>
            <a:off x="277905" y="1319610"/>
            <a:ext cx="8566222" cy="3718555"/>
          </a:xfrm>
          <a:prstGeom prst="rect">
            <a:avLst/>
          </a:prstGeom>
          <a:noFill/>
          <a:ln>
            <a:noFill/>
          </a:ln>
        </p:spPr>
      </p:pic>
      <p:sp>
        <p:nvSpPr>
          <p:cNvPr id="99" name="Google Shape;99;p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46.1 ECOLOGY OF ECOSYSTEMS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9"/>
          <p:cNvSpPr txBox="1"/>
          <p:nvPr>
            <p:ph idx="1" type="body"/>
          </p:nvPr>
        </p:nvSpPr>
        <p:spPr>
          <a:xfrm>
            <a:off x="224116" y="770972"/>
            <a:ext cx="8704729" cy="524435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400"/>
              <a:buNone/>
            </a:pPr>
            <a:r>
              <a:rPr lang="en-US" sz="2400"/>
              <a:t>Ecosystem Modeling</a:t>
            </a:r>
            <a:endParaRPr/>
          </a:p>
          <a:p>
            <a:pPr indent="-285750" lvl="0" marL="285750" rtl="0" algn="l">
              <a:spcBef>
                <a:spcPts val="1000"/>
              </a:spcBef>
              <a:spcAft>
                <a:spcPts val="0"/>
              </a:spcAft>
              <a:buSzPts val="2000"/>
              <a:buFont typeface="Arial"/>
              <a:buChar char="•"/>
            </a:pPr>
            <a:r>
              <a:rPr lang="en-US"/>
              <a:t>A </a:t>
            </a:r>
            <a:r>
              <a:rPr b="1" lang="en-US"/>
              <a:t>holistic</a:t>
            </a:r>
            <a:r>
              <a:rPr lang="en-US"/>
              <a:t> ecosystem model attempts to quantify the composition, interaction, and dynamics of entire ecosystems; it is the most representative of the ecosystem in its natural state.</a:t>
            </a:r>
            <a:endParaRPr/>
          </a:p>
          <a:p>
            <a:pPr indent="-285750" lvl="0" marL="285750" rtl="0" algn="l">
              <a:spcBef>
                <a:spcPts val="1000"/>
              </a:spcBef>
              <a:spcAft>
                <a:spcPts val="0"/>
              </a:spcAft>
              <a:buSzPts val="2000"/>
              <a:buFont typeface="Arial"/>
              <a:buChar char="•"/>
            </a:pPr>
            <a:r>
              <a:rPr lang="en-US"/>
              <a:t>Experimental systems usually involve either partitioning a part of a natural ecosystem that can be used for experiments, termed a </a:t>
            </a:r>
            <a:r>
              <a:rPr b="1" lang="en-US"/>
              <a:t>mesocosm</a:t>
            </a:r>
            <a:r>
              <a:rPr lang="en-US"/>
              <a:t>, or by recreating an ecosystem entirely in an indoor or outdoor laboratory environment, which is referred to as a </a:t>
            </a:r>
            <a:r>
              <a:rPr b="1" lang="en-US"/>
              <a:t>microcosm</a:t>
            </a:r>
            <a:endParaRPr/>
          </a:p>
          <a:p>
            <a:pPr indent="-285750" lvl="1" marL="1017270" rtl="0" algn="l">
              <a:spcBef>
                <a:spcPts val="960"/>
              </a:spcBef>
              <a:spcAft>
                <a:spcPts val="0"/>
              </a:spcAft>
              <a:buSzPts val="1800"/>
              <a:buFont typeface="Arial"/>
              <a:buChar char="•"/>
            </a:pPr>
            <a:r>
              <a:rPr b="1" lang="en-US" sz="1800"/>
              <a:t>A conceptual model</a:t>
            </a:r>
            <a:r>
              <a:rPr lang="en-US" sz="1800"/>
              <a:t>: consists of flow charts to show interactions of different compartments of the living and nonliving components of the ecosystem.</a:t>
            </a:r>
            <a:endParaRPr/>
          </a:p>
          <a:p>
            <a:pPr indent="-285750" lvl="1" marL="1017270" rtl="0" algn="l">
              <a:spcBef>
                <a:spcPts val="360"/>
              </a:spcBef>
              <a:spcAft>
                <a:spcPts val="0"/>
              </a:spcAft>
              <a:buSzPts val="1800"/>
              <a:buFont typeface="Arial"/>
              <a:buChar char="•"/>
            </a:pPr>
            <a:r>
              <a:rPr b="1" lang="en-US" sz="1800"/>
              <a:t>An analytical model: </a:t>
            </a:r>
            <a:r>
              <a:rPr lang="en-US" sz="1800"/>
              <a:t>uses simple mathematical formulas to predict the effects of changes on ecosystem structure and dynamics. </a:t>
            </a:r>
            <a:endParaRPr/>
          </a:p>
          <a:p>
            <a:pPr indent="-285750" lvl="1" marL="1017270" rtl="0" algn="l">
              <a:spcBef>
                <a:spcPts val="360"/>
              </a:spcBef>
              <a:spcAft>
                <a:spcPts val="0"/>
              </a:spcAft>
              <a:buSzPts val="1800"/>
              <a:buFont typeface="Arial"/>
              <a:buChar char="•"/>
            </a:pPr>
            <a:r>
              <a:rPr b="1" lang="en-US" sz="1800"/>
              <a:t>A simulation model</a:t>
            </a:r>
            <a:r>
              <a:rPr lang="en-US" sz="1800"/>
              <a:t>: uses complex computer algorithms to model ecosystems and to predict the effects of changes</a:t>
            </a:r>
            <a:endParaRPr/>
          </a:p>
        </p:txBody>
      </p:sp>
      <p:sp>
        <p:nvSpPr>
          <p:cNvPr id="105" name="Google Shape;105;p9"/>
          <p:cNvSpPr txBox="1"/>
          <p:nvPr>
            <p:ph type="title"/>
          </p:nvPr>
        </p:nvSpPr>
        <p:spPr>
          <a:xfrm>
            <a:off x="224117" y="-9682"/>
            <a:ext cx="8704729" cy="659535"/>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6CB255"/>
              </a:buClr>
              <a:buSzPts val="2400"/>
              <a:buFont typeface="Arial Black"/>
              <a:buNone/>
            </a:pPr>
            <a:r>
              <a:rPr lang="en-US"/>
              <a:t>46.1 ECOLOGY OF ECOSYSTEMS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2012-06-04T02:13:36Z</dcterms:created>
  <dc:creator>Spuddy McSpare</dc:creator>
</cp:coreProperties>
</file>