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2"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embeddedFontLst>
    <p:embeddedFont>
      <p:font typeface="Arial Black" panose="020B0A04020102020204" pitchFamily="34" charset="0"/>
      <p:regular r:id="rId24"/>
      <p:bold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e24a6f33d_0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e24a6f33d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g5e24a6f33d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e24a6f33d_0_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e24a6f33d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5e24a6f33d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e24a6f33d_0_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e24a6f33d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5e24a6f33d_0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5e24a6f33d_0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5e24a6f33d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g5e24a6f33d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5e24a6f33d_0_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5e24a6f33d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g5e24a6f33d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p:nvPr/>
        </p:nvSpPr>
        <p:spPr>
          <a:xfrm>
            <a:off x="0" y="789677"/>
            <a:ext cx="9144000" cy="7091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6CB255"/>
              </a:buClr>
              <a:buSzPts val="3500"/>
              <a:buFont typeface="Arial Black"/>
              <a:buNone/>
            </a:pPr>
            <a:r>
              <a:rPr lang="en-US" sz="3500" b="0" i="0" u="none" strike="noStrike" cap="none">
                <a:solidFill>
                  <a:srgbClr val="6CB255"/>
                </a:solidFill>
                <a:latin typeface="Arial Black"/>
                <a:ea typeface="Arial Black"/>
                <a:cs typeface="Arial Black"/>
                <a:sym typeface="Arial Black"/>
              </a:rPr>
              <a:t>COLLEGE PHYSICS</a:t>
            </a:r>
            <a:endParaRPr/>
          </a:p>
          <a:p>
            <a:pPr marL="0" marR="0" lvl="0" indent="0" algn="ctr" rtl="0">
              <a:spcBef>
                <a:spcPts val="0"/>
              </a:spcBef>
              <a:spcAft>
                <a:spcPts val="0"/>
              </a:spcAft>
              <a:buClr>
                <a:srgbClr val="6CB255"/>
              </a:buClr>
              <a:buSzPts val="1800"/>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ts val="2000"/>
              <a:buFont typeface="Arial"/>
              <a:buNone/>
            </a:pPr>
            <a:r>
              <a:rPr lang="en-US" sz="2000" b="1" i="0" u="none" strike="noStrike" cap="none">
                <a:solidFill>
                  <a:srgbClr val="212F62"/>
                </a:solidFill>
                <a:latin typeface="Arial"/>
                <a:ea typeface="Arial"/>
                <a:cs typeface="Arial"/>
                <a:sym typeface="Arial"/>
              </a:rPr>
              <a:t>Chapter # Chapter Title</a:t>
            </a:r>
            <a:endParaRPr/>
          </a:p>
          <a:p>
            <a:pPr marL="0" marR="0" lvl="0" indent="0" algn="ctr" rtl="0">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PowerPoint Image Slideshow</a:t>
            </a:r>
            <a:endParaRPr/>
          </a:p>
        </p:txBody>
      </p:sp>
      <p:pic>
        <p:nvPicPr>
          <p:cNvPr id="19" name="Google Shape;19;p2" descr="medium_covers_Page_2.png"/>
          <p:cNvPicPr preferRelativeResize="0"/>
          <p:nvPr/>
        </p:nvPicPr>
        <p:blipFill rotWithShape="1">
          <a:blip r:embed="rId2">
            <a:alphaModFix/>
          </a:blip>
          <a:srcRect/>
          <a:stretch/>
        </p:blipFill>
        <p:spPr>
          <a:xfrm>
            <a:off x="3562758" y="2517424"/>
            <a:ext cx="2010682" cy="2603836"/>
          </a:xfrm>
          <a:prstGeom prst="rect">
            <a:avLst/>
          </a:prstGeom>
          <a:noFill/>
          <a:ln>
            <a:noFill/>
          </a:ln>
          <a:effectLst>
            <a:reflection stA="52000" endA="300" endPos="35000" sy="-100000" algn="bl" rotWithShape="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20"/>
        <p:cNvGrpSpPr/>
        <p:nvPr/>
      </p:nvGrpSpPr>
      <p:grpSpPr>
        <a:xfrm>
          <a:off x="0" y="0"/>
          <a:ext cx="0" cy="0"/>
          <a:chOff x="0" y="0"/>
          <a:chExt cx="0" cy="0"/>
        </a:xfrm>
      </p:grpSpPr>
      <p:sp>
        <p:nvSpPr>
          <p:cNvPr id="21" name="Google Shape;21;p3"/>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a:spLocks noGrp="1"/>
          </p:cNvSpPr>
          <p:nvPr>
            <p:ph type="pic" idx="2"/>
          </p:nvPr>
        </p:nvSpPr>
        <p:spPr>
          <a:xfrm>
            <a:off x="457199" y="1122386"/>
            <a:ext cx="8062913" cy="3500071"/>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000000"/>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4"/>
          <p:cNvSpPr>
            <a:spLocks noGrp="1"/>
          </p:cNvSpPr>
          <p:nvPr>
            <p:ph type="pic" idx="2"/>
          </p:nvPr>
        </p:nvSpPr>
        <p:spPr>
          <a:xfrm>
            <a:off x="457199" y="1107618"/>
            <a:ext cx="4031619" cy="4607689"/>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 name="Google Shape;33;p4"/>
          <p:cNvSpPr txBox="1">
            <a:spLocks noGrp="1"/>
          </p:cNvSpPr>
          <p:nvPr>
            <p:ph type="body" idx="1"/>
          </p:nvPr>
        </p:nvSpPr>
        <p:spPr>
          <a:xfrm>
            <a:off x="4606925" y="1107618"/>
            <a:ext cx="3913188" cy="4607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212F62"/>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spTree>
      <p:nvGrpSpPr>
        <p:cNvPr id="1" name="Shape 34"/>
        <p:cNvGrpSpPr/>
        <p:nvPr/>
      </p:nvGrpSpPr>
      <p:grpSpPr>
        <a:xfrm>
          <a:off x="0" y="0"/>
          <a:ext cx="0" cy="0"/>
          <a:chOff x="0" y="0"/>
          <a:chExt cx="0" cy="0"/>
        </a:xfrm>
      </p:grpSpPr>
      <p:sp>
        <p:nvSpPr>
          <p:cNvPr id="35" name="Google Shape;35;p5"/>
          <p:cNvSpPr txBox="1">
            <a:spLocks noGrp="1"/>
          </p:cNvSpPr>
          <p:nvPr>
            <p:ph type="body" idx="1"/>
          </p:nvPr>
        </p:nvSpPr>
        <p:spPr>
          <a:xfrm>
            <a:off x="3575050" y="1600200"/>
            <a:ext cx="5111750" cy="4480560"/>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406400" algn="l">
              <a:spcBef>
                <a:spcPts val="600"/>
              </a:spcBef>
              <a:spcAft>
                <a:spcPts val="0"/>
              </a:spcAft>
              <a:buSzPts val="2800"/>
              <a:buFont typeface="Arial Black"/>
              <a:buAutoNum type="alphaLcParenR"/>
              <a:defRPr sz="2800"/>
            </a:lvl2pPr>
            <a:lvl3pPr marL="1371600" lvl="2" indent="-381000" algn="l">
              <a:spcBef>
                <a:spcPts val="480"/>
              </a:spcBef>
              <a:spcAft>
                <a:spcPts val="0"/>
              </a:spcAft>
              <a:buSzPts val="2400"/>
              <a:buFont typeface="Arial Black"/>
              <a:buAutoNum type="alphaLcParenR"/>
              <a:defRPr sz="2400"/>
            </a:lvl3pPr>
            <a:lvl4pPr marL="1828800" lvl="3" indent="-355600" algn="l">
              <a:spcBef>
                <a:spcPts val="400"/>
              </a:spcBef>
              <a:spcAft>
                <a:spcPts val="0"/>
              </a:spcAft>
              <a:buSzPts val="2000"/>
              <a:buFont typeface="Arial Black"/>
              <a:buAutoNum type="alphaLcParenR"/>
              <a:defRPr sz="2000"/>
            </a:lvl4pPr>
            <a:lvl5pPr marL="2286000" lvl="4" indent="-355600" algn="l">
              <a:spcBef>
                <a:spcPts val="400"/>
              </a:spcBef>
              <a:spcAft>
                <a:spcPts val="0"/>
              </a:spcAft>
              <a:buSzPts val="2000"/>
              <a:buFont typeface="Arial Black"/>
              <a:buAutoNum type="alphaLcParen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36" name="Google Shape;36;p5"/>
          <p:cNvSpPr txBox="1">
            <a:spLocks noGrp="1"/>
          </p:cNvSpPr>
          <p:nvPr>
            <p:ph type="body" idx="2"/>
          </p:nvPr>
        </p:nvSpPr>
        <p:spPr>
          <a:xfrm>
            <a:off x="457200" y="1600200"/>
            <a:ext cx="3008313" cy="4480560"/>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37" name="Google Shape;37;p5"/>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6CB255"/>
              </a:buClr>
              <a:buSzPts val="2400"/>
              <a:buFont typeface="Arial Black"/>
              <a:buNone/>
              <a:defRPr sz="2400" b="0" i="0" u="none" strike="noStrike" cap="none">
                <a:solidFill>
                  <a:srgbClr val="6CB255"/>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400" b="1" i="0" u="none" strike="noStrike" cap="none">
                <a:solidFill>
                  <a:srgbClr val="FFFFFF"/>
                </a:solidFill>
                <a:latin typeface="Arial"/>
                <a:ea typeface="Arial"/>
                <a:cs typeface="Arial"/>
                <a:sym typeface="Arial"/>
              </a:defRPr>
            </a:lvl1pPr>
            <a:lvl2pPr marL="0" marR="0" lvl="1" indent="0" algn="r" rtl="0">
              <a:spcBef>
                <a:spcPts val="0"/>
              </a:spcBef>
              <a:buNone/>
              <a:defRPr sz="2400" b="1" i="0" u="none" strike="noStrike" cap="none">
                <a:solidFill>
                  <a:srgbClr val="FFFFFF"/>
                </a:solidFill>
                <a:latin typeface="Arial"/>
                <a:ea typeface="Arial"/>
                <a:cs typeface="Arial"/>
                <a:sym typeface="Arial"/>
              </a:defRPr>
            </a:lvl2pPr>
            <a:lvl3pPr marL="0" marR="0" lvl="2" indent="0" algn="r" rtl="0">
              <a:spcBef>
                <a:spcPts val="0"/>
              </a:spcBef>
              <a:buNone/>
              <a:defRPr sz="2400" b="1" i="0" u="none" strike="noStrike" cap="none">
                <a:solidFill>
                  <a:srgbClr val="FFFFFF"/>
                </a:solidFill>
                <a:latin typeface="Arial"/>
                <a:ea typeface="Arial"/>
                <a:cs typeface="Arial"/>
                <a:sym typeface="Arial"/>
              </a:defRPr>
            </a:lvl3pPr>
            <a:lvl4pPr marL="0" marR="0" lvl="3" indent="0" algn="r" rtl="0">
              <a:spcBef>
                <a:spcPts val="0"/>
              </a:spcBef>
              <a:buNone/>
              <a:defRPr sz="2400" b="1" i="0" u="none" strike="noStrike" cap="none">
                <a:solidFill>
                  <a:srgbClr val="FFFFFF"/>
                </a:solidFill>
                <a:latin typeface="Arial"/>
                <a:ea typeface="Arial"/>
                <a:cs typeface="Arial"/>
                <a:sym typeface="Arial"/>
              </a:defRPr>
            </a:lvl4pPr>
            <a:lvl5pPr marL="0" marR="0" lvl="4" indent="0" algn="r" rtl="0">
              <a:spcBef>
                <a:spcPts val="0"/>
              </a:spcBef>
              <a:buNone/>
              <a:defRPr sz="2400" b="1" i="0" u="none" strike="noStrike" cap="none">
                <a:solidFill>
                  <a:srgbClr val="FFFFFF"/>
                </a:solidFill>
                <a:latin typeface="Arial"/>
                <a:ea typeface="Arial"/>
                <a:cs typeface="Arial"/>
                <a:sym typeface="Arial"/>
              </a:defRPr>
            </a:lvl5pPr>
            <a:lvl6pPr marL="0" marR="0" lvl="5" indent="0" algn="r" rtl="0">
              <a:spcBef>
                <a:spcPts val="0"/>
              </a:spcBef>
              <a:buNone/>
              <a:defRPr sz="2400" b="1" i="0" u="none" strike="noStrike" cap="none">
                <a:solidFill>
                  <a:srgbClr val="FFFFFF"/>
                </a:solidFill>
                <a:latin typeface="Arial"/>
                <a:ea typeface="Arial"/>
                <a:cs typeface="Arial"/>
                <a:sym typeface="Arial"/>
              </a:defRPr>
            </a:lvl6pPr>
            <a:lvl7pPr marL="0" marR="0" lvl="6" indent="0" algn="r" rtl="0">
              <a:spcBef>
                <a:spcPts val="0"/>
              </a:spcBef>
              <a:buNone/>
              <a:defRPr sz="2400" b="1" i="0" u="none" strike="noStrike" cap="none">
                <a:solidFill>
                  <a:srgbClr val="FFFFFF"/>
                </a:solidFill>
                <a:latin typeface="Arial"/>
                <a:ea typeface="Arial"/>
                <a:cs typeface="Arial"/>
                <a:sym typeface="Arial"/>
              </a:defRPr>
            </a:lvl7pPr>
            <a:lvl8pPr marL="0" marR="0" lvl="7" indent="0" algn="r" rtl="0">
              <a:spcBef>
                <a:spcPts val="0"/>
              </a:spcBef>
              <a:buNone/>
              <a:defRPr sz="2400" b="1" i="0" u="none" strike="noStrike" cap="none">
                <a:solidFill>
                  <a:srgbClr val="FFFFFF"/>
                </a:solidFill>
                <a:latin typeface="Arial"/>
                <a:ea typeface="Arial"/>
                <a:cs typeface="Arial"/>
                <a:sym typeface="Arial"/>
              </a:defRPr>
            </a:lvl8pPr>
            <a:lvl9pPr marL="0" marR="0" lvl="8" indent="0" algn="r" rtl="0">
              <a:spcBef>
                <a:spcPts val="0"/>
              </a:spcBef>
              <a:buNone/>
              <a:defRPr sz="2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creativecommons.org/licenses/by-nc-sa/4.0/"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4"/>
        <p:cNvGrpSpPr/>
        <p:nvPr/>
      </p:nvGrpSpPr>
      <p:grpSpPr>
        <a:xfrm>
          <a:off x="0" y="0"/>
          <a:ext cx="0" cy="0"/>
          <a:chOff x="0" y="0"/>
          <a:chExt cx="0" cy="0"/>
        </a:xfrm>
      </p:grpSpPr>
      <p:pic>
        <p:nvPicPr>
          <p:cNvPr id="45" name="Google Shape;45;p6" descr="openstax college logo"/>
          <p:cNvPicPr preferRelativeResize="0"/>
          <p:nvPr/>
        </p:nvPicPr>
        <p:blipFill rotWithShape="1">
          <a:blip r:embed="rId3">
            <a:alphaModFix/>
          </a:blip>
          <a:srcRect/>
          <a:stretch/>
        </p:blipFill>
        <p:spPr>
          <a:xfrm>
            <a:off x="7317311" y="5507235"/>
            <a:ext cx="1507110" cy="1077181"/>
          </a:xfrm>
          <a:prstGeom prst="rect">
            <a:avLst/>
          </a:prstGeom>
          <a:noFill/>
          <a:ln>
            <a:noFill/>
          </a:ln>
        </p:spPr>
      </p:pic>
      <p:sp>
        <p:nvSpPr>
          <p:cNvPr id="46" name="Google Shape;46;p6"/>
          <p:cNvSpPr txBox="1"/>
          <p:nvPr/>
        </p:nvSpPr>
        <p:spPr>
          <a:xfrm>
            <a:off x="0" y="1607828"/>
            <a:ext cx="9144000" cy="7091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212F62"/>
              </a:buClr>
              <a:buSzPts val="2000"/>
              <a:buFont typeface="Arial"/>
              <a:buNone/>
            </a:pPr>
            <a:r>
              <a:rPr lang="en-US" sz="2000" b="1" i="0" u="none" strike="noStrike" cap="none">
                <a:solidFill>
                  <a:srgbClr val="212F62"/>
                </a:solidFill>
                <a:latin typeface="Arial"/>
                <a:ea typeface="Arial"/>
                <a:cs typeface="Arial"/>
                <a:sym typeface="Arial"/>
              </a:rPr>
              <a:t>Chapter 47 CONSERVATION BIOLOGY AND BIODIVERSITY</a:t>
            </a:r>
            <a:endParaRPr/>
          </a:p>
          <a:p>
            <a:pPr marL="0" marR="0" lvl="0" indent="0" algn="ctr" rtl="0">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PowerPoint Image Slideshow</a:t>
            </a:r>
            <a:endParaRPr/>
          </a:p>
        </p:txBody>
      </p:sp>
      <p:sp>
        <p:nvSpPr>
          <p:cNvPr id="47" name="Google Shape;47;p6"/>
          <p:cNvSpPr txBox="1">
            <a:spLocks noGrp="1"/>
          </p:cNvSpPr>
          <p:nvPr>
            <p:ph type="title" idx="4294967295"/>
          </p:nvPr>
        </p:nvSpPr>
        <p:spPr>
          <a:xfrm>
            <a:off x="0" y="770024"/>
            <a:ext cx="9144000" cy="65804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6CB255"/>
              </a:buClr>
              <a:buSzPts val="3600"/>
              <a:buFont typeface="Arial Black"/>
              <a:buNone/>
            </a:pPr>
            <a:r>
              <a:rPr lang="en-US" sz="3600"/>
              <a:t>BIOLOGY 2E</a:t>
            </a:r>
            <a:endParaRPr sz="3600"/>
          </a:p>
        </p:txBody>
      </p:sp>
      <p:pic>
        <p:nvPicPr>
          <p:cNvPr id="48" name="Google Shape;48;p6"/>
          <p:cNvPicPr preferRelativeResize="0"/>
          <p:nvPr/>
        </p:nvPicPr>
        <p:blipFill rotWithShape="1">
          <a:blip r:embed="rId4">
            <a:alphaModFix/>
          </a:blip>
          <a:srcRect/>
          <a:stretch/>
        </p:blipFill>
        <p:spPr>
          <a:xfrm>
            <a:off x="3159862" y="2502569"/>
            <a:ext cx="2824276" cy="3609474"/>
          </a:xfrm>
          <a:prstGeom prst="rect">
            <a:avLst/>
          </a:prstGeom>
          <a:noFill/>
          <a:ln>
            <a:noFill/>
          </a:ln>
        </p:spPr>
      </p:pic>
      <p:sp>
        <p:nvSpPr>
          <p:cNvPr id="49" name="Google Shape;49;p6"/>
          <p:cNvSpPr txBox="1"/>
          <p:nvPr/>
        </p:nvSpPr>
        <p:spPr>
          <a:xfrm>
            <a:off x="257174" y="5661919"/>
            <a:ext cx="1957388" cy="90024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b="0" i="0" u="none" strike="noStrike" cap="none">
                <a:solidFill>
                  <a:schemeClr val="dk1"/>
                </a:solidFill>
                <a:latin typeface="Arial"/>
                <a:ea typeface="Arial"/>
                <a:cs typeface="Arial"/>
                <a:sym typeface="Arial"/>
              </a:rPr>
              <a:t>This work is licensed under a </a:t>
            </a:r>
            <a:r>
              <a:rPr lang="en-US" sz="1050" b="0" i="0" u="sng" strike="noStrike" cap="none">
                <a:solidFill>
                  <a:schemeClr val="dk1"/>
                </a:solidFill>
                <a:latin typeface="Arial"/>
                <a:ea typeface="Arial"/>
                <a:cs typeface="Arial"/>
                <a:sym typeface="Arial"/>
                <a:hlinkClick r:id="rId5"/>
              </a:rPr>
              <a:t>Creative Commons Attribution-NonCommercial-ShareAlike 4.0 International License</a:t>
            </a:r>
            <a:r>
              <a:rPr lang="en-US" sz="1050" b="0" i="0" u="none" strike="noStrike" cap="none">
                <a:solidFill>
                  <a:schemeClr val="dk1"/>
                </a:solidFill>
                <a:latin typeface="Arial"/>
                <a:ea typeface="Arial"/>
                <a:cs typeface="Arial"/>
                <a:sym typeface="Arial"/>
              </a:rPr>
              <a:t>.</a:t>
            </a:r>
            <a:endParaRPr/>
          </a:p>
        </p:txBody>
      </p:sp>
      <p:pic>
        <p:nvPicPr>
          <p:cNvPr id="50" name="Google Shape;50;p6"/>
          <p:cNvPicPr preferRelativeResize="0"/>
          <p:nvPr/>
        </p:nvPicPr>
        <p:blipFill rotWithShape="1">
          <a:blip r:embed="rId6">
            <a:alphaModFix/>
          </a:blip>
          <a:srcRect/>
          <a:stretch/>
        </p:blipFill>
        <p:spPr>
          <a:xfrm>
            <a:off x="314326" y="5089207"/>
            <a:ext cx="1257300" cy="4400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Percent extinction occurrences as reflected in the fossil record have fluctuated throughout Earth’s history. Sudden and dramatic losses of biodiversity, called mass extinctions, have occurred five times.</a:t>
            </a:r>
            <a:endParaRPr/>
          </a:p>
        </p:txBody>
      </p:sp>
      <p:pic>
        <p:nvPicPr>
          <p:cNvPr id="108" name="Google Shape;108;p15" descr="The graph plots percent extinction occurrences versus time in millions of years before present time, starting 550 million years ago. Extinction occurrences increase and decrease in a cyclical manner. At the lowest points on the cycle, extinction occurrences were between 2% and 5% percent. Spikes in the number of extinctions occurred at the end of geological periods: end-Ordovician, 450 million years ago; end-Devonian, 374 million years ago; end-Permian, 252 million years ago; end-Triassic, 200 million years ago; and end-Cretaceous, 65 million years ago. During these spikes, extinction occurrences approximately ranged from 22% to 50%."/>
          <p:cNvPicPr preferRelativeResize="0">
            <a:picLocks noGrp="1"/>
          </p:cNvPicPr>
          <p:nvPr>
            <p:ph type="pic" idx="2"/>
          </p:nvPr>
        </p:nvPicPr>
        <p:blipFill rotWithShape="1">
          <a:blip r:embed="rId3">
            <a:alphaModFix/>
          </a:blip>
          <a:srcRect l="-20837" r="-20836"/>
          <a:stretch/>
        </p:blipFill>
        <p:spPr>
          <a:xfrm>
            <a:off x="457199" y="1122386"/>
            <a:ext cx="8062913" cy="3500071"/>
          </a:xfrm>
          <a:prstGeom prst="rect">
            <a:avLst/>
          </a:prstGeom>
          <a:noFill/>
          <a:ln>
            <a:noFill/>
          </a:ln>
        </p:spPr>
      </p:pic>
      <p:sp>
        <p:nvSpPr>
          <p:cNvPr id="109" name="Google Shape;109;p1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MASS EXTINCTIONS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title"/>
          </p:nvPr>
        </p:nvSpPr>
        <p:spPr>
          <a:xfrm>
            <a:off x="457200" y="241326"/>
            <a:ext cx="8062800" cy="659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Estimating Extinction Rates</a:t>
            </a:r>
            <a:endParaRPr/>
          </a:p>
        </p:txBody>
      </p:sp>
      <p:sp>
        <p:nvSpPr>
          <p:cNvPr id="116" name="Google Shape;116;p16"/>
          <p:cNvSpPr txBox="1">
            <a:spLocks noGrp="1"/>
          </p:cNvSpPr>
          <p:nvPr>
            <p:ph type="body" idx="1"/>
          </p:nvPr>
        </p:nvSpPr>
        <p:spPr>
          <a:xfrm>
            <a:off x="457200" y="1189803"/>
            <a:ext cx="8062800" cy="4820400"/>
          </a:xfrm>
          <a:prstGeom prst="rect">
            <a:avLst/>
          </a:prstGeom>
        </p:spPr>
        <p:txBody>
          <a:bodyPr spcFirstLastPara="1" wrap="square" lIns="91425" tIns="45700" rIns="91425" bIns="45700" anchor="t" anchorCtr="0">
            <a:noAutofit/>
          </a:bodyPr>
          <a:lstStyle/>
          <a:p>
            <a:pPr marL="457200" lvl="0" indent="-355600" algn="l" rtl="0">
              <a:spcBef>
                <a:spcPts val="400"/>
              </a:spcBef>
              <a:spcAft>
                <a:spcPts val="0"/>
              </a:spcAft>
              <a:buSzPts val="2000"/>
              <a:buChar char="●"/>
            </a:pPr>
            <a:r>
              <a:rPr lang="en-US"/>
              <a:t>Estimates are hampered by the fact that most extinctions may never be observed</a:t>
            </a:r>
            <a:endParaRPr/>
          </a:p>
          <a:p>
            <a:pPr marL="457200" lvl="0" indent="0" algn="l" rtl="0">
              <a:spcBef>
                <a:spcPts val="600"/>
              </a:spcBef>
              <a:spcAft>
                <a:spcPts val="0"/>
              </a:spcAft>
              <a:buNone/>
            </a:pPr>
            <a:endParaRPr/>
          </a:p>
          <a:p>
            <a:pPr marL="457200" lvl="0" indent="-355600" algn="l" rtl="0">
              <a:spcBef>
                <a:spcPts val="600"/>
              </a:spcBef>
              <a:spcAft>
                <a:spcPts val="0"/>
              </a:spcAft>
              <a:buSzPts val="2000"/>
              <a:buChar char="●"/>
            </a:pPr>
            <a:r>
              <a:rPr lang="en-US"/>
              <a:t>Background extinction rate - estimated to be one per million species per year</a:t>
            </a:r>
            <a:endParaRPr/>
          </a:p>
          <a:p>
            <a:pPr marL="457200" lvl="0" indent="0" algn="l" rtl="0">
              <a:spcBef>
                <a:spcPts val="600"/>
              </a:spcBef>
              <a:spcAft>
                <a:spcPts val="0"/>
              </a:spcAft>
              <a:buNone/>
            </a:pPr>
            <a:endParaRPr/>
          </a:p>
          <a:p>
            <a:pPr marL="457200" lvl="0" indent="-355600" algn="l" rtl="0">
              <a:spcBef>
                <a:spcPts val="600"/>
              </a:spcBef>
              <a:spcAft>
                <a:spcPts val="0"/>
              </a:spcAft>
              <a:buSzPts val="2000"/>
              <a:buChar char="●"/>
            </a:pPr>
            <a:r>
              <a:rPr lang="en-US"/>
              <a:t>Species-area relationship - </a:t>
            </a:r>
            <a:r>
              <a:rPr lang="en-US" sz="1800">
                <a:solidFill>
                  <a:srgbClr val="333333"/>
                </a:solidFill>
                <a:highlight>
                  <a:srgbClr val="FFFFFF"/>
                </a:highlight>
              </a:rPr>
              <a:t>relationship between area surveyed and number of species encountered; typically measured by incrementally increasing the area of a survey and determining the cumulative numbers of species</a:t>
            </a:r>
            <a:endParaRPr sz="1800">
              <a:solidFill>
                <a:srgbClr val="333333"/>
              </a:solidFill>
              <a:highlight>
                <a:srgbClr val="FFFFFF"/>
              </a:highlight>
            </a:endParaRPr>
          </a:p>
          <a:p>
            <a:pPr marL="914400" lvl="1" indent="-342900" algn="l" rtl="0">
              <a:spcBef>
                <a:spcPts val="0"/>
              </a:spcBef>
              <a:spcAft>
                <a:spcPts val="0"/>
              </a:spcAft>
              <a:buClr>
                <a:srgbClr val="333333"/>
              </a:buClr>
              <a:buSzPts val="1800"/>
              <a:buChar char="○"/>
            </a:pPr>
            <a:r>
              <a:rPr lang="en-US" sz="1800">
                <a:solidFill>
                  <a:srgbClr val="333333"/>
                </a:solidFill>
                <a:highlight>
                  <a:srgbClr val="FFFFFF"/>
                </a:highlight>
              </a:rPr>
              <a:t>number of species present increases with the size of the habitat</a:t>
            </a:r>
            <a:endParaRPr sz="1800">
              <a:solidFill>
                <a:srgbClr val="333333"/>
              </a:solidFill>
              <a:highlight>
                <a:srgbClr val="FFFFFF"/>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457200" y="241326"/>
            <a:ext cx="8062800" cy="659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Importance of Biodiversity</a:t>
            </a:r>
            <a:endParaRPr/>
          </a:p>
        </p:txBody>
      </p:sp>
      <p:sp>
        <p:nvSpPr>
          <p:cNvPr id="123" name="Google Shape;123;p17"/>
          <p:cNvSpPr txBox="1">
            <a:spLocks noGrp="1"/>
          </p:cNvSpPr>
          <p:nvPr>
            <p:ph type="body" idx="1"/>
          </p:nvPr>
        </p:nvSpPr>
        <p:spPr>
          <a:xfrm>
            <a:off x="457200" y="1222853"/>
            <a:ext cx="8062800" cy="4787400"/>
          </a:xfrm>
          <a:prstGeom prst="rect">
            <a:avLst/>
          </a:prstGeom>
        </p:spPr>
        <p:txBody>
          <a:bodyPr spcFirstLastPara="1" wrap="square" lIns="91425" tIns="45700" rIns="91425" bIns="45700" anchor="t" anchorCtr="0">
            <a:noAutofit/>
          </a:bodyPr>
          <a:lstStyle/>
          <a:p>
            <a:pPr marL="457200" lvl="0" indent="-355600" algn="l" rtl="0">
              <a:spcBef>
                <a:spcPts val="400"/>
              </a:spcBef>
              <a:spcAft>
                <a:spcPts val="0"/>
              </a:spcAft>
              <a:buSzPts val="2000"/>
              <a:buChar char="●"/>
            </a:pPr>
            <a:r>
              <a:rPr lang="en-US"/>
              <a:t>Human health</a:t>
            </a:r>
            <a:endParaRPr/>
          </a:p>
          <a:p>
            <a:pPr marL="914400" lvl="1" indent="-355600" algn="l" rtl="0">
              <a:spcBef>
                <a:spcPts val="0"/>
              </a:spcBef>
              <a:spcAft>
                <a:spcPts val="0"/>
              </a:spcAft>
              <a:buSzPts val="2000"/>
              <a:buChar char="○"/>
            </a:pPr>
            <a:r>
              <a:rPr lang="en-US"/>
              <a:t>secondary plant compounds</a:t>
            </a:r>
            <a:endParaRPr/>
          </a:p>
          <a:p>
            <a:pPr marL="457200" lvl="0" indent="-355600" algn="l" rtl="0">
              <a:spcBef>
                <a:spcPts val="0"/>
              </a:spcBef>
              <a:spcAft>
                <a:spcPts val="0"/>
              </a:spcAft>
              <a:buSzPts val="2000"/>
              <a:buChar char="●"/>
            </a:pPr>
            <a:r>
              <a:rPr lang="en-US"/>
              <a:t>Agricultural Diversity</a:t>
            </a:r>
            <a:endParaRPr/>
          </a:p>
          <a:p>
            <a:pPr marL="914400" lvl="1" indent="-355600" algn="l" rtl="0">
              <a:spcBef>
                <a:spcPts val="0"/>
              </a:spcBef>
              <a:spcAft>
                <a:spcPts val="0"/>
              </a:spcAft>
              <a:buSzPts val="2000"/>
              <a:buChar char="○"/>
            </a:pPr>
            <a:r>
              <a:rPr lang="en-US"/>
              <a:t>disease resistance</a:t>
            </a:r>
            <a:endParaRPr/>
          </a:p>
          <a:p>
            <a:pPr marL="914400" lvl="1" indent="-355600" algn="l" rtl="0">
              <a:spcBef>
                <a:spcPts val="0"/>
              </a:spcBef>
              <a:spcAft>
                <a:spcPts val="0"/>
              </a:spcAft>
              <a:buSzPts val="2000"/>
              <a:buChar char="○"/>
            </a:pPr>
            <a:r>
              <a:rPr lang="en-US"/>
              <a:t>new crop varieties</a:t>
            </a:r>
            <a:endParaRPr/>
          </a:p>
          <a:p>
            <a:pPr marL="914400" lvl="1" indent="-355600" algn="l" rtl="0">
              <a:spcBef>
                <a:spcPts val="0"/>
              </a:spcBef>
              <a:spcAft>
                <a:spcPts val="0"/>
              </a:spcAft>
              <a:buSzPts val="2000"/>
              <a:buChar char="○"/>
            </a:pPr>
            <a:r>
              <a:rPr lang="en-US"/>
              <a:t>Svalbard Global Seed Vault</a:t>
            </a:r>
            <a:endParaRPr/>
          </a:p>
          <a:p>
            <a:pPr marL="457200" lvl="0" indent="-355600" algn="l" rtl="0">
              <a:spcBef>
                <a:spcPts val="0"/>
              </a:spcBef>
              <a:spcAft>
                <a:spcPts val="0"/>
              </a:spcAft>
              <a:buSzPts val="2000"/>
              <a:buChar char="●"/>
            </a:pPr>
            <a:r>
              <a:rPr lang="en-US"/>
              <a:t>Wild Food Sources</a:t>
            </a:r>
            <a:endParaRPr/>
          </a:p>
          <a:p>
            <a:pPr marL="914400" lvl="1" indent="-355600" algn="l" rtl="0">
              <a:spcBef>
                <a:spcPts val="0"/>
              </a:spcBef>
              <a:spcAft>
                <a:spcPts val="0"/>
              </a:spcAft>
              <a:buSzPts val="2000"/>
              <a:buChar char="○"/>
            </a:pPr>
            <a:r>
              <a:rPr lang="en-US"/>
              <a:t>fish populations</a:t>
            </a:r>
            <a:endParaRPr/>
          </a:p>
          <a:p>
            <a:pPr marL="457200" lvl="0" indent="-355600" algn="l" rtl="0">
              <a:spcBef>
                <a:spcPts val="0"/>
              </a:spcBef>
              <a:spcAft>
                <a:spcPts val="0"/>
              </a:spcAft>
              <a:buSzPts val="2000"/>
              <a:buChar char="●"/>
            </a:pPr>
            <a:r>
              <a:rPr lang="en-US"/>
              <a:t>Psychological and Moral Value</a:t>
            </a:r>
            <a:endParaRPr/>
          </a:p>
          <a:p>
            <a:pPr marL="914400" lvl="1" indent="-355600" algn="l" rtl="0">
              <a:spcBef>
                <a:spcPts val="0"/>
              </a:spcBef>
              <a:spcAft>
                <a:spcPts val="0"/>
              </a:spcAft>
              <a:buSzPts val="2000"/>
              <a:buChar char="○"/>
            </a:pPr>
            <a:r>
              <a:rPr lang="en-US"/>
              <a:t>regenerative benefits of natural landscapes</a:t>
            </a:r>
            <a:endParaRPr/>
          </a:p>
          <a:p>
            <a:pPr marL="914400" lvl="1" indent="-355600" algn="l" rtl="0">
              <a:spcBef>
                <a:spcPts val="0"/>
              </a:spcBef>
              <a:spcAft>
                <a:spcPts val="0"/>
              </a:spcAft>
              <a:buSzPts val="2000"/>
              <a:buChar char="○"/>
            </a:pPr>
            <a:r>
              <a:rPr lang="en-US"/>
              <a:t>human responsibility to inflict as little harm as possible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ftr" idx="11"/>
          </p:nvPr>
        </p:nvSpPr>
        <p:spPr>
          <a:xfrm>
            <a:off x="674255" y="6492875"/>
            <a:ext cx="7845857"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29" name="Google Shape;129;p18"/>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The Svalbard Global Seed Vault is a storage facility for seeds of Earth’s diverse crops. (credit: Mari Tefre, Svalbard Global Seed Vault)</a:t>
            </a:r>
            <a:endParaRPr/>
          </a:p>
        </p:txBody>
      </p:sp>
      <p:pic>
        <p:nvPicPr>
          <p:cNvPr id="130" name="Google Shape;130;p18" descr="The photo shows a tall structure with a bunker-like door that disappears into a snowbank."/>
          <p:cNvPicPr preferRelativeResize="0">
            <a:picLocks noGrp="1"/>
          </p:cNvPicPr>
          <p:nvPr>
            <p:ph type="pic" idx="2"/>
          </p:nvPr>
        </p:nvPicPr>
        <p:blipFill rotWithShape="1">
          <a:blip r:embed="rId3">
            <a:alphaModFix/>
          </a:blip>
          <a:srcRect l="-37921" r="-37921"/>
          <a:stretch/>
        </p:blipFill>
        <p:spPr>
          <a:xfrm>
            <a:off x="457199" y="1122386"/>
            <a:ext cx="8062913" cy="3500071"/>
          </a:xfrm>
          <a:prstGeom prst="rect">
            <a:avLst/>
          </a:prstGeom>
          <a:noFill/>
          <a:ln>
            <a:noFill/>
          </a:ln>
        </p:spPr>
      </p:pic>
      <p:sp>
        <p:nvSpPr>
          <p:cNvPr id="131" name="Google Shape;131;p1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MAINTAINING BIODIVERSITY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body" idx="1"/>
          </p:nvPr>
        </p:nvSpPr>
        <p:spPr>
          <a:xfrm>
            <a:off x="-161364" y="900861"/>
            <a:ext cx="9036424" cy="5459506"/>
          </a:xfrm>
          <a:prstGeom prst="rect">
            <a:avLst/>
          </a:prstGeom>
          <a:noFill/>
          <a:ln>
            <a:noFill/>
          </a:ln>
        </p:spPr>
        <p:txBody>
          <a:bodyPr spcFirstLastPara="1" wrap="square" lIns="91425" tIns="45700" rIns="91425" bIns="45700" anchor="t" anchorCtr="0">
            <a:noAutofit/>
          </a:bodyPr>
          <a:lstStyle/>
          <a:p>
            <a:pPr marL="1074420" lvl="1" indent="-342900" algn="l" rtl="0">
              <a:spcBef>
                <a:spcPts val="0"/>
              </a:spcBef>
              <a:spcAft>
                <a:spcPts val="0"/>
              </a:spcAft>
              <a:buSzPts val="2400"/>
              <a:buFont typeface="Arial"/>
              <a:buChar char="•"/>
            </a:pPr>
            <a:r>
              <a:rPr lang="en-US" sz="2400"/>
              <a:t>Habitat Loss – common across the globe</a:t>
            </a:r>
            <a:endParaRPr/>
          </a:p>
          <a:p>
            <a:pPr marL="1074420" lvl="1" indent="-342900" algn="l" rtl="0">
              <a:spcBef>
                <a:spcPts val="480"/>
              </a:spcBef>
              <a:spcAft>
                <a:spcPts val="0"/>
              </a:spcAft>
              <a:buSzPts val="2400"/>
              <a:buFont typeface="Arial"/>
              <a:buChar char="•"/>
            </a:pPr>
            <a:r>
              <a:rPr lang="en-US" sz="2400"/>
              <a:t>Overharvesting – particularly acute in fisheries</a:t>
            </a:r>
            <a:endParaRPr/>
          </a:p>
          <a:p>
            <a:pPr marL="1600200" lvl="2" indent="-342900" algn="l" rtl="0">
              <a:spcBef>
                <a:spcPts val="440"/>
              </a:spcBef>
              <a:spcAft>
                <a:spcPts val="0"/>
              </a:spcAft>
              <a:buSzPts val="2200"/>
              <a:buFont typeface="Arial"/>
              <a:buChar char="•"/>
            </a:pPr>
            <a:r>
              <a:rPr lang="en-US" sz="2200"/>
              <a:t>Many fisheries are international, and there is little motivation for preservation</a:t>
            </a:r>
            <a:endParaRPr/>
          </a:p>
          <a:p>
            <a:pPr marL="1600200" lvl="2" indent="-342900" algn="l" rtl="0">
              <a:spcBef>
                <a:spcPts val="440"/>
              </a:spcBef>
              <a:spcAft>
                <a:spcPts val="0"/>
              </a:spcAft>
              <a:buSzPts val="2200"/>
              <a:buFont typeface="Arial"/>
              <a:buChar char="•"/>
            </a:pPr>
            <a:r>
              <a:rPr lang="en-US" sz="2200"/>
              <a:t>Technology leads to overfishing</a:t>
            </a:r>
            <a:endParaRPr/>
          </a:p>
          <a:p>
            <a:pPr marL="1074420" lvl="1" indent="-457200" algn="l" rtl="0">
              <a:spcBef>
                <a:spcPts val="520"/>
              </a:spcBef>
              <a:spcAft>
                <a:spcPts val="0"/>
              </a:spcAft>
              <a:buSzPts val="2600"/>
              <a:buFont typeface="Arial"/>
              <a:buChar char="•"/>
            </a:pPr>
            <a:r>
              <a:rPr lang="en-US" sz="2600"/>
              <a:t>Exotic/invasive species</a:t>
            </a:r>
            <a:endParaRPr/>
          </a:p>
          <a:p>
            <a:pPr marL="1600200" lvl="2" indent="-342900" algn="l" rtl="0">
              <a:spcBef>
                <a:spcPts val="480"/>
              </a:spcBef>
              <a:spcAft>
                <a:spcPts val="0"/>
              </a:spcAft>
              <a:buSzPts val="2400"/>
              <a:buFont typeface="Arial"/>
              <a:buChar char="•"/>
            </a:pPr>
            <a:r>
              <a:rPr lang="en-US" sz="2400"/>
              <a:t>Exotic species may either outcompete, feed on, or bring disease to endemic species</a:t>
            </a:r>
            <a:endParaRPr/>
          </a:p>
          <a:p>
            <a:pPr marL="1600200" lvl="2" indent="-342900" algn="l" rtl="0">
              <a:spcBef>
                <a:spcPts val="480"/>
              </a:spcBef>
              <a:spcAft>
                <a:spcPts val="0"/>
              </a:spcAft>
              <a:buSzPts val="2400"/>
              <a:buFont typeface="Arial"/>
              <a:buChar char="•"/>
            </a:pPr>
            <a:r>
              <a:rPr lang="en-US" sz="2400"/>
              <a:t>May also directly affect humans</a:t>
            </a:r>
            <a:endParaRPr/>
          </a:p>
          <a:p>
            <a:pPr marL="2057400" lvl="3" indent="-342900" algn="l" rtl="0">
              <a:spcBef>
                <a:spcPts val="400"/>
              </a:spcBef>
              <a:spcAft>
                <a:spcPts val="0"/>
              </a:spcAft>
              <a:buSzPts val="2000"/>
              <a:buFont typeface="Arial"/>
              <a:buChar char="•"/>
            </a:pPr>
            <a:r>
              <a:rPr lang="en-US" sz="2000"/>
              <a:t>Star thistle renders useless US crop land</a:t>
            </a:r>
            <a:endParaRPr/>
          </a:p>
          <a:p>
            <a:pPr marL="2057400" lvl="3" indent="-342900" algn="l" rtl="0">
              <a:spcBef>
                <a:spcPts val="400"/>
              </a:spcBef>
              <a:spcAft>
                <a:spcPts val="0"/>
              </a:spcAft>
              <a:buSzPts val="2000"/>
              <a:buFont typeface="Arial"/>
              <a:buChar char="•"/>
            </a:pPr>
            <a:r>
              <a:rPr lang="en-US" sz="2000"/>
              <a:t>Giant hogweed and several invasive ticks are extremely dangerous to humans</a:t>
            </a:r>
            <a:endParaRPr/>
          </a:p>
          <a:p>
            <a:pPr marL="1074420" lvl="1" indent="-457200" algn="l" rtl="0">
              <a:spcBef>
                <a:spcPts val="520"/>
              </a:spcBef>
              <a:spcAft>
                <a:spcPts val="0"/>
              </a:spcAft>
              <a:buSzPts val="2600"/>
              <a:buFont typeface="Arial"/>
              <a:buChar char="•"/>
            </a:pPr>
            <a:r>
              <a:rPr lang="en-US" sz="2600"/>
              <a:t>Climate Change</a:t>
            </a:r>
            <a:endParaRPr/>
          </a:p>
          <a:p>
            <a:pPr marL="1074420" lvl="1" indent="-241300" algn="l" rtl="0">
              <a:spcBef>
                <a:spcPts val="320"/>
              </a:spcBef>
              <a:spcAft>
                <a:spcPts val="0"/>
              </a:spcAft>
              <a:buSzPts val="1600"/>
              <a:buFont typeface="Arial"/>
              <a:buNone/>
            </a:pPr>
            <a:endParaRPr sz="1600"/>
          </a:p>
        </p:txBody>
      </p:sp>
      <p:sp>
        <p:nvSpPr>
          <p:cNvPr id="137" name="Google Shape;137;p19"/>
          <p:cNvSpPr txBox="1">
            <a:spLocks noGrp="1"/>
          </p:cNvSpPr>
          <p:nvPr>
            <p:ph type="title"/>
          </p:nvPr>
        </p:nvSpPr>
        <p:spPr>
          <a:xfrm>
            <a:off x="457200" y="133753"/>
            <a:ext cx="8062912" cy="49378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THREATS TO BIODIVERSITY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The brown tree snake, </a:t>
            </a:r>
            <a:r>
              <a:rPr lang="en-US" sz="1600" i="1"/>
              <a:t>Boiga irregularis</a:t>
            </a:r>
            <a:r>
              <a:rPr lang="en-US" sz="1600"/>
              <a:t>, is an exotic species that has caused numerous extinctions on the island of Guam since its accidental introduction in 1950. (credit: NPS)</a:t>
            </a:r>
            <a:endParaRPr/>
          </a:p>
        </p:txBody>
      </p:sp>
      <p:pic>
        <p:nvPicPr>
          <p:cNvPr id="143" name="Google Shape;143;p20" descr="Photo shows a snake mottled brown and tan, with a forked tongue sticking out of its mouth."/>
          <p:cNvPicPr preferRelativeResize="0">
            <a:picLocks noGrp="1"/>
          </p:cNvPicPr>
          <p:nvPr>
            <p:ph type="pic" idx="2"/>
          </p:nvPr>
        </p:nvPicPr>
        <p:blipFill rotWithShape="1">
          <a:blip r:embed="rId3">
            <a:alphaModFix/>
          </a:blip>
          <a:srcRect l="-39563" r="-39563"/>
          <a:stretch/>
        </p:blipFill>
        <p:spPr>
          <a:xfrm>
            <a:off x="457199" y="1122386"/>
            <a:ext cx="8062913" cy="3500071"/>
          </a:xfrm>
          <a:prstGeom prst="rect">
            <a:avLst/>
          </a:prstGeom>
          <a:noFill/>
          <a:ln>
            <a:noFill/>
          </a:ln>
        </p:spPr>
      </p:pic>
      <p:sp>
        <p:nvSpPr>
          <p:cNvPr id="144" name="Google Shape;144;p2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EXOTIC SPECIES -- PREDATION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1" descr="Photo shows a bat hanging from the roof of a cave. The bat has a powdery white residue on its head and wings."/>
          <p:cNvPicPr preferRelativeResize="0">
            <a:picLocks noGrp="1"/>
          </p:cNvPicPr>
          <p:nvPr>
            <p:ph type="pic" idx="2"/>
          </p:nvPr>
        </p:nvPicPr>
        <p:blipFill rotWithShape="1">
          <a:blip r:embed="rId3">
            <a:alphaModFix/>
          </a:blip>
          <a:srcRect t="-8434" b="-8434"/>
          <a:stretch/>
        </p:blipFill>
        <p:spPr>
          <a:xfrm>
            <a:off x="4489450" y="1108075"/>
            <a:ext cx="4030663" cy="5256213"/>
          </a:xfrm>
          <a:prstGeom prst="rect">
            <a:avLst/>
          </a:prstGeom>
          <a:noFill/>
          <a:ln>
            <a:noFill/>
          </a:ln>
        </p:spPr>
      </p:pic>
      <p:sp>
        <p:nvSpPr>
          <p:cNvPr id="150" name="Google Shape;150;p21"/>
          <p:cNvSpPr txBox="1">
            <a:spLocks noGrp="1"/>
          </p:cNvSpPr>
          <p:nvPr>
            <p:ph type="body" idx="1"/>
          </p:nvPr>
        </p:nvSpPr>
        <p:spPr>
          <a:xfrm>
            <a:off x="457200" y="1107617"/>
            <a:ext cx="3913188" cy="52569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400"/>
              <a:buNone/>
            </a:pPr>
            <a:r>
              <a:rPr lang="en-US" sz="2400">
                <a:solidFill>
                  <a:srgbClr val="000000"/>
                </a:solidFill>
              </a:rPr>
              <a:t>White-nose syndrome is the result of a European fungus that was brought to the United States.</a:t>
            </a:r>
            <a:endParaRPr/>
          </a:p>
          <a:p>
            <a:pPr marL="0" lvl="0" indent="0" algn="l" rtl="0">
              <a:spcBef>
                <a:spcPts val="920"/>
              </a:spcBef>
              <a:spcAft>
                <a:spcPts val="0"/>
              </a:spcAft>
              <a:buClr>
                <a:srgbClr val="6CB255"/>
              </a:buClr>
              <a:buSzPts val="1600"/>
              <a:buNone/>
            </a:pPr>
            <a:endParaRPr sz="1600">
              <a:solidFill>
                <a:srgbClr val="000000"/>
              </a:solidFill>
            </a:endParaRPr>
          </a:p>
          <a:p>
            <a:pPr marL="0" lvl="0" indent="0" algn="l" rtl="0">
              <a:spcBef>
                <a:spcPts val="920"/>
              </a:spcBef>
              <a:spcAft>
                <a:spcPts val="0"/>
              </a:spcAft>
              <a:buClr>
                <a:srgbClr val="6CB255"/>
              </a:buClr>
              <a:buSzPts val="1600"/>
              <a:buNone/>
            </a:pPr>
            <a:endParaRPr sz="1600">
              <a:solidFill>
                <a:srgbClr val="000000"/>
              </a:solidFill>
            </a:endParaRPr>
          </a:p>
          <a:p>
            <a:pPr marL="0" lvl="0" indent="0" algn="l" rtl="0">
              <a:spcBef>
                <a:spcPts val="920"/>
              </a:spcBef>
              <a:spcAft>
                <a:spcPts val="0"/>
              </a:spcAft>
              <a:buClr>
                <a:srgbClr val="6CB255"/>
              </a:buClr>
              <a:buSzPts val="1600"/>
              <a:buNone/>
            </a:pPr>
            <a:endParaRPr sz="1600">
              <a:solidFill>
                <a:srgbClr val="000000"/>
              </a:solidFill>
            </a:endParaRPr>
          </a:p>
          <a:p>
            <a:pPr marL="0" lvl="0" indent="0" algn="l" rtl="0">
              <a:spcBef>
                <a:spcPts val="920"/>
              </a:spcBef>
              <a:spcAft>
                <a:spcPts val="0"/>
              </a:spcAft>
              <a:buClr>
                <a:srgbClr val="6CB255"/>
              </a:buClr>
              <a:buSzPts val="1600"/>
              <a:buNone/>
            </a:pPr>
            <a:endParaRPr sz="1600">
              <a:solidFill>
                <a:srgbClr val="000000"/>
              </a:solidFill>
            </a:endParaRPr>
          </a:p>
          <a:p>
            <a:pPr marL="0" lvl="0" indent="0" algn="l" rtl="0">
              <a:spcBef>
                <a:spcPts val="920"/>
              </a:spcBef>
              <a:spcAft>
                <a:spcPts val="0"/>
              </a:spcAft>
              <a:buClr>
                <a:srgbClr val="6CB255"/>
              </a:buClr>
              <a:buSzPts val="1600"/>
              <a:buNone/>
            </a:pPr>
            <a:r>
              <a:rPr lang="en-US" sz="1600">
                <a:solidFill>
                  <a:srgbClr val="000000"/>
                </a:solidFill>
              </a:rPr>
              <a:t>This little brown bat in Greeley Mine, Vermont, March 26, 2009, was found to have white-nose syndrome. (credit: Marvin Moriarty, USFWS)</a:t>
            </a:r>
            <a:endParaRPr/>
          </a:p>
          <a:p>
            <a:pPr marL="0" lvl="0" indent="0" algn="l" rtl="0">
              <a:spcBef>
                <a:spcPts val="920"/>
              </a:spcBef>
              <a:spcAft>
                <a:spcPts val="0"/>
              </a:spcAft>
              <a:buClr>
                <a:srgbClr val="6CB255"/>
              </a:buClr>
              <a:buSzPts val="1600"/>
              <a:buNone/>
            </a:pPr>
            <a:endParaRPr sz="1600">
              <a:solidFill>
                <a:srgbClr val="000000"/>
              </a:solidFill>
            </a:endParaRPr>
          </a:p>
          <a:p>
            <a:pPr marL="0" lvl="0" indent="0" algn="l" rtl="0">
              <a:spcBef>
                <a:spcPts val="920"/>
              </a:spcBef>
              <a:spcAft>
                <a:spcPts val="0"/>
              </a:spcAft>
              <a:buClr>
                <a:srgbClr val="6CB255"/>
              </a:buClr>
              <a:buSzPts val="1600"/>
              <a:buNone/>
            </a:pPr>
            <a:endParaRPr sz="1600">
              <a:solidFill>
                <a:srgbClr val="000000"/>
              </a:solidFill>
            </a:endParaRPr>
          </a:p>
        </p:txBody>
      </p:sp>
      <p:sp>
        <p:nvSpPr>
          <p:cNvPr id="151" name="Google Shape;151;p2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6CB255"/>
              </a:buClr>
              <a:buSzPts val="2400"/>
              <a:buFont typeface="Arial Black"/>
              <a:buNone/>
            </a:pPr>
            <a:r>
              <a:rPr lang="en-US" sz="2400">
                <a:solidFill>
                  <a:srgbClr val="6CB255"/>
                </a:solidFill>
              </a:rPr>
              <a:t>INVASIVE SPECIES</a:t>
            </a:r>
            <a:endParaRPr sz="2400">
              <a:solidFill>
                <a:srgbClr val="6CB255"/>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a:spLocks noGrp="1"/>
          </p:cNvSpPr>
          <p:nvPr>
            <p:ph type="body" idx="1"/>
          </p:nvPr>
        </p:nvSpPr>
        <p:spPr>
          <a:xfrm>
            <a:off x="4606925" y="1107617"/>
            <a:ext cx="3913188" cy="52569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solidFill>
                  <a:srgbClr val="000000"/>
                </a:solidFill>
              </a:rPr>
              <a:t>Since 2008, grizzly bears (</a:t>
            </a:r>
            <a:r>
              <a:rPr lang="en-US" sz="1600" i="1">
                <a:solidFill>
                  <a:srgbClr val="000000"/>
                </a:solidFill>
              </a:rPr>
              <a:t>Ursus arctos horribilis</a:t>
            </a:r>
            <a:r>
              <a:rPr lang="en-US" sz="1600">
                <a:solidFill>
                  <a:srgbClr val="000000"/>
                </a:solidFill>
              </a:rPr>
              <a:t>) have been spotted farther north than their historic range, a possible consequence of climate change. As a result, grizzly bear habitat now overlaps polar bear (</a:t>
            </a:r>
            <a:r>
              <a:rPr lang="en-US" sz="1600" i="1">
                <a:solidFill>
                  <a:srgbClr val="000000"/>
                </a:solidFill>
              </a:rPr>
              <a:t>Ursus maritimus</a:t>
            </a:r>
            <a:r>
              <a:rPr lang="en-US" sz="1600">
                <a:solidFill>
                  <a:srgbClr val="000000"/>
                </a:solidFill>
              </a:rPr>
              <a:t>) habitat. The two kinds of bears, which are capable of mating and producing viable offspring, are considered separate species as historically they lived in different habitats and never met. However, in 2006 a hunter shot a wild grizzly-polar bear hybrid known as a grolar bear, the first wild hybrid ever found.</a:t>
            </a:r>
            <a:endParaRPr/>
          </a:p>
        </p:txBody>
      </p:sp>
      <p:pic>
        <p:nvPicPr>
          <p:cNvPr id="157" name="Google Shape;157;p22" descr="Map A compares the historic and current ranges of grizzly bears with the range of polar bears. Historically, grizzly bear habitat extended from Mexico through the western United States and into the mid-latitudes of Canada. But in recent years this range has expanded northward, to the northern tip of Canada and throughout Alaska. This range now overlaps with the polar bear range in the northern extremes of Alaska in Canada."/>
          <p:cNvPicPr preferRelativeResize="0">
            <a:picLocks noGrp="1"/>
          </p:cNvPicPr>
          <p:nvPr>
            <p:ph type="pic" idx="2"/>
          </p:nvPr>
        </p:nvPicPr>
        <p:blipFill rotWithShape="1">
          <a:blip r:embed="rId3">
            <a:alphaModFix/>
          </a:blip>
          <a:srcRect l="-2318" r="-2318"/>
          <a:stretch/>
        </p:blipFill>
        <p:spPr>
          <a:xfrm>
            <a:off x="457200" y="1108075"/>
            <a:ext cx="4032250" cy="5256213"/>
          </a:xfrm>
          <a:prstGeom prst="rect">
            <a:avLst/>
          </a:prstGeom>
          <a:noFill/>
          <a:ln>
            <a:noFill/>
          </a:ln>
        </p:spPr>
      </p:pic>
      <p:sp>
        <p:nvSpPr>
          <p:cNvPr id="158" name="Google Shape;158;p2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sz="2400">
                <a:solidFill>
                  <a:srgbClr val="6CB255"/>
                </a:solidFill>
              </a:rPr>
              <a:t>CLIMATE CHANGE IMPACTS</a:t>
            </a:r>
            <a:endParaRPr sz="2400">
              <a:solidFill>
                <a:srgbClr val="6CB255"/>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457200" y="241326"/>
            <a:ext cx="8062800" cy="659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Measuring Biodiversity</a:t>
            </a:r>
            <a:endParaRPr/>
          </a:p>
        </p:txBody>
      </p:sp>
      <p:sp>
        <p:nvSpPr>
          <p:cNvPr id="165" name="Google Shape;165;p23"/>
          <p:cNvSpPr txBox="1">
            <a:spLocks noGrp="1"/>
          </p:cNvSpPr>
          <p:nvPr>
            <p:ph type="body" idx="1"/>
          </p:nvPr>
        </p:nvSpPr>
        <p:spPr>
          <a:xfrm>
            <a:off x="578375" y="1107625"/>
            <a:ext cx="7941900" cy="4607400"/>
          </a:xfrm>
          <a:prstGeom prst="rect">
            <a:avLst/>
          </a:prstGeom>
        </p:spPr>
        <p:txBody>
          <a:bodyPr spcFirstLastPara="1" wrap="square" lIns="91425" tIns="45700" rIns="91425" bIns="45700" anchor="t" anchorCtr="0">
            <a:noAutofit/>
          </a:bodyPr>
          <a:lstStyle/>
          <a:p>
            <a:pPr marL="457200" lvl="0" indent="-381000" algn="l" rtl="0">
              <a:spcBef>
                <a:spcPts val="400"/>
              </a:spcBef>
              <a:spcAft>
                <a:spcPts val="0"/>
              </a:spcAft>
              <a:buSzPts val="2400"/>
              <a:buChar char="●"/>
            </a:pPr>
            <a:r>
              <a:rPr lang="en-US" sz="2400"/>
              <a:t>DNA barcoding - </a:t>
            </a:r>
            <a:r>
              <a:rPr lang="en-US" sz="2400">
                <a:solidFill>
                  <a:srgbClr val="333333"/>
                </a:solidFill>
                <a:highlight>
                  <a:srgbClr val="FFFFFF"/>
                </a:highlight>
              </a:rPr>
              <a:t>molecular genetic method for identifying a unique genetic sequence to associate with a species</a:t>
            </a:r>
            <a:endParaRPr sz="2400">
              <a:solidFill>
                <a:srgbClr val="333333"/>
              </a:solidFill>
              <a:highlight>
                <a:srgbClr val="FFFFFF"/>
              </a:highlight>
            </a:endParaRPr>
          </a:p>
          <a:p>
            <a:pPr marL="914400" lvl="1" indent="-381000" algn="l" rtl="0">
              <a:spcBef>
                <a:spcPts val="0"/>
              </a:spcBef>
              <a:spcAft>
                <a:spcPts val="0"/>
              </a:spcAft>
              <a:buClr>
                <a:srgbClr val="333333"/>
              </a:buClr>
              <a:buSzPts val="2400"/>
              <a:buChar char="○"/>
            </a:pPr>
            <a:r>
              <a:rPr lang="en-US" sz="2400">
                <a:solidFill>
                  <a:srgbClr val="333333"/>
                </a:solidFill>
                <a:highlight>
                  <a:srgbClr val="FFFFFF"/>
                </a:highlight>
              </a:rPr>
              <a:t>takes advantage of the rapid evolution in the mitochondrial gene, cytochrome c oxidase 1, present in eukaryotes, except for plants, </a:t>
            </a:r>
            <a:endParaRPr sz="2400">
              <a:solidFill>
                <a:srgbClr val="333333"/>
              </a:solidFill>
              <a:highlight>
                <a:srgbClr val="FFFFFF"/>
              </a:highlight>
            </a:endParaRPr>
          </a:p>
          <a:p>
            <a:pPr marL="914400" lvl="1" indent="-381000" algn="l" rtl="0">
              <a:spcBef>
                <a:spcPts val="0"/>
              </a:spcBef>
              <a:spcAft>
                <a:spcPts val="0"/>
              </a:spcAft>
              <a:buClr>
                <a:srgbClr val="333333"/>
              </a:buClr>
              <a:buSzPts val="2400"/>
              <a:buChar char="○"/>
            </a:pPr>
            <a:r>
              <a:rPr lang="en-US" sz="2400">
                <a:solidFill>
                  <a:srgbClr val="333333"/>
                </a:solidFill>
                <a:highlight>
                  <a:srgbClr val="FFFFFF"/>
                </a:highlight>
              </a:rPr>
              <a:t>plants can be barcoded using a combination of chloroplasts genes</a:t>
            </a:r>
            <a:endParaRPr sz="2400">
              <a:solidFill>
                <a:srgbClr val="333333"/>
              </a:solidFill>
              <a:highlight>
                <a:srgbClr val="FFFFFF"/>
              </a:highlight>
            </a:endParaRPr>
          </a:p>
          <a:p>
            <a:pPr marL="914400" lvl="1" indent="-381000" algn="l" rtl="0">
              <a:spcBef>
                <a:spcPts val="0"/>
              </a:spcBef>
              <a:spcAft>
                <a:spcPts val="0"/>
              </a:spcAft>
              <a:buClr>
                <a:srgbClr val="333333"/>
              </a:buClr>
              <a:buSzPts val="2400"/>
              <a:buChar char="○"/>
            </a:pPr>
            <a:r>
              <a:rPr lang="en-US" sz="2400">
                <a:solidFill>
                  <a:srgbClr val="333333"/>
                </a:solidFill>
                <a:highlight>
                  <a:srgbClr val="FFFFFF"/>
                </a:highlight>
              </a:rPr>
              <a:t>rapid mass sequencing machines make the molecular genetics relatively quick and inexpensive</a:t>
            </a:r>
            <a:endParaRPr sz="2400">
              <a:solidFill>
                <a:srgbClr val="333333"/>
              </a:solidFill>
              <a:highlight>
                <a:srgbClr val="FFFFFF"/>
              </a:highlight>
            </a:endParaRPr>
          </a:p>
          <a:p>
            <a:pPr marL="457200" lvl="0" indent="0" algn="l" rtl="0">
              <a:spcBef>
                <a:spcPts val="400"/>
              </a:spcBef>
              <a:spcAft>
                <a:spcPts val="600"/>
              </a:spcAft>
              <a:buNone/>
            </a:pPr>
            <a:endParaRPr sz="1800">
              <a:solidFill>
                <a:srgbClr val="333333"/>
              </a:solidFill>
              <a:highlight>
                <a:srgbClr val="FFFFFF"/>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4"/>
          <p:cNvSpPr txBox="1">
            <a:spLocks noGrp="1"/>
          </p:cNvSpPr>
          <p:nvPr>
            <p:ph type="body" idx="1"/>
          </p:nvPr>
        </p:nvSpPr>
        <p:spPr>
          <a:xfrm>
            <a:off x="457200" y="5363935"/>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This chart shows the percentage of various animal species, by group, on the IUCN Red List as of 2007.</a:t>
            </a:r>
            <a:endParaRPr/>
          </a:p>
        </p:txBody>
      </p:sp>
      <p:pic>
        <p:nvPicPr>
          <p:cNvPr id="171" name="Google Shape;171;p24" descr="Bar graph shows the percentage of animal species, by group, that are critically endangered, endangered, or vulnerable. Approximately 21% of mammal species are on the IUCN Red List. Of these, about 10% are vulnerable, 7% are endangered, and 4% are critically endangered. Approximately 12% of bird species are on the Red List. Of these, about 6% are vulnerable, 4% are endangered, and 2% are critically endangered. Approximately 6% of reptile species are on the Red List. Of these, about 3% are vulnerable, 2% are endangered, and 1% is critically endangered. Approximately 29% of amphibian species are on the Red List. Of these, about 10% are vulnerable, 12% are endangered, and 7% are critically endangered. Approximately 4% of fish species are on the Red List. Of these, about 2% are vulnerable, 1% is endangered, and 1% is critically endangered. No insect species fall on the Red List. Approximately 1.5% of mollusk species are on the Red List. Of these, about 1% is vulnerable, and 0.25% each are endangered or critically endangered. Approximately 3% of plant species are on the Red List. Of these, about 2% are vulnerable, .5% each are endangered or critically endangered."/>
          <p:cNvPicPr preferRelativeResize="0">
            <a:picLocks noGrp="1"/>
          </p:cNvPicPr>
          <p:nvPr>
            <p:ph type="pic" idx="2"/>
          </p:nvPr>
        </p:nvPicPr>
        <p:blipFill rotWithShape="1">
          <a:blip r:embed="rId3">
            <a:alphaModFix/>
          </a:blip>
          <a:srcRect l="-54376" r="-54376"/>
          <a:stretch/>
        </p:blipFill>
        <p:spPr>
          <a:xfrm>
            <a:off x="457199" y="1122386"/>
            <a:ext cx="8062913" cy="3500071"/>
          </a:xfrm>
          <a:prstGeom prst="rect">
            <a:avLst/>
          </a:prstGeom>
          <a:noFill/>
          <a:ln>
            <a:noFill/>
          </a:ln>
        </p:spPr>
      </p:pic>
      <p:sp>
        <p:nvSpPr>
          <p:cNvPr id="172" name="Google Shape;172;p2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MEASURING BIODIVERSITY AND THREATS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457200" y="241326"/>
            <a:ext cx="8062800" cy="659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Terms</a:t>
            </a:r>
            <a:endParaRPr/>
          </a:p>
        </p:txBody>
      </p:sp>
      <p:sp>
        <p:nvSpPr>
          <p:cNvPr id="57" name="Google Shape;57;p7"/>
          <p:cNvSpPr txBox="1">
            <a:spLocks noGrp="1"/>
          </p:cNvSpPr>
          <p:nvPr>
            <p:ph type="body" idx="1"/>
          </p:nvPr>
        </p:nvSpPr>
        <p:spPr>
          <a:xfrm>
            <a:off x="457200" y="1355054"/>
            <a:ext cx="8062800" cy="46554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sz="2400" b="1"/>
              <a:t>Biodiversity</a:t>
            </a:r>
            <a:r>
              <a:rPr lang="en-US" sz="2400"/>
              <a:t> - </a:t>
            </a:r>
            <a:r>
              <a:rPr lang="en-US" sz="2400">
                <a:solidFill>
                  <a:srgbClr val="333333"/>
                </a:solidFill>
                <a:highlight>
                  <a:srgbClr val="FFFFFF"/>
                </a:highlight>
              </a:rPr>
              <a:t>variety of a biological system, typically conceived as the number of species, but also applying to genes, biochemistry, and ecosystems</a:t>
            </a:r>
            <a:endParaRPr sz="2400"/>
          </a:p>
          <a:p>
            <a:pPr marL="0" lvl="0" indent="0" algn="l" rtl="0">
              <a:spcBef>
                <a:spcPts val="600"/>
              </a:spcBef>
              <a:spcAft>
                <a:spcPts val="0"/>
              </a:spcAft>
              <a:buNone/>
            </a:pPr>
            <a:r>
              <a:rPr lang="en-US" sz="2400" b="1"/>
              <a:t>Adaptive Radiation</a:t>
            </a:r>
            <a:r>
              <a:rPr lang="en-US" sz="2400"/>
              <a:t> - </a:t>
            </a:r>
            <a:r>
              <a:rPr lang="en-US" sz="2400">
                <a:solidFill>
                  <a:srgbClr val="333333"/>
                </a:solidFill>
                <a:highlight>
                  <a:srgbClr val="FFFFFF"/>
                </a:highlight>
              </a:rPr>
              <a:t>rapid branching through speciation of a phylogenetic tree into many closely related species</a:t>
            </a:r>
            <a:endParaRPr sz="2400"/>
          </a:p>
          <a:p>
            <a:pPr marL="0" lvl="0" indent="0" algn="l" rtl="0">
              <a:spcBef>
                <a:spcPts val="600"/>
              </a:spcBef>
              <a:spcAft>
                <a:spcPts val="0"/>
              </a:spcAft>
              <a:buNone/>
            </a:pPr>
            <a:r>
              <a:rPr lang="en-US" sz="2400" b="1"/>
              <a:t>Extinction</a:t>
            </a:r>
            <a:r>
              <a:rPr lang="en-US" sz="2400"/>
              <a:t> - </a:t>
            </a:r>
            <a:r>
              <a:rPr lang="en-US" sz="2400">
                <a:solidFill>
                  <a:srgbClr val="333333"/>
                </a:solidFill>
                <a:highlight>
                  <a:srgbClr val="FFFFFF"/>
                </a:highlight>
              </a:rPr>
              <a:t>disappearance of a species from Earth; local extinction is the disappearance of a species from a region</a:t>
            </a:r>
            <a:endParaRPr sz="2400"/>
          </a:p>
          <a:p>
            <a:pPr marL="0" lvl="0" indent="0" algn="l" rtl="0">
              <a:spcBef>
                <a:spcPts val="600"/>
              </a:spcBef>
              <a:spcAft>
                <a:spcPts val="600"/>
              </a:spcAft>
              <a:buNone/>
            </a:pPr>
            <a:r>
              <a:rPr lang="en-US" sz="2400" b="1"/>
              <a:t>Mass Extinction</a:t>
            </a:r>
            <a:r>
              <a:rPr lang="en-US" sz="2400"/>
              <a:t> - </a:t>
            </a:r>
            <a:r>
              <a:rPr lang="en-US" sz="2400">
                <a:solidFill>
                  <a:srgbClr val="555555"/>
                </a:solidFill>
                <a:highlight>
                  <a:srgbClr val="FFFFFF"/>
                </a:highlight>
              </a:rPr>
              <a:t>sudden and dramatic (greater than half of all extant species disappearing from the fossil record) losses in biodiversity</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PRESERVING BIODIVERSITY</a:t>
            </a:r>
            <a:endParaRPr/>
          </a:p>
        </p:txBody>
      </p:sp>
      <p:sp>
        <p:nvSpPr>
          <p:cNvPr id="178" name="Google Shape;178;p25"/>
          <p:cNvSpPr txBox="1">
            <a:spLocks noGrp="1"/>
          </p:cNvSpPr>
          <p:nvPr>
            <p:ph type="body" idx="1"/>
          </p:nvPr>
        </p:nvSpPr>
        <p:spPr>
          <a:xfrm>
            <a:off x="457200" y="1266825"/>
            <a:ext cx="8062912" cy="474353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Arial"/>
              <a:buChar char="•"/>
            </a:pPr>
            <a:r>
              <a:rPr lang="en-US"/>
              <a:t>Legislation</a:t>
            </a:r>
            <a:endParaRPr/>
          </a:p>
          <a:p>
            <a:pPr marL="1074420" lvl="1" indent="-342900" algn="l" rtl="0">
              <a:spcBef>
                <a:spcPts val="1000"/>
              </a:spcBef>
              <a:spcAft>
                <a:spcPts val="0"/>
              </a:spcAft>
              <a:buSzPts val="2000"/>
              <a:buFont typeface="Arial"/>
              <a:buChar char="•"/>
            </a:pPr>
            <a:r>
              <a:rPr lang="en-US"/>
              <a:t>Convention on International Trade in Endangered Species of Wild Fauna and Flora (CITES)</a:t>
            </a:r>
            <a:endParaRPr/>
          </a:p>
          <a:p>
            <a:pPr marL="1074420" lvl="1" indent="-342900" algn="l" rtl="0">
              <a:spcBef>
                <a:spcPts val="400"/>
              </a:spcBef>
              <a:spcAft>
                <a:spcPts val="0"/>
              </a:spcAft>
              <a:buSzPts val="2000"/>
              <a:buFont typeface="Arial"/>
              <a:buChar char="•"/>
            </a:pPr>
            <a:r>
              <a:rPr lang="en-US"/>
              <a:t>Endangered Species Act (ESA)</a:t>
            </a:r>
            <a:endParaRPr/>
          </a:p>
          <a:p>
            <a:pPr marL="1074420" lvl="1" indent="-342900" algn="l" rtl="0">
              <a:spcBef>
                <a:spcPts val="400"/>
              </a:spcBef>
              <a:spcAft>
                <a:spcPts val="0"/>
              </a:spcAft>
              <a:buSzPts val="2000"/>
              <a:buFont typeface="Arial"/>
              <a:buChar char="•"/>
            </a:pPr>
            <a:r>
              <a:rPr lang="en-US"/>
              <a:t>Migratory Bird Treaty Act (MBTA)</a:t>
            </a:r>
            <a:endParaRPr/>
          </a:p>
          <a:p>
            <a:pPr marL="1074420" lvl="1" indent="-342900" algn="l" rtl="0">
              <a:spcBef>
                <a:spcPts val="400"/>
              </a:spcBef>
              <a:spcAft>
                <a:spcPts val="0"/>
              </a:spcAft>
              <a:buSzPts val="2000"/>
              <a:buFont typeface="Arial"/>
              <a:buChar char="•"/>
            </a:pPr>
            <a:r>
              <a:rPr lang="en-US"/>
              <a:t>Nature Conservancy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PRESERVING BIODIVERSITY</a:t>
            </a:r>
            <a:endParaRPr/>
          </a:p>
        </p:txBody>
      </p:sp>
      <p:sp>
        <p:nvSpPr>
          <p:cNvPr id="184" name="Google Shape;184;p26"/>
          <p:cNvSpPr txBox="1">
            <a:spLocks noGrp="1"/>
          </p:cNvSpPr>
          <p:nvPr>
            <p:ph type="body" idx="1"/>
          </p:nvPr>
        </p:nvSpPr>
        <p:spPr>
          <a:xfrm>
            <a:off x="457200" y="1343608"/>
            <a:ext cx="8062912" cy="466675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Arial"/>
              <a:buChar char="•"/>
            </a:pPr>
            <a:r>
              <a:rPr lang="en-US"/>
              <a:t>Conservation in Preserves</a:t>
            </a:r>
            <a:endParaRPr/>
          </a:p>
          <a:p>
            <a:pPr marL="1074420" lvl="1" indent="-342900" algn="l" rtl="0">
              <a:spcBef>
                <a:spcPts val="1000"/>
              </a:spcBef>
              <a:spcAft>
                <a:spcPts val="0"/>
              </a:spcAft>
              <a:buSzPts val="2000"/>
              <a:buFont typeface="Arial"/>
              <a:buChar char="•"/>
            </a:pPr>
            <a:r>
              <a:rPr lang="en-US"/>
              <a:t>Establishment of wildlife and ecosystem preserves</a:t>
            </a:r>
            <a:endParaRPr/>
          </a:p>
          <a:p>
            <a:pPr marL="1600200" lvl="2" indent="-342900" algn="l" rtl="0">
              <a:spcBef>
                <a:spcPts val="360"/>
              </a:spcBef>
              <a:spcAft>
                <a:spcPts val="0"/>
              </a:spcAft>
              <a:buSzPts val="1800"/>
              <a:buFont typeface="Arial"/>
              <a:buChar char="•"/>
            </a:pPr>
            <a:r>
              <a:rPr lang="en-US"/>
              <a:t>Buffer zones</a:t>
            </a:r>
            <a:endParaRPr/>
          </a:p>
          <a:p>
            <a:pPr marL="1600200" lvl="2" indent="-342900" algn="l" rtl="0">
              <a:spcBef>
                <a:spcPts val="360"/>
              </a:spcBef>
              <a:spcAft>
                <a:spcPts val="0"/>
              </a:spcAft>
              <a:buSzPts val="1800"/>
              <a:buFont typeface="Arial"/>
              <a:buChar char="•"/>
            </a:pPr>
            <a:r>
              <a:rPr lang="en-US"/>
              <a:t>Wildlife corridors</a:t>
            </a:r>
            <a:endParaRPr/>
          </a:p>
          <a:p>
            <a:pPr marL="342900" lvl="0" indent="-215900" algn="l" rtl="0">
              <a:spcBef>
                <a:spcPts val="400"/>
              </a:spcBef>
              <a:spcAft>
                <a:spcPts val="0"/>
              </a:spcAft>
              <a:buSzPts val="2000"/>
              <a:buFont typeface="Arial"/>
              <a:buNone/>
            </a:pPr>
            <a:endParaRPr/>
          </a:p>
          <a:p>
            <a:pPr marL="342900" lvl="0" indent="-342900" algn="l" rtl="0">
              <a:spcBef>
                <a:spcPts val="1000"/>
              </a:spcBef>
              <a:spcAft>
                <a:spcPts val="0"/>
              </a:spcAft>
              <a:buSzPts val="2000"/>
              <a:buFont typeface="Arial"/>
              <a:buChar char="•"/>
            </a:pPr>
            <a:r>
              <a:rPr lang="en-US"/>
              <a:t>Habitat Restoration</a:t>
            </a:r>
            <a:endParaRPr/>
          </a:p>
          <a:p>
            <a:pPr marL="1074420" lvl="1" indent="-342900" algn="l" rtl="0">
              <a:spcBef>
                <a:spcPts val="1000"/>
              </a:spcBef>
              <a:spcAft>
                <a:spcPts val="0"/>
              </a:spcAft>
              <a:buSzPts val="2000"/>
              <a:buFont typeface="Arial"/>
              <a:buChar char="•"/>
            </a:pPr>
            <a:r>
              <a:rPr lang="en-US"/>
              <a:t>Reintroductions of keystone species</a:t>
            </a:r>
            <a:endParaRPr/>
          </a:p>
          <a:p>
            <a:pPr marL="1074420" lvl="1" indent="-342900" algn="l" rtl="0">
              <a:spcBef>
                <a:spcPts val="400"/>
              </a:spcBef>
              <a:spcAft>
                <a:spcPts val="0"/>
              </a:spcAft>
              <a:buSzPts val="2000"/>
              <a:buFont typeface="Arial"/>
              <a:buChar char="•"/>
            </a:pPr>
            <a:r>
              <a:rPr lang="en-US"/>
              <a:t>Dam removal</a:t>
            </a:r>
            <a:endParaRPr/>
          </a:p>
          <a:p>
            <a:pPr marL="342900" lvl="0" indent="-215900" algn="l" rtl="0">
              <a:spcBef>
                <a:spcPts val="400"/>
              </a:spcBef>
              <a:spcAft>
                <a:spcPts val="0"/>
              </a:spcAft>
              <a:buSzPts val="2000"/>
              <a:buFont typeface="Arial"/>
              <a:buNone/>
            </a:pPr>
            <a:endParaRPr/>
          </a:p>
          <a:p>
            <a:pPr marL="342900" lvl="0" indent="-342900" algn="l" rtl="0">
              <a:spcBef>
                <a:spcPts val="1000"/>
              </a:spcBef>
              <a:spcAft>
                <a:spcPts val="0"/>
              </a:spcAft>
              <a:buSzPts val="2000"/>
              <a:buFont typeface="Arial"/>
              <a:buChar char="•"/>
            </a:pPr>
            <a:r>
              <a:rPr lang="en-US"/>
              <a:t>Captive Breeding</a:t>
            </a:r>
            <a:endParaRPr/>
          </a:p>
          <a:p>
            <a:pPr marL="1074420" lvl="1" indent="-342900" algn="l" rtl="0">
              <a:spcBef>
                <a:spcPts val="1000"/>
              </a:spcBef>
              <a:spcAft>
                <a:spcPts val="0"/>
              </a:spcAft>
              <a:buSzPts val="2000"/>
              <a:buFont typeface="Arial"/>
              <a:buChar char="•"/>
            </a:pPr>
            <a:r>
              <a:rPr lang="en-US"/>
              <a:t>Transforming zoos from collection and exhibition to facilities dedicated to conservation and education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8"/>
          <p:cNvSpPr txBox="1">
            <a:spLocks noGrp="1"/>
          </p:cNvSpPr>
          <p:nvPr>
            <p:ph type="body" idx="1"/>
          </p:nvPr>
        </p:nvSpPr>
        <p:spPr>
          <a:xfrm>
            <a:off x="457200" y="1398494"/>
            <a:ext cx="8062912" cy="545950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en-US" sz="2400"/>
              <a:t>The number and kinds of species and their abundance in a given location or on the planet.</a:t>
            </a:r>
            <a:endParaRPr sz="2400"/>
          </a:p>
          <a:p>
            <a:pPr marL="342900" lvl="0" indent="-342900" algn="l" rtl="0">
              <a:spcBef>
                <a:spcPts val="1080"/>
              </a:spcBef>
              <a:spcAft>
                <a:spcPts val="0"/>
              </a:spcAft>
              <a:buSzPts val="2400"/>
              <a:buFont typeface="Arial"/>
              <a:buChar char="•"/>
            </a:pPr>
            <a:r>
              <a:rPr lang="en-US" sz="2400" b="1"/>
              <a:t>Genetic Diversity:  </a:t>
            </a:r>
            <a:r>
              <a:rPr lang="en-US" sz="2400"/>
              <a:t>Potential for adaptation (and survival) is linked to genetic variation.</a:t>
            </a:r>
            <a:endParaRPr/>
          </a:p>
          <a:p>
            <a:pPr marL="342900" lvl="0" indent="-342900" algn="l" rtl="0">
              <a:spcBef>
                <a:spcPts val="1080"/>
              </a:spcBef>
              <a:spcAft>
                <a:spcPts val="0"/>
              </a:spcAft>
              <a:buSzPts val="2400"/>
              <a:buFont typeface="Arial"/>
              <a:buChar char="•"/>
            </a:pPr>
            <a:r>
              <a:rPr lang="en-US" sz="2400" b="1"/>
              <a:t>Species Diversity: </a:t>
            </a:r>
            <a:r>
              <a:rPr lang="en-US" sz="2400"/>
              <a:t>number of species in an ecosystem or across the biosphere</a:t>
            </a:r>
            <a:endParaRPr/>
          </a:p>
          <a:p>
            <a:pPr marL="1074420" lvl="1" indent="-342900" algn="l" rtl="0">
              <a:spcBef>
                <a:spcPts val="1080"/>
              </a:spcBef>
              <a:spcAft>
                <a:spcPts val="0"/>
              </a:spcAft>
              <a:buSzPts val="2400"/>
              <a:buFont typeface="Arial"/>
              <a:buChar char="•"/>
            </a:pPr>
            <a:r>
              <a:rPr lang="en-US" sz="2400"/>
              <a:t>Endangered species</a:t>
            </a:r>
            <a:endParaRPr/>
          </a:p>
          <a:p>
            <a:pPr marL="1074420" lvl="1" indent="-342900" algn="l" rtl="0">
              <a:spcBef>
                <a:spcPts val="480"/>
              </a:spcBef>
              <a:spcAft>
                <a:spcPts val="0"/>
              </a:spcAft>
              <a:buSzPts val="2400"/>
              <a:buFont typeface="Arial"/>
              <a:buChar char="•"/>
            </a:pPr>
            <a:r>
              <a:rPr lang="en-US" sz="2400"/>
              <a:t>Threatened species</a:t>
            </a:r>
            <a:endParaRPr sz="2400"/>
          </a:p>
          <a:p>
            <a:pPr marL="342900" lvl="0" indent="-342900" algn="l" rtl="0">
              <a:spcBef>
                <a:spcPts val="480"/>
              </a:spcBef>
              <a:spcAft>
                <a:spcPts val="0"/>
              </a:spcAft>
              <a:buSzPts val="2400"/>
              <a:buFont typeface="Arial"/>
              <a:buChar char="•"/>
            </a:pPr>
            <a:r>
              <a:rPr lang="en-US" sz="2400" b="1"/>
              <a:t>Ecosystem Diversity: </a:t>
            </a:r>
            <a:r>
              <a:rPr lang="en-US" sz="2400"/>
              <a:t>The number of different ecosystems on the planet or within a given geographic area</a:t>
            </a:r>
            <a:endParaRPr sz="2400"/>
          </a:p>
          <a:p>
            <a:pPr marL="0" lvl="0" indent="0" algn="l" rtl="0">
              <a:spcBef>
                <a:spcPts val="920"/>
              </a:spcBef>
              <a:spcAft>
                <a:spcPts val="0"/>
              </a:spcAft>
              <a:buClr>
                <a:srgbClr val="6CB255"/>
              </a:buClr>
              <a:buSzPts val="1600"/>
              <a:buNone/>
            </a:pPr>
            <a:endParaRPr sz="1600"/>
          </a:p>
        </p:txBody>
      </p:sp>
      <p:sp>
        <p:nvSpPr>
          <p:cNvPr id="63" name="Google Shape;63;p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TYPES OF BIODIVERSITY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body" idx="1"/>
          </p:nvPr>
        </p:nvSpPr>
        <p:spPr>
          <a:xfrm>
            <a:off x="457200" y="1398494"/>
            <a:ext cx="8062912" cy="545950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Font typeface="Arial"/>
              <a:buChar char="•"/>
            </a:pPr>
            <a:r>
              <a:rPr lang="en-US" sz="2800"/>
              <a:t>Scientists work to identify and catalog organisms.  </a:t>
            </a:r>
            <a:endParaRPr/>
          </a:p>
          <a:p>
            <a:pPr marL="342900" lvl="0" indent="-342900" algn="l" rtl="0">
              <a:spcBef>
                <a:spcPts val="1160"/>
              </a:spcBef>
              <a:spcAft>
                <a:spcPts val="0"/>
              </a:spcAft>
              <a:buSzPts val="2800"/>
              <a:buFont typeface="Arial"/>
              <a:buChar char="•"/>
            </a:pPr>
            <a:r>
              <a:rPr lang="en-US" sz="2800"/>
              <a:t>We currently have names for 1.5 million eukaryote species, which represents less than 20 percent of the total.  </a:t>
            </a:r>
            <a:endParaRPr sz="2800"/>
          </a:p>
          <a:p>
            <a:pPr marL="342900" lvl="0" indent="-342900" algn="l" rtl="0">
              <a:spcBef>
                <a:spcPts val="1160"/>
              </a:spcBef>
              <a:spcAft>
                <a:spcPts val="0"/>
              </a:spcAft>
              <a:buSzPts val="2800"/>
              <a:buFont typeface="Arial"/>
              <a:buChar char="•"/>
            </a:pPr>
            <a:r>
              <a:rPr lang="en-US" sz="2800"/>
              <a:t>Diversity is so great that it would take another 500 years to complete the process at the current rate.  </a:t>
            </a:r>
            <a:endParaRPr sz="2800"/>
          </a:p>
          <a:p>
            <a:pPr marL="731520" lvl="0" indent="0" algn="l" rtl="0">
              <a:spcBef>
                <a:spcPts val="1160"/>
              </a:spcBef>
              <a:spcAft>
                <a:spcPts val="0"/>
              </a:spcAft>
              <a:buNone/>
            </a:pPr>
            <a:r>
              <a:rPr lang="en-US" sz="2400">
                <a:highlight>
                  <a:srgbClr val="FFFFFF"/>
                </a:highlight>
              </a:rPr>
              <a:t>At the rate species are undergoing extinction, some of the species that existed will never be known.</a:t>
            </a:r>
            <a:endParaRPr sz="2400"/>
          </a:p>
          <a:p>
            <a:pPr marL="0" lvl="0" indent="0" algn="l" rtl="0">
              <a:spcBef>
                <a:spcPts val="1080"/>
              </a:spcBef>
              <a:spcAft>
                <a:spcPts val="0"/>
              </a:spcAft>
              <a:buClr>
                <a:srgbClr val="6CB255"/>
              </a:buClr>
              <a:buSzPts val="2400"/>
              <a:buNone/>
            </a:pPr>
            <a:endParaRPr sz="2400"/>
          </a:p>
          <a:p>
            <a:pPr marL="0" lvl="0" indent="0" algn="l" rtl="0">
              <a:spcBef>
                <a:spcPts val="920"/>
              </a:spcBef>
              <a:spcAft>
                <a:spcPts val="0"/>
              </a:spcAft>
              <a:buClr>
                <a:srgbClr val="6CB255"/>
              </a:buClr>
              <a:buSzPts val="1600"/>
              <a:buNone/>
            </a:pPr>
            <a:endParaRPr sz="1600"/>
          </a:p>
        </p:txBody>
      </p:sp>
      <p:sp>
        <p:nvSpPr>
          <p:cNvPr id="69" name="Google Shape;69;p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NAMED, DESCRIBED, AND PREDICTED SPECIES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ESTIMATING DIVERSITY</a:t>
            </a:r>
            <a:endParaRPr/>
          </a:p>
        </p:txBody>
      </p:sp>
      <p:pic>
        <p:nvPicPr>
          <p:cNvPr id="75" name="Google Shape;75;p10"/>
          <p:cNvPicPr preferRelativeResize="0">
            <a:picLocks noGrp="1"/>
          </p:cNvPicPr>
          <p:nvPr>
            <p:ph type="pic" idx="2"/>
          </p:nvPr>
        </p:nvPicPr>
        <p:blipFill rotWithShape="1">
          <a:blip r:embed="rId3">
            <a:alphaModFix/>
          </a:blip>
          <a:srcRect t="2644" b="2644"/>
          <a:stretch/>
        </p:blipFill>
        <p:spPr>
          <a:xfrm>
            <a:off x="457199" y="1122386"/>
            <a:ext cx="8401012" cy="38619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1"/>
          <p:cNvSpPr txBox="1">
            <a:spLocks noGrp="1"/>
          </p:cNvSpPr>
          <p:nvPr>
            <p:ph type="body" idx="1"/>
          </p:nvPr>
        </p:nvSpPr>
        <p:spPr>
          <a:xfrm>
            <a:off x="457199" y="5539218"/>
            <a:ext cx="8062800" cy="1166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800"/>
              <a:t>This map illustrates the number of amphibian species across the globe and shows the trend toward higher biodiversity at lower latitudes. A similar pattern is observed for most taxonomic groups. </a:t>
            </a:r>
            <a:r>
              <a:rPr lang="en-US" sz="1800">
                <a:solidFill>
                  <a:srgbClr val="3C4043"/>
                </a:solidFill>
                <a:highlight>
                  <a:srgbClr val="FFFFFF"/>
                </a:highlight>
              </a:rPr>
              <a:t>Endemic species, located in a particular area are particularly vulnerable to extinction.</a:t>
            </a:r>
            <a:endParaRPr sz="1800"/>
          </a:p>
        </p:txBody>
      </p:sp>
      <p:pic>
        <p:nvPicPr>
          <p:cNvPr id="81" name="Google Shape;81;p11" descr="The number of amphibian species in different areas is specified on a world map. The greatest number of species, 61-144, are found in the Amazon region of South America and in parts of Africa. Between 21 and 60 species are found in other parts of South America and Africa, and in the eastern United States and Southeast Asia. Other parts of the world have between 1 and 20 amphibian species, with the fewest species occurring at northern and southern latitudes. Generally, more amphibian species are found in warmer, wetter climates."/>
          <p:cNvPicPr preferRelativeResize="0">
            <a:picLocks noGrp="1"/>
          </p:cNvPicPr>
          <p:nvPr>
            <p:ph type="pic" idx="2"/>
          </p:nvPr>
        </p:nvPicPr>
        <p:blipFill rotWithShape="1">
          <a:blip r:embed="rId3">
            <a:alphaModFix/>
          </a:blip>
          <a:srcRect l="-16661" r="-16662"/>
          <a:stretch/>
        </p:blipFill>
        <p:spPr>
          <a:xfrm>
            <a:off x="-367606" y="1050668"/>
            <a:ext cx="10053129" cy="4364014"/>
          </a:xfrm>
          <a:prstGeom prst="rect">
            <a:avLst/>
          </a:prstGeom>
          <a:noFill/>
          <a:ln>
            <a:noFill/>
          </a:ln>
        </p:spPr>
      </p:pic>
      <p:sp>
        <p:nvSpPr>
          <p:cNvPr id="82" name="Google Shape;82;p1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BIODIVERSITY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457200" y="241326"/>
            <a:ext cx="8062800" cy="659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BIODIVERSITY HOTSPOTS</a:t>
            </a:r>
            <a:endParaRPr/>
          </a:p>
        </p:txBody>
      </p:sp>
      <p:sp>
        <p:nvSpPr>
          <p:cNvPr id="89" name="Google Shape;89;p12"/>
          <p:cNvSpPr txBox="1">
            <a:spLocks noGrp="1"/>
          </p:cNvSpPr>
          <p:nvPr>
            <p:ph type="body" idx="1"/>
          </p:nvPr>
        </p:nvSpPr>
        <p:spPr>
          <a:xfrm>
            <a:off x="457200" y="1123703"/>
            <a:ext cx="8062800" cy="4886700"/>
          </a:xfrm>
          <a:prstGeom prst="rect">
            <a:avLst/>
          </a:prstGeom>
        </p:spPr>
        <p:txBody>
          <a:bodyPr spcFirstLastPara="1" wrap="square" lIns="91425" tIns="45700" rIns="91425" bIns="45700" anchor="t" anchorCtr="0">
            <a:noAutofit/>
          </a:bodyPr>
          <a:lstStyle/>
          <a:p>
            <a:pPr marL="457200" lvl="0" indent="-342900" algn="l" rtl="0">
              <a:spcBef>
                <a:spcPts val="400"/>
              </a:spcBef>
              <a:spcAft>
                <a:spcPts val="0"/>
              </a:spcAft>
              <a:buSzPts val="1800"/>
              <a:buChar char="●"/>
            </a:pPr>
            <a:r>
              <a:rPr lang="en-US" sz="1800">
                <a:solidFill>
                  <a:srgbClr val="555555"/>
                </a:solidFill>
                <a:highlight>
                  <a:srgbClr val="FFFFFF"/>
                </a:highlight>
              </a:rPr>
              <a:t>geographical areas that contain high numbers of endemic species and a large number of endangered or threatened species</a:t>
            </a:r>
            <a:endParaRPr sz="1800">
              <a:solidFill>
                <a:srgbClr val="555555"/>
              </a:solidFill>
              <a:highlight>
                <a:srgbClr val="FFFFFF"/>
              </a:highlight>
            </a:endParaRPr>
          </a:p>
          <a:p>
            <a:pPr marL="457200" lvl="0" indent="0" algn="l" rtl="0">
              <a:spcBef>
                <a:spcPts val="600"/>
              </a:spcBef>
              <a:spcAft>
                <a:spcPts val="0"/>
              </a:spcAft>
              <a:buNone/>
            </a:pPr>
            <a:endParaRPr sz="1800">
              <a:solidFill>
                <a:srgbClr val="555555"/>
              </a:solidFill>
              <a:highlight>
                <a:srgbClr val="FFFFFF"/>
              </a:highlight>
            </a:endParaRPr>
          </a:p>
          <a:p>
            <a:pPr marL="457200" lvl="0" indent="-342900" algn="l" rtl="0">
              <a:spcBef>
                <a:spcPts val="600"/>
              </a:spcBef>
              <a:spcAft>
                <a:spcPts val="0"/>
              </a:spcAft>
              <a:buClr>
                <a:srgbClr val="555555"/>
              </a:buClr>
              <a:buSzPts val="1800"/>
              <a:buChar char="●"/>
            </a:pPr>
            <a:r>
              <a:rPr lang="en-US" sz="1800">
                <a:solidFill>
                  <a:srgbClr val="555555"/>
                </a:solidFill>
                <a:highlight>
                  <a:srgbClr val="FFFFFF"/>
                </a:highlight>
              </a:rPr>
              <a:t>make up ~2% of the Earth’s land area</a:t>
            </a:r>
            <a:endParaRPr sz="1800">
              <a:solidFill>
                <a:srgbClr val="555555"/>
              </a:solidFill>
              <a:highlight>
                <a:srgbClr val="FFFFFF"/>
              </a:highlight>
            </a:endParaRPr>
          </a:p>
          <a:p>
            <a:pPr marL="457200" lvl="0" indent="0" algn="l" rtl="0">
              <a:spcBef>
                <a:spcPts val="600"/>
              </a:spcBef>
              <a:spcAft>
                <a:spcPts val="0"/>
              </a:spcAft>
              <a:buNone/>
            </a:pPr>
            <a:endParaRPr sz="1800">
              <a:solidFill>
                <a:srgbClr val="555555"/>
              </a:solidFill>
              <a:highlight>
                <a:srgbClr val="FFFFFF"/>
              </a:highlight>
            </a:endParaRPr>
          </a:p>
          <a:p>
            <a:pPr marL="457200" lvl="0" indent="-342900" algn="l" rtl="0">
              <a:spcBef>
                <a:spcPts val="600"/>
              </a:spcBef>
              <a:spcAft>
                <a:spcPts val="0"/>
              </a:spcAft>
              <a:buClr>
                <a:srgbClr val="555555"/>
              </a:buClr>
              <a:buSzPts val="1800"/>
              <a:buChar char="●"/>
            </a:pPr>
            <a:r>
              <a:rPr lang="en-US" sz="1800">
                <a:solidFill>
                  <a:srgbClr val="555555"/>
                </a:solidFill>
                <a:highlight>
                  <a:srgbClr val="FFFFFF"/>
                </a:highlight>
              </a:rPr>
              <a:t>concept was to identify important locations on the planet for conservation efforts</a:t>
            </a:r>
            <a:endParaRPr sz="1800">
              <a:solidFill>
                <a:srgbClr val="555555"/>
              </a:solidFill>
              <a:highlight>
                <a:srgbClr val="FFFFFF"/>
              </a:highlight>
            </a:endParaRPr>
          </a:p>
          <a:p>
            <a:pPr marL="457200" lvl="0" indent="0" algn="l" rtl="0">
              <a:spcBef>
                <a:spcPts val="600"/>
              </a:spcBef>
              <a:spcAft>
                <a:spcPts val="0"/>
              </a:spcAft>
              <a:buNone/>
            </a:pPr>
            <a:endParaRPr sz="1800">
              <a:solidFill>
                <a:srgbClr val="555555"/>
              </a:solidFill>
              <a:highlight>
                <a:srgbClr val="FFFFFF"/>
              </a:highlight>
            </a:endParaRPr>
          </a:p>
          <a:p>
            <a:pPr marL="457200" lvl="0" indent="-342900" algn="l" rtl="0">
              <a:spcBef>
                <a:spcPts val="600"/>
              </a:spcBef>
              <a:spcAft>
                <a:spcPts val="0"/>
              </a:spcAft>
              <a:buClr>
                <a:srgbClr val="555555"/>
              </a:buClr>
              <a:buSzPts val="1800"/>
              <a:buChar char="●"/>
            </a:pPr>
            <a:r>
              <a:rPr lang="en-US" sz="1800">
                <a:solidFill>
                  <a:srgbClr val="555555"/>
                </a:solidFill>
                <a:highlight>
                  <a:srgbClr val="FFFFFF"/>
                </a:highlight>
              </a:rPr>
              <a:t>large majority of these areas are tropical rainforests</a:t>
            </a:r>
            <a:endParaRPr sz="1800">
              <a:solidFill>
                <a:srgbClr val="555555"/>
              </a:solidFill>
              <a:highlight>
                <a:srgbClr val="FFFFFF"/>
              </a:highlight>
            </a:endParaRPr>
          </a:p>
          <a:p>
            <a:pPr marL="914400" lvl="1" indent="-317500" algn="l" rtl="0">
              <a:spcBef>
                <a:spcPts val="0"/>
              </a:spcBef>
              <a:spcAft>
                <a:spcPts val="0"/>
              </a:spcAft>
              <a:buClr>
                <a:srgbClr val="555555"/>
              </a:buClr>
              <a:buSzPts val="1400"/>
              <a:buChar char="○"/>
            </a:pPr>
            <a:r>
              <a:rPr lang="en-US" sz="1400">
                <a:solidFill>
                  <a:srgbClr val="555555"/>
                </a:solidFill>
                <a:highlight>
                  <a:srgbClr val="FFFFFF"/>
                </a:highlight>
              </a:rPr>
              <a:t>high net primary productivity because the annual temperatures and precipitation values in these areas are ideal for plant growth</a:t>
            </a:r>
            <a:endParaRPr sz="1400">
              <a:solidFill>
                <a:srgbClr val="555555"/>
              </a:solidFill>
              <a:highlight>
                <a:srgbClr val="FFFFFF"/>
              </a:highlight>
            </a:endParaRPr>
          </a:p>
          <a:p>
            <a:pPr marL="914400" lvl="1" indent="-317500" algn="l" rtl="0">
              <a:spcBef>
                <a:spcPts val="0"/>
              </a:spcBef>
              <a:spcAft>
                <a:spcPts val="0"/>
              </a:spcAft>
              <a:buClr>
                <a:srgbClr val="555555"/>
              </a:buClr>
              <a:buSzPts val="1400"/>
              <a:buChar char="○"/>
            </a:pPr>
            <a:r>
              <a:rPr lang="en-US" sz="1400">
                <a:solidFill>
                  <a:srgbClr val="555555"/>
                </a:solidFill>
                <a:highlight>
                  <a:srgbClr val="FFFFFF"/>
                </a:highlight>
              </a:rPr>
              <a:t>the extensive biomass present in the tropical wet forest leads to communities with very high species diversities</a:t>
            </a:r>
            <a:endParaRPr sz="1400">
              <a:solidFill>
                <a:srgbClr val="555555"/>
              </a:solidFill>
              <a:highlight>
                <a:srgbClr val="FFFFFF"/>
              </a:highlight>
            </a:endParaRPr>
          </a:p>
          <a:p>
            <a:pPr marL="457200" lvl="0" indent="0" algn="l" rtl="0">
              <a:spcBef>
                <a:spcPts val="400"/>
              </a:spcBef>
              <a:spcAft>
                <a:spcPts val="600"/>
              </a:spcAft>
              <a:buNone/>
            </a:pPr>
            <a:endParaRPr sz="1050">
              <a:solidFill>
                <a:srgbClr val="555555"/>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3"/>
          <p:cNvSpPr txBox="1">
            <a:spLocks noGrp="1"/>
          </p:cNvSpPr>
          <p:nvPr>
            <p:ph type="body" idx="1"/>
          </p:nvPr>
        </p:nvSpPr>
        <p:spPr>
          <a:xfrm>
            <a:off x="618565" y="5691618"/>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Conservation International has identified 34 biodiversity hotspots, which cover only 2.3 percent of the Earth’s surface but have endemic to them 42 percent of the terrestrial vertebrate species and 50 percent of the world’s plants.</a:t>
            </a:r>
            <a:endParaRPr/>
          </a:p>
        </p:txBody>
      </p:sp>
      <p:pic>
        <p:nvPicPr>
          <p:cNvPr id="95" name="Google Shape;95;p13" descr="Biodiversity hotspots are indicated on a world map. Most hotspots occur in coastal regions and on islands."/>
          <p:cNvPicPr preferRelativeResize="0">
            <a:picLocks noGrp="1"/>
          </p:cNvPicPr>
          <p:nvPr>
            <p:ph type="pic" idx="2"/>
          </p:nvPr>
        </p:nvPicPr>
        <p:blipFill rotWithShape="1">
          <a:blip r:embed="rId3">
            <a:alphaModFix/>
          </a:blip>
          <a:srcRect l="-16229" r="-16229"/>
          <a:stretch/>
        </p:blipFill>
        <p:spPr>
          <a:xfrm>
            <a:off x="-774283" y="1011623"/>
            <a:ext cx="10525878" cy="4569232"/>
          </a:xfrm>
          <a:prstGeom prst="rect">
            <a:avLst/>
          </a:prstGeom>
          <a:noFill/>
          <a:ln>
            <a:noFill/>
          </a:ln>
        </p:spPr>
      </p:pic>
      <p:sp>
        <p:nvSpPr>
          <p:cNvPr id="96" name="Google Shape;96;p1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BIODIVERSITY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MASS EXTINCTIONS</a:t>
            </a:r>
            <a:endParaRPr/>
          </a:p>
        </p:txBody>
      </p:sp>
      <p:pic>
        <p:nvPicPr>
          <p:cNvPr id="102" name="Google Shape;102;p14"/>
          <p:cNvPicPr preferRelativeResize="0">
            <a:picLocks noGrp="1"/>
          </p:cNvPicPr>
          <p:nvPr>
            <p:ph type="pic" idx="2"/>
          </p:nvPr>
        </p:nvPicPr>
        <p:blipFill rotWithShape="1">
          <a:blip r:embed="rId3">
            <a:alphaModFix/>
          </a:blip>
          <a:srcRect/>
          <a:stretch/>
        </p:blipFill>
        <p:spPr>
          <a:xfrm>
            <a:off x="46142" y="1660268"/>
            <a:ext cx="8885028" cy="3180673"/>
          </a:xfrm>
          <a:prstGeom prst="rect">
            <a:avLst/>
          </a:prstGeom>
          <a:noFill/>
          <a:ln>
            <a:noFill/>
          </a:ln>
        </p:spPr>
      </p:pic>
    </p:spTree>
  </p:cSld>
  <p:clrMapOvr>
    <a:masterClrMapping/>
  </p:clrMapOvr>
</p:sld>
</file>

<file path=ppt/theme/theme1.xml><?xml version="1.0" encoding="utf-8"?>
<a:theme xmlns:a="http://schemas.openxmlformats.org/drawingml/2006/main"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1087</Words>
  <Application>Microsoft Office PowerPoint</Application>
  <PresentationFormat>On-screen Show (4:3)</PresentationFormat>
  <Paragraphs>113</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Arial Black</vt:lpstr>
      <vt:lpstr>Essential</vt:lpstr>
      <vt:lpstr>BIOLOGY 2E</vt:lpstr>
      <vt:lpstr>Terms</vt:lpstr>
      <vt:lpstr>TYPES OF BIODIVERSITY</vt:lpstr>
      <vt:lpstr>NAMED, DESCRIBED, AND PREDICTED SPECIES</vt:lpstr>
      <vt:lpstr>ESTIMATING DIVERSITY</vt:lpstr>
      <vt:lpstr>BIODIVERSITY</vt:lpstr>
      <vt:lpstr>BIODIVERSITY HOTSPOTS</vt:lpstr>
      <vt:lpstr>BIODIVERSITY</vt:lpstr>
      <vt:lpstr>MASS EXTINCTIONS</vt:lpstr>
      <vt:lpstr>MASS EXTINCTIONS</vt:lpstr>
      <vt:lpstr>Estimating Extinction Rates</vt:lpstr>
      <vt:lpstr>Importance of Biodiversity</vt:lpstr>
      <vt:lpstr>MAINTAINING BIODIVERSITY</vt:lpstr>
      <vt:lpstr>THREATS TO BIODIVERSITY</vt:lpstr>
      <vt:lpstr>EXOTIC SPECIES -- PREDATION</vt:lpstr>
      <vt:lpstr>INVASIVE SPECIES</vt:lpstr>
      <vt:lpstr>CLIMATE CHANGE IMPACTS</vt:lpstr>
      <vt:lpstr>Measuring Biodiversity</vt:lpstr>
      <vt:lpstr>MEASURING BIODIVERSITY AND THREATS</vt:lpstr>
      <vt:lpstr>PRESERVING BIODIVERSITY</vt:lpstr>
      <vt:lpstr>PRESERVING BIODIVERSITY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2E</dc:title>
  <dc:creator>Lisa Aschemeier</dc:creator>
  <cp:lastModifiedBy>Lisa Aschemeier</cp:lastModifiedBy>
  <cp:revision>1</cp:revision>
  <dcterms:modified xsi:type="dcterms:W3CDTF">2019-08-02T11:37:32Z</dcterms:modified>
</cp:coreProperties>
</file>