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5"/>
  </p:notesMasterIdLst>
  <p:handoutMasterIdLst>
    <p:handoutMasterId r:id="rId26"/>
  </p:handoutMasterIdLst>
  <p:sldIdLst>
    <p:sldId id="334" r:id="rId2"/>
    <p:sldId id="403" r:id="rId3"/>
    <p:sldId id="404" r:id="rId4"/>
    <p:sldId id="344" r:id="rId5"/>
    <p:sldId id="416" r:id="rId6"/>
    <p:sldId id="408" r:id="rId7"/>
    <p:sldId id="409" r:id="rId8"/>
    <p:sldId id="414" r:id="rId9"/>
    <p:sldId id="410" r:id="rId10"/>
    <p:sldId id="411" r:id="rId11"/>
    <p:sldId id="412" r:id="rId12"/>
    <p:sldId id="364" r:id="rId13"/>
    <p:sldId id="406" r:id="rId14"/>
    <p:sldId id="405" r:id="rId15"/>
    <p:sldId id="417" r:id="rId16"/>
    <p:sldId id="420" r:id="rId17"/>
    <p:sldId id="421" r:id="rId18"/>
    <p:sldId id="353" r:id="rId19"/>
    <p:sldId id="365" r:id="rId20"/>
    <p:sldId id="407" r:id="rId21"/>
    <p:sldId id="399" r:id="rId22"/>
    <p:sldId id="418" r:id="rId23"/>
    <p:sldId id="415" r:id="rId2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3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EE68B13-9F9A-4A0C-A136-351263A03169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B38A37F-F213-4903-91D6-0E09B5EBD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CA17-42F7-435E-BABD-75E6D44836E5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3A94-783F-42B0-A027-1CA4EABC8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2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9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26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37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3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B16-BEF3-4863-84D0-494AFAAA78E1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E547-3F17-4618-89DF-4123958E66F2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1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D00E-8702-46AA-92B6-9672E220688A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F83-D2A8-4FE5-A8F0-78ACA3F635E5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62D7-AB71-47D3-978A-DF685D0FD027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420-02F1-45E3-9B42-7C8CC0D52EB8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9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D83-AD07-4BE8-816F-E12B9713F9AB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7ED-EE10-4C68-8244-AE486EDA8A9B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74FF-5DD8-4EF0-BAA5-538605BCA86F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29-DF04-4E7F-AAA9-4FDE966E79AD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EE4B8-1EA2-4302-AE86-DBEBCA17F458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YHy2XLa4u0&amp;feature=youtu.b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tax.org/details/books/principles-microeconomics-2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oVc_S_gd_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794021"/>
            <a:ext cx="7498080" cy="1828800"/>
          </a:xfrm>
        </p:spPr>
        <p:txBody>
          <a:bodyPr>
            <a:noAutofit/>
          </a:bodyPr>
          <a:lstStyle/>
          <a:p>
            <a:r>
              <a:rPr lang="en-US" sz="5400" dirty="0" smtClean="0">
                <a:ln w="12700">
                  <a:noFill/>
                </a:ln>
                <a:solidFill>
                  <a:srgbClr val="C00000"/>
                </a:solidFill>
                <a:latin typeface="+mn-lt"/>
              </a:rPr>
              <a:t>Introduction to the Economic Way of Thinking</a:t>
            </a:r>
            <a:endParaRPr lang="en-US" sz="5400" dirty="0">
              <a:ln w="12700">
                <a:noFill/>
              </a:ln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2648"/>
            <a:ext cx="6858000" cy="124182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869247"/>
            <a:ext cx="9144000" cy="0"/>
          </a:xfrm>
          <a:prstGeom prst="line">
            <a:avLst/>
          </a:prstGeom>
          <a:ln w="101600" cmpd="tri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3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The Market Economy 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dk1"/>
                </a:solidFill>
                <a:latin typeface="+mn-lt"/>
              </a:rPr>
              <a:t>A </a:t>
            </a:r>
            <a:r>
              <a:rPr lang="en-US" sz="2600" b="1" dirty="0" smtClean="0">
                <a:solidFill>
                  <a:schemeClr val="dk1"/>
                </a:solidFill>
                <a:latin typeface="+mn-lt"/>
              </a:rPr>
              <a:t>market </a:t>
            </a:r>
            <a:r>
              <a:rPr lang="en-US" sz="2600" b="1" dirty="0">
                <a:solidFill>
                  <a:schemeClr val="dk1"/>
                </a:solidFill>
                <a:latin typeface="+mn-lt"/>
              </a:rPr>
              <a:t>economy </a:t>
            </a:r>
            <a:r>
              <a:rPr lang="en-US" sz="2600" dirty="0" smtClean="0">
                <a:solidFill>
                  <a:schemeClr val="dk1"/>
                </a:solidFill>
                <a:latin typeface="+mn-lt"/>
              </a:rPr>
              <a:t>is </a:t>
            </a:r>
            <a:r>
              <a:rPr lang="en-US" sz="2600" dirty="0">
                <a:solidFill>
                  <a:schemeClr val="dk1"/>
                </a:solidFill>
                <a:latin typeface="+mn-lt"/>
              </a:rPr>
              <a:t>an economy where </a:t>
            </a:r>
            <a:r>
              <a:rPr lang="en-US" sz="2600" dirty="0" smtClean="0">
                <a:solidFill>
                  <a:schemeClr val="dk1"/>
                </a:solidFill>
                <a:latin typeface="+mn-lt"/>
              </a:rPr>
              <a:t>decision-making is decentralized, where most resources are privately owned and where market forces provide answers.</a:t>
            </a:r>
          </a:p>
          <a:p>
            <a:pPr lvl="1"/>
            <a:r>
              <a:rPr lang="en-US" sz="2200" dirty="0" smtClean="0">
                <a:solidFill>
                  <a:schemeClr val="dk1"/>
                </a:solidFill>
                <a:latin typeface="+mn-lt"/>
              </a:rPr>
              <a:t>What is produced depends on consumer preferences. </a:t>
            </a:r>
          </a:p>
          <a:p>
            <a:pPr lvl="1"/>
            <a:r>
              <a:rPr lang="en-US" sz="2200" dirty="0" smtClean="0">
                <a:solidFill>
                  <a:schemeClr val="dk1"/>
                </a:solidFill>
                <a:latin typeface="+mn-lt"/>
              </a:rPr>
              <a:t>Profit-maximizing firms determine how best to produce.</a:t>
            </a:r>
          </a:p>
          <a:p>
            <a:pPr lvl="1"/>
            <a:r>
              <a:rPr lang="en-US" sz="2200" dirty="0" smtClean="0">
                <a:solidFill>
                  <a:schemeClr val="dk1"/>
                </a:solidFill>
                <a:latin typeface="+mn-lt"/>
              </a:rPr>
              <a:t>Payments to factors of production, like labor, are determined by their productivity.  </a:t>
            </a:r>
          </a:p>
          <a:p>
            <a:pPr lvl="1"/>
            <a:r>
              <a:rPr lang="en-US" sz="2200" dirty="0" smtClean="0">
                <a:solidFill>
                  <a:schemeClr val="dk1"/>
                </a:solidFill>
                <a:latin typeface="+mn-lt"/>
              </a:rPr>
              <a:t>Demand interacts with supply in markets where prices signal the most efficient allocation of resources.</a:t>
            </a:r>
          </a:p>
          <a:p>
            <a:endParaRPr lang="en-US" sz="2400" dirty="0">
              <a:solidFill>
                <a:schemeClr val="dk1"/>
              </a:solidFill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7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“Mixed” Economy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384048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Most economies operate with a mix of markets and government provision of goods and services.</a:t>
            </a:r>
          </a:p>
          <a:p>
            <a:r>
              <a:rPr lang="en-US" sz="2600" dirty="0" smtClean="0">
                <a:latin typeface="+mn-lt"/>
              </a:rPr>
              <a:t>Government </a:t>
            </a:r>
            <a:r>
              <a:rPr lang="en-US" sz="2600" dirty="0">
                <a:latin typeface="+mn-lt"/>
              </a:rPr>
              <a:t>also intervenes in </a:t>
            </a:r>
            <a:r>
              <a:rPr lang="en-US" sz="2600" dirty="0" smtClean="0">
                <a:latin typeface="+mn-lt"/>
              </a:rPr>
              <a:t>market economies </a:t>
            </a:r>
            <a:r>
              <a:rPr lang="en-US" sz="2600" dirty="0">
                <a:latin typeface="+mn-lt"/>
              </a:rPr>
              <a:t>through </a:t>
            </a:r>
            <a:r>
              <a:rPr lang="en-US" sz="2600" dirty="0" smtClean="0">
                <a:latin typeface="+mn-lt"/>
              </a:rPr>
              <a:t>regulation </a:t>
            </a:r>
            <a:r>
              <a:rPr lang="en-US" sz="2600" dirty="0">
                <a:latin typeface="+mn-lt"/>
              </a:rPr>
              <a:t>and antitrust </a:t>
            </a:r>
            <a:r>
              <a:rPr lang="en-US" sz="2600" dirty="0" smtClean="0">
                <a:latin typeface="+mn-lt"/>
              </a:rPr>
              <a:t>legislation.</a:t>
            </a:r>
          </a:p>
          <a:p>
            <a:pPr lvl="1"/>
            <a:r>
              <a:rPr lang="en-US" sz="2200" dirty="0" smtClean="0">
                <a:latin typeface="+mn-lt"/>
              </a:rPr>
              <a:t>They impose </a:t>
            </a:r>
            <a:r>
              <a:rPr lang="en-US" sz="2200" dirty="0">
                <a:latin typeface="+mn-lt"/>
              </a:rPr>
              <a:t>regulations on businesses to protect the interests of consumers, workers and the environment. </a:t>
            </a:r>
            <a:endParaRPr lang="en-US" sz="2200" dirty="0" smtClean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They enact </a:t>
            </a:r>
            <a:r>
              <a:rPr lang="en-US" sz="2200" dirty="0">
                <a:latin typeface="+mn-lt"/>
              </a:rPr>
              <a:t>legislation to prevent businesses from engaging in </a:t>
            </a:r>
            <a:r>
              <a:rPr lang="en-US" sz="2200" dirty="0" smtClean="0">
                <a:latin typeface="+mn-lt"/>
              </a:rPr>
              <a:t> anticompetitive behavior. </a:t>
            </a:r>
            <a:endParaRPr lang="en-US" sz="2200" dirty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3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Birth of Modern Economics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2336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>
                <a:latin typeface="+mn-lt"/>
              </a:rPr>
              <a:t>The Scottish philosopher, </a:t>
            </a:r>
            <a:r>
              <a:rPr lang="en-US" sz="2600" b="1" dirty="0" smtClean="0">
                <a:latin typeface="+mn-lt"/>
              </a:rPr>
              <a:t>Adam Smith </a:t>
            </a:r>
            <a:r>
              <a:rPr lang="en-US" sz="2400" dirty="0" smtClean="0">
                <a:latin typeface="+mn-lt"/>
              </a:rPr>
              <a:t>(1723-1790)</a:t>
            </a:r>
            <a:r>
              <a:rPr lang="en-US" sz="2600" dirty="0" smtClean="0">
                <a:latin typeface="+mn-lt"/>
              </a:rPr>
              <a:t>,</a:t>
            </a:r>
            <a:r>
              <a:rPr lang="en-US" sz="2600" b="1" dirty="0" smtClean="0">
                <a:latin typeface="+mn-lt"/>
              </a:rPr>
              <a:t> </a:t>
            </a:r>
            <a:r>
              <a:rPr lang="en-US" sz="2600" dirty="0" smtClean="0">
                <a:latin typeface="+mn-lt"/>
              </a:rPr>
              <a:t>is often considered the “Father of Modern Economics” and is known for his 1776 book titled “The Wealth of Nations”.</a:t>
            </a:r>
          </a:p>
          <a:p>
            <a:r>
              <a:rPr lang="en-US" sz="2600" dirty="0" smtClean="0">
                <a:latin typeface="+mn-lt"/>
              </a:rPr>
              <a:t>One of his key insights was that the </a:t>
            </a:r>
            <a:r>
              <a:rPr lang="en-US" sz="2600" b="1" dirty="0" smtClean="0">
                <a:latin typeface="+mn-lt"/>
              </a:rPr>
              <a:t>division and specialization of labor</a:t>
            </a:r>
            <a:r>
              <a:rPr lang="en-US" sz="2600" dirty="0" smtClean="0">
                <a:latin typeface="+mn-lt"/>
              </a:rPr>
              <a:t> would enable economies to increase output from a given level of inputs.</a:t>
            </a:r>
          </a:p>
          <a:p>
            <a:r>
              <a:rPr lang="en-US" sz="2600" dirty="0" smtClean="0">
                <a:latin typeface="+mn-lt"/>
              </a:rPr>
              <a:t>This insight was key to the development of market economies.</a:t>
            </a:r>
          </a:p>
          <a:p>
            <a:pPr marL="0" indent="0" algn="ctr">
              <a:buNone/>
            </a:pPr>
            <a:r>
              <a:rPr lang="en-US" sz="1700" b="1" dirty="0" smtClean="0">
                <a:latin typeface="+mn-lt"/>
              </a:rPr>
              <a:t>(picture credit: Wikimedia Commons)</a:t>
            </a:r>
            <a:endParaRPr lang="en-US" sz="1700" b="1" dirty="0">
              <a:latin typeface="+mn-lt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8CB81C40-DEC4-4936-A4A7-14BB27E94B68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2080" y="1645920"/>
            <a:ext cx="3108960" cy="4297680"/>
          </a:xfrm>
          <a:prstGeom prst="rect">
            <a:avLst/>
          </a:prstGeom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27089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Division and Specialization of Labor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dk1"/>
                </a:solidFill>
                <a:latin typeface="+mn-lt"/>
              </a:rPr>
              <a:t>The</a:t>
            </a:r>
            <a:r>
              <a:rPr lang="en-US" sz="2600" b="1" dirty="0" smtClean="0">
                <a:solidFill>
                  <a:schemeClr val="dk1"/>
                </a:solidFill>
                <a:latin typeface="+mn-lt"/>
              </a:rPr>
              <a:t> division </a:t>
            </a:r>
            <a:r>
              <a:rPr lang="en-US" sz="2600" b="1" dirty="0">
                <a:solidFill>
                  <a:schemeClr val="dk1"/>
                </a:solidFill>
                <a:latin typeface="+mn-lt"/>
              </a:rPr>
              <a:t>of labor</a:t>
            </a:r>
            <a:r>
              <a:rPr lang="en-US" sz="2600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00" dirty="0" smtClean="0">
                <a:solidFill>
                  <a:schemeClr val="dk1"/>
                </a:solidFill>
                <a:latin typeface="+mn-lt"/>
              </a:rPr>
              <a:t>refers to the </a:t>
            </a:r>
            <a:r>
              <a:rPr lang="en-US" sz="2600" dirty="0">
                <a:solidFill>
                  <a:schemeClr val="dk1"/>
                </a:solidFill>
                <a:latin typeface="+mn-lt"/>
              </a:rPr>
              <a:t>way in which </a:t>
            </a:r>
            <a:r>
              <a:rPr lang="en-US" sz="2600" dirty="0" smtClean="0">
                <a:solidFill>
                  <a:schemeClr val="dk1"/>
                </a:solidFill>
                <a:latin typeface="+mn-lt"/>
              </a:rPr>
              <a:t>workers </a:t>
            </a:r>
            <a:r>
              <a:rPr lang="en-US" sz="2600" dirty="0">
                <a:solidFill>
                  <a:schemeClr val="dk1"/>
                </a:solidFill>
                <a:latin typeface="+mn-lt"/>
              </a:rPr>
              <a:t>divide </a:t>
            </a:r>
            <a:r>
              <a:rPr lang="en-US" sz="2600" dirty="0" smtClean="0">
                <a:solidFill>
                  <a:schemeClr val="dk1"/>
                </a:solidFill>
                <a:latin typeface="+mn-lt"/>
              </a:rPr>
              <a:t>the tasks required to </a:t>
            </a:r>
            <a:r>
              <a:rPr lang="en-US" sz="2600" dirty="0">
                <a:solidFill>
                  <a:schemeClr val="dk1"/>
                </a:solidFill>
                <a:latin typeface="+mn-lt"/>
              </a:rPr>
              <a:t>produce a good or service</a:t>
            </a:r>
            <a:r>
              <a:rPr lang="en-US" sz="2600" dirty="0" smtClean="0">
                <a:solidFill>
                  <a:schemeClr val="dk1"/>
                </a:solidFill>
                <a:latin typeface="+mn-lt"/>
              </a:rPr>
              <a:t>. </a:t>
            </a:r>
          </a:p>
          <a:p>
            <a:r>
              <a:rPr lang="en-US" sz="2600" b="1" dirty="0" smtClean="0">
                <a:latin typeface="+mn-lt"/>
              </a:rPr>
              <a:t>Specialization</a:t>
            </a:r>
            <a:r>
              <a:rPr lang="en-US" sz="2600" dirty="0" smtClean="0">
                <a:latin typeface="+mn-lt"/>
              </a:rPr>
              <a:t> of labor happens when workers focus </a:t>
            </a:r>
            <a:r>
              <a:rPr lang="en-US" sz="2600" dirty="0">
                <a:latin typeface="+mn-lt"/>
              </a:rPr>
              <a:t>on particular tasks </a:t>
            </a:r>
            <a:r>
              <a:rPr lang="en-US" sz="2600" dirty="0" smtClean="0">
                <a:latin typeface="+mn-lt"/>
              </a:rPr>
              <a:t>within </a:t>
            </a:r>
            <a:r>
              <a:rPr lang="en-US" sz="2600" dirty="0">
                <a:latin typeface="+mn-lt"/>
              </a:rPr>
              <a:t>the overall production </a:t>
            </a:r>
            <a:r>
              <a:rPr lang="en-US" sz="2600" dirty="0" smtClean="0">
                <a:latin typeface="+mn-lt"/>
              </a:rPr>
              <a:t>process.</a:t>
            </a:r>
          </a:p>
          <a:p>
            <a:r>
              <a:rPr lang="en-US" sz="2600" dirty="0" smtClean="0">
                <a:latin typeface="+mn-lt"/>
              </a:rPr>
              <a:t>Specialization leads to greater productivity and encourages </a:t>
            </a:r>
            <a:r>
              <a:rPr lang="en-US" sz="2600" b="1" dirty="0" smtClean="0">
                <a:latin typeface="+mn-lt"/>
              </a:rPr>
              <a:t>economies </a:t>
            </a:r>
            <a:r>
              <a:rPr lang="en-US" sz="2600" b="1" dirty="0">
                <a:latin typeface="+mn-lt"/>
              </a:rPr>
              <a:t>of scale</a:t>
            </a:r>
            <a:r>
              <a:rPr lang="en-US" sz="2600" dirty="0">
                <a:latin typeface="+mn-lt"/>
              </a:rPr>
              <a:t>, which means that </a:t>
            </a:r>
            <a:r>
              <a:rPr lang="en-US" sz="2600" dirty="0" smtClean="0">
                <a:latin typeface="+mn-lt"/>
              </a:rPr>
              <a:t>the average cost of production falls as the quantity of output increases.</a:t>
            </a:r>
            <a:endParaRPr lang="en-US" sz="2600" dirty="0">
              <a:solidFill>
                <a:schemeClr val="dk1"/>
              </a:solidFill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Economic Theories and Economic Models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 </a:t>
            </a:r>
            <a:r>
              <a:rPr lang="en-US" sz="2600" b="1" dirty="0" smtClean="0">
                <a:latin typeface="+mn-lt"/>
              </a:rPr>
              <a:t>economic theory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is </a:t>
            </a:r>
            <a:r>
              <a:rPr lang="en-US" sz="2600" dirty="0" smtClean="0">
                <a:latin typeface="+mn-lt"/>
              </a:rPr>
              <a:t>an idea or set of ideas that help us understand an observed phenomenon.  </a:t>
            </a:r>
          </a:p>
          <a:p>
            <a:r>
              <a:rPr lang="en-US" sz="2600" dirty="0" smtClean="0">
                <a:latin typeface="+mn-lt"/>
              </a:rPr>
              <a:t>An </a:t>
            </a:r>
            <a:r>
              <a:rPr lang="en-US" sz="2600" b="1" dirty="0" smtClean="0">
                <a:latin typeface="+mn-lt"/>
              </a:rPr>
              <a:t>economic model</a:t>
            </a:r>
            <a:r>
              <a:rPr lang="en-US" sz="2600" dirty="0" smtClean="0">
                <a:latin typeface="+mn-lt"/>
              </a:rPr>
              <a:t> is a representation of reality that allows us to test </a:t>
            </a:r>
            <a:r>
              <a:rPr lang="en-US" sz="2600" dirty="0">
                <a:latin typeface="+mn-lt"/>
                <a:cs typeface="+mn-cs"/>
              </a:rPr>
              <a:t>the</a:t>
            </a:r>
            <a:r>
              <a:rPr lang="en-US" sz="2600" dirty="0" smtClean="0">
                <a:latin typeface="+mn-lt"/>
              </a:rPr>
              <a:t> validity of a theory.</a:t>
            </a:r>
          </a:p>
          <a:p>
            <a:r>
              <a:rPr lang="en-US" sz="2600" dirty="0" smtClean="0">
                <a:latin typeface="+mn-lt"/>
              </a:rPr>
              <a:t>In economics, the words theory and model and often used interchangeably…so don’t sweat it! </a:t>
            </a:r>
          </a:p>
          <a:p>
            <a:pPr lvl="1"/>
            <a:endParaRPr lang="en-US" sz="22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Economic Theories and Economic Models</a:t>
            </a:r>
            <a:r>
              <a:rPr lang="en-US" sz="44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Theories and models in economics are necessarily simplifications of reality.  </a:t>
            </a:r>
          </a:p>
          <a:p>
            <a:r>
              <a:rPr lang="en-US" sz="2600" dirty="0" smtClean="0">
                <a:latin typeface="+mn-lt"/>
              </a:rPr>
              <a:t>Here’s a short video about economic models and why simplification is justified.</a:t>
            </a:r>
          </a:p>
          <a:p>
            <a:pPr marL="457200" lvl="1" indent="0" algn="ctr">
              <a:buNone/>
            </a:pPr>
            <a:r>
              <a:rPr lang="en-US" sz="2000" dirty="0" smtClean="0">
                <a:latin typeface="+mn-lt"/>
                <a:hlinkClick r:id="rId2"/>
              </a:rPr>
              <a:t>https</a:t>
            </a:r>
            <a:r>
              <a:rPr lang="en-US" sz="2000" dirty="0">
                <a:latin typeface="+mn-lt"/>
                <a:hlinkClick r:id="rId2"/>
              </a:rPr>
              <a:t>://www.youtube.com/watch?v=lYHy2XLa4u0&amp;feature=youtu.be</a:t>
            </a:r>
            <a:endParaRPr lang="en-US" sz="2200" dirty="0" smtClean="0">
              <a:latin typeface="+mn-lt"/>
            </a:endParaRPr>
          </a:p>
          <a:p>
            <a:pPr lvl="1"/>
            <a:endParaRPr lang="en-US" sz="22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</a:t>
            </a:r>
            <a:r>
              <a:rPr lang="en-US" sz="3600" i="1" dirty="0" smtClean="0">
                <a:solidFill>
                  <a:srgbClr val="C00000"/>
                </a:solidFill>
                <a:latin typeface="+mn-lt"/>
              </a:rPr>
              <a:t>Ceteris Paribus </a:t>
            </a:r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Assumption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8800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b="1" i="1" dirty="0" smtClean="0">
                <a:latin typeface="+mn-lt"/>
              </a:rPr>
              <a:t>Ceteris </a:t>
            </a:r>
            <a:r>
              <a:rPr lang="en-US" sz="2600" b="1" i="1" dirty="0">
                <a:latin typeface="+mn-lt"/>
              </a:rPr>
              <a:t>paribus</a:t>
            </a:r>
            <a:r>
              <a:rPr lang="en-US" sz="2600" dirty="0">
                <a:latin typeface="+mn-lt"/>
              </a:rPr>
              <a:t> is a Latin phrase that means while certain variables change, “all others remain unchanged</a:t>
            </a:r>
            <a:r>
              <a:rPr lang="en-US" sz="2600" dirty="0" smtClean="0">
                <a:latin typeface="+mn-lt"/>
              </a:rPr>
              <a:t>.”</a:t>
            </a:r>
          </a:p>
          <a:p>
            <a:r>
              <a:rPr lang="en-US" sz="2600" dirty="0" smtClean="0">
                <a:latin typeface="+mn-lt"/>
              </a:rPr>
              <a:t>Assume </a:t>
            </a:r>
            <a:r>
              <a:rPr lang="en-US" sz="2600" dirty="0">
                <a:latin typeface="+mn-lt"/>
              </a:rPr>
              <a:t>that variable A is affected by variable B and </a:t>
            </a:r>
            <a:r>
              <a:rPr lang="en-US" sz="2600" dirty="0" smtClean="0">
                <a:latin typeface="+mn-lt"/>
              </a:rPr>
              <a:t>other variables </a:t>
            </a:r>
            <a:r>
              <a:rPr lang="en-US" sz="2600" dirty="0">
                <a:latin typeface="+mn-lt"/>
              </a:rPr>
              <a:t>C, D and E.  When you’re trying to determine the effect of a change in variable B on variable A, you must hold constant the values of variables C, D, E</a:t>
            </a:r>
            <a:r>
              <a:rPr lang="en-US" sz="2600" dirty="0" smtClean="0">
                <a:latin typeface="+mn-lt"/>
              </a:rPr>
              <a:t>. </a:t>
            </a:r>
          </a:p>
          <a:p>
            <a:r>
              <a:rPr lang="en-US" sz="2600" dirty="0" smtClean="0">
                <a:latin typeface="+mn-lt"/>
              </a:rPr>
              <a:t>It is critical to invoke the </a:t>
            </a:r>
            <a:r>
              <a:rPr lang="en-US" sz="2600" i="1" dirty="0" smtClean="0">
                <a:latin typeface="+mn-lt"/>
              </a:rPr>
              <a:t>ceteris paribus </a:t>
            </a:r>
            <a:r>
              <a:rPr lang="en-US" sz="2600" dirty="0" smtClean="0">
                <a:latin typeface="+mn-lt"/>
              </a:rPr>
              <a:t>assumption in economic models. </a:t>
            </a:r>
            <a:endParaRPr lang="en-US" sz="2600" dirty="0">
              <a:latin typeface="+mn-lt"/>
            </a:endParaRPr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Fallacy of False Cause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+mn-lt"/>
              </a:rPr>
              <a:t>The fallacy of false cause</a:t>
            </a:r>
            <a:r>
              <a:rPr lang="en-US" sz="2400" dirty="0" smtClean="0">
                <a:latin typeface="+mn-lt"/>
              </a:rPr>
              <a:t> refers to logical mistake of believing that two events have a causal relationship just because they occur at the same time.  </a:t>
            </a:r>
          </a:p>
          <a:p>
            <a:r>
              <a:rPr lang="en-US" sz="2400" dirty="0" smtClean="0">
                <a:latin typeface="+mn-lt"/>
              </a:rPr>
              <a:t>For example, there’s the old belief that if an NFC team wins the Super Bowl, the stock market will rise but if an AFC team wins, it will fall.</a:t>
            </a:r>
          </a:p>
          <a:p>
            <a:pPr lvl="1"/>
            <a:r>
              <a:rPr lang="en-US" sz="2200" dirty="0" smtClean="0">
                <a:latin typeface="+mn-lt"/>
              </a:rPr>
              <a:t>There may indeed be a statistical correlation but you’d be foolish to bet your savings on it!</a:t>
            </a:r>
            <a:endParaRPr lang="en-US" sz="2600" dirty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pPr lvl="1"/>
            <a:endParaRPr lang="en-US" sz="2200" dirty="0" smtClean="0">
              <a:latin typeface="+mn-lt"/>
            </a:endParaRPr>
          </a:p>
          <a:p>
            <a:pPr lvl="1"/>
            <a:endParaRPr lang="en-US" sz="22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Circular Flow Model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3)</a:t>
            </a:r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</a:t>
            </a:r>
            <a:r>
              <a:rPr lang="en-US" sz="2600" b="1" dirty="0" smtClean="0">
                <a:latin typeface="+mn-lt"/>
              </a:rPr>
              <a:t>Circular flow model </a:t>
            </a:r>
            <a:r>
              <a:rPr lang="en-US" sz="2600" dirty="0" smtClean="0">
                <a:latin typeface="+mn-lt"/>
              </a:rPr>
              <a:t>is an example of a simple economic model.</a:t>
            </a:r>
            <a:r>
              <a:rPr lang="en-US" sz="2600" b="1" u="sng" dirty="0" smtClean="0">
                <a:latin typeface="+mn-lt"/>
              </a:rPr>
              <a:t> </a:t>
            </a:r>
          </a:p>
          <a:p>
            <a:r>
              <a:rPr lang="en-US" sz="2600" dirty="0" smtClean="0">
                <a:latin typeface="+mn-lt"/>
              </a:rPr>
              <a:t>As presented on the next slide, the model shows the interaction between households and businesses in the markets for goods and services, and labor.</a:t>
            </a:r>
          </a:p>
          <a:p>
            <a:r>
              <a:rPr lang="en-US" sz="2600" dirty="0" smtClean="0">
                <a:latin typeface="+mn-lt"/>
              </a:rPr>
              <a:t>It shows a simplified economy that has no government sector, no financial markets and no foreign trade.</a:t>
            </a:r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Circular Flow Model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direction of the arrows shows that in the </a:t>
            </a:r>
            <a:r>
              <a:rPr lang="en-US" sz="2400" b="1" dirty="0">
                <a:latin typeface="+mn-lt"/>
              </a:rPr>
              <a:t>goods and services market</a:t>
            </a:r>
            <a:r>
              <a:rPr lang="en-US" sz="2400" dirty="0">
                <a:latin typeface="+mn-lt"/>
              </a:rPr>
              <a:t>, households receive goods and services and pay firms for them. </a:t>
            </a:r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In </a:t>
            </a:r>
            <a:r>
              <a:rPr lang="en-US" sz="2400" dirty="0">
                <a:latin typeface="+mn-lt"/>
              </a:rPr>
              <a:t>the </a:t>
            </a:r>
            <a:r>
              <a:rPr lang="en-US" sz="2400" b="1" dirty="0">
                <a:latin typeface="+mn-lt"/>
              </a:rPr>
              <a:t>labor market</a:t>
            </a:r>
            <a:r>
              <a:rPr lang="en-US" sz="2400" dirty="0">
                <a:latin typeface="+mn-lt"/>
              </a:rPr>
              <a:t>, households provide labor and receive payment from firms through wages, salaries, and benefits.</a:t>
            </a:r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19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A0B3D9AE-5CD0-4568-B026-E3ABD2499377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1828800"/>
            <a:ext cx="4114800" cy="2926080"/>
          </a:xfrm>
          <a:prstGeom prst="rect">
            <a:avLst/>
          </a:prstGeom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4127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Acknowledgments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>
                <a:latin typeface="+mn-lt"/>
              </a:rPr>
              <a:t>This PowerPoint presentation is based on and includes content derived from the following OER resource:</a:t>
            </a:r>
          </a:p>
          <a:p>
            <a:pPr marL="0" indent="0" algn="ctr">
              <a:buNone/>
            </a:pPr>
            <a:r>
              <a:rPr lang="en-US" sz="2600" b="1" dirty="0" smtClean="0">
                <a:latin typeface="+mn-lt"/>
              </a:rPr>
              <a:t>Principles of Microeconomics</a:t>
            </a:r>
          </a:p>
          <a:p>
            <a:pPr marL="0" indent="0" algn="ctr">
              <a:buNone/>
            </a:pPr>
            <a:r>
              <a:rPr lang="en-US" sz="2600" dirty="0" smtClean="0">
                <a:latin typeface="+mn-lt"/>
              </a:rPr>
              <a:t>An OpenStax book used for this course may be downloaded for free at:</a:t>
            </a:r>
          </a:p>
          <a:p>
            <a:pPr marL="0" indent="0" algn="ctr">
              <a:buNone/>
            </a:pPr>
            <a:r>
              <a:rPr lang="en-US" sz="2200" dirty="0">
                <a:latin typeface="+mn-lt"/>
                <a:hlinkClick r:id="rId3"/>
              </a:rPr>
              <a:t>https://openstax.org/details/books/principles-microeconomics-2e</a:t>
            </a:r>
            <a:endParaRPr lang="en-US" sz="2200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800" smtClean="0">
                <a:solidFill>
                  <a:schemeClr val="tx1"/>
                </a:solidFill>
              </a:rPr>
              <a:t>2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Circular Flow Model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(3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The takeaways from the model? </a:t>
            </a:r>
          </a:p>
          <a:p>
            <a:pPr lvl="1"/>
            <a:r>
              <a:rPr lang="en-US" sz="2000" dirty="0" smtClean="0">
                <a:latin typeface="+mn-lt"/>
              </a:rPr>
              <a:t>The supply of goods and services depends on factors of production.</a:t>
            </a:r>
          </a:p>
          <a:p>
            <a:pPr lvl="1"/>
            <a:r>
              <a:rPr lang="en-US" sz="2000" dirty="0" smtClean="0">
                <a:latin typeface="+mn-lt"/>
              </a:rPr>
              <a:t>The demand for goods and services relies on the income received by those factors.</a:t>
            </a:r>
          </a:p>
          <a:p>
            <a:pPr lvl="1"/>
            <a:r>
              <a:rPr lang="en-US" sz="2000" dirty="0" smtClean="0">
                <a:latin typeface="+mn-lt"/>
              </a:rPr>
              <a:t>If markets work properly and prices are flexible, the demand and supply will be in balance. </a:t>
            </a:r>
          </a:p>
          <a:p>
            <a:endParaRPr lang="en-US" sz="2400" dirty="0" smtClean="0">
              <a:latin typeface="+mn-lt"/>
            </a:endParaRPr>
          </a:p>
          <a:p>
            <a:endParaRPr lang="en-US" sz="2000" dirty="0" smtClean="0">
              <a:solidFill>
                <a:srgbClr val="000000"/>
              </a:solidFill>
              <a:ea typeface="Arial"/>
              <a:sym typeface="Arial"/>
            </a:endParaRPr>
          </a:p>
          <a:p>
            <a:endParaRPr lang="en-US" sz="2000" dirty="0"/>
          </a:p>
          <a:p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20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A0B3D9AE-5CD0-4568-B026-E3ABD2499377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1828800"/>
            <a:ext cx="4114800" cy="2926080"/>
          </a:xfrm>
          <a:prstGeom prst="rect">
            <a:avLst/>
          </a:prstGeom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16720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In Conclusion, Two More Bits of Useful Information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What is the difference between microeconomics and macroeconomics?</a:t>
            </a:r>
            <a:endParaRPr lang="en-US" sz="2600" dirty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What is the difference between positive and normative economics?</a:t>
            </a:r>
          </a:p>
          <a:p>
            <a:endParaRPr lang="en-US" sz="2600" dirty="0" smtClean="0">
              <a:latin typeface="+mn-lt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95528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Microeconomics vs. Macroeconomics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There are two major branches of economics -  </a:t>
            </a:r>
            <a:r>
              <a:rPr lang="en-US" sz="2600" b="1" dirty="0" smtClean="0">
                <a:latin typeface="+mn-lt"/>
              </a:rPr>
              <a:t>microeconomics</a:t>
            </a:r>
            <a:r>
              <a:rPr lang="en-US" sz="2600" dirty="0" smtClean="0">
                <a:latin typeface="+mn-lt"/>
              </a:rPr>
              <a:t> and </a:t>
            </a:r>
            <a:r>
              <a:rPr lang="en-US" sz="2600" b="1" dirty="0" smtClean="0">
                <a:latin typeface="+mn-lt"/>
              </a:rPr>
              <a:t>macroeconomics</a:t>
            </a:r>
            <a:r>
              <a:rPr lang="en-US" sz="2600" dirty="0" smtClean="0">
                <a:latin typeface="+mn-lt"/>
              </a:rPr>
              <a:t>.</a:t>
            </a:r>
          </a:p>
          <a:p>
            <a:r>
              <a:rPr lang="en-US" sz="2600" dirty="0" smtClean="0">
                <a:latin typeface="+mn-lt"/>
              </a:rPr>
              <a:t>Microeconomics, which you’re about to study, focuses on the behavior and actions of individual units within the economy, like consumers and businesses and of individual markets.</a:t>
            </a:r>
          </a:p>
          <a:p>
            <a:r>
              <a:rPr lang="en-US" sz="2600" dirty="0" smtClean="0">
                <a:latin typeface="+mn-lt"/>
              </a:rPr>
              <a:t>Macroeconomics focuses </a:t>
            </a:r>
            <a:r>
              <a:rPr lang="en-US" sz="2600" dirty="0">
                <a:latin typeface="+mn-lt"/>
              </a:rPr>
              <a:t>on </a:t>
            </a:r>
            <a:r>
              <a:rPr lang="en-US" sz="2600" dirty="0" smtClean="0">
                <a:latin typeface="+mn-lt"/>
              </a:rPr>
              <a:t>the overall economy and covers topics such </a:t>
            </a:r>
            <a:r>
              <a:rPr lang="en-US" sz="2600" dirty="0">
                <a:latin typeface="+mn-lt"/>
              </a:rPr>
              <a:t>as </a:t>
            </a:r>
            <a:r>
              <a:rPr lang="en-US" sz="2600" dirty="0" smtClean="0">
                <a:latin typeface="+mn-lt"/>
              </a:rPr>
              <a:t>aggregate output, unemployment</a:t>
            </a:r>
            <a:r>
              <a:rPr lang="en-US" sz="2600" dirty="0">
                <a:latin typeface="+mn-lt"/>
              </a:rPr>
              <a:t>, inflation, and </a:t>
            </a:r>
            <a:r>
              <a:rPr lang="en-US" sz="2600" dirty="0" smtClean="0">
                <a:latin typeface="+mn-lt"/>
              </a:rPr>
              <a:t>economic growth.</a:t>
            </a:r>
            <a:endParaRPr lang="en-US" sz="2600" dirty="0">
              <a:latin typeface="+mn-lt"/>
            </a:endParaRPr>
          </a:p>
          <a:p>
            <a:endParaRPr lang="en-US" dirty="0" smtClean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Positive vs. Normative Economics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 lnSpcReduction="10000"/>
          </a:bodyPr>
          <a:lstStyle/>
          <a:p>
            <a:r>
              <a:rPr lang="en-US" sz="2600" b="1" dirty="0" smtClean="0">
                <a:latin typeface="+mn-lt"/>
              </a:rPr>
              <a:t>Positive economics </a:t>
            </a:r>
            <a:r>
              <a:rPr lang="en-US" sz="2600" dirty="0" smtClean="0">
                <a:latin typeface="+mn-lt"/>
              </a:rPr>
              <a:t>– refers to economic analyses that are confined to verifiable statements. </a:t>
            </a:r>
          </a:p>
          <a:p>
            <a:pPr lvl="1"/>
            <a:r>
              <a:rPr lang="en-US" sz="2200" dirty="0" smtClean="0">
                <a:latin typeface="+mn-lt"/>
              </a:rPr>
              <a:t>An example would be a statement that raising the minimum wage would result in fewer jobs for unskilled workers.</a:t>
            </a:r>
          </a:p>
          <a:p>
            <a:pPr lvl="1"/>
            <a:r>
              <a:rPr lang="en-US" sz="2200" dirty="0" smtClean="0">
                <a:latin typeface="+mn-lt"/>
              </a:rPr>
              <a:t>Economists may still disagree on the correctness of positive economic statements.</a:t>
            </a:r>
          </a:p>
          <a:p>
            <a:r>
              <a:rPr lang="en-US" sz="2600" b="1" dirty="0" smtClean="0">
                <a:latin typeface="+mn-lt"/>
              </a:rPr>
              <a:t>Normative economics </a:t>
            </a:r>
            <a:r>
              <a:rPr lang="en-US" sz="2600" dirty="0" smtClean="0">
                <a:latin typeface="+mn-lt"/>
              </a:rPr>
              <a:t>– refers to economic analyses that are based on value judgment.</a:t>
            </a:r>
          </a:p>
          <a:p>
            <a:pPr lvl="1"/>
            <a:r>
              <a:rPr lang="en-US" sz="2200" dirty="0" smtClean="0">
                <a:latin typeface="+mn-lt"/>
              </a:rPr>
              <a:t>An example would be a statement that a full-time minimum wage job should pay enough to support a family.</a:t>
            </a:r>
          </a:p>
          <a:p>
            <a:pPr lvl="1"/>
            <a:r>
              <a:rPr lang="en-US" sz="2200" dirty="0" smtClean="0">
                <a:latin typeface="+mn-lt"/>
              </a:rPr>
              <a:t>There’s always disagreement and debate on normative statements.</a:t>
            </a:r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Key Questions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What is economics?</a:t>
            </a:r>
          </a:p>
          <a:p>
            <a:r>
              <a:rPr lang="en-US" sz="2600" dirty="0" smtClean="0">
                <a:latin typeface="+mn-lt"/>
              </a:rPr>
              <a:t>What are the three basic questions economies must answer?</a:t>
            </a:r>
          </a:p>
          <a:p>
            <a:r>
              <a:rPr lang="en-US" sz="2600" dirty="0" smtClean="0">
                <a:latin typeface="+mn-lt"/>
              </a:rPr>
              <a:t>What are the primary economic systems?</a:t>
            </a:r>
          </a:p>
          <a:p>
            <a:r>
              <a:rPr lang="en-US" sz="2600" dirty="0" smtClean="0">
                <a:latin typeface="+mn-lt"/>
              </a:rPr>
              <a:t>What is an economic theory and an economic model?</a:t>
            </a: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3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What is Economics?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Economics </a:t>
            </a:r>
            <a:r>
              <a:rPr lang="en-US" sz="2600" dirty="0">
                <a:latin typeface="+mn-lt"/>
              </a:rPr>
              <a:t>is the study of how </a:t>
            </a:r>
            <a:r>
              <a:rPr lang="en-US" sz="2600" dirty="0" smtClean="0">
                <a:latin typeface="+mn-lt"/>
              </a:rPr>
              <a:t>people allocate limited resources to meet unlimited wants.</a:t>
            </a:r>
          </a:p>
          <a:p>
            <a:r>
              <a:rPr lang="en-US" sz="2600" dirty="0" smtClean="0">
                <a:latin typeface="+mn-lt"/>
              </a:rPr>
              <a:t>Limited resources means the same thing as </a:t>
            </a:r>
            <a:r>
              <a:rPr lang="en-US" sz="2600" b="1" dirty="0" smtClean="0">
                <a:latin typeface="+mn-lt"/>
              </a:rPr>
              <a:t>scarcity</a:t>
            </a:r>
            <a:r>
              <a:rPr lang="en-US" sz="2600" dirty="0" smtClean="0">
                <a:latin typeface="+mn-lt"/>
              </a:rPr>
              <a:t> so another way of defining economics is to say it’s a study of how people make decisions under the condition of scarcity.</a:t>
            </a:r>
          </a:p>
          <a:p>
            <a:r>
              <a:rPr lang="en-US" sz="2600" dirty="0" smtClean="0">
                <a:latin typeface="+mn-lt"/>
              </a:rPr>
              <a:t>Here’s a short video introduction.</a:t>
            </a:r>
          </a:p>
          <a:p>
            <a:pPr marL="0" indent="0" algn="ctr">
              <a:buNone/>
            </a:pPr>
            <a:r>
              <a:rPr lang="en-US" sz="2000" dirty="0">
                <a:latin typeface="+mn-lt"/>
                <a:hlinkClick r:id="rId2"/>
              </a:rPr>
              <a:t>https://www.youtube.com/watch?v=yoVc_S_gd_0</a:t>
            </a:r>
            <a:endParaRPr lang="en-US" sz="20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6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Scarcity, Choice and Opportunity Cost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Facing scarcity means having to choose among alternatives.</a:t>
            </a:r>
          </a:p>
          <a:p>
            <a:r>
              <a:rPr lang="en-US" sz="2600" dirty="0" smtClean="0">
                <a:latin typeface="+mn-lt"/>
              </a:rPr>
              <a:t>We choose by assessing the costs and benefits of alternatives.</a:t>
            </a:r>
          </a:p>
          <a:p>
            <a:r>
              <a:rPr lang="en-US" sz="2600" dirty="0" smtClean="0">
                <a:latin typeface="+mn-lt"/>
              </a:rPr>
              <a:t>The cost we incur in making our choice is called </a:t>
            </a:r>
            <a:r>
              <a:rPr lang="en-US" sz="2600" b="1" dirty="0" smtClean="0">
                <a:latin typeface="+mn-lt"/>
              </a:rPr>
              <a:t>opportunity cost</a:t>
            </a:r>
            <a:r>
              <a:rPr lang="en-US" sz="2600" dirty="0" smtClean="0">
                <a:latin typeface="+mn-lt"/>
              </a:rPr>
              <a:t>.</a:t>
            </a:r>
            <a:endParaRPr lang="en-US" sz="2600" dirty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Opportunity cost is the value of next-best alternative that is sacrificed when we make our choice.</a:t>
            </a:r>
          </a:p>
          <a:p>
            <a:endParaRPr lang="en-US" sz="2600" dirty="0" smtClean="0">
              <a:latin typeface="+mn-lt"/>
            </a:endParaRP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2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Three Questions All Economies Must Answer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What should we produce?</a:t>
            </a:r>
          </a:p>
          <a:p>
            <a:pPr lvl="1"/>
            <a:r>
              <a:rPr lang="en-US" sz="2200" dirty="0" smtClean="0">
                <a:latin typeface="+mn-lt"/>
              </a:rPr>
              <a:t>The mix of goods and services to make</a:t>
            </a:r>
          </a:p>
          <a:p>
            <a:r>
              <a:rPr lang="en-US" sz="2600" dirty="0" smtClean="0">
                <a:latin typeface="+mn-lt"/>
              </a:rPr>
              <a:t>How should we produce it? </a:t>
            </a:r>
          </a:p>
          <a:p>
            <a:pPr lvl="1"/>
            <a:r>
              <a:rPr lang="en-US" sz="2200" dirty="0" smtClean="0">
                <a:latin typeface="+mn-lt"/>
              </a:rPr>
              <a:t>The mix of resources and technology to use to produce those goods and services.</a:t>
            </a:r>
          </a:p>
          <a:p>
            <a:r>
              <a:rPr lang="en-US" sz="2600" dirty="0" smtClean="0">
                <a:latin typeface="+mn-lt"/>
              </a:rPr>
              <a:t>For whom should we produce?</a:t>
            </a:r>
          </a:p>
          <a:p>
            <a:pPr lvl="1"/>
            <a:r>
              <a:rPr lang="en-US" sz="2200" dirty="0" smtClean="0">
                <a:latin typeface="+mn-lt"/>
              </a:rPr>
              <a:t>How is income determined and how is it distributed.</a:t>
            </a:r>
            <a:r>
              <a:rPr lang="en-US" sz="2200" u="sng" dirty="0" smtClean="0">
                <a:latin typeface="+mn-lt"/>
              </a:rPr>
              <a:t> </a:t>
            </a:r>
          </a:p>
          <a:p>
            <a:endParaRPr lang="en-US" sz="2600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An Overview of Economic Systems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answers to the three questions depend on the economic system under which the economy operates.  </a:t>
            </a:r>
          </a:p>
          <a:p>
            <a:r>
              <a:rPr lang="en-US" sz="2600" dirty="0" smtClean="0">
                <a:latin typeface="+mn-lt"/>
              </a:rPr>
              <a:t>We’ll define three different economic systems.   </a:t>
            </a:r>
          </a:p>
          <a:p>
            <a:pPr lvl="1"/>
            <a:r>
              <a:rPr lang="en-US" sz="2200" dirty="0" smtClean="0">
                <a:latin typeface="+mn-lt"/>
              </a:rPr>
              <a:t>Traditional economy</a:t>
            </a:r>
          </a:p>
          <a:p>
            <a:pPr lvl="1"/>
            <a:r>
              <a:rPr lang="en-US" sz="2200" dirty="0" smtClean="0">
                <a:latin typeface="+mn-lt"/>
              </a:rPr>
              <a:t>Command economy</a:t>
            </a:r>
          </a:p>
          <a:p>
            <a:pPr lvl="1"/>
            <a:r>
              <a:rPr lang="en-US" sz="2200" dirty="0" smtClean="0">
                <a:latin typeface="+mn-lt"/>
              </a:rPr>
              <a:t>Market economy</a:t>
            </a:r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Traditional Economy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</a:t>
            </a:r>
            <a:r>
              <a:rPr lang="en-US" sz="2600" b="1" dirty="0" smtClean="0">
                <a:latin typeface="+mn-lt"/>
              </a:rPr>
              <a:t>traditional economy</a:t>
            </a:r>
            <a:r>
              <a:rPr lang="en-US" sz="2600" dirty="0" smtClean="0">
                <a:latin typeface="+mn-lt"/>
              </a:rPr>
              <a:t> is the oldest type of economic system. </a:t>
            </a:r>
          </a:p>
          <a:p>
            <a:pPr lvl="1"/>
            <a:r>
              <a:rPr lang="en-US" sz="2200" dirty="0" smtClean="0">
                <a:latin typeface="+mn-lt"/>
              </a:rPr>
              <a:t>It is often agrarian and production techniques are time-honored.</a:t>
            </a:r>
          </a:p>
          <a:p>
            <a:pPr lvl="1"/>
            <a:r>
              <a:rPr lang="en-US" sz="2200" dirty="0" smtClean="0">
                <a:latin typeface="+mn-lt"/>
              </a:rPr>
              <a:t>Markets are primitive, institutions are weak, and exchange is often made with barter rather than money.</a:t>
            </a:r>
          </a:p>
          <a:p>
            <a:pPr lvl="1"/>
            <a:r>
              <a:rPr lang="en-US" sz="2200" dirty="0" smtClean="0">
                <a:latin typeface="+mn-lt"/>
              </a:rPr>
              <a:t>Families pursue the same occupation over generations.</a:t>
            </a:r>
          </a:p>
          <a:p>
            <a:pPr lvl="1"/>
            <a:r>
              <a:rPr lang="en-US" sz="2200" dirty="0" smtClean="0">
                <a:latin typeface="+mn-lt"/>
              </a:rPr>
              <a:t>Individuals and  households tend to be self-sufficient:  what they produce themselves is what they consume.</a:t>
            </a:r>
            <a:endParaRPr lang="en-US" sz="2200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Command Economy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</a:t>
            </a:r>
            <a:r>
              <a:rPr lang="en-US" sz="2600" b="1" dirty="0" smtClean="0">
                <a:latin typeface="+mn-lt"/>
              </a:rPr>
              <a:t> command economy</a:t>
            </a:r>
            <a:r>
              <a:rPr lang="en-US" sz="2600" dirty="0" smtClean="0">
                <a:latin typeface="+mn-lt"/>
              </a:rPr>
              <a:t>, sometimes called a centrally-planned economy, is characterized by top-down economic decisions made by government.</a:t>
            </a:r>
          </a:p>
          <a:p>
            <a:pPr lvl="1"/>
            <a:r>
              <a:rPr lang="en-US" sz="2200" dirty="0" smtClean="0">
                <a:latin typeface="+mn-lt"/>
              </a:rPr>
              <a:t>Government </a:t>
            </a:r>
            <a:r>
              <a:rPr lang="en-US" sz="2200" dirty="0">
                <a:latin typeface="+mn-lt"/>
              </a:rPr>
              <a:t>owns </a:t>
            </a:r>
            <a:r>
              <a:rPr lang="en-US" sz="2200" dirty="0" smtClean="0">
                <a:latin typeface="+mn-lt"/>
              </a:rPr>
              <a:t>most of the resources.</a:t>
            </a:r>
          </a:p>
          <a:p>
            <a:pPr lvl="1"/>
            <a:r>
              <a:rPr lang="en-US" sz="2200" dirty="0" smtClean="0">
                <a:latin typeface="+mn-lt"/>
              </a:rPr>
              <a:t>Government </a:t>
            </a:r>
            <a:r>
              <a:rPr lang="en-US" sz="2200" dirty="0">
                <a:latin typeface="+mn-lt"/>
              </a:rPr>
              <a:t>decides what goods and services will be </a:t>
            </a:r>
            <a:r>
              <a:rPr lang="en-US" sz="2200" dirty="0" smtClean="0">
                <a:latin typeface="+mn-lt"/>
              </a:rPr>
              <a:t>produced, how to produce them, and what prices to charge and wages to pay.</a:t>
            </a:r>
          </a:p>
          <a:p>
            <a:pPr lvl="1"/>
            <a:r>
              <a:rPr lang="en-US" sz="2200" dirty="0" smtClean="0">
                <a:latin typeface="+mn-lt"/>
              </a:rPr>
              <a:t>Government often provides services like healthcare </a:t>
            </a:r>
            <a:r>
              <a:rPr lang="en-US" sz="2200" dirty="0">
                <a:latin typeface="+mn-lt"/>
              </a:rPr>
              <a:t>and </a:t>
            </a:r>
            <a:r>
              <a:rPr lang="en-US" sz="2200" dirty="0" smtClean="0">
                <a:latin typeface="+mn-lt"/>
              </a:rPr>
              <a:t>education.</a:t>
            </a:r>
            <a:endParaRPr lang="en-US" sz="2200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4889</TotalTime>
  <Words>1373</Words>
  <Application>Microsoft Office PowerPoint</Application>
  <PresentationFormat>On-screen Show (4:3)</PresentationFormat>
  <Paragraphs>285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Helvetica</vt:lpstr>
      <vt:lpstr>Office Theme</vt:lpstr>
      <vt:lpstr>Introduction to the Economic Way of Thinking</vt:lpstr>
      <vt:lpstr>Acknowledgments</vt:lpstr>
      <vt:lpstr>Key Questions </vt:lpstr>
      <vt:lpstr>What is Economics?</vt:lpstr>
      <vt:lpstr>Scarcity, Choice and Opportunity Cost</vt:lpstr>
      <vt:lpstr>The Three Questions All Economies Must Answer </vt:lpstr>
      <vt:lpstr>An Overview of Economic Systems </vt:lpstr>
      <vt:lpstr>The Traditional Economy </vt:lpstr>
      <vt:lpstr>The Command Economy </vt:lpstr>
      <vt:lpstr>The Market Economy </vt:lpstr>
      <vt:lpstr>The “Mixed” Economy </vt:lpstr>
      <vt:lpstr>The Birth of Modern Economics</vt:lpstr>
      <vt:lpstr>The Division and Specialization of Labor </vt:lpstr>
      <vt:lpstr>Economic Theories and Economic Models (1 of 2)</vt:lpstr>
      <vt:lpstr>Economic Theories and Economic Models (2 of 2)</vt:lpstr>
      <vt:lpstr>The Ceteris Paribus Assumption</vt:lpstr>
      <vt:lpstr>The Fallacy of False Cause</vt:lpstr>
      <vt:lpstr>The Circular Flow Model (1 of 3) </vt:lpstr>
      <vt:lpstr>The Circular Flow Model (2 of 3)</vt:lpstr>
      <vt:lpstr>The Circular Flow Model (3 of 3)</vt:lpstr>
      <vt:lpstr>In Conclusion, Two More Bits of Useful Information</vt:lpstr>
      <vt:lpstr>Microeconomics vs. Macroeconomics </vt:lpstr>
      <vt:lpstr>Positive vs. Normative Economics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Efficiency and Market Failure</dc:title>
  <dc:creator>John Fiske</dc:creator>
  <cp:lastModifiedBy>John Fiske</cp:lastModifiedBy>
  <cp:revision>258</cp:revision>
  <cp:lastPrinted>2019-04-04T18:09:29Z</cp:lastPrinted>
  <dcterms:created xsi:type="dcterms:W3CDTF">2019-03-29T18:35:26Z</dcterms:created>
  <dcterms:modified xsi:type="dcterms:W3CDTF">2019-08-16T20:56:44Z</dcterms:modified>
</cp:coreProperties>
</file>