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8"/>
  </p:notesMasterIdLst>
  <p:handoutMasterIdLst>
    <p:handoutMasterId r:id="rId29"/>
  </p:handoutMasterIdLst>
  <p:sldIdLst>
    <p:sldId id="317" r:id="rId2"/>
    <p:sldId id="350" r:id="rId3"/>
    <p:sldId id="402" r:id="rId4"/>
    <p:sldId id="354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9" r:id="rId14"/>
    <p:sldId id="380" r:id="rId15"/>
    <p:sldId id="381" r:id="rId16"/>
    <p:sldId id="382" r:id="rId17"/>
    <p:sldId id="383" r:id="rId18"/>
    <p:sldId id="388" r:id="rId19"/>
    <p:sldId id="386" r:id="rId20"/>
    <p:sldId id="387" r:id="rId21"/>
    <p:sldId id="395" r:id="rId22"/>
    <p:sldId id="396" r:id="rId23"/>
    <p:sldId id="397" r:id="rId24"/>
    <p:sldId id="398" r:id="rId25"/>
    <p:sldId id="399" r:id="rId26"/>
    <p:sldId id="400" r:id="rId2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lly Coop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18"/>
    </p:cViewPr>
  </p:sorterViewPr>
  <p:notesViewPr>
    <p:cSldViewPr snapToGrid="0">
      <p:cViewPr varScale="1">
        <p:scale>
          <a:sx n="55" d="100"/>
          <a:sy n="55" d="100"/>
        </p:scale>
        <p:origin x="283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EE68B13-9F9A-4A0C-A136-351263A0316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B38A37F-F213-4903-91D6-0E09B5EBD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CA17-42F7-435E-BABD-75E6D44836E5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3A94-783F-42B0-A027-1CA4EABC8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97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2:notes"/>
          <p:cNvSpPr txBox="1">
            <a:spLocks noGrp="1"/>
          </p:cNvSpPr>
          <p:nvPr>
            <p:ph type="sldNum" idx="12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822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47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37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62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71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92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8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CB98-7F03-4AE4-B5A9-FB840DFC267C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906-44D9-4469-B3FC-E18646F5BB87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1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ght Purple Content Slide">
  <p:cSld name="Light Purple Content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>
            <a:off x="0" y="6146850"/>
            <a:ext cx="9144000" cy="711300"/>
          </a:xfrm>
          <a:prstGeom prst="rect">
            <a:avLst/>
          </a:prstGeom>
          <a:solidFill>
            <a:srgbClr val="9600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0" name="Google Shape;30;p6" descr="Intellus Learning Open Courses Logo" title="Intellus Learning Open Courses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4175" y="6146800"/>
            <a:ext cx="2133601" cy="7112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32" name="Google Shape;32;p6" descr="Creative Commons Attribution 4.0 International License" title="CC-B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3350" y="6620164"/>
            <a:ext cx="977125" cy="18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4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844B-E897-4F46-89DD-49E0EC3F1443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3D1D-0B74-4F5D-A873-4341551CFA50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7178-BB12-47CE-BB26-ED9B80C2149A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6142-DADE-4DA2-921C-4BEC042AE429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9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5B79-2AD3-450F-BF43-A4822BDCFA7F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B9EB-EA85-4F3C-9B28-34F6E2C0B14D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FE9-4E09-4931-85B8-E33C45849B8B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9782-6CC8-4D4A-823E-4677A9BE4B0A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AF3FD-538B-4F63-B3B9-11761281211A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60" r:id="rId10"/>
    <p:sldLayoutId id="214748369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tax.org/details/books/principles-microeconomics-2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stax.org/details/books/principles-microeconomics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94021"/>
            <a:ext cx="6858000" cy="17907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+mn-lt"/>
              </a:rPr>
              <a:t>Model Building, Production Possibilities and Gains from Trade</a:t>
            </a:r>
            <a:endParaRPr lang="en-US" sz="5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2648"/>
            <a:ext cx="6858000" cy="124182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869247"/>
            <a:ext cx="9144000" cy="0"/>
          </a:xfrm>
          <a:prstGeom prst="line">
            <a:avLst/>
          </a:prstGeom>
          <a:ln w="101600" cmpd="tri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5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Marginal Decision-Making and Diminishing Marginal Utility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  <a:ln>
            <a:noFill/>
          </a:ln>
        </p:spPr>
        <p:txBody>
          <a:bodyPr>
            <a:normAutofit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b="1" dirty="0" smtClean="0">
                <a:latin typeface="+mn-lt"/>
              </a:rPr>
              <a:t>Marginal </a:t>
            </a:r>
            <a:r>
              <a:rPr lang="en-US" sz="2600" b="1" dirty="0">
                <a:latin typeface="+mn-lt"/>
              </a:rPr>
              <a:t>analysis</a:t>
            </a:r>
            <a:r>
              <a:rPr lang="en-US" sz="2600" dirty="0">
                <a:latin typeface="+mn-lt"/>
              </a:rPr>
              <a:t> - examining the benefits and costs of choosing a little more or a little less of a </a:t>
            </a:r>
            <a:r>
              <a:rPr lang="en-US" sz="2600" dirty="0" smtClean="0">
                <a:latin typeface="+mn-lt"/>
              </a:rPr>
              <a:t>good.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b="1" dirty="0" smtClean="0">
                <a:latin typeface="+mn-lt"/>
              </a:rPr>
              <a:t>Utility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- satisfaction, usefulness, or value one obtains from consuming goods and </a:t>
            </a:r>
            <a:r>
              <a:rPr lang="en-US" sz="2600" dirty="0" smtClean="0">
                <a:latin typeface="+mn-lt"/>
              </a:rPr>
              <a:t>services.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b="1" dirty="0" smtClean="0">
                <a:latin typeface="+mn-lt"/>
              </a:rPr>
              <a:t>Law </a:t>
            </a:r>
            <a:r>
              <a:rPr lang="en-US" sz="2600" b="1" dirty="0">
                <a:latin typeface="+mn-lt"/>
              </a:rPr>
              <a:t>of diminishing marginal utility</a:t>
            </a:r>
            <a:r>
              <a:rPr lang="en-US" sz="2600" dirty="0">
                <a:latin typeface="+mn-lt"/>
              </a:rPr>
              <a:t> - as a person </a:t>
            </a:r>
            <a:r>
              <a:rPr lang="en-US" sz="2600" dirty="0" smtClean="0">
                <a:latin typeface="+mn-lt"/>
              </a:rPr>
              <a:t>consumes more </a:t>
            </a:r>
            <a:r>
              <a:rPr lang="en-US" sz="2600" dirty="0">
                <a:latin typeface="+mn-lt"/>
              </a:rPr>
              <a:t>of a good, the </a:t>
            </a:r>
            <a:r>
              <a:rPr lang="en-US" sz="2600" dirty="0" smtClean="0">
                <a:latin typeface="+mn-lt"/>
              </a:rPr>
              <a:t>additional, or marginal, </a:t>
            </a:r>
            <a:r>
              <a:rPr lang="en-US" sz="2600" dirty="0">
                <a:latin typeface="+mn-lt"/>
              </a:rPr>
              <a:t>utility from each additional unit of the good </a:t>
            </a:r>
            <a:r>
              <a:rPr lang="en-US" sz="2600" dirty="0" smtClean="0">
                <a:latin typeface="+mn-lt"/>
              </a:rPr>
              <a:t>declines.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>
                <a:latin typeface="+mn-lt"/>
              </a:rPr>
              <a:t>Example </a:t>
            </a:r>
            <a:r>
              <a:rPr lang="en-US" sz="2200" dirty="0">
                <a:latin typeface="+mn-lt"/>
              </a:rPr>
              <a:t>- the </a:t>
            </a:r>
            <a:r>
              <a:rPr lang="en-US" sz="2200" dirty="0" smtClean="0">
                <a:latin typeface="+mn-lt"/>
              </a:rPr>
              <a:t>sixth slice </a:t>
            </a:r>
            <a:r>
              <a:rPr lang="en-US" sz="2200" dirty="0">
                <a:latin typeface="+mn-lt"/>
              </a:rPr>
              <a:t>of pizza eaten </a:t>
            </a:r>
            <a:r>
              <a:rPr lang="en-US" sz="2200" dirty="0" smtClean="0">
                <a:latin typeface="+mn-lt"/>
              </a:rPr>
              <a:t>yields much less satisfaction </a:t>
            </a:r>
            <a:r>
              <a:rPr lang="en-US" sz="2200" dirty="0">
                <a:latin typeface="+mn-lt"/>
              </a:rPr>
              <a:t>than the </a:t>
            </a:r>
            <a:r>
              <a:rPr lang="en-US" sz="2200" dirty="0" smtClean="0">
                <a:latin typeface="+mn-lt"/>
              </a:rPr>
              <a:t>first.</a:t>
            </a:r>
            <a:endParaRPr lang="en-US" sz="2200" dirty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Sunk Costs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  <a:ln>
            <a:noFill/>
          </a:ln>
        </p:spPr>
        <p:txBody>
          <a:bodyPr>
            <a:normAutofit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b="1" dirty="0" smtClean="0">
                <a:latin typeface="+mn-lt"/>
              </a:rPr>
              <a:t>Sunk </a:t>
            </a:r>
            <a:r>
              <a:rPr lang="en-US" sz="2600" b="1" dirty="0">
                <a:latin typeface="+mn-lt"/>
              </a:rPr>
              <a:t>costs</a:t>
            </a:r>
            <a:r>
              <a:rPr lang="en-US" sz="2600" dirty="0">
                <a:latin typeface="+mn-lt"/>
              </a:rPr>
              <a:t> - costs that were incurred in the past and cannot be </a:t>
            </a:r>
            <a:r>
              <a:rPr lang="en-US" sz="2600" dirty="0" smtClean="0">
                <a:latin typeface="+mn-lt"/>
              </a:rPr>
              <a:t>recovered.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For </a:t>
            </a:r>
            <a:r>
              <a:rPr lang="en-US" sz="2600" dirty="0">
                <a:latin typeface="+mn-lt"/>
              </a:rPr>
              <a:t>people and firms alike, dealing with sunk costs can be </a:t>
            </a:r>
            <a:r>
              <a:rPr lang="en-US" sz="2600" dirty="0" smtClean="0">
                <a:latin typeface="+mn-lt"/>
              </a:rPr>
              <a:t>frustrating.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>
                <a:latin typeface="+mn-lt"/>
              </a:rPr>
              <a:t>For example, a </a:t>
            </a:r>
            <a:r>
              <a:rPr lang="en-US" sz="2200" dirty="0">
                <a:latin typeface="+mn-lt"/>
              </a:rPr>
              <a:t>firm finds it hard to give up on a new product that is doing poorly </a:t>
            </a:r>
            <a:r>
              <a:rPr lang="en-US" sz="2200" dirty="0" smtClean="0">
                <a:latin typeface="+mn-lt"/>
              </a:rPr>
              <a:t>just because of the money that was </a:t>
            </a:r>
            <a:r>
              <a:rPr lang="en-US" sz="2200" dirty="0">
                <a:latin typeface="+mn-lt"/>
              </a:rPr>
              <a:t>spent in creating and launching </a:t>
            </a:r>
            <a:r>
              <a:rPr lang="en-US" sz="2200" dirty="0" smtClean="0">
                <a:latin typeface="+mn-lt"/>
              </a:rPr>
              <a:t>it.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The </a:t>
            </a:r>
            <a:r>
              <a:rPr lang="en-US" sz="2600" dirty="0">
                <a:latin typeface="+mn-lt"/>
              </a:rPr>
              <a:t>lesson of sunk costs is to ignore the past errors and make decisions based on what will happen in the future.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b="1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Production Possibilities Frontier and Social Choices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  <a:ln>
            <a:noFill/>
          </a:ln>
        </p:spPr>
        <p:txBody>
          <a:bodyPr>
            <a:normAutofit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b="1" dirty="0" smtClean="0">
                <a:latin typeface="+mn-lt"/>
              </a:rPr>
              <a:t>Production Possibilities Frontier</a:t>
            </a:r>
            <a:r>
              <a:rPr lang="en-US" sz="2600" dirty="0" smtClean="0">
                <a:latin typeface="+mn-lt"/>
              </a:rPr>
              <a:t> (PPF) - </a:t>
            </a:r>
            <a:r>
              <a:rPr lang="en-US" sz="2600" dirty="0">
                <a:latin typeface="+mn-lt"/>
              </a:rPr>
              <a:t>a diagram that shows the productively efficient combinations of two products that an economy can produce given the </a:t>
            </a:r>
            <a:r>
              <a:rPr lang="en-US" sz="2600" dirty="0" smtClean="0">
                <a:latin typeface="+mn-lt"/>
              </a:rPr>
              <a:t>resources and technology </a:t>
            </a:r>
            <a:r>
              <a:rPr lang="en-US" sz="2600" dirty="0">
                <a:latin typeface="+mn-lt"/>
              </a:rPr>
              <a:t>it has </a:t>
            </a:r>
            <a:r>
              <a:rPr lang="en-US" sz="2600" dirty="0" smtClean="0">
                <a:latin typeface="+mn-lt"/>
              </a:rPr>
              <a:t>available.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The </a:t>
            </a:r>
            <a:r>
              <a:rPr lang="en-US" sz="2600" dirty="0">
                <a:latin typeface="+mn-lt"/>
              </a:rPr>
              <a:t>slope of the production possibilities frontier shows the opportunity </a:t>
            </a:r>
            <a:r>
              <a:rPr lang="en-US" sz="2600" dirty="0" smtClean="0">
                <a:latin typeface="+mn-lt"/>
              </a:rPr>
              <a:t>cost of producing one good in terms of the amount of the other good foregone.</a:t>
            </a:r>
            <a:endParaRPr lang="en-US" sz="2600" dirty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b="1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Production Possibilities Frontier:  Healthcare vs. Education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altLang="en-US" sz="20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</a:rPr>
              <a:t>Here</a:t>
            </a:r>
            <a:r>
              <a:rPr lang="en-US" altLang="en-US" sz="20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</a:rPr>
              <a:t>, the production possibilities frontier shows a tradeoff between devoting resources to healthcare and </a:t>
            </a:r>
            <a:r>
              <a:rPr lang="en-US" altLang="en-US" sz="20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</a:rPr>
              <a:t>education.</a:t>
            </a:r>
          </a:p>
          <a:p>
            <a:r>
              <a:rPr lang="en-US" altLang="en-US" sz="20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</a:rPr>
              <a:t>At </a:t>
            </a:r>
            <a:r>
              <a:rPr lang="en-US" altLang="en-US" sz="20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</a:rPr>
              <a:t>point A, all resources go to healthcare; at point B, most go to healthcare. At point D, most resources go to education, and at point F, all resources go to education. </a:t>
            </a:r>
            <a:endParaRPr lang="en-US" altLang="en-US" sz="2000" dirty="0" smtClean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sz="1800" dirty="0">
              <a:latin typeface="+mn-lt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Content Placeholder 8" descr="a graph example for PPF" title="Production possibility frontier graph">
            <a:extLst>
              <a:ext uri="{FF2B5EF4-FFF2-40B4-BE49-F238E27FC236}">
                <a16:creationId xmlns:a16="http://schemas.microsoft.com/office/drawing/2014/main" xmlns="" id="{0C1B8B90-6D5A-5548-B207-513D33020909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63440" y="1828800"/>
            <a:ext cx="4023360" cy="3657600"/>
          </a:xfrm>
          <a:prstGeom prst="rect">
            <a:avLst/>
          </a:prstGeom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7604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Production Possibilities Frontier:  Healthcare vs. Education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n-lt"/>
              </a:rPr>
              <a:t>A </a:t>
            </a:r>
            <a:r>
              <a:rPr lang="en-US" sz="2000" dirty="0">
                <a:latin typeface="+mn-lt"/>
              </a:rPr>
              <a:t>society could choose to produce any combination of healthcare and education on the </a:t>
            </a:r>
            <a:r>
              <a:rPr lang="en-US" sz="2000" dirty="0" smtClean="0">
                <a:latin typeface="+mn-lt"/>
              </a:rPr>
              <a:t>PPF.</a:t>
            </a:r>
          </a:p>
          <a:p>
            <a:r>
              <a:rPr lang="en-US" sz="2000" dirty="0" smtClean="0">
                <a:latin typeface="+mn-lt"/>
              </a:rPr>
              <a:t>It </a:t>
            </a:r>
            <a:r>
              <a:rPr lang="en-US" sz="2000" dirty="0">
                <a:latin typeface="+mn-lt"/>
              </a:rPr>
              <a:t>does not have enough resources to produce outside the </a:t>
            </a:r>
            <a:r>
              <a:rPr lang="en-US" sz="2000" dirty="0" smtClean="0">
                <a:latin typeface="+mn-lt"/>
              </a:rPr>
              <a:t>PPF.</a:t>
            </a:r>
          </a:p>
          <a:p>
            <a:r>
              <a:rPr lang="en-US" sz="2000" dirty="0" smtClean="0">
                <a:latin typeface="+mn-lt"/>
              </a:rPr>
              <a:t>Because </a:t>
            </a:r>
            <a:r>
              <a:rPr lang="en-US" sz="2000" dirty="0">
                <a:latin typeface="+mn-lt"/>
              </a:rPr>
              <a:t>the PPF is downward sloping from left to right, the only way society can obtain more education is by giving up some healthcare.</a:t>
            </a:r>
          </a:p>
          <a:p>
            <a:endParaRPr lang="en-US" altLang="en-US" sz="2000" dirty="0" smtClean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sz="1800" dirty="0">
              <a:latin typeface="+mn-lt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14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Content Placeholder 8" descr="a graph example for PPF" title="Production possibility frontier graph">
            <a:extLst>
              <a:ext uri="{FF2B5EF4-FFF2-40B4-BE49-F238E27FC236}">
                <a16:creationId xmlns:a16="http://schemas.microsoft.com/office/drawing/2014/main" xmlns="" id="{0C1B8B90-6D5A-5548-B207-513D33020909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63440" y="1828800"/>
            <a:ext cx="4023360" cy="3657600"/>
          </a:xfrm>
          <a:prstGeom prst="rect">
            <a:avLst/>
          </a:prstGeom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348394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Shape of the PPF and Diminishing Returns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  <a:ln>
            <a:noFill/>
          </a:ln>
        </p:spPr>
        <p:txBody>
          <a:bodyPr>
            <a:normAutofit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b="1" dirty="0" smtClean="0">
                <a:latin typeface="+mn-lt"/>
              </a:rPr>
              <a:t>The law </a:t>
            </a:r>
            <a:r>
              <a:rPr lang="en-US" sz="2600" b="1" dirty="0">
                <a:latin typeface="+mn-lt"/>
              </a:rPr>
              <a:t>of diminishing returns</a:t>
            </a:r>
            <a:r>
              <a:rPr lang="en-US" sz="2600" dirty="0">
                <a:latin typeface="+mn-lt"/>
              </a:rPr>
              <a:t> - as additional increments of resources </a:t>
            </a:r>
            <a:r>
              <a:rPr lang="en-US" sz="2600" dirty="0" smtClean="0">
                <a:latin typeface="+mn-lt"/>
              </a:rPr>
              <a:t>are added to the production of a good or service, the additional </a:t>
            </a:r>
            <a:r>
              <a:rPr lang="en-US" sz="2600" dirty="0">
                <a:latin typeface="+mn-lt"/>
              </a:rPr>
              <a:t>increments </a:t>
            </a:r>
            <a:r>
              <a:rPr lang="en-US" sz="2600" dirty="0" smtClean="0">
                <a:latin typeface="+mn-lt"/>
              </a:rPr>
              <a:t>of output will decline.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The </a:t>
            </a:r>
            <a:r>
              <a:rPr lang="en-US" sz="2600" dirty="0">
                <a:latin typeface="+mn-lt"/>
              </a:rPr>
              <a:t>law of diminishing marginal utility </a:t>
            </a:r>
            <a:r>
              <a:rPr lang="en-US" sz="2600" dirty="0" smtClean="0">
                <a:latin typeface="+mn-lt"/>
              </a:rPr>
              <a:t>defined earlier is </a:t>
            </a:r>
            <a:r>
              <a:rPr lang="en-US" sz="2600" dirty="0">
                <a:latin typeface="+mn-lt"/>
              </a:rPr>
              <a:t>a more specific case of the law of diminishing returns.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b="1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Shape of the PPF and Diminishing Returns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dk1"/>
                </a:solidFill>
                <a:latin typeface="+mn-lt"/>
              </a:rPr>
              <a:t>The </a:t>
            </a:r>
            <a:r>
              <a:rPr lang="en-US" sz="2000" dirty="0">
                <a:solidFill>
                  <a:schemeClr val="dk1"/>
                </a:solidFill>
                <a:latin typeface="+mn-lt"/>
              </a:rPr>
              <a:t>curvature of the PPF shows that as we add more resources to education, moving from left to right along the horizontal axis, the original </a:t>
            </a:r>
            <a:r>
              <a:rPr lang="en-US" sz="2000" dirty="0" smtClean="0">
                <a:solidFill>
                  <a:schemeClr val="dk1"/>
                </a:solidFill>
                <a:latin typeface="+mn-lt"/>
              </a:rPr>
              <a:t>gains in education </a:t>
            </a:r>
            <a:r>
              <a:rPr lang="en-US" sz="2000" dirty="0">
                <a:solidFill>
                  <a:schemeClr val="dk1"/>
                </a:solidFill>
                <a:latin typeface="+mn-lt"/>
              </a:rPr>
              <a:t>are fairly large, but gradually </a:t>
            </a:r>
            <a:r>
              <a:rPr lang="en-US" sz="2000" dirty="0" smtClean="0">
                <a:solidFill>
                  <a:schemeClr val="dk1"/>
                </a:solidFill>
                <a:latin typeface="+mn-lt"/>
              </a:rPr>
              <a:t>diminish.</a:t>
            </a:r>
          </a:p>
          <a:p>
            <a:r>
              <a:rPr lang="en-US" sz="2000" dirty="0" smtClean="0">
                <a:solidFill>
                  <a:schemeClr val="dk1"/>
                </a:solidFill>
                <a:latin typeface="+mn-lt"/>
              </a:rPr>
              <a:t>Likewise, </a:t>
            </a:r>
            <a:r>
              <a:rPr lang="en-US" sz="2000" dirty="0">
                <a:solidFill>
                  <a:schemeClr val="dk1"/>
                </a:solidFill>
                <a:latin typeface="+mn-lt"/>
              </a:rPr>
              <a:t>as we add more resources to healthcare, moving from bottom to top on the vertical axis, the original gains are fairly large, but again gradually diminish.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endParaRPr lang="en-US" sz="2000" dirty="0">
              <a:solidFill>
                <a:schemeClr val="dk1"/>
              </a:solidFill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altLang="en-US" sz="2000" dirty="0" smtClean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sz="1800" dirty="0">
              <a:latin typeface="+mn-lt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16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Content Placeholder 8" descr="a graph example for PPF" title="Production possibility frontier graph">
            <a:extLst>
              <a:ext uri="{FF2B5EF4-FFF2-40B4-BE49-F238E27FC236}">
                <a16:creationId xmlns:a16="http://schemas.microsoft.com/office/drawing/2014/main" xmlns="" id="{0C1B8B90-6D5A-5548-B207-513D33020909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63440" y="1828800"/>
            <a:ext cx="4023360" cy="3657600"/>
          </a:xfrm>
          <a:prstGeom prst="rect">
            <a:avLst/>
          </a:prstGeom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31981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Differences Between the Budget Constraint and the PPF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  <a:ln>
            <a:noFill/>
          </a:ln>
        </p:spPr>
        <p:txBody>
          <a:bodyPr>
            <a:normAutofit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First difference - The </a:t>
            </a:r>
            <a:r>
              <a:rPr lang="en-US" sz="2600" dirty="0">
                <a:latin typeface="+mn-lt"/>
              </a:rPr>
              <a:t>budget constraint is a straight </a:t>
            </a:r>
            <a:r>
              <a:rPr lang="en-US" sz="2600" dirty="0" smtClean="0">
                <a:latin typeface="+mn-lt"/>
              </a:rPr>
              <a:t>line whose slope is </a:t>
            </a:r>
            <a:r>
              <a:rPr lang="en-US" sz="2600" dirty="0">
                <a:latin typeface="+mn-lt"/>
              </a:rPr>
              <a:t>given by the relative prices of the two goods, which are fixed, so slope doesn't </a:t>
            </a:r>
            <a:r>
              <a:rPr lang="en-US" sz="2600" dirty="0" smtClean="0">
                <a:latin typeface="+mn-lt"/>
              </a:rPr>
              <a:t>change.  The PPF is curved because </a:t>
            </a:r>
            <a:r>
              <a:rPr lang="en-US" sz="2600" dirty="0">
                <a:latin typeface="+mn-lt"/>
              </a:rPr>
              <a:t>of the law of diminishing </a:t>
            </a:r>
            <a:r>
              <a:rPr lang="en-US" sz="2600" dirty="0" smtClean="0">
                <a:latin typeface="+mn-lt"/>
              </a:rPr>
              <a:t>returns so its slope </a:t>
            </a:r>
            <a:r>
              <a:rPr lang="en-US" sz="2600" dirty="0">
                <a:latin typeface="+mn-lt"/>
              </a:rPr>
              <a:t>is different at </a:t>
            </a:r>
            <a:r>
              <a:rPr lang="en-US" sz="2600" dirty="0" smtClean="0">
                <a:latin typeface="+mn-lt"/>
              </a:rPr>
              <a:t>each point.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Second difference - Specific </a:t>
            </a:r>
            <a:r>
              <a:rPr lang="en-US" sz="2600" dirty="0">
                <a:latin typeface="+mn-lt"/>
              </a:rPr>
              <a:t>numbers </a:t>
            </a:r>
            <a:r>
              <a:rPr lang="en-US" sz="2600" dirty="0" smtClean="0">
                <a:latin typeface="+mn-lt"/>
              </a:rPr>
              <a:t>are absent along the </a:t>
            </a:r>
            <a:r>
              <a:rPr lang="en-US" sz="2600" dirty="0">
                <a:latin typeface="+mn-lt"/>
              </a:rPr>
              <a:t>axes of the </a:t>
            </a:r>
            <a:r>
              <a:rPr lang="en-US" sz="2600" dirty="0" smtClean="0">
                <a:latin typeface="+mn-lt"/>
              </a:rPr>
              <a:t>PPF.  The </a:t>
            </a:r>
            <a:r>
              <a:rPr lang="en-US" sz="2600" dirty="0">
                <a:latin typeface="+mn-lt"/>
              </a:rPr>
              <a:t>exact amount of resources an imaginary economy has is not known.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b="1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Similarities Between the Budget Constraint and the PPF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4754880"/>
            <a:ext cx="7863840" cy="1371600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9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The </a:t>
            </a:r>
            <a:r>
              <a:rPr lang="en-US" sz="2900" dirty="0">
                <a:latin typeface="+mn-lt"/>
              </a:rPr>
              <a:t>b</a:t>
            </a:r>
            <a:r>
              <a:rPr lang="en-US" sz="29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udget constraint and the social production possibilities frontier (PPF) show the constraints under which individual consumers and society as a </a:t>
            </a:r>
            <a:r>
              <a:rPr lang="en-US" sz="29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whole, respectively, </a:t>
            </a:r>
            <a:r>
              <a:rPr lang="en-US" sz="29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operate. </a:t>
            </a:r>
            <a:endParaRPr lang="en-US" sz="29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9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Both </a:t>
            </a:r>
            <a:r>
              <a:rPr lang="en-US" sz="29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diagrams show </a:t>
            </a:r>
            <a:r>
              <a:rPr lang="en-US" sz="29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that in </a:t>
            </a:r>
            <a:r>
              <a:rPr lang="en-US" sz="29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choosing more of one </a:t>
            </a:r>
            <a:r>
              <a:rPr lang="en-US" sz="29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good the tradeoff is less </a:t>
            </a:r>
            <a:r>
              <a:rPr lang="en-US" sz="29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of the </a:t>
            </a:r>
            <a:r>
              <a:rPr lang="en-US" sz="29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other good.</a:t>
            </a:r>
            <a:endParaRPr lang="en-US" sz="2900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b="1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Shape 162" descr="CNX_Econ_C02_014.jpg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0160" y="1371600"/>
            <a:ext cx="658368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050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Productive Efficiency and Allocative Efficiency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  <a:ln>
            <a:noFill/>
          </a:ln>
        </p:spPr>
        <p:txBody>
          <a:bodyPr>
            <a:normAutofit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b="1" dirty="0" smtClean="0">
                <a:latin typeface="+mn-lt"/>
              </a:rPr>
              <a:t>Productive efficiency </a:t>
            </a:r>
            <a:r>
              <a:rPr lang="en-US" sz="2600" dirty="0" smtClean="0">
                <a:latin typeface="+mn-lt"/>
              </a:rPr>
              <a:t>- when </a:t>
            </a:r>
            <a:r>
              <a:rPr lang="en-US" sz="2600" dirty="0">
                <a:latin typeface="+mn-lt"/>
              </a:rPr>
              <a:t>it is impossible to produce more of one good (or service) without decreasing the quantity produced of another good (or </a:t>
            </a:r>
            <a:r>
              <a:rPr lang="en-US" sz="2600" dirty="0" smtClean="0">
                <a:latin typeface="+mn-lt"/>
              </a:rPr>
              <a:t>service)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>
                <a:latin typeface="+mn-lt"/>
              </a:rPr>
              <a:t>Any </a:t>
            </a:r>
            <a:r>
              <a:rPr lang="en-US" sz="2200" dirty="0">
                <a:latin typeface="+mn-lt"/>
              </a:rPr>
              <a:t>choice inside the PPF is productively inefficient because it is possible to produce more of one </a:t>
            </a:r>
            <a:r>
              <a:rPr lang="en-US" sz="2200" dirty="0" smtClean="0">
                <a:latin typeface="+mn-lt"/>
              </a:rPr>
              <a:t>or both goods with the current level of resources and technology.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b="1" dirty="0" smtClean="0">
                <a:latin typeface="+mn-lt"/>
              </a:rPr>
              <a:t>Allocative efficiency </a:t>
            </a:r>
            <a:r>
              <a:rPr lang="en-US" sz="2600" dirty="0" smtClean="0">
                <a:latin typeface="+mn-lt"/>
              </a:rPr>
              <a:t>- </a:t>
            </a:r>
            <a:r>
              <a:rPr lang="en-US" sz="2600" dirty="0">
                <a:latin typeface="+mn-lt"/>
              </a:rPr>
              <a:t>when the mix of goods produced represents the mix that society most desires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b="1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Helvetica Neue"/>
              <a:buNone/>
            </a:pPr>
            <a:r>
              <a:rPr lang="en-US" sz="3600" dirty="0">
                <a:solidFill>
                  <a:srgbClr val="C00000"/>
                </a:solidFill>
                <a:latin typeface="+mn-lt"/>
              </a:rPr>
              <a:t>Acknowledgments</a:t>
            </a:r>
            <a:endParaRPr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1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600" dirty="0">
                <a:latin typeface="+mn-lt"/>
              </a:rPr>
              <a:t>This PowerPoint presentation is based on and includes content derived from the following OER resource:</a:t>
            </a:r>
            <a:endParaRPr sz="2600" dirty="0">
              <a:latin typeface="+mn-lt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600" b="1" dirty="0" smtClean="0">
                <a:latin typeface="+mn-lt"/>
              </a:rPr>
              <a:t>Principles </a:t>
            </a:r>
            <a:r>
              <a:rPr lang="en-US" sz="2600" b="1" dirty="0">
                <a:latin typeface="+mn-lt"/>
              </a:rPr>
              <a:t>of Microeconomics</a:t>
            </a:r>
            <a:endParaRPr sz="2600" dirty="0">
              <a:latin typeface="+mn-lt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600" dirty="0">
                <a:latin typeface="+mn-lt"/>
              </a:rPr>
              <a:t>An OpenStax book used for this course may be downloaded for free at:</a:t>
            </a:r>
            <a:endParaRPr sz="2600" dirty="0">
              <a:latin typeface="+mn-lt"/>
            </a:endParaRPr>
          </a:p>
          <a:p>
            <a:pPr marL="0" lvl="0" indent="0" algn="ctr">
              <a:buClr>
                <a:schemeClr val="dk1"/>
              </a:buClr>
              <a:buSzPts val="2400"/>
              <a:buNone/>
            </a:pPr>
            <a:r>
              <a:rPr lang="en-US" sz="2200" dirty="0">
                <a:latin typeface="+mn-lt"/>
                <a:hlinkClick r:id="rId3"/>
              </a:rPr>
              <a:t>https://</a:t>
            </a:r>
            <a:r>
              <a:rPr lang="en-US" sz="2200" dirty="0" smtClean="0">
                <a:latin typeface="+mn-lt"/>
                <a:hlinkClick r:id="rId3"/>
              </a:rPr>
              <a:t>openstax.org/details/books/principles-microeconomics-2e</a:t>
            </a:r>
            <a:endParaRPr lang="en-US" sz="2200" dirty="0" smtClean="0">
              <a:latin typeface="+mn-lt"/>
              <a:hlinkClick r:id="rId4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3" name="Google Shape;93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rgbClr val="C00000"/>
                </a:solidFill>
              </a:rPr>
              <a:t>2</a:t>
            </a:fld>
            <a:endParaRPr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2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Productive Efficiency and the PPF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+mn-lt"/>
              </a:rPr>
              <a:t>A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ll </a:t>
            </a:r>
            <a:r>
              <a:rPr lang="en-US" sz="22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choices along a given PPF like B, C, and D display productive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efficiency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Choice R </a:t>
            </a:r>
            <a:r>
              <a:rPr lang="en-US" sz="22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does not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, because it is inside the PPF curve, and thus not all resources are being used.</a:t>
            </a:r>
          </a:p>
          <a:p>
            <a:endParaRPr lang="en-US" sz="2000" dirty="0" smtClean="0">
              <a:solidFill>
                <a:schemeClr val="dk1"/>
              </a:solidFill>
              <a:latin typeface="+mn-lt"/>
            </a:endParaRPr>
          </a:p>
          <a:p>
            <a:endParaRPr lang="en-US" sz="2000" dirty="0" smtClean="0">
              <a:solidFill>
                <a:schemeClr val="dk1"/>
              </a:solidFill>
              <a:latin typeface="+mn-lt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endParaRPr lang="en-US" sz="2000" dirty="0">
              <a:solidFill>
                <a:schemeClr val="dk1"/>
              </a:solidFill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altLang="en-US" sz="2000" dirty="0" smtClean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sz="1800" dirty="0">
              <a:latin typeface="+mn-lt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20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177" descr="CNX_Econ_C02_011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63440" y="1828800"/>
            <a:ext cx="402336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75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PPF and Comparative Advantage</a:t>
            </a:r>
            <a:br>
              <a:rPr lang="en-US" sz="3600" dirty="0" smtClean="0">
                <a:solidFill>
                  <a:srgbClr val="C00000"/>
                </a:solidFill>
                <a:latin typeface="+mn-lt"/>
              </a:rPr>
            </a:b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  <a:ln>
            <a:noFill/>
          </a:ln>
        </p:spPr>
        <p:txBody>
          <a:bodyPr>
            <a:normAutofit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How </a:t>
            </a:r>
            <a:r>
              <a:rPr lang="en-US" sz="2600" dirty="0">
                <a:latin typeface="+mn-lt"/>
              </a:rPr>
              <a:t>much of a good a country decides to produce depends on how expensive it is to produce it versus buying it from a different </a:t>
            </a:r>
            <a:r>
              <a:rPr lang="en-US" sz="2600" dirty="0" smtClean="0">
                <a:latin typeface="+mn-lt"/>
              </a:rPr>
              <a:t>country.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Countries </a:t>
            </a:r>
            <a:r>
              <a:rPr lang="en-US" sz="2600" dirty="0">
                <a:latin typeface="+mn-lt"/>
              </a:rPr>
              <a:t>tend to have different opportunity costs of producing </a:t>
            </a:r>
            <a:r>
              <a:rPr lang="en-US" sz="2600" dirty="0" smtClean="0">
                <a:latin typeface="+mn-lt"/>
              </a:rPr>
              <a:t>different goods, </a:t>
            </a:r>
            <a:r>
              <a:rPr lang="en-US" sz="2600" dirty="0">
                <a:latin typeface="+mn-lt"/>
              </a:rPr>
              <a:t>either because of different climates, geography, technology, or </a:t>
            </a:r>
            <a:r>
              <a:rPr lang="en-US" sz="2600" dirty="0" smtClean="0">
                <a:latin typeface="+mn-lt"/>
              </a:rPr>
              <a:t>skills.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b="1" dirty="0" smtClean="0">
                <a:latin typeface="+mn-lt"/>
              </a:rPr>
              <a:t>Comparative </a:t>
            </a:r>
            <a:r>
              <a:rPr lang="en-US" sz="2600" b="1" dirty="0">
                <a:latin typeface="+mn-lt"/>
              </a:rPr>
              <a:t>advantage</a:t>
            </a:r>
            <a:r>
              <a:rPr lang="en-US" sz="2600" dirty="0">
                <a:latin typeface="+mn-lt"/>
              </a:rPr>
              <a:t> - when a country can produce a good at a lower opportunity cost than another country.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b="1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3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PPF and Comparative Advantage </a:t>
            </a:r>
            <a:br>
              <a:rPr lang="en-US" sz="3600" dirty="0" smtClean="0">
                <a:solidFill>
                  <a:srgbClr val="C00000"/>
                </a:solidFill>
                <a:latin typeface="+mn-lt"/>
              </a:rPr>
            </a:b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4663440"/>
            <a:ext cx="7863840" cy="1554480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The </a:t>
            </a:r>
            <a:r>
              <a:rPr lang="en-US" sz="26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U.S. PPF is flatter than 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that of Brazil implying </a:t>
            </a:r>
            <a:r>
              <a:rPr lang="en-US" sz="26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that the opportunity cost of wheat in terms of sugar cane is lower in the U.S. than in Brazil. </a:t>
            </a:r>
            <a:endParaRPr lang="en-US" sz="26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Conversely</a:t>
            </a:r>
            <a:r>
              <a:rPr lang="en-US" sz="26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, the opportunity cost of sugar cane is lower in Brazil. </a:t>
            </a:r>
            <a:endParaRPr lang="en-US" sz="26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The </a:t>
            </a:r>
            <a:r>
              <a:rPr lang="en-US" sz="2600" dirty="0" smtClean="0">
                <a:latin typeface="+mn-lt"/>
                <a:ea typeface="Arial"/>
                <a:cs typeface="Arial"/>
                <a:sym typeface="Arial"/>
              </a:rPr>
              <a:t>U.S. has comparative advantage in wheat and </a:t>
            </a:r>
            <a:r>
              <a:rPr lang="en-US" sz="2600" dirty="0" smtClean="0">
                <a:latin typeface="+mn-lt"/>
              </a:rPr>
              <a:t>B</a:t>
            </a:r>
            <a:r>
              <a:rPr lang="en-US" sz="2600" dirty="0" smtClean="0">
                <a:latin typeface="+mn-lt"/>
                <a:ea typeface="Arial"/>
                <a:cs typeface="Arial"/>
                <a:sym typeface="Arial"/>
              </a:rPr>
              <a:t>razil has comparative advantage in </a:t>
            </a:r>
            <a:r>
              <a:rPr lang="en-US" sz="2600" dirty="0" smtClean="0">
                <a:latin typeface="+mn-lt"/>
              </a:rPr>
              <a:t>sugar cane</a:t>
            </a:r>
            <a:r>
              <a:rPr lang="en-US" sz="2600" dirty="0" smtClean="0">
                <a:latin typeface="+mn-lt"/>
                <a:ea typeface="Arial"/>
                <a:cs typeface="Arial"/>
                <a:sym typeface="Arial"/>
              </a:rPr>
              <a:t>.</a:t>
            </a:r>
            <a:endParaRPr lang="en-US" sz="2600" dirty="0">
              <a:latin typeface="+mn-lt"/>
              <a:ea typeface="Arial"/>
              <a:cs typeface="Arial"/>
              <a:sym typeface="Arial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19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9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b="1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 smtClean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22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191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0160" y="1371600"/>
            <a:ext cx="6583680" cy="310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57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6455664" y="6355080"/>
            <a:ext cx="2057400" cy="3651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23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31822" y="5101936"/>
            <a:ext cx="5091546" cy="20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931822" y="1924087"/>
            <a:ext cx="0" cy="3188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-1071152" y="3418609"/>
            <a:ext cx="6005945" cy="336665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/>
          <p:cNvSpPr/>
          <p:nvPr/>
        </p:nvSpPr>
        <p:spPr>
          <a:xfrm>
            <a:off x="-2245895" y="2245895"/>
            <a:ext cx="8339241" cy="6481009"/>
          </a:xfrm>
          <a:prstGeom prst="arc">
            <a:avLst>
              <a:gd name="adj1" fmla="val 16200000"/>
              <a:gd name="adj2" fmla="val 212780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34793" y="4608607"/>
            <a:ext cx="1909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PPF</a:t>
            </a:r>
            <a:r>
              <a:rPr lang="en-US" baseline="-25000" dirty="0" smtClean="0"/>
              <a:t>Year 1</a:t>
            </a:r>
            <a:r>
              <a:rPr lang="en-US" dirty="0" smtClean="0"/>
              <a:t>       PPF</a:t>
            </a:r>
            <a:r>
              <a:rPr lang="en-US" baseline="-25000" dirty="0" smtClean="0"/>
              <a:t>Year 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" y="5303520"/>
            <a:ext cx="7863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Helvetica" panose="020B0604020202020204" pitchFamily="34" charset="0"/>
              </a:rPr>
              <a:t>Over time, as productive resources increase, or technology advances, the economy’s capacity to produce goods and services grows.  This is shown by the outward shift of the PPF from Year 1 to Year t.</a:t>
            </a:r>
            <a:endParaRPr lang="en-US" sz="1600" dirty="0">
              <a:cs typeface="Helvetica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73107" y="4916384"/>
            <a:ext cx="113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 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89878" y="1609748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 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40080" y="274320"/>
            <a:ext cx="786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cs typeface="Helvetica" panose="020B0604020202020204" pitchFamily="34" charset="0"/>
              </a:rPr>
              <a:t>Using the PPF to Illustrate Growth Over Time</a:t>
            </a:r>
            <a:endParaRPr lang="en-US" sz="3600" dirty="0">
              <a:solidFill>
                <a:srgbClr val="C00000"/>
              </a:solidFill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Confronting the Objections to the Economic Approach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  <a:ln>
            <a:noFill/>
          </a:ln>
        </p:spPr>
        <p:txBody>
          <a:bodyPr>
            <a:normAutofit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The first objection is that people</a:t>
            </a:r>
            <a:r>
              <a:rPr lang="en-US" sz="2600" dirty="0">
                <a:latin typeface="+mn-lt"/>
              </a:rPr>
              <a:t>, firms, and society </a:t>
            </a:r>
            <a:r>
              <a:rPr lang="en-US" sz="2600" u="sng" dirty="0">
                <a:latin typeface="+mn-lt"/>
              </a:rPr>
              <a:t>do not</a:t>
            </a:r>
            <a:r>
              <a:rPr lang="en-US" sz="2600" dirty="0">
                <a:latin typeface="+mn-lt"/>
              </a:rPr>
              <a:t> act in a way that fits the economic way of </a:t>
            </a:r>
            <a:r>
              <a:rPr lang="en-US" sz="2600" dirty="0" smtClean="0">
                <a:latin typeface="+mn-lt"/>
              </a:rPr>
              <a:t>thinking.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However, it is reasonable as a first approximation, to analyze them with the tools of economic analysis.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Will be addressed in a later chapter on consumer choices.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b="1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0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Confronting the Objections to the Economic Approach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The second objection is that people</a:t>
            </a:r>
            <a:r>
              <a:rPr lang="en-US" sz="2600" dirty="0">
                <a:latin typeface="+mn-lt"/>
              </a:rPr>
              <a:t>, firms, and society </a:t>
            </a:r>
            <a:r>
              <a:rPr lang="en-US" sz="2600" u="sng" dirty="0" smtClean="0">
                <a:latin typeface="+mn-lt"/>
              </a:rPr>
              <a:t>should not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act in a way that fits the economic way of </a:t>
            </a:r>
            <a:r>
              <a:rPr lang="en-US" sz="2600" dirty="0" smtClean="0">
                <a:latin typeface="+mn-lt"/>
              </a:rPr>
              <a:t>thinking.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The </a:t>
            </a:r>
            <a:r>
              <a:rPr lang="en-US" sz="2600" dirty="0">
                <a:latin typeface="+mn-lt"/>
              </a:rPr>
              <a:t>economics approach: </a:t>
            </a:r>
            <a:endParaRPr lang="en-US" sz="2600" dirty="0" smtClean="0">
              <a:latin typeface="+mn-lt"/>
            </a:endParaRP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>
                <a:latin typeface="+mn-lt"/>
              </a:rPr>
              <a:t>Portrays </a:t>
            </a:r>
            <a:r>
              <a:rPr lang="en-US" sz="2200" dirty="0">
                <a:latin typeface="+mn-lt"/>
              </a:rPr>
              <a:t>people as </a:t>
            </a:r>
            <a:r>
              <a:rPr lang="en-US" sz="2200" dirty="0" smtClean="0">
                <a:latin typeface="+mn-lt"/>
              </a:rPr>
              <a:t>self-interested.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>
                <a:latin typeface="+mn-lt"/>
              </a:rPr>
              <a:t>Economics </a:t>
            </a:r>
            <a:r>
              <a:rPr lang="en-US" sz="2200" dirty="0">
                <a:latin typeface="+mn-lt"/>
              </a:rPr>
              <a:t>is not </a:t>
            </a:r>
            <a:r>
              <a:rPr lang="en-US" sz="2200" dirty="0" smtClean="0">
                <a:latin typeface="+mn-lt"/>
              </a:rPr>
              <a:t>intended as a </a:t>
            </a:r>
            <a:r>
              <a:rPr lang="en-US" sz="2200" dirty="0">
                <a:latin typeface="+mn-lt"/>
              </a:rPr>
              <a:t>form of moral </a:t>
            </a:r>
            <a:r>
              <a:rPr lang="en-US" sz="2200" dirty="0" smtClean="0">
                <a:latin typeface="+mn-lt"/>
              </a:rPr>
              <a:t>instruction.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S</a:t>
            </a:r>
            <a:r>
              <a:rPr lang="en-US" sz="2200" dirty="0" smtClean="0">
                <a:latin typeface="+mn-lt"/>
              </a:rPr>
              <a:t>eeks </a:t>
            </a:r>
            <a:r>
              <a:rPr lang="en-US" sz="2200" dirty="0">
                <a:latin typeface="+mn-lt"/>
              </a:rPr>
              <a:t>to describe economic behavior as it actually </a:t>
            </a:r>
            <a:r>
              <a:rPr lang="en-US" sz="2200" dirty="0" smtClean="0">
                <a:latin typeface="+mn-lt"/>
              </a:rPr>
              <a:t>exists.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>
                <a:latin typeface="+mn-lt"/>
              </a:rPr>
              <a:t>Uses </a:t>
            </a:r>
            <a:r>
              <a:rPr lang="en-US" sz="2200" b="1" dirty="0" smtClean="0">
                <a:latin typeface="+mn-lt"/>
              </a:rPr>
              <a:t>positive statements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which describe the world as it is. These are </a:t>
            </a:r>
            <a:r>
              <a:rPr lang="en-US" sz="2200" u="sng" dirty="0" smtClean="0">
                <a:latin typeface="+mn-lt"/>
              </a:rPr>
              <a:t>factual</a:t>
            </a:r>
            <a:r>
              <a:rPr lang="en-US" sz="2200" dirty="0" smtClean="0">
                <a:latin typeface="+mn-lt"/>
              </a:rPr>
              <a:t>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>
                <a:latin typeface="+mn-lt"/>
              </a:rPr>
              <a:t>Tries </a:t>
            </a:r>
            <a:r>
              <a:rPr lang="en-US" sz="2200" dirty="0">
                <a:latin typeface="+mn-lt"/>
              </a:rPr>
              <a:t>to avoid </a:t>
            </a:r>
            <a:r>
              <a:rPr lang="en-US" sz="2200" b="1" dirty="0">
                <a:latin typeface="+mn-lt"/>
              </a:rPr>
              <a:t>normative statements</a:t>
            </a:r>
            <a:r>
              <a:rPr lang="en-US" sz="2200" dirty="0">
                <a:latin typeface="+mn-lt"/>
              </a:rPr>
              <a:t>, which describe how the world should be.  These </a:t>
            </a:r>
            <a:r>
              <a:rPr lang="en-US" sz="2200" dirty="0" smtClean="0">
                <a:latin typeface="+mn-lt"/>
              </a:rPr>
              <a:t>are based on </a:t>
            </a:r>
            <a:r>
              <a:rPr lang="en-US" sz="2200" u="sng" dirty="0" smtClean="0">
                <a:latin typeface="+mn-lt"/>
              </a:rPr>
              <a:t>opinion</a:t>
            </a:r>
            <a:r>
              <a:rPr lang="en-US" sz="2200" dirty="0" smtClean="0">
                <a:latin typeface="+mn-lt"/>
              </a:rPr>
              <a:t>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6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6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b="1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1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Confronting the Objections to the Economic Approach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(3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The </a:t>
            </a:r>
            <a:r>
              <a:rPr lang="en-US" sz="2600" b="1" dirty="0" smtClean="0">
                <a:latin typeface="+mn-lt"/>
              </a:rPr>
              <a:t>“invisible hand” </a:t>
            </a:r>
            <a:r>
              <a:rPr lang="en-US" sz="2600" dirty="0" smtClean="0">
                <a:latin typeface="+mn-lt"/>
              </a:rPr>
              <a:t>refers to the idea that </a:t>
            </a:r>
            <a:r>
              <a:rPr lang="en-US" sz="2600" dirty="0">
                <a:latin typeface="+mn-lt"/>
              </a:rPr>
              <a:t>individuals' </a:t>
            </a:r>
            <a:r>
              <a:rPr lang="en-US" sz="2600" dirty="0" smtClean="0">
                <a:latin typeface="+mn-lt"/>
              </a:rPr>
              <a:t>pursuit of self-interest </a:t>
            </a:r>
            <a:r>
              <a:rPr lang="en-US" sz="2600" dirty="0">
                <a:latin typeface="+mn-lt"/>
              </a:rPr>
              <a:t>can lead to positive social </a:t>
            </a:r>
            <a:r>
              <a:rPr lang="en-US" sz="2600" dirty="0" smtClean="0">
                <a:latin typeface="+mn-lt"/>
              </a:rPr>
              <a:t>outcomes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>
                <a:latin typeface="+mn-lt"/>
              </a:rPr>
              <a:t>Identified by Adam Smith in “</a:t>
            </a:r>
            <a:r>
              <a:rPr lang="en-US" sz="2200" i="1" dirty="0" smtClean="0">
                <a:latin typeface="+mn-lt"/>
              </a:rPr>
              <a:t>The </a:t>
            </a:r>
            <a:r>
              <a:rPr lang="en-US" sz="2200" i="1" dirty="0">
                <a:latin typeface="+mn-lt"/>
              </a:rPr>
              <a:t>Wealth of </a:t>
            </a:r>
            <a:r>
              <a:rPr lang="en-US" sz="2200" i="1" dirty="0" smtClean="0">
                <a:latin typeface="+mn-lt"/>
              </a:rPr>
              <a:t>Nations”</a:t>
            </a:r>
            <a:r>
              <a:rPr lang="en-US" sz="2200" dirty="0" smtClean="0">
                <a:latin typeface="+mn-lt"/>
              </a:rPr>
              <a:t>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Consumers </a:t>
            </a:r>
            <a:r>
              <a:rPr lang="en-US" sz="2600" dirty="0">
                <a:latin typeface="+mn-lt"/>
              </a:rPr>
              <a:t>will encourage businesses to offer goods and services that meet their </a:t>
            </a:r>
            <a:r>
              <a:rPr lang="en-US" sz="2600" dirty="0" smtClean="0">
                <a:latin typeface="+mn-lt"/>
              </a:rPr>
              <a:t>needs.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It </a:t>
            </a:r>
            <a:r>
              <a:rPr lang="en-US" sz="2600" dirty="0">
                <a:latin typeface="+mn-lt"/>
              </a:rPr>
              <a:t>is possible that broader social good can emerge from selfish individual </a:t>
            </a:r>
            <a:r>
              <a:rPr lang="en-US" sz="2600" dirty="0" smtClean="0">
                <a:latin typeface="+mn-lt"/>
              </a:rPr>
              <a:t>actions.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Self-interest </a:t>
            </a:r>
            <a:r>
              <a:rPr lang="en-US" sz="2600" dirty="0">
                <a:latin typeface="+mn-lt"/>
              </a:rPr>
              <a:t>in economics does not </a:t>
            </a:r>
            <a:r>
              <a:rPr lang="en-US" sz="2600" dirty="0" smtClean="0">
                <a:latin typeface="+mn-lt"/>
              </a:rPr>
              <a:t>imply </a:t>
            </a:r>
            <a:r>
              <a:rPr lang="en-US" sz="2600" dirty="0">
                <a:latin typeface="+mn-lt"/>
              </a:rPr>
              <a:t>self-interest in all aspects of life.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People’s </a:t>
            </a:r>
            <a:r>
              <a:rPr lang="en-US" sz="2600" dirty="0">
                <a:latin typeface="+mn-lt"/>
              </a:rPr>
              <a:t>freedom to make their own economic choices has a moral value worth respecting.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6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6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b="1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Key Questions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How do individuals make choices based on their budget constraint?</a:t>
            </a:r>
          </a:p>
          <a:p>
            <a:r>
              <a:rPr lang="en-US" sz="2600" dirty="0" smtClean="0">
                <a:latin typeface="+mn-lt"/>
              </a:rPr>
              <a:t>What do we mean by opportunity cost?</a:t>
            </a:r>
          </a:p>
          <a:p>
            <a:r>
              <a:rPr lang="en-US" sz="2600" dirty="0" smtClean="0">
                <a:latin typeface="+mn-lt"/>
              </a:rPr>
              <a:t>What is the Production Possibilities Frontier?</a:t>
            </a:r>
          </a:p>
          <a:p>
            <a:r>
              <a:rPr lang="en-US" sz="2600" dirty="0" smtClean="0">
                <a:latin typeface="+mn-lt"/>
              </a:rPr>
              <a:t>What are the objections the to economic approach?</a:t>
            </a: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8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Choices and Tradeoffs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  <a:ln>
            <a:noFill/>
          </a:ln>
        </p:spPr>
        <p:txBody>
          <a:bodyPr>
            <a:normAutofit/>
          </a:bodyPr>
          <a:lstStyle/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en-US" altLang="en-US" sz="26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Shape 56" descr="CNX_Econ_C02_015.jpg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0160" y="1188720"/>
            <a:ext cx="6583680" cy="34747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320618" y="4663440"/>
            <a:ext cx="658368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rgbClr val="6CB255"/>
              </a:buClr>
              <a:buSzPct val="25000"/>
            </a:pPr>
            <a:r>
              <a:rPr lang="en-US" sz="1400" dirty="0">
                <a:solidFill>
                  <a:schemeClr val="dk1"/>
                </a:solidFill>
              </a:rPr>
              <a:t>Credit: modification of work by “Jim, the Photographer”/Flickr Creative Commons)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520" y="5120640"/>
            <a:ext cx="7498080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6CB255"/>
              </a:buClr>
              <a:buSzPct val="25000"/>
            </a:pPr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In general, the higher the degree, the higher the salary. So why aren’t more people pursuing higher degrees? The short answer: choices and tradeoffs. </a:t>
            </a:r>
          </a:p>
        </p:txBody>
      </p:sp>
    </p:spTree>
    <p:extLst>
      <p:ext uri="{BB962C8B-B14F-4D97-AF65-F5344CB8AC3E}">
        <p14:creationId xmlns:p14="http://schemas.microsoft.com/office/powerpoint/2010/main" val="1520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Choice and the Budget Constraint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389120"/>
          </a:xfrm>
          <a:ln>
            <a:noFill/>
          </a:ln>
        </p:spPr>
        <p:txBody>
          <a:bodyPr>
            <a:normAutofit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The </a:t>
            </a:r>
            <a:r>
              <a:rPr lang="en-US" sz="2600" b="1" dirty="0" smtClean="0">
                <a:latin typeface="+mn-lt"/>
              </a:rPr>
              <a:t>budget </a:t>
            </a:r>
            <a:r>
              <a:rPr lang="en-US" sz="2600" b="1" dirty="0">
                <a:latin typeface="+mn-lt"/>
              </a:rPr>
              <a:t>constraint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smtClean="0">
                <a:latin typeface="+mn-lt"/>
              </a:rPr>
              <a:t>is </a:t>
            </a:r>
            <a:r>
              <a:rPr lang="en-US" sz="2600" dirty="0">
                <a:latin typeface="+mn-lt"/>
              </a:rPr>
              <a:t>all possible consumption combinations of goods that someone can afford, given the prices of goods, when all income is </a:t>
            </a:r>
            <a:r>
              <a:rPr lang="en-US" sz="2600" dirty="0" smtClean="0">
                <a:latin typeface="+mn-lt"/>
              </a:rPr>
              <a:t>spent.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>
                <a:latin typeface="+mn-lt"/>
              </a:rPr>
              <a:t>The budget constraint is the boundary </a:t>
            </a:r>
            <a:r>
              <a:rPr lang="en-US" sz="2200" dirty="0">
                <a:latin typeface="+mn-lt"/>
              </a:rPr>
              <a:t>of the opportunity </a:t>
            </a:r>
            <a:r>
              <a:rPr lang="en-US" sz="2200" dirty="0" smtClean="0">
                <a:latin typeface="+mn-lt"/>
              </a:rPr>
              <a:t>set.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The</a:t>
            </a:r>
            <a:r>
              <a:rPr lang="en-US" sz="2600" b="1" dirty="0" smtClean="0">
                <a:latin typeface="+mn-lt"/>
              </a:rPr>
              <a:t> opportunity </a:t>
            </a:r>
            <a:r>
              <a:rPr lang="en-US" sz="2600" b="1" dirty="0">
                <a:latin typeface="+mn-lt"/>
              </a:rPr>
              <a:t>set </a:t>
            </a:r>
            <a:r>
              <a:rPr lang="en-US" sz="2600" dirty="0" smtClean="0">
                <a:latin typeface="+mn-lt"/>
              </a:rPr>
              <a:t>is all </a:t>
            </a:r>
            <a:r>
              <a:rPr lang="en-US" sz="2600" dirty="0">
                <a:latin typeface="+mn-lt"/>
              </a:rPr>
              <a:t>possible combinations of consumption that someone can afford given the prices of goods and the individual’s income (all income does not need to be spent</a:t>
            </a:r>
            <a:r>
              <a:rPr lang="en-US" sz="2600" dirty="0" smtClean="0">
                <a:latin typeface="+mn-lt"/>
              </a:rPr>
              <a:t>).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With </a:t>
            </a:r>
            <a:r>
              <a:rPr lang="en-US" sz="2600" dirty="0">
                <a:latin typeface="+mn-lt"/>
              </a:rPr>
              <a:t>a limited amount of income to spend on things, consumers must choose what they need and want</a:t>
            </a:r>
            <a:r>
              <a:rPr lang="en-US" sz="2600" dirty="0" smtClean="0">
                <a:latin typeface="+mn-lt"/>
              </a:rPr>
              <a:t>.</a:t>
            </a:r>
            <a:r>
              <a:rPr lang="en-US" altLang="en-US" sz="26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Graphing the Budget Constraint: Alphonso’s Consumption Choice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48056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sz="33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Each </a:t>
            </a:r>
            <a:r>
              <a:rPr lang="en-US" sz="33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point on the budget constraint represents a combination of burgers and bus tickets whose total cost adds up to Alphonso’s budget of $10. </a:t>
            </a:r>
            <a:endParaRPr lang="en-US" sz="33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n-US" sz="33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The </a:t>
            </a:r>
            <a:r>
              <a:rPr lang="en-US" sz="33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slope of the budget constraint is determined by the relative price of burgers and bus tickets. </a:t>
            </a:r>
            <a:endParaRPr lang="en-US" sz="33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lvl="1"/>
            <a:r>
              <a:rPr lang="en-US" sz="2900" dirty="0" smtClean="0">
                <a:latin typeface="+mn-lt"/>
              </a:rPr>
              <a:t>G</a:t>
            </a:r>
            <a:r>
              <a:rPr lang="en-US" sz="29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iving </a:t>
            </a:r>
            <a:r>
              <a:rPr lang="en-US" sz="29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up one burger means gaining four bus </a:t>
            </a:r>
            <a:r>
              <a:rPr lang="en-US" sz="29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tickets.</a:t>
            </a:r>
          </a:p>
          <a:p>
            <a:r>
              <a:rPr lang="en-US" sz="3300" dirty="0" smtClean="0">
                <a:solidFill>
                  <a:schemeClr val="dk1"/>
                </a:solidFill>
                <a:latin typeface="+mn-lt"/>
              </a:rPr>
              <a:t>The </a:t>
            </a:r>
            <a:r>
              <a:rPr lang="en-US" sz="3300" dirty="0">
                <a:solidFill>
                  <a:schemeClr val="dk1"/>
                </a:solidFill>
                <a:latin typeface="+mn-lt"/>
              </a:rPr>
              <a:t>opportunity set - e</a:t>
            </a:r>
            <a:r>
              <a:rPr lang="en-US" sz="3300" dirty="0">
                <a:latin typeface="+mn-lt"/>
              </a:rPr>
              <a:t>very point on (or inside) the constraint which shows a combination of burgers and bus tickets that Alphonso can </a:t>
            </a:r>
            <a:r>
              <a:rPr lang="en-US" sz="3300" dirty="0" smtClean="0">
                <a:latin typeface="+mn-lt"/>
              </a:rPr>
              <a:t>afford.</a:t>
            </a:r>
          </a:p>
          <a:p>
            <a:r>
              <a:rPr lang="en-US" sz="3300" dirty="0" smtClean="0">
                <a:latin typeface="+mn-lt"/>
              </a:rPr>
              <a:t>Any point outside the constraint is not affordable given Alphonso’s budget.</a:t>
            </a:r>
          </a:p>
          <a:p>
            <a:pPr marL="0" indent="0" algn="ctr"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1" name="Shape 73" descr="CNX_Econ_C02_001.jpg"/>
          <p:cNvPicPr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tretch/>
        </p:blipFill>
        <p:spPr>
          <a:xfrm>
            <a:off x="5120640" y="2011680"/>
            <a:ext cx="3474720" cy="246888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17002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Concept of Opportunity Cost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b="1" dirty="0" smtClean="0">
                <a:latin typeface="+mn-lt"/>
              </a:rPr>
              <a:t>Opportunity cost </a:t>
            </a:r>
            <a:r>
              <a:rPr lang="en-US" dirty="0" smtClean="0">
                <a:latin typeface="+mn-lt"/>
              </a:rPr>
              <a:t>- indicates </a:t>
            </a:r>
            <a:r>
              <a:rPr lang="en-US" dirty="0">
                <a:latin typeface="+mn-lt"/>
              </a:rPr>
              <a:t>what one must give </a:t>
            </a:r>
            <a:r>
              <a:rPr lang="en-US" dirty="0" smtClean="0">
                <a:latin typeface="+mn-lt"/>
              </a:rPr>
              <a:t>up </a:t>
            </a:r>
            <a:r>
              <a:rPr lang="en-US" dirty="0">
                <a:latin typeface="+mn-lt"/>
              </a:rPr>
              <a:t>to obtain what he or she </a:t>
            </a:r>
            <a:r>
              <a:rPr lang="en-US" dirty="0" smtClean="0">
                <a:latin typeface="+mn-lt"/>
              </a:rPr>
              <a:t>desires.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cost of one item is the lost opportunity to do or consume something </a:t>
            </a:r>
            <a:r>
              <a:rPr lang="en-US" dirty="0" smtClean="0">
                <a:latin typeface="+mn-lt"/>
              </a:rPr>
              <a:t>else.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opportunity cost is the value of the next best </a:t>
            </a:r>
            <a:r>
              <a:rPr lang="en-US" dirty="0" smtClean="0">
                <a:latin typeface="+mn-lt"/>
              </a:rPr>
              <a:t>alternative.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A </a:t>
            </a:r>
            <a:r>
              <a:rPr lang="en-US" dirty="0">
                <a:latin typeface="+mn-lt"/>
              </a:rPr>
              <a:t>fundamental principle of economics is that every choice has an opportunity </a:t>
            </a:r>
            <a:r>
              <a:rPr lang="en-US" dirty="0" smtClean="0">
                <a:latin typeface="+mn-lt"/>
              </a:rPr>
              <a:t>cost.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dirty="0" smtClean="0">
                <a:latin typeface="+mn-lt"/>
              </a:rPr>
              <a:t>As shown on the previous slide, for </a:t>
            </a:r>
            <a:r>
              <a:rPr lang="en-US" dirty="0">
                <a:latin typeface="+mn-lt"/>
              </a:rPr>
              <a:t>Alphonso, the opportunity cost of a burger is the four bus tickets he would have to give up.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Identifying Opportunity Cost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8800"/>
            <a:ext cx="7863840" cy="45720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In </a:t>
            </a:r>
            <a:r>
              <a:rPr lang="en-US" sz="2600" dirty="0">
                <a:latin typeface="+mn-lt"/>
              </a:rPr>
              <a:t>many cases, it is reasonable to refer to the opportunity cost </a:t>
            </a:r>
            <a:r>
              <a:rPr lang="en-US" sz="2600" dirty="0" smtClean="0">
                <a:latin typeface="+mn-lt"/>
              </a:rPr>
              <a:t>of something as its price.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For example, if you buy </a:t>
            </a:r>
            <a:r>
              <a:rPr lang="en-US" dirty="0">
                <a:latin typeface="+mn-lt"/>
              </a:rPr>
              <a:t>a </a:t>
            </a:r>
            <a:r>
              <a:rPr lang="en-US" dirty="0" smtClean="0">
                <a:latin typeface="+mn-lt"/>
              </a:rPr>
              <a:t>bicycle </a:t>
            </a:r>
            <a:r>
              <a:rPr lang="en-US" dirty="0">
                <a:latin typeface="+mn-lt"/>
              </a:rPr>
              <a:t>for $300, then $300 measures the amount of “other consumption” that </a:t>
            </a:r>
            <a:r>
              <a:rPr lang="en-US" dirty="0" smtClean="0">
                <a:latin typeface="+mn-lt"/>
              </a:rPr>
              <a:t>you have foregone.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600" dirty="0" smtClean="0">
                <a:latin typeface="+mn-lt"/>
              </a:rPr>
              <a:t>But the dollar price may not capture the entire opportunity cost, as in cases where </a:t>
            </a:r>
            <a:r>
              <a:rPr lang="en-US" sz="2600" u="sng" dirty="0" smtClean="0">
                <a:latin typeface="+mn-lt"/>
              </a:rPr>
              <a:t>costs of time</a:t>
            </a:r>
            <a:r>
              <a:rPr lang="en-US" sz="2600" dirty="0" smtClean="0">
                <a:latin typeface="+mn-lt"/>
              </a:rPr>
              <a:t> are involved.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For example, the out-of-pocket costs of attending college include tuition, books, room and board, and other expenses.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However, </a:t>
            </a:r>
            <a:r>
              <a:rPr lang="en-US" dirty="0">
                <a:latin typeface="+mn-lt"/>
              </a:rPr>
              <a:t>during the hours  you are attending class and studying, </a:t>
            </a:r>
            <a:r>
              <a:rPr lang="en-US" dirty="0" smtClean="0">
                <a:latin typeface="+mn-lt"/>
              </a:rPr>
              <a:t>you can’t work </a:t>
            </a:r>
            <a:r>
              <a:rPr lang="en-US" dirty="0">
                <a:latin typeface="+mn-lt"/>
              </a:rPr>
              <a:t>at a paying </a:t>
            </a:r>
            <a:r>
              <a:rPr lang="en-US" dirty="0" smtClean="0">
                <a:latin typeface="+mn-lt"/>
              </a:rPr>
              <a:t>job.</a:t>
            </a:r>
          </a:p>
          <a:p>
            <a:pPr lvl="1"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So</a:t>
            </a:r>
            <a:r>
              <a:rPr lang="en-US" dirty="0">
                <a:latin typeface="+mn-lt"/>
              </a:rPr>
              <a:t>, college imposes both an out-of-pocket cost and an </a:t>
            </a:r>
            <a:r>
              <a:rPr lang="en-US" u="sng" dirty="0">
                <a:latin typeface="+mn-lt"/>
              </a:rPr>
              <a:t>opportunity cost of lost earnings</a:t>
            </a:r>
            <a:r>
              <a:rPr lang="en-US" dirty="0">
                <a:latin typeface="+mn-lt"/>
              </a:rPr>
              <a:t>.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Other Opportunity Cost Examples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572000"/>
          </a:xfrm>
          <a:ln>
            <a:noFill/>
          </a:ln>
        </p:spPr>
        <p:txBody>
          <a:bodyPr>
            <a:normAutofit/>
          </a:bodyPr>
          <a:lstStyle/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en-US" sz="2600" u="sng" dirty="0" smtClean="0">
                <a:latin typeface="+mn-lt"/>
              </a:rPr>
              <a:t>Discussion </a:t>
            </a:r>
            <a:r>
              <a:rPr lang="en-US" sz="2600" u="sng" dirty="0">
                <a:latin typeface="+mn-lt"/>
              </a:rPr>
              <a:t>Question</a:t>
            </a:r>
            <a:r>
              <a:rPr lang="en-US" sz="2600" dirty="0">
                <a:latin typeface="+mn-lt"/>
              </a:rPr>
              <a:t>: What are the opportunity costs </a:t>
            </a:r>
            <a:r>
              <a:rPr lang="en-US" sz="2600" dirty="0" smtClean="0">
                <a:latin typeface="+mn-lt"/>
              </a:rPr>
              <a:t>of the following?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200" dirty="0" smtClean="0">
                <a:latin typeface="+mn-lt"/>
              </a:rPr>
              <a:t>Buying </a:t>
            </a:r>
            <a:r>
              <a:rPr lang="en-US" sz="2200" dirty="0">
                <a:latin typeface="+mn-lt"/>
              </a:rPr>
              <a:t>vs. leasing a </a:t>
            </a:r>
            <a:r>
              <a:rPr lang="en-US" sz="2200" dirty="0" smtClean="0">
                <a:latin typeface="+mn-lt"/>
              </a:rPr>
              <a:t>car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200" dirty="0" smtClean="0">
                <a:latin typeface="+mn-lt"/>
              </a:rPr>
              <a:t>Investing </a:t>
            </a:r>
            <a:r>
              <a:rPr lang="en-US" sz="2200" dirty="0">
                <a:latin typeface="+mn-lt"/>
              </a:rPr>
              <a:t>in different ways (i.e. savings accounts, certificates of deposit, mutual funds, stocks, etc</a:t>
            </a:r>
            <a:r>
              <a:rPr lang="en-US" sz="2200" dirty="0" smtClean="0">
                <a:latin typeface="+mn-lt"/>
              </a:rPr>
              <a:t>.)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200" dirty="0" smtClean="0">
                <a:latin typeface="+mn-lt"/>
              </a:rPr>
              <a:t>Going </a:t>
            </a:r>
            <a:r>
              <a:rPr lang="en-US" sz="2200" dirty="0">
                <a:latin typeface="+mn-lt"/>
              </a:rPr>
              <a:t>out to eat vs. preparing food at </a:t>
            </a:r>
            <a:r>
              <a:rPr lang="en-US" sz="2200" dirty="0" smtClean="0">
                <a:latin typeface="+mn-lt"/>
              </a:rPr>
              <a:t>home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sz="2200" dirty="0" smtClean="0">
                <a:latin typeface="+mn-lt"/>
              </a:rPr>
              <a:t>Walking </a:t>
            </a:r>
            <a:r>
              <a:rPr lang="en-US" sz="2200" dirty="0">
                <a:latin typeface="+mn-lt"/>
              </a:rPr>
              <a:t>or taking public transportation</a:t>
            </a: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lvl="0" defTabSz="457200" fontAlgn="base">
              <a:spcBef>
                <a:spcPct val="0"/>
              </a:spcBef>
              <a:spcAft>
                <a:spcPts val="1200"/>
              </a:spcAft>
              <a:buClrTx/>
            </a:pPr>
            <a:endParaRPr lang="en-US" sz="2400" dirty="0" smtClean="0">
              <a:latin typeface="+mn-lt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en-US" altLang="en-US" sz="2600" dirty="0">
              <a:solidFill>
                <a:prstClr val="black"/>
              </a:solidFill>
              <a:latin typeface="+mn-lt"/>
              <a:ea typeface="MS PGothic" panose="020B0600070205080204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45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3831</TotalTime>
  <Words>1904</Words>
  <Application>Microsoft Office PowerPoint</Application>
  <PresentationFormat>On-screen Show (4:3)</PresentationFormat>
  <Paragraphs>373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MS PGothic</vt:lpstr>
      <vt:lpstr>Arial</vt:lpstr>
      <vt:lpstr>Calibri</vt:lpstr>
      <vt:lpstr>Calibri Light</vt:lpstr>
      <vt:lpstr>Helvetica</vt:lpstr>
      <vt:lpstr>Helvetica Neue</vt:lpstr>
      <vt:lpstr>Quicksand</vt:lpstr>
      <vt:lpstr>Office Theme</vt:lpstr>
      <vt:lpstr>Model Building, Production Possibilities and Gains from Trade</vt:lpstr>
      <vt:lpstr>Acknowledgments</vt:lpstr>
      <vt:lpstr>Key Questions </vt:lpstr>
      <vt:lpstr>Choices and Tradeoffs</vt:lpstr>
      <vt:lpstr>Choice and the Budget Constraint</vt:lpstr>
      <vt:lpstr>Graphing the Budget Constraint: Alphonso’s Consumption Choice</vt:lpstr>
      <vt:lpstr>The Concept of Opportunity Cost</vt:lpstr>
      <vt:lpstr>Identifying Opportunity Cost</vt:lpstr>
      <vt:lpstr>Other Opportunity Cost Examples</vt:lpstr>
      <vt:lpstr>Marginal Decision-Making and Diminishing Marginal Utility</vt:lpstr>
      <vt:lpstr>Sunk Costs</vt:lpstr>
      <vt:lpstr>The Production Possibilities Frontier and Social Choices</vt:lpstr>
      <vt:lpstr>Production Possibilities Frontier:  Healthcare vs. Education (1 of 2)</vt:lpstr>
      <vt:lpstr>Production Possibilities Frontier:  Healthcare vs. Education (2 of 2)</vt:lpstr>
      <vt:lpstr>The Shape of the PPF and Diminishing Returns (1 of 2)</vt:lpstr>
      <vt:lpstr>The Shape of the PPF and Diminishing Returns (2 of 2)</vt:lpstr>
      <vt:lpstr>The Differences Between the Budget Constraint and the PPF</vt:lpstr>
      <vt:lpstr>The Similarities Between the Budget Constraint and the PPF</vt:lpstr>
      <vt:lpstr>Productive Efficiency and Allocative Efficiency</vt:lpstr>
      <vt:lpstr>Productive Efficiency and the PPF</vt:lpstr>
      <vt:lpstr>The PPF and Comparative Advantage (1 of 2)</vt:lpstr>
      <vt:lpstr>The PPF and Comparative Advantage  (2 of 2)</vt:lpstr>
      <vt:lpstr>PowerPoint Presentation</vt:lpstr>
      <vt:lpstr>Confronting the Objections to the Economic Approach (1 of 3)</vt:lpstr>
      <vt:lpstr>Confronting the Objections to the Economic Approach (2 of 3)</vt:lpstr>
      <vt:lpstr>Confronting the Objections to the Economic Approach (3 of 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Efficiency and Market Failure</dc:title>
  <dc:creator>John Fiske</dc:creator>
  <cp:lastModifiedBy>John Fiske</cp:lastModifiedBy>
  <cp:revision>216</cp:revision>
  <cp:lastPrinted>2019-04-26T19:12:12Z</cp:lastPrinted>
  <dcterms:created xsi:type="dcterms:W3CDTF">2019-03-29T18:35:26Z</dcterms:created>
  <dcterms:modified xsi:type="dcterms:W3CDTF">2019-10-11T10:04:16Z</dcterms:modified>
</cp:coreProperties>
</file>