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8"/>
  </p:notesMasterIdLst>
  <p:handoutMasterIdLst>
    <p:handoutMasterId r:id="rId29"/>
  </p:handoutMasterIdLst>
  <p:sldIdLst>
    <p:sldId id="317" r:id="rId2"/>
    <p:sldId id="380" r:id="rId3"/>
    <p:sldId id="323" r:id="rId4"/>
    <p:sldId id="324" r:id="rId5"/>
    <p:sldId id="318" r:id="rId6"/>
    <p:sldId id="329" r:id="rId7"/>
    <p:sldId id="330" r:id="rId8"/>
    <p:sldId id="358" r:id="rId9"/>
    <p:sldId id="359" r:id="rId10"/>
    <p:sldId id="316" r:id="rId11"/>
    <p:sldId id="360" r:id="rId12"/>
    <p:sldId id="366" r:id="rId13"/>
    <p:sldId id="361" r:id="rId14"/>
    <p:sldId id="369" r:id="rId15"/>
    <p:sldId id="362" r:id="rId16"/>
    <p:sldId id="363" r:id="rId17"/>
    <p:sldId id="367" r:id="rId18"/>
    <p:sldId id="370" r:id="rId19"/>
    <p:sldId id="378" r:id="rId20"/>
    <p:sldId id="371" r:id="rId21"/>
    <p:sldId id="375" r:id="rId22"/>
    <p:sldId id="377" r:id="rId23"/>
    <p:sldId id="379" r:id="rId24"/>
    <p:sldId id="372" r:id="rId25"/>
    <p:sldId id="365" r:id="rId26"/>
    <p:sldId id="376" r:id="rId2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97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62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06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96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9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4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68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31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62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3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E8D2-B253-436D-A99B-6FC21F6089FF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64F3-22CB-4636-99ED-F34AF39809FB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8BD-D022-4E35-A22D-3C1E1679025F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F8CC-3B64-467D-963B-6C5655B4BA18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9001-5BBB-4708-A1C9-0B364B1D871D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A3EC-9B8C-4B5C-96D9-9C83D18D80E5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DABE-4D2F-4B4A-8A9F-A7A259F46852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9F4A-BB07-4FF3-8F2F-42F6A3C35F9B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AF07-225E-4B6B-AC37-4CDB7F0A77D7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AF1-57F4-415E-AF53-FBA61320881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093F-D83E-472C-99C5-84DAE89EBABF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94021"/>
            <a:ext cx="6858000" cy="17907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Supply and Demand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5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Graphing Market Equilibrium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38912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demand curve (D) and the supply curve (S) intersect at the </a:t>
            </a:r>
            <a:r>
              <a:rPr lang="en-US" sz="2000" b="1" dirty="0">
                <a:solidFill>
                  <a:srgbClr val="000000"/>
                </a:solidFill>
                <a:latin typeface="+mn-lt"/>
              </a:rPr>
              <a:t>equilibrium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point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E.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equilibrium price is the only price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at which </a:t>
            </a:r>
            <a:r>
              <a:rPr lang="en-US" sz="2000" dirty="0" smtClean="0">
                <a:solidFill>
                  <a:srgbClr val="274E13"/>
                </a:solidFill>
                <a:latin typeface="+mn-lt"/>
              </a:rPr>
              <a:t>quantity </a:t>
            </a:r>
            <a:r>
              <a:rPr lang="en-US" sz="2000" dirty="0">
                <a:solidFill>
                  <a:srgbClr val="274E13"/>
                </a:solidFill>
                <a:latin typeface="+mn-lt"/>
              </a:rPr>
              <a:t>demanded </a:t>
            </a:r>
            <a:r>
              <a:rPr lang="en-US" sz="2000" dirty="0" smtClean="0">
                <a:solidFill>
                  <a:srgbClr val="274E13"/>
                </a:solidFill>
                <a:latin typeface="+mn-lt"/>
              </a:rPr>
              <a:t>= quantity </a:t>
            </a:r>
            <a:r>
              <a:rPr lang="en-US" sz="2000" dirty="0">
                <a:solidFill>
                  <a:srgbClr val="274E13"/>
                </a:solidFill>
                <a:latin typeface="+mn-lt"/>
              </a:rPr>
              <a:t>supplied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endParaRPr lang="en-US" sz="2000" dirty="0" smtClean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At 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a price above equilibrium, </a:t>
            </a:r>
            <a:r>
              <a:rPr lang="en-US" sz="1800" dirty="0">
                <a:latin typeface="+mn-lt"/>
              </a:rPr>
              <a:t>quantity supplied &gt; quantity demanded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, so there is </a:t>
            </a:r>
            <a:r>
              <a:rPr lang="en-US" sz="1800" u="sng" dirty="0">
                <a:latin typeface="+mn-lt"/>
              </a:rPr>
              <a:t>excess supply</a:t>
            </a:r>
            <a:r>
              <a:rPr lang="en-US" sz="1800" dirty="0">
                <a:latin typeface="+mn-lt"/>
              </a:rPr>
              <a:t>.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 </a:t>
            </a:r>
            <a:endParaRPr lang="en-US" sz="1800" dirty="0" smtClean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At 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a price below equilibrium, </a:t>
            </a:r>
            <a:r>
              <a:rPr lang="en-US" sz="1800" dirty="0">
                <a:latin typeface="+mn-lt"/>
              </a:rPr>
              <a:t>quantity demanded &gt; quantity supplied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, so there is </a:t>
            </a:r>
            <a:r>
              <a:rPr lang="en-US" sz="1800" u="sng" dirty="0">
                <a:solidFill>
                  <a:schemeClr val="dk1"/>
                </a:solidFill>
                <a:latin typeface="+mn-lt"/>
              </a:rPr>
              <a:t>excess demand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23" descr="CNX_Econ_C03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54880" y="1828800"/>
            <a:ext cx="3840480" cy="38404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19026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Change in Quantity Demanded – Movement Along the Demand Curve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Any </a:t>
            </a:r>
            <a:r>
              <a:rPr lang="en-US" sz="2600" dirty="0">
                <a:latin typeface="+mn-lt"/>
              </a:rPr>
              <a:t>given demand </a:t>
            </a:r>
            <a:r>
              <a:rPr lang="en-US" sz="2600" dirty="0" smtClean="0">
                <a:latin typeface="+mn-lt"/>
              </a:rPr>
              <a:t>curve </a:t>
            </a:r>
            <a:r>
              <a:rPr lang="en-US" sz="2600" dirty="0">
                <a:latin typeface="+mn-lt"/>
              </a:rPr>
              <a:t>is based on the </a:t>
            </a:r>
            <a:r>
              <a:rPr lang="en-US" sz="2600" i="1" dirty="0">
                <a:latin typeface="+mn-lt"/>
              </a:rPr>
              <a:t>ceteris paribus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assumption (the assumption that </a:t>
            </a:r>
            <a:r>
              <a:rPr lang="en-US" sz="2600" dirty="0">
                <a:latin typeface="+mn-lt"/>
              </a:rPr>
              <a:t>all else is held </a:t>
            </a:r>
            <a:r>
              <a:rPr lang="en-US" sz="2600" dirty="0" smtClean="0">
                <a:latin typeface="+mn-lt"/>
              </a:rPr>
              <a:t>equal).</a:t>
            </a:r>
          </a:p>
          <a:p>
            <a:r>
              <a:rPr lang="en-US" sz="2600" dirty="0" smtClean="0">
                <a:latin typeface="+mn-lt"/>
              </a:rPr>
              <a:t>A </a:t>
            </a:r>
            <a:r>
              <a:rPr lang="en-US" sz="2600" b="1" dirty="0">
                <a:latin typeface="+mn-lt"/>
              </a:rPr>
              <a:t>Change in Quantity Demanded </a:t>
            </a:r>
            <a:r>
              <a:rPr lang="en-US" sz="2600" dirty="0">
                <a:latin typeface="+mn-lt"/>
              </a:rPr>
              <a:t>- Along a demand curve, a price change, </a:t>
            </a:r>
            <a:r>
              <a:rPr lang="en-US" sz="2600" i="1" dirty="0">
                <a:latin typeface="+mn-lt"/>
              </a:rPr>
              <a:t>ceteris paribus</a:t>
            </a:r>
            <a:r>
              <a:rPr lang="en-US" sz="2600" dirty="0">
                <a:latin typeface="+mn-lt"/>
              </a:rPr>
              <a:t>, leads to a change in quantity demanded.  The consumer moves from one point on a demand curve to another point on the same demand curve.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Change in Demand – A Shift in the Demand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749040" cy="4023360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Increased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demand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means that at every given price, the quantity demanded is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higher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so that the demand curve shifts to the </a:t>
            </a:r>
            <a:r>
              <a:rPr lang="en-US" sz="2000" i="1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right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from D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to D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  <a:endParaRPr lang="en-US" sz="20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Decreased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demand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means that at every given price, the quantity demanded is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lower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so that the demand curve shifts to the </a:t>
            </a:r>
            <a:r>
              <a:rPr lang="en-US" sz="2000" i="1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left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from D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to D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</a:p>
          <a:p>
            <a:endParaRPr lang="en-US" sz="2000" dirty="0" smtClean="0">
              <a:solidFill>
                <a:srgbClr val="000000"/>
              </a:solidFill>
              <a:latin typeface="+mn-lt"/>
            </a:endParaRP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57" descr="CNX_Econ_C03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297680" y="1828800"/>
            <a:ext cx="4389120" cy="38404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24810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Factors Shift a Demand Curve?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02336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</a:t>
            </a:r>
            <a:r>
              <a:rPr lang="en-US" sz="2600" b="1" dirty="0">
                <a:latin typeface="+mn-lt"/>
              </a:rPr>
              <a:t>shift in demand</a:t>
            </a:r>
            <a:r>
              <a:rPr lang="en-US" sz="2600" dirty="0">
                <a:latin typeface="+mn-lt"/>
              </a:rPr>
              <a:t> happens when a change in some economic factor (other than price) causes a different quantity to be demanded at every </a:t>
            </a:r>
            <a:r>
              <a:rPr lang="en-US" sz="2600" dirty="0" smtClean="0">
                <a:latin typeface="+mn-lt"/>
              </a:rPr>
              <a:t>price.</a:t>
            </a:r>
          </a:p>
          <a:p>
            <a:r>
              <a:rPr lang="en-US" sz="2600" dirty="0" smtClean="0">
                <a:latin typeface="+mn-lt"/>
              </a:rPr>
              <a:t>Factors </a:t>
            </a:r>
            <a:r>
              <a:rPr lang="en-US" sz="2600" dirty="0">
                <a:latin typeface="+mn-lt"/>
              </a:rPr>
              <a:t>that affect </a:t>
            </a:r>
            <a:r>
              <a:rPr lang="en-US" sz="2600" u="sng" dirty="0">
                <a:latin typeface="+mn-lt"/>
              </a:rPr>
              <a:t>demand</a:t>
            </a:r>
            <a:r>
              <a:rPr lang="en-US" sz="2600" dirty="0" smtClean="0">
                <a:latin typeface="+mn-lt"/>
              </a:rPr>
              <a:t>: </a:t>
            </a:r>
          </a:p>
          <a:p>
            <a:pPr lvl="1"/>
            <a:r>
              <a:rPr lang="en-US" sz="2200" dirty="0" smtClean="0">
                <a:latin typeface="+mn-lt"/>
              </a:rPr>
              <a:t>Income</a:t>
            </a:r>
          </a:p>
          <a:p>
            <a:pPr lvl="1"/>
            <a:r>
              <a:rPr lang="en-US" sz="2200" dirty="0" smtClean="0">
                <a:latin typeface="+mn-lt"/>
              </a:rPr>
              <a:t>Changing </a:t>
            </a:r>
            <a:r>
              <a:rPr lang="en-US" sz="2200" dirty="0">
                <a:latin typeface="+mn-lt"/>
              </a:rPr>
              <a:t>tastes or </a:t>
            </a:r>
            <a:r>
              <a:rPr lang="en-US" sz="2200" dirty="0" smtClean="0">
                <a:latin typeface="+mn-lt"/>
              </a:rPr>
              <a:t>preferences</a:t>
            </a:r>
          </a:p>
          <a:p>
            <a:pPr lvl="1"/>
            <a:r>
              <a:rPr lang="en-US" sz="2200" dirty="0" smtClean="0">
                <a:latin typeface="+mn-lt"/>
              </a:rPr>
              <a:t>Changes </a:t>
            </a:r>
            <a:r>
              <a:rPr lang="en-US" sz="2200" dirty="0">
                <a:latin typeface="+mn-lt"/>
              </a:rPr>
              <a:t>in the composition of the </a:t>
            </a:r>
            <a:r>
              <a:rPr lang="en-US" sz="2200" dirty="0" smtClean="0">
                <a:latin typeface="+mn-lt"/>
              </a:rPr>
              <a:t>population</a:t>
            </a:r>
          </a:p>
          <a:p>
            <a:pPr lvl="1"/>
            <a:r>
              <a:rPr lang="en-US" sz="2200" dirty="0" smtClean="0">
                <a:latin typeface="+mn-lt"/>
              </a:rPr>
              <a:t>Price </a:t>
            </a:r>
            <a:r>
              <a:rPr lang="en-US" sz="2200" dirty="0">
                <a:latin typeface="+mn-lt"/>
              </a:rPr>
              <a:t>of substitute or complement </a:t>
            </a:r>
            <a:r>
              <a:rPr lang="en-US" sz="2200" dirty="0" smtClean="0">
                <a:latin typeface="+mn-lt"/>
              </a:rPr>
              <a:t>changes</a:t>
            </a:r>
          </a:p>
          <a:p>
            <a:pPr lvl="1"/>
            <a:r>
              <a:rPr lang="en-US" sz="2200" dirty="0" smtClean="0">
                <a:latin typeface="+mn-lt"/>
              </a:rPr>
              <a:t>Changes </a:t>
            </a:r>
            <a:r>
              <a:rPr lang="en-US" sz="2200" dirty="0">
                <a:latin typeface="+mn-lt"/>
              </a:rPr>
              <a:t>in expectations about </a:t>
            </a:r>
            <a:r>
              <a:rPr lang="en-US" sz="2200" dirty="0" smtClean="0">
                <a:latin typeface="+mn-lt"/>
              </a:rPr>
              <a:t>future</a:t>
            </a:r>
          </a:p>
          <a:p>
            <a:pPr lvl="1"/>
            <a:endParaRPr lang="en-US" sz="3100" dirty="0">
              <a:latin typeface="+mn-lt"/>
            </a:endParaRPr>
          </a:p>
          <a:p>
            <a:pPr lvl="1"/>
            <a:endParaRPr lang="en-US" sz="3100" dirty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How Changes in Factors Other Than Price Shift the Demand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846320"/>
            <a:ext cx="786384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(a):  A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list of factors that can cause an increase in demand from D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to D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. </a:t>
            </a:r>
          </a:p>
          <a:p>
            <a:pPr lvl="0">
              <a:spcBef>
                <a:spcPts val="920"/>
              </a:spcBef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(b):  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same factors, if their direction is reversed, can cause a decrease in demand from D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to D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.</a:t>
            </a:r>
            <a:endParaRPr lang="en-US" sz="1600" dirty="0">
              <a:solidFill>
                <a:srgbClr val="000000"/>
              </a:solidFill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72" descr="CNX_Econ_C03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828800"/>
            <a:ext cx="7315200" cy="29260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19500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Classifying Goods </a:t>
            </a:r>
            <a:r>
              <a:rPr lang="en-US" sz="3600" dirty="0" smtClean="0">
                <a:solidFill>
                  <a:srgbClr val="C00000"/>
                </a:solidFill>
              </a:rPr>
              <a:t>and Services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n-lt"/>
              </a:rPr>
              <a:t>With respect to change in income:</a:t>
            </a:r>
          </a:p>
          <a:p>
            <a:pPr lvl="1"/>
            <a:r>
              <a:rPr lang="en-US" b="1" dirty="0" smtClean="0">
                <a:latin typeface="+mn-lt"/>
              </a:rPr>
              <a:t>Normal </a:t>
            </a:r>
            <a:r>
              <a:rPr lang="en-US" b="1" dirty="0">
                <a:latin typeface="+mn-lt"/>
              </a:rPr>
              <a:t>good</a:t>
            </a:r>
            <a:r>
              <a:rPr lang="en-US" dirty="0">
                <a:latin typeface="+mn-lt"/>
              </a:rPr>
              <a:t> - A product whose demand rises when income rises, and vice </a:t>
            </a:r>
            <a:r>
              <a:rPr lang="en-US" dirty="0" smtClean="0">
                <a:latin typeface="+mn-lt"/>
              </a:rPr>
              <a:t>versa.</a:t>
            </a:r>
          </a:p>
          <a:p>
            <a:pPr lvl="1"/>
            <a:r>
              <a:rPr lang="en-US" b="1" dirty="0" smtClean="0">
                <a:latin typeface="+mn-lt"/>
              </a:rPr>
              <a:t>Inferior </a:t>
            </a:r>
            <a:r>
              <a:rPr lang="en-US" b="1" dirty="0">
                <a:latin typeface="+mn-lt"/>
              </a:rPr>
              <a:t>good</a:t>
            </a:r>
            <a:r>
              <a:rPr lang="en-US" dirty="0">
                <a:latin typeface="+mn-lt"/>
              </a:rPr>
              <a:t> - A product whose demand falls when income rises, rises, and vice </a:t>
            </a:r>
            <a:r>
              <a:rPr lang="en-US" dirty="0" smtClean="0">
                <a:latin typeface="+mn-lt"/>
              </a:rPr>
              <a:t>versa.</a:t>
            </a:r>
          </a:p>
          <a:p>
            <a:r>
              <a:rPr lang="en-US" dirty="0" smtClean="0">
                <a:latin typeface="+mn-lt"/>
              </a:rPr>
              <a:t>With </a:t>
            </a:r>
            <a:r>
              <a:rPr lang="en-US" dirty="0" smtClean="0">
                <a:latin typeface="+mn-lt"/>
              </a:rPr>
              <a:t>respect to changes in the prices of other goods:</a:t>
            </a:r>
          </a:p>
          <a:p>
            <a:pPr lvl="1"/>
            <a:r>
              <a:rPr lang="en-US" b="1" dirty="0" smtClean="0">
                <a:latin typeface="+mn-lt"/>
              </a:rPr>
              <a:t>Substitute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- a good or service that we can use in place of another good or </a:t>
            </a:r>
            <a:r>
              <a:rPr lang="en-US" dirty="0" smtClean="0">
                <a:latin typeface="+mn-lt"/>
              </a:rPr>
              <a:t>service.</a:t>
            </a:r>
          </a:p>
          <a:p>
            <a:pPr lvl="1"/>
            <a:r>
              <a:rPr lang="en-US" b="1" dirty="0" smtClean="0">
                <a:latin typeface="+mn-lt"/>
              </a:rPr>
              <a:t>Complements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- goods or services that are often used together so that consumption of one good tends to enhance consumption of the other</a:t>
            </a:r>
            <a:r>
              <a:rPr lang="en-US" dirty="0" smtClean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Change in Quantity Supplied – Movement Along the Supply Curve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Any </a:t>
            </a:r>
            <a:r>
              <a:rPr lang="en-US" sz="2600" dirty="0">
                <a:latin typeface="+mn-lt"/>
              </a:rPr>
              <a:t>given </a:t>
            </a:r>
            <a:r>
              <a:rPr lang="en-US" sz="2600" dirty="0" smtClean="0">
                <a:latin typeface="+mn-lt"/>
              </a:rPr>
              <a:t>supply </a:t>
            </a:r>
            <a:r>
              <a:rPr lang="en-US" sz="2600" dirty="0">
                <a:latin typeface="+mn-lt"/>
              </a:rPr>
              <a:t>curve is based on the </a:t>
            </a:r>
            <a:r>
              <a:rPr lang="en-US" sz="2600" i="1" dirty="0">
                <a:latin typeface="+mn-lt"/>
              </a:rPr>
              <a:t>ceteris paribus </a:t>
            </a:r>
            <a:r>
              <a:rPr lang="en-US" sz="2600" dirty="0" smtClean="0">
                <a:latin typeface="+mn-lt"/>
              </a:rPr>
              <a:t>assumption. </a:t>
            </a:r>
          </a:p>
          <a:p>
            <a:r>
              <a:rPr lang="en-US" sz="2600" dirty="0" smtClean="0">
                <a:latin typeface="+mn-lt"/>
              </a:rPr>
              <a:t>A </a:t>
            </a:r>
            <a:r>
              <a:rPr lang="en-US" sz="2600" b="1" dirty="0">
                <a:latin typeface="+mn-lt"/>
              </a:rPr>
              <a:t>Change in Quantity Supplied</a:t>
            </a:r>
            <a:r>
              <a:rPr lang="en-US" sz="2600" dirty="0">
                <a:latin typeface="+mn-lt"/>
              </a:rPr>
              <a:t> – Along a supply curve, a price change, </a:t>
            </a:r>
            <a:r>
              <a:rPr lang="en-US" sz="2600" i="1" dirty="0">
                <a:latin typeface="+mn-lt"/>
              </a:rPr>
              <a:t>ceteris paribus</a:t>
            </a:r>
            <a:r>
              <a:rPr lang="en-US" sz="2600" dirty="0">
                <a:latin typeface="+mn-lt"/>
              </a:rPr>
              <a:t>, leads to a change in quantity supplied. The seller moves from one point on a supply curve to another point on the same supply curve.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Change in Supply – A Shift in the Supply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74320" y="1828800"/>
            <a:ext cx="4023360" cy="4206240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Decreased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supply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means that at every given price, the quantity supplied is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lower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so that the supply curve shifts to the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left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from S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to S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  <a:endParaRPr lang="en-US" sz="20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Increased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supply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means that at every given price, the quantity supplied is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higher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so that the supply curve shifts to the </a:t>
            </a:r>
            <a:r>
              <a:rPr lang="en-US" sz="2000" u="sng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right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from S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to S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</a:p>
          <a:p>
            <a:endParaRPr lang="en-US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bg2">
                    <a:lumMod val="50000"/>
                  </a:schemeClr>
                </a:solidFill>
              </a:rPr>
              <a:t>17</a:t>
            </a:fld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Shape 221" descr="CNX_Econ_C03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206240" y="1828800"/>
            <a:ext cx="4572000" cy="38404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17543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Factors Shift a Supply Curve?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 fontScale="47500" lnSpcReduction="20000"/>
          </a:bodyPr>
          <a:lstStyle/>
          <a:p>
            <a:r>
              <a:rPr lang="en-US" sz="5500" dirty="0" smtClean="0">
                <a:latin typeface="+mn-lt"/>
              </a:rPr>
              <a:t>A </a:t>
            </a:r>
            <a:r>
              <a:rPr lang="en-US" sz="5500" b="1" dirty="0">
                <a:latin typeface="+mn-lt"/>
              </a:rPr>
              <a:t>shift in </a:t>
            </a:r>
            <a:r>
              <a:rPr lang="en-US" sz="5500" b="1" dirty="0" smtClean="0">
                <a:latin typeface="+mn-lt"/>
              </a:rPr>
              <a:t>supply </a:t>
            </a:r>
            <a:r>
              <a:rPr lang="en-US" sz="5500" dirty="0" smtClean="0">
                <a:latin typeface="+mn-lt"/>
              </a:rPr>
              <a:t>happens </a:t>
            </a:r>
            <a:r>
              <a:rPr lang="en-US" sz="5500" dirty="0">
                <a:latin typeface="+mn-lt"/>
              </a:rPr>
              <a:t>when a change in some economic factor (other than price) causes a different quantity to be </a:t>
            </a:r>
            <a:r>
              <a:rPr lang="en-US" sz="5500" dirty="0" smtClean="0">
                <a:latin typeface="+mn-lt"/>
              </a:rPr>
              <a:t>supplied at </a:t>
            </a:r>
            <a:r>
              <a:rPr lang="en-US" sz="5500" dirty="0">
                <a:latin typeface="+mn-lt"/>
              </a:rPr>
              <a:t>every </a:t>
            </a:r>
            <a:r>
              <a:rPr lang="en-US" sz="5500" dirty="0" smtClean="0">
                <a:latin typeface="+mn-lt"/>
              </a:rPr>
              <a:t>price.</a:t>
            </a:r>
          </a:p>
          <a:p>
            <a:r>
              <a:rPr lang="en-US" sz="5500" b="1" dirty="0" smtClean="0">
                <a:latin typeface="+mn-lt"/>
              </a:rPr>
              <a:t>Inputs</a:t>
            </a:r>
            <a:r>
              <a:rPr lang="en-US" sz="5500" dirty="0" smtClean="0">
                <a:latin typeface="+mn-lt"/>
              </a:rPr>
              <a:t> </a:t>
            </a:r>
            <a:r>
              <a:rPr lang="en-US" sz="5500" dirty="0">
                <a:latin typeface="+mn-lt"/>
              </a:rPr>
              <a:t>or </a:t>
            </a:r>
            <a:r>
              <a:rPr lang="en-US" sz="5500" b="1" dirty="0">
                <a:latin typeface="+mn-lt"/>
              </a:rPr>
              <a:t>factors of production</a:t>
            </a:r>
            <a:r>
              <a:rPr lang="en-US" sz="5500" dirty="0">
                <a:latin typeface="+mn-lt"/>
              </a:rPr>
              <a:t> - the combination of labor, materials, and machinery that is used to produce goods and </a:t>
            </a:r>
            <a:r>
              <a:rPr lang="en-US" sz="5500" dirty="0" smtClean="0">
                <a:latin typeface="+mn-lt"/>
              </a:rPr>
              <a:t>services.</a:t>
            </a:r>
          </a:p>
          <a:p>
            <a:r>
              <a:rPr lang="en-US" sz="5500" dirty="0" smtClean="0">
                <a:latin typeface="+mn-lt"/>
              </a:rPr>
              <a:t>Factors </a:t>
            </a:r>
            <a:r>
              <a:rPr lang="en-US" sz="5500" dirty="0">
                <a:latin typeface="+mn-lt"/>
              </a:rPr>
              <a:t>that affect supply:</a:t>
            </a:r>
          </a:p>
          <a:p>
            <a:pPr lvl="1"/>
            <a:r>
              <a:rPr lang="en-US" sz="4600" dirty="0">
                <a:latin typeface="+mn-lt"/>
              </a:rPr>
              <a:t>Natural conditions</a:t>
            </a:r>
          </a:p>
          <a:p>
            <a:pPr lvl="1"/>
            <a:r>
              <a:rPr lang="en-US" sz="4600" dirty="0">
                <a:latin typeface="+mn-lt"/>
              </a:rPr>
              <a:t>Input prices</a:t>
            </a:r>
          </a:p>
          <a:p>
            <a:pPr lvl="1"/>
            <a:r>
              <a:rPr lang="en-US" sz="4600" dirty="0">
                <a:latin typeface="+mn-lt"/>
              </a:rPr>
              <a:t>Technology</a:t>
            </a:r>
          </a:p>
          <a:p>
            <a:pPr lvl="1"/>
            <a:r>
              <a:rPr lang="en-US" sz="4600" dirty="0">
                <a:latin typeface="+mn-lt"/>
              </a:rPr>
              <a:t>Government policies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How Changes in Factors Other Than Price Shift the Supply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937760"/>
            <a:ext cx="7863840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(a):  A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list of factors that can cause an increase in supply from S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to S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. </a:t>
            </a:r>
          </a:p>
          <a:p>
            <a:pPr lvl="0">
              <a:spcBef>
                <a:spcPts val="920"/>
              </a:spcBef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(b): 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same factors, if their direction is reversed, can cause a decrease in supply from S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0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to S</a:t>
            </a:r>
            <a:r>
              <a:rPr lang="en-US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.</a:t>
            </a:r>
            <a:endParaRPr lang="en-US"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>
              <a:buClr>
                <a:srgbClr val="6CB255"/>
              </a:buClr>
            </a:pPr>
            <a:endParaRPr lang="en-US" sz="1600" dirty="0">
              <a:solidFill>
                <a:srgbClr val="000000"/>
              </a:solidFill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236" descr="CNX_Econ_C03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828800"/>
            <a:ext cx="7315200" cy="29260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4130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97680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en-US" dirty="0" smtClean="0">
                <a:latin typeface="+mn-lt"/>
              </a:rPr>
              <a:t>What is the Law of Demand?</a:t>
            </a:r>
          </a:p>
          <a:p>
            <a:pPr lvl="0" fontAlgn="base"/>
            <a:r>
              <a:rPr lang="en-US" dirty="0" smtClean="0">
                <a:latin typeface="+mn-lt"/>
              </a:rPr>
              <a:t>How do we distinguish a change in quantity </a:t>
            </a:r>
            <a:r>
              <a:rPr lang="en-US" dirty="0">
                <a:latin typeface="+mn-lt"/>
              </a:rPr>
              <a:t>demanded </a:t>
            </a:r>
            <a:r>
              <a:rPr lang="en-US" dirty="0" smtClean="0">
                <a:latin typeface="+mn-lt"/>
              </a:rPr>
              <a:t>from a </a:t>
            </a:r>
            <a:r>
              <a:rPr lang="en-US" dirty="0">
                <a:latin typeface="+mn-lt"/>
              </a:rPr>
              <a:t>change in </a:t>
            </a:r>
            <a:r>
              <a:rPr lang="en-US" dirty="0" smtClean="0">
                <a:latin typeface="+mn-lt"/>
              </a:rPr>
              <a:t>demand? </a:t>
            </a:r>
            <a:endParaRPr lang="en-US" dirty="0">
              <a:latin typeface="+mn-lt"/>
            </a:endParaRPr>
          </a:p>
          <a:p>
            <a:pPr lvl="0" fontAlgn="base"/>
            <a:r>
              <a:rPr lang="en-US" dirty="0" smtClean="0">
                <a:latin typeface="+mn-lt"/>
              </a:rPr>
              <a:t>What are demand shifters?</a:t>
            </a:r>
          </a:p>
          <a:p>
            <a:pPr lvl="0" fontAlgn="base"/>
            <a:r>
              <a:rPr lang="en-US" dirty="0" smtClean="0">
                <a:latin typeface="+mn-lt"/>
              </a:rPr>
              <a:t>What is the Law of Supply?</a:t>
            </a:r>
          </a:p>
          <a:p>
            <a:pPr fontAlgn="base"/>
            <a:r>
              <a:rPr lang="en-US" dirty="0">
                <a:latin typeface="+mn-lt"/>
              </a:rPr>
              <a:t>How do we distinguish a change in quantity </a:t>
            </a:r>
            <a:r>
              <a:rPr lang="en-US" dirty="0" smtClean="0">
                <a:latin typeface="+mn-lt"/>
              </a:rPr>
              <a:t>supplied from </a:t>
            </a:r>
            <a:r>
              <a:rPr lang="en-US" dirty="0">
                <a:latin typeface="+mn-lt"/>
              </a:rPr>
              <a:t>a change in </a:t>
            </a:r>
            <a:r>
              <a:rPr lang="en-US" dirty="0" smtClean="0">
                <a:latin typeface="+mn-lt"/>
              </a:rPr>
              <a:t>supply? </a:t>
            </a:r>
            <a:endParaRPr lang="en-US" dirty="0">
              <a:latin typeface="+mn-lt"/>
            </a:endParaRPr>
          </a:p>
          <a:p>
            <a:pPr lvl="0" fontAlgn="base"/>
            <a:r>
              <a:rPr lang="en-US" dirty="0" smtClean="0">
                <a:latin typeface="+mn-lt"/>
              </a:rPr>
              <a:t>What are supply shifters? </a:t>
            </a:r>
            <a:endParaRPr lang="en-US" dirty="0">
              <a:latin typeface="+mn-lt"/>
            </a:endParaRPr>
          </a:p>
          <a:p>
            <a:pPr lvl="0" fontAlgn="base"/>
            <a:r>
              <a:rPr lang="en-US" dirty="0" smtClean="0">
                <a:latin typeface="+mn-lt"/>
              </a:rPr>
              <a:t>How does the market achieve equilibrium?</a:t>
            </a:r>
            <a:endParaRPr lang="en-US" dirty="0">
              <a:latin typeface="+mn-lt"/>
            </a:endParaRPr>
          </a:p>
          <a:p>
            <a:pPr lvl="0" fontAlgn="base"/>
            <a:r>
              <a:rPr lang="en-US" dirty="0" smtClean="0">
                <a:latin typeface="+mn-lt"/>
              </a:rPr>
              <a:t>What do we mean by a surplus and a shortage?</a:t>
            </a:r>
            <a:endParaRPr lang="en-US" dirty="0">
              <a:latin typeface="+mn-lt"/>
            </a:endParaRPr>
          </a:p>
          <a:p>
            <a:pPr lvl="0" fontAlgn="base"/>
            <a:r>
              <a:rPr lang="en-US" dirty="0" smtClean="0">
                <a:latin typeface="+mn-lt"/>
              </a:rPr>
              <a:t>How do changes in demand and supply affect market equilibrium?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Changes in Equilibrium Price and Quantity:  The Four-Step Process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latin typeface="+mn-lt"/>
              </a:rPr>
              <a:t>The four-step </a:t>
            </a:r>
            <a:r>
              <a:rPr lang="en-US" sz="4400" dirty="0">
                <a:latin typeface="+mn-lt"/>
              </a:rPr>
              <a:t>process to determining how an economic event affects equilibrium price and quantity</a:t>
            </a:r>
            <a:r>
              <a:rPr lang="en-US" sz="4400" dirty="0" smtClean="0">
                <a:latin typeface="+mn-lt"/>
              </a:rPr>
              <a:t>:</a:t>
            </a:r>
          </a:p>
          <a:p>
            <a:r>
              <a:rPr lang="en-US" sz="4400" dirty="0" smtClean="0">
                <a:latin typeface="+mn-lt"/>
              </a:rPr>
              <a:t>Step </a:t>
            </a:r>
            <a:r>
              <a:rPr lang="en-US" sz="4400" dirty="0">
                <a:latin typeface="+mn-lt"/>
              </a:rPr>
              <a:t>1. Draw a demand and supply model before the economic </a:t>
            </a:r>
            <a:r>
              <a:rPr lang="en-US" sz="4400" dirty="0" smtClean="0">
                <a:latin typeface="+mn-lt"/>
              </a:rPr>
              <a:t>event </a:t>
            </a:r>
            <a:r>
              <a:rPr lang="en-US" sz="4400" dirty="0">
                <a:latin typeface="+mn-lt"/>
              </a:rPr>
              <a:t>took </a:t>
            </a:r>
            <a:r>
              <a:rPr lang="en-US" sz="4400" dirty="0" smtClean="0">
                <a:latin typeface="+mn-lt"/>
              </a:rPr>
              <a:t>place.</a:t>
            </a:r>
          </a:p>
          <a:p>
            <a:r>
              <a:rPr lang="en-US" sz="4400" dirty="0" smtClean="0">
                <a:latin typeface="+mn-lt"/>
              </a:rPr>
              <a:t>Step </a:t>
            </a:r>
            <a:r>
              <a:rPr lang="en-US" sz="4400" dirty="0">
                <a:latin typeface="+mn-lt"/>
              </a:rPr>
              <a:t>2. Decide whether the economic </a:t>
            </a:r>
            <a:r>
              <a:rPr lang="en-US" sz="4400" dirty="0" smtClean="0">
                <a:latin typeface="+mn-lt"/>
              </a:rPr>
              <a:t>event </a:t>
            </a:r>
            <a:r>
              <a:rPr lang="en-US" sz="4400" dirty="0">
                <a:latin typeface="+mn-lt"/>
              </a:rPr>
              <a:t>affects demand or </a:t>
            </a:r>
            <a:r>
              <a:rPr lang="en-US" sz="4400" dirty="0" smtClean="0">
                <a:latin typeface="+mn-lt"/>
              </a:rPr>
              <a:t>supply.</a:t>
            </a:r>
          </a:p>
          <a:p>
            <a:r>
              <a:rPr lang="en-US" sz="4400" dirty="0" smtClean="0">
                <a:latin typeface="+mn-lt"/>
              </a:rPr>
              <a:t>Step </a:t>
            </a:r>
            <a:r>
              <a:rPr lang="en-US" sz="4400" dirty="0">
                <a:latin typeface="+mn-lt"/>
              </a:rPr>
              <a:t>3. Decide whether the </a:t>
            </a:r>
            <a:r>
              <a:rPr lang="en-US" sz="4400" dirty="0" smtClean="0">
                <a:latin typeface="+mn-lt"/>
              </a:rPr>
              <a:t>event </a:t>
            </a:r>
            <a:r>
              <a:rPr lang="en-US" sz="4400" dirty="0">
                <a:latin typeface="+mn-lt"/>
              </a:rPr>
              <a:t>causes a curve shift to the right or to the left, and sketch the new curve on the </a:t>
            </a:r>
            <a:r>
              <a:rPr lang="en-US" sz="4400" dirty="0" smtClean="0">
                <a:latin typeface="+mn-lt"/>
              </a:rPr>
              <a:t>diagram.</a:t>
            </a:r>
          </a:p>
          <a:p>
            <a:r>
              <a:rPr lang="en-US" sz="4400" dirty="0" smtClean="0">
                <a:latin typeface="+mn-lt"/>
              </a:rPr>
              <a:t>Step </a:t>
            </a:r>
            <a:r>
              <a:rPr lang="en-US" sz="4400" dirty="0">
                <a:latin typeface="+mn-lt"/>
              </a:rPr>
              <a:t>4. Identify the new equilibrium and then compare to the original.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Example:  Shift in Supply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+mn-lt"/>
              </a:rPr>
              <a:t>Question</a:t>
            </a:r>
            <a:r>
              <a:rPr lang="en-US" sz="2400" dirty="0">
                <a:latin typeface="+mn-lt"/>
              </a:rPr>
              <a:t>: Using the 4-step approach, how did excellent weather conditions during the summer affect the quantity and price of salmon?</a:t>
            </a:r>
          </a:p>
          <a:p>
            <a:endParaRPr lang="en-US" sz="20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2" name="Shape 251" descr="CNX_Econ_C03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54880" y="1828800"/>
            <a:ext cx="3657600" cy="38404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3306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Example:  Shift in Demand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+mn-lt"/>
              </a:rPr>
              <a:t>Question</a:t>
            </a:r>
            <a:r>
              <a:rPr lang="en-US" sz="2400" dirty="0">
                <a:latin typeface="+mn-lt"/>
              </a:rPr>
              <a:t>: From 2004 to 2012, the share of Americans who reported obtaining their news from digital sources increased from 24% to 39%. </a:t>
            </a:r>
            <a:r>
              <a:rPr lang="en-US" sz="2400" dirty="0">
                <a:solidFill>
                  <a:schemeClr val="dk1"/>
                </a:solidFill>
                <a:latin typeface="+mn-lt"/>
              </a:rPr>
              <a:t>Using the 4-step approach, </a:t>
            </a:r>
            <a:r>
              <a:rPr lang="en-US" sz="2400" dirty="0">
                <a:latin typeface="+mn-lt"/>
              </a:rPr>
              <a:t>how has this affected the consumption of traditional sources, such as print news media, and radio and television news?</a:t>
            </a:r>
          </a:p>
          <a:p>
            <a:endParaRPr lang="en-US" sz="20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259" descr="CNX_Econ_C03_000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54880" y="1828800"/>
            <a:ext cx="3657600" cy="38404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2306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 Combined Example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484632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2000" u="sng" dirty="0" smtClean="0">
                <a:solidFill>
                  <a:schemeClr val="dk1"/>
                </a:solidFill>
                <a:cs typeface="Helvetica" panose="020B0604020202020204" pitchFamily="34" charset="0"/>
              </a:rPr>
              <a:t>Question</a:t>
            </a:r>
            <a:r>
              <a:rPr lang="en-US" sz="2000" b="1" dirty="0">
                <a:solidFill>
                  <a:schemeClr val="dk1"/>
                </a:solidFill>
                <a:cs typeface="Helvetica" panose="020B0604020202020204" pitchFamily="34" charset="0"/>
              </a:rPr>
              <a:t>: </a:t>
            </a:r>
            <a:r>
              <a:rPr lang="en-US" sz="2000" dirty="0">
                <a:solidFill>
                  <a:schemeClr val="dk1"/>
                </a:solidFill>
                <a:cs typeface="Helvetica" panose="020B0604020202020204" pitchFamily="34" charset="0"/>
              </a:rPr>
              <a:t>Using the 4-step approach, what does an increase in labor compensation, as well as an increase in digital communication suggest about the continued viability of the Postal Service</a:t>
            </a:r>
            <a:r>
              <a:rPr lang="en-US" sz="2000" dirty="0" smtClean="0">
                <a:solidFill>
                  <a:schemeClr val="dk1"/>
                </a:solidFill>
                <a:cs typeface="Helvetica" panose="020B0604020202020204" pitchFamily="34" charset="0"/>
              </a:rPr>
              <a:t>?</a:t>
            </a:r>
            <a:endParaRPr lang="en-US" sz="1600" dirty="0">
              <a:solidFill>
                <a:srgbClr val="000000"/>
              </a:solidFill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267" descr="CNX_Econ_C03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0160" y="1737360"/>
            <a:ext cx="6583680" cy="29260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5957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Ceilings and Price Floors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Price </a:t>
            </a:r>
            <a:r>
              <a:rPr lang="en-US" sz="2600" b="1" dirty="0">
                <a:latin typeface="+mn-lt"/>
              </a:rPr>
              <a:t>controls</a:t>
            </a:r>
            <a:r>
              <a:rPr lang="en-US" sz="2600" dirty="0">
                <a:latin typeface="+mn-lt"/>
              </a:rPr>
              <a:t> - laws that governments enact to regulate </a:t>
            </a:r>
            <a:r>
              <a:rPr lang="en-US" sz="2600" dirty="0" smtClean="0">
                <a:latin typeface="+mn-lt"/>
              </a:rPr>
              <a:t>prices.</a:t>
            </a:r>
          </a:p>
          <a:p>
            <a:r>
              <a:rPr lang="en-US" sz="2600" b="1" dirty="0" smtClean="0">
                <a:latin typeface="+mn-lt"/>
              </a:rPr>
              <a:t>Price </a:t>
            </a:r>
            <a:r>
              <a:rPr lang="en-US" sz="2600" b="1" dirty="0">
                <a:latin typeface="+mn-lt"/>
              </a:rPr>
              <a:t>ceiling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 </a:t>
            </a:r>
          </a:p>
          <a:p>
            <a:pPr lvl="1"/>
            <a:r>
              <a:rPr lang="en-US" sz="2200" dirty="0" smtClean="0">
                <a:latin typeface="+mn-lt"/>
              </a:rPr>
              <a:t>keeps </a:t>
            </a:r>
            <a:r>
              <a:rPr lang="en-US" sz="2200" dirty="0">
                <a:latin typeface="+mn-lt"/>
              </a:rPr>
              <a:t>a price from rising above a certain </a:t>
            </a:r>
            <a:r>
              <a:rPr lang="en-US" sz="2200" dirty="0" smtClean="0">
                <a:latin typeface="+mn-lt"/>
              </a:rPr>
              <a:t>level.</a:t>
            </a:r>
          </a:p>
          <a:p>
            <a:pPr lvl="1"/>
            <a:r>
              <a:rPr lang="en-US" sz="2200" dirty="0" smtClean="0">
                <a:latin typeface="+mn-lt"/>
              </a:rPr>
              <a:t>a </a:t>
            </a:r>
            <a:r>
              <a:rPr lang="en-US" sz="2200" dirty="0">
                <a:latin typeface="+mn-lt"/>
              </a:rPr>
              <a:t>legal maximum price that one pays for some good or </a:t>
            </a:r>
            <a:r>
              <a:rPr lang="en-US" sz="2200" dirty="0" smtClean="0">
                <a:latin typeface="+mn-lt"/>
              </a:rPr>
              <a:t>service.</a:t>
            </a:r>
          </a:p>
          <a:p>
            <a:r>
              <a:rPr lang="en-US" sz="2600" b="1" dirty="0" smtClean="0">
                <a:latin typeface="+mn-lt"/>
              </a:rPr>
              <a:t>Price </a:t>
            </a:r>
            <a:r>
              <a:rPr lang="en-US" sz="2600" b="1" dirty="0" smtClean="0">
                <a:latin typeface="+mn-lt"/>
              </a:rPr>
              <a:t>floor</a:t>
            </a:r>
            <a:r>
              <a:rPr lang="en-US" sz="2600" dirty="0" smtClean="0">
                <a:latin typeface="+mn-lt"/>
              </a:rPr>
              <a:t> </a:t>
            </a:r>
          </a:p>
          <a:p>
            <a:pPr lvl="1"/>
            <a:r>
              <a:rPr lang="en-US" sz="2200" dirty="0" smtClean="0">
                <a:latin typeface="+mn-lt"/>
              </a:rPr>
              <a:t>keeps </a:t>
            </a:r>
            <a:r>
              <a:rPr lang="en-US" sz="2200" dirty="0">
                <a:latin typeface="+mn-lt"/>
              </a:rPr>
              <a:t>a price from falling below a given </a:t>
            </a:r>
            <a:r>
              <a:rPr lang="en-US" sz="2200" dirty="0" smtClean="0">
                <a:latin typeface="+mn-lt"/>
              </a:rPr>
              <a:t>level.</a:t>
            </a:r>
          </a:p>
          <a:p>
            <a:pPr lvl="1"/>
            <a:r>
              <a:rPr lang="en-US" sz="2200" dirty="0" smtClean="0">
                <a:latin typeface="+mn-lt"/>
              </a:rPr>
              <a:t>is </a:t>
            </a:r>
            <a:r>
              <a:rPr lang="en-US" sz="2200" dirty="0">
                <a:latin typeface="+mn-lt"/>
              </a:rPr>
              <a:t>the lowest price that one can legally pay for some good or service</a:t>
            </a:r>
            <a:r>
              <a:rPr lang="en-US" sz="2200" dirty="0" smtClean="0">
                <a:latin typeface="+mn-lt"/>
              </a:rPr>
              <a:t>.</a:t>
            </a:r>
            <a:r>
              <a:rPr lang="en-US" dirty="0">
                <a:latin typeface="+mn-lt"/>
              </a:rPr>
              <a:t>	</a:t>
            </a:r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 Price Ceiling Example – Rent Control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original intersection of demand and supply occurs at E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If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demand shifts from D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to D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the new equilibrium would be at E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1</a:t>
            </a:r>
            <a:r>
              <a:rPr lang="en-US" sz="2000" dirty="0">
                <a:latin typeface="+mn-lt"/>
              </a:rPr>
              <a:t> -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unless a price ceiling prevents the price from rising. </a:t>
            </a:r>
            <a:endParaRPr lang="en-US" sz="20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If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price is not permitted to rise, the quantity supplied remains at 15,000. However, after the change in demand, the quantity demanded rises to 19,000, resulting in a shortage.</a:t>
            </a: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1" name="Shape 300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46320" y="1828800"/>
            <a:ext cx="3840480" cy="374904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21033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 Price Floor Example – European Wheat Prices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intersection of demand (D) and supply (S) would be at the equilibrium point E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  <a:endParaRPr lang="en-US" sz="20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However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a price floor set at Pf holds the price above E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and prevents it from falling. </a:t>
            </a:r>
            <a:endParaRPr lang="en-US" sz="20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result of the price floor is that the quantity supplied Q</a:t>
            </a:r>
            <a:r>
              <a:rPr lang="en-US" sz="2000" baseline="-25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exceeds the quantity demanded </a:t>
            </a:r>
            <a:r>
              <a:rPr lang="en-US" sz="2000" dirty="0" err="1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Q</a:t>
            </a:r>
            <a:r>
              <a:rPr lang="en-US" sz="2000" baseline="-25000" dirty="0" err="1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 There is excess supply, also called a surplus.</a:t>
            </a:r>
          </a:p>
          <a:p>
            <a:endParaRPr lang="en-US" sz="20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308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46320" y="1828800"/>
            <a:ext cx="3840480" cy="374904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27355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Basics of Demand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8800"/>
            <a:ext cx="7863840" cy="429768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+mn-lt"/>
              </a:rPr>
              <a:t>Demand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- the amount of </a:t>
            </a:r>
            <a:r>
              <a:rPr lang="en-US" dirty="0" smtClean="0">
                <a:latin typeface="+mn-lt"/>
              </a:rPr>
              <a:t>a good </a:t>
            </a:r>
            <a:r>
              <a:rPr lang="en-US" dirty="0">
                <a:latin typeface="+mn-lt"/>
              </a:rPr>
              <a:t>or service consumers are willing and able to purchase at each </a:t>
            </a:r>
            <a:r>
              <a:rPr lang="en-US" dirty="0" smtClean="0">
                <a:latin typeface="+mn-lt"/>
              </a:rPr>
              <a:t>price.</a:t>
            </a:r>
          </a:p>
          <a:p>
            <a:pPr lvl="1"/>
            <a:r>
              <a:rPr lang="en-US" b="1" dirty="0" smtClean="0">
                <a:latin typeface="+mn-lt"/>
              </a:rPr>
              <a:t>Price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- what a buyer pays for a unit of the specific good or </a:t>
            </a:r>
            <a:r>
              <a:rPr lang="en-US" dirty="0" smtClean="0">
                <a:latin typeface="+mn-lt"/>
              </a:rPr>
              <a:t>service.</a:t>
            </a:r>
          </a:p>
          <a:p>
            <a:r>
              <a:rPr lang="en-US" b="1" dirty="0" smtClean="0">
                <a:latin typeface="+mn-lt"/>
              </a:rPr>
              <a:t>Quantity </a:t>
            </a:r>
            <a:r>
              <a:rPr lang="en-US" b="1" dirty="0">
                <a:latin typeface="+mn-lt"/>
              </a:rPr>
              <a:t>demanded </a:t>
            </a:r>
            <a:r>
              <a:rPr lang="en-US" dirty="0">
                <a:latin typeface="+mn-lt"/>
              </a:rPr>
              <a:t>- the total number of units of a good or service consumers are willing to purchase at a given </a:t>
            </a:r>
            <a:r>
              <a:rPr lang="en-US" dirty="0" smtClean="0">
                <a:latin typeface="+mn-lt"/>
              </a:rPr>
              <a:t>price</a:t>
            </a:r>
          </a:p>
          <a:p>
            <a:r>
              <a:rPr lang="en-US" b="1" dirty="0" smtClean="0">
                <a:latin typeface="+mn-lt"/>
              </a:rPr>
              <a:t>Law </a:t>
            </a:r>
            <a:r>
              <a:rPr lang="en-US" b="1" dirty="0">
                <a:latin typeface="+mn-lt"/>
              </a:rPr>
              <a:t>of demand </a:t>
            </a:r>
            <a:r>
              <a:rPr lang="en-US" dirty="0">
                <a:latin typeface="+mn-lt"/>
              </a:rPr>
              <a:t>- keeping all other variables that affect demand </a:t>
            </a:r>
            <a:r>
              <a:rPr lang="en-US" dirty="0" smtClean="0">
                <a:latin typeface="+mn-lt"/>
              </a:rPr>
              <a:t>constant, </a:t>
            </a:r>
            <a:r>
              <a:rPr lang="en-US" dirty="0">
                <a:latin typeface="+mn-lt"/>
              </a:rPr>
              <a:t>an increase in price leads a decrease in quantity demanded, and a decrease in price leads to an increase in quantity demanded. 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Demand Schedule and Curve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The demand </a:t>
            </a:r>
            <a:r>
              <a:rPr lang="en-US" sz="2600" b="1" dirty="0">
                <a:latin typeface="+mn-lt"/>
              </a:rPr>
              <a:t>schedule </a:t>
            </a:r>
            <a:r>
              <a:rPr lang="en-US" sz="2600" dirty="0">
                <a:latin typeface="+mn-lt"/>
              </a:rPr>
              <a:t>- a table that shows a range of prices for a certain good or service and the quantity demanded at each </a:t>
            </a:r>
            <a:r>
              <a:rPr lang="en-US" sz="2600" dirty="0" smtClean="0">
                <a:latin typeface="+mn-lt"/>
              </a:rPr>
              <a:t>price.</a:t>
            </a:r>
          </a:p>
          <a:p>
            <a:r>
              <a:rPr lang="en-US" sz="2600" b="1" dirty="0" smtClean="0">
                <a:latin typeface="+mn-lt"/>
              </a:rPr>
              <a:t>The </a:t>
            </a:r>
            <a:r>
              <a:rPr lang="en-US" sz="2600" b="1" dirty="0" smtClean="0">
                <a:latin typeface="+mn-lt"/>
              </a:rPr>
              <a:t>demand </a:t>
            </a:r>
            <a:r>
              <a:rPr lang="en-US" sz="2600" b="1" dirty="0">
                <a:latin typeface="+mn-lt"/>
              </a:rPr>
              <a:t>curve - </a:t>
            </a:r>
            <a:r>
              <a:rPr lang="en-US" sz="2600" dirty="0">
                <a:latin typeface="+mn-lt"/>
              </a:rPr>
              <a:t>a graphic representation of the relationship between price and quantity demanded of a certain good or service, with quantity on the horizontal axis and the price on the vertical axis.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and Quantity Demanded Along a Demand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663440"/>
            <a:ext cx="78638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When the</a:t>
            </a:r>
            <a:r>
              <a:rPr lang="en-US" dirty="0" smtClean="0">
                <a:cs typeface="Helvetica" panose="020B0604020202020204" pitchFamily="34" charset="0"/>
              </a:rPr>
              <a:t> </a:t>
            </a:r>
            <a:r>
              <a:rPr lang="en-US" dirty="0">
                <a:cs typeface="Helvetica" panose="020B0604020202020204" pitchFamily="34" charset="0"/>
              </a:rPr>
              <a:t>points of a </a:t>
            </a:r>
            <a:r>
              <a:rPr lang="en-US" u="sng" dirty="0">
                <a:cs typeface="Helvetica" panose="020B0604020202020204" pitchFamily="34" charset="0"/>
              </a:rPr>
              <a:t>demand schedule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 are graphed,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line connecting them is the </a:t>
            </a:r>
            <a:r>
              <a:rPr lang="en-US" u="sng" dirty="0">
                <a:solidFill>
                  <a:srgbClr val="000000"/>
                </a:solidFill>
                <a:cs typeface="Helvetica" panose="020B0604020202020204" pitchFamily="34" charset="0"/>
              </a:rPr>
              <a:t>demand curve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 (D). </a:t>
            </a:r>
            <a:endParaRPr lang="en-US" dirty="0">
              <a:cs typeface="Helvetica" panose="020B0604020202020204" pitchFamily="34" charset="0"/>
            </a:endParaRP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The downward slope of the demand curve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illustrates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the </a:t>
            </a:r>
            <a:r>
              <a:rPr lang="en-US" u="sng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law of demand</a:t>
            </a:r>
            <a:r>
              <a:rPr lang="en-US" dirty="0">
                <a:cs typeface="Helvetica" panose="020B0604020202020204" pitchFamily="34" charset="0"/>
              </a:rPr>
              <a:t> -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the inverse relationship between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price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and quantity demanded, </a:t>
            </a:r>
            <a:r>
              <a:rPr lang="en-US" i="1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ceteris paribus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.</a:t>
            </a:r>
            <a:endParaRPr lang="en-US" dirty="0">
              <a:solidFill>
                <a:srgbClr val="000000"/>
              </a:solidFill>
              <a:ea typeface="Arial"/>
              <a:cs typeface="Helvetica" panose="020B0604020202020204" pitchFamily="34" charset="0"/>
              <a:sym typeface="Arial"/>
            </a:endParaRPr>
          </a:p>
          <a:p>
            <a:pPr marL="228600" lvl="0">
              <a:buClr>
                <a:srgbClr val="6CB255"/>
              </a:buClr>
            </a:pPr>
            <a:endParaRPr lang="en-US" sz="1600" dirty="0">
              <a:solidFill>
                <a:srgbClr val="000000"/>
              </a:solidFill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82" descr="CNX_Econ_C03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0160" y="1463040"/>
            <a:ext cx="6583680" cy="310896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29979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Basics of Supply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Supply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- the amount of some good or service a producer is willing to supply at each </a:t>
            </a:r>
            <a:r>
              <a:rPr lang="en-US" sz="2600" dirty="0" smtClean="0">
                <a:latin typeface="+mn-lt"/>
              </a:rPr>
              <a:t>price.</a:t>
            </a:r>
          </a:p>
          <a:p>
            <a:r>
              <a:rPr lang="en-US" sz="2600" b="1" dirty="0" smtClean="0">
                <a:latin typeface="+mn-lt"/>
              </a:rPr>
              <a:t>Quantity </a:t>
            </a:r>
            <a:r>
              <a:rPr lang="en-US" sz="2600" b="1" dirty="0">
                <a:latin typeface="+mn-lt"/>
              </a:rPr>
              <a:t>supplied</a:t>
            </a:r>
            <a:r>
              <a:rPr lang="en-US" sz="2600" dirty="0">
                <a:latin typeface="+mn-lt"/>
              </a:rPr>
              <a:t> - the total number of units of a good or service producers are willing to sell at a given </a:t>
            </a:r>
            <a:r>
              <a:rPr lang="en-US" sz="2600" dirty="0" smtClean="0">
                <a:latin typeface="+mn-lt"/>
              </a:rPr>
              <a:t>price.</a:t>
            </a:r>
          </a:p>
          <a:p>
            <a:r>
              <a:rPr lang="en-US" sz="2600" b="1" dirty="0" smtClean="0">
                <a:latin typeface="+mn-lt"/>
              </a:rPr>
              <a:t>Law </a:t>
            </a:r>
            <a:r>
              <a:rPr lang="en-US" sz="2600" b="1" dirty="0">
                <a:latin typeface="+mn-lt"/>
              </a:rPr>
              <a:t>of supply</a:t>
            </a:r>
            <a:r>
              <a:rPr lang="en-US" sz="2600" dirty="0">
                <a:latin typeface="+mn-lt"/>
              </a:rPr>
              <a:t> - assuming all other variables that affect supply are held </a:t>
            </a:r>
            <a:r>
              <a:rPr lang="en-US" sz="2600" dirty="0" smtClean="0">
                <a:latin typeface="+mn-lt"/>
              </a:rPr>
              <a:t>constant, </a:t>
            </a:r>
            <a:r>
              <a:rPr lang="en-US" sz="2600" dirty="0">
                <a:latin typeface="+mn-lt"/>
              </a:rPr>
              <a:t>an increase in price leads to an increase in quantity supplied, and a decrease in price leads to a decrease in quantity supplied.</a:t>
            </a: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Define a Supply Schedule and the Supply  Curve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The supply </a:t>
            </a:r>
            <a:r>
              <a:rPr lang="en-US" sz="2600" b="1" dirty="0">
                <a:latin typeface="+mn-lt"/>
              </a:rPr>
              <a:t>schedule</a:t>
            </a:r>
            <a:r>
              <a:rPr lang="en-US" sz="2600" dirty="0">
                <a:latin typeface="+mn-lt"/>
              </a:rPr>
              <a:t> - a table that shows the quantity supplied at a range of different </a:t>
            </a:r>
            <a:r>
              <a:rPr lang="en-US" sz="2600" dirty="0" smtClean="0">
                <a:latin typeface="+mn-lt"/>
              </a:rPr>
              <a:t>prices.</a:t>
            </a:r>
          </a:p>
          <a:p>
            <a:r>
              <a:rPr lang="en-US" sz="2600" b="1" dirty="0" smtClean="0">
                <a:latin typeface="+mn-lt"/>
              </a:rPr>
              <a:t>The </a:t>
            </a:r>
            <a:r>
              <a:rPr lang="en-US" sz="2600" b="1" dirty="0" smtClean="0">
                <a:latin typeface="+mn-lt"/>
              </a:rPr>
              <a:t>supply </a:t>
            </a:r>
            <a:r>
              <a:rPr lang="en-US" sz="2600" b="1" dirty="0">
                <a:latin typeface="+mn-lt"/>
              </a:rPr>
              <a:t>curve</a:t>
            </a:r>
            <a:r>
              <a:rPr lang="en-US" sz="2600" dirty="0">
                <a:latin typeface="+mn-lt"/>
              </a:rPr>
              <a:t> - a graphic illustration of the relationship between price, shown on the vertical axis, and quantity, shown on the horizontal axis.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and Quantity Supplied Along a Supply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663440"/>
            <a:ext cx="7863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Helvetica" panose="020B0604020202020204" pitchFamily="34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he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supply curve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is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created by graphing the points from </a:t>
            </a:r>
            <a:r>
              <a:rPr lang="en-US" dirty="0">
                <a:cs typeface="Helvetica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 supply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schedule. </a:t>
            </a:r>
            <a:endParaRPr lang="en-US" dirty="0">
              <a:cs typeface="Helvetica" panose="020B0604020202020204" pitchFamily="34" charset="0"/>
            </a:endParaRP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The upward (positive) slope of the supply curve illustrates the law of supply</a:t>
            </a:r>
            <a:r>
              <a:rPr lang="en-US" dirty="0">
                <a:cs typeface="Helvetica" panose="020B0604020202020204" pitchFamily="34" charset="0"/>
              </a:rPr>
              <a:t> -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that a higher price leads to a higher quantity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supplied </a:t>
            </a:r>
            <a:r>
              <a:rPr lang="en-US" dirty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and vice versa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, </a:t>
            </a:r>
            <a:r>
              <a:rPr lang="en-US" i="1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ceteris paribus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Helvetica" panose="020B0604020202020204" pitchFamily="34" charset="0"/>
                <a:sym typeface="Arial"/>
              </a:rPr>
              <a:t>.</a:t>
            </a:r>
            <a:endParaRPr lang="en-US" dirty="0">
              <a:solidFill>
                <a:srgbClr val="000000"/>
              </a:solidFill>
              <a:ea typeface="Arial"/>
              <a:cs typeface="Helvetica" panose="020B0604020202020204" pitchFamily="34" charset="0"/>
              <a:sym typeface="Arial"/>
            </a:endParaRPr>
          </a:p>
          <a:p>
            <a:pPr marL="228600" lvl="0">
              <a:buClr>
                <a:srgbClr val="6CB255"/>
              </a:buClr>
            </a:pPr>
            <a:endParaRPr lang="en-US" sz="1600" dirty="0">
              <a:solidFill>
                <a:srgbClr val="000000"/>
              </a:solidFill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08" descr="CNX_Econ_C03_000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0160" y="1463040"/>
            <a:ext cx="6583680" cy="310896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8772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Market Equilibrium:  Where Demand and Supply Intersect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Equilibrium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- the combination of price and quantity where there is no economic pressure from surpluses or shortages that would cause price or quantity to </a:t>
            </a:r>
            <a:r>
              <a:rPr lang="en-US" sz="2600" dirty="0" smtClean="0">
                <a:latin typeface="+mn-lt"/>
              </a:rPr>
              <a:t>change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sz="2200" dirty="0">
                <a:solidFill>
                  <a:srgbClr val="274E13"/>
                </a:solidFill>
                <a:latin typeface="+mn-lt"/>
              </a:rPr>
              <a:t>quantity demanded = quantity </a:t>
            </a:r>
            <a:r>
              <a:rPr lang="en-US" sz="2200" dirty="0" smtClean="0">
                <a:solidFill>
                  <a:srgbClr val="274E13"/>
                </a:solidFill>
                <a:latin typeface="+mn-lt"/>
              </a:rPr>
              <a:t>supplied</a:t>
            </a:r>
          </a:p>
          <a:p>
            <a:r>
              <a:rPr lang="en-US" sz="2600" b="1" dirty="0" smtClean="0">
                <a:latin typeface="+mn-lt"/>
              </a:rPr>
              <a:t>Equilibrium </a:t>
            </a:r>
            <a:r>
              <a:rPr lang="en-US" sz="2600" b="1" dirty="0">
                <a:latin typeface="+mn-lt"/>
              </a:rPr>
              <a:t>price</a:t>
            </a:r>
            <a:r>
              <a:rPr lang="en-US" sz="2600" dirty="0">
                <a:latin typeface="+mn-lt"/>
              </a:rPr>
              <a:t> - the price where quantity </a:t>
            </a:r>
            <a:r>
              <a:rPr lang="en-US" sz="2600" dirty="0" smtClean="0">
                <a:latin typeface="+mn-lt"/>
              </a:rPr>
              <a:t>demanded </a:t>
            </a:r>
            <a:r>
              <a:rPr lang="en-US" sz="2600" dirty="0">
                <a:latin typeface="+mn-lt"/>
              </a:rPr>
              <a:t>is equal to quantity </a:t>
            </a:r>
            <a:r>
              <a:rPr lang="en-US" sz="2600" dirty="0" smtClean="0">
                <a:latin typeface="+mn-lt"/>
              </a:rPr>
              <a:t>supplied</a:t>
            </a:r>
          </a:p>
          <a:p>
            <a:r>
              <a:rPr lang="en-US" sz="2600" b="1" dirty="0" smtClean="0">
                <a:latin typeface="+mn-lt"/>
              </a:rPr>
              <a:t>Equilibrium </a:t>
            </a:r>
            <a:r>
              <a:rPr lang="en-US" sz="2600" b="1" dirty="0">
                <a:latin typeface="+mn-lt"/>
              </a:rPr>
              <a:t>quantity</a:t>
            </a:r>
            <a:r>
              <a:rPr lang="en-US" sz="2600" dirty="0">
                <a:latin typeface="+mn-lt"/>
              </a:rPr>
              <a:t> - the quantity at which quantity demanded and quantity supplied are equal for a certain price level.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3400</TotalTime>
  <Words>1711</Words>
  <Application>Microsoft Office PowerPoint</Application>
  <PresentationFormat>On-screen Show (4:3)</PresentationFormat>
  <Paragraphs>175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Office Theme</vt:lpstr>
      <vt:lpstr>Supply and Demand</vt:lpstr>
      <vt:lpstr>Key Questions </vt:lpstr>
      <vt:lpstr>Basics of Demand </vt:lpstr>
      <vt:lpstr>Demand Schedule and Curve </vt:lpstr>
      <vt:lpstr>Price and Quantity Demanded Along a Demand Curve</vt:lpstr>
      <vt:lpstr>Basics of Supply</vt:lpstr>
      <vt:lpstr>Define a Supply Schedule and the Supply  Curve </vt:lpstr>
      <vt:lpstr>Price and Quantity Supplied Along a Supply Curve</vt:lpstr>
      <vt:lpstr>Market Equilibrium:  Where Demand and Supply Intersect </vt:lpstr>
      <vt:lpstr>Graphing Market Equilibrium</vt:lpstr>
      <vt:lpstr>Change in Quantity Demanded – Movement Along the Demand Curve </vt:lpstr>
      <vt:lpstr>Change in Demand – A Shift in the Demand Curve</vt:lpstr>
      <vt:lpstr>What Factors Shift a Demand Curve? </vt:lpstr>
      <vt:lpstr>How Changes in Factors Other Than Price Shift the Demand Curve</vt:lpstr>
      <vt:lpstr>Classifying Goods and Services</vt:lpstr>
      <vt:lpstr>Change in Quantity Supplied – Movement Along the Supply Curve </vt:lpstr>
      <vt:lpstr>Change in Supply – A Shift in the Supply Curve</vt:lpstr>
      <vt:lpstr>What Factors Shift a Supply Curve? </vt:lpstr>
      <vt:lpstr>How Changes in Factors Other Than Price Shift the Supply Curve</vt:lpstr>
      <vt:lpstr>Changes in Equilibrium Price and Quantity:  The Four-Step Process </vt:lpstr>
      <vt:lpstr>Example:  Shift in Supply</vt:lpstr>
      <vt:lpstr>Example:  Shift in Demand</vt:lpstr>
      <vt:lpstr>A Combined Example</vt:lpstr>
      <vt:lpstr>Price Ceilings and Price Floors</vt:lpstr>
      <vt:lpstr>A Price Ceiling Example – Rent Control</vt:lpstr>
      <vt:lpstr>A Price Floor Example – European Wheat Prices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194</cp:revision>
  <cp:lastPrinted>2019-04-26T19:12:12Z</cp:lastPrinted>
  <dcterms:created xsi:type="dcterms:W3CDTF">2019-03-29T18:35:26Z</dcterms:created>
  <dcterms:modified xsi:type="dcterms:W3CDTF">2019-08-18T13:19:39Z</dcterms:modified>
</cp:coreProperties>
</file>