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3"/>
  </p:notesMasterIdLst>
  <p:handoutMasterIdLst>
    <p:handoutMasterId r:id="rId34"/>
  </p:handoutMasterIdLst>
  <p:sldIdLst>
    <p:sldId id="490" r:id="rId2"/>
    <p:sldId id="431" r:id="rId3"/>
    <p:sldId id="432" r:id="rId4"/>
    <p:sldId id="333" r:id="rId5"/>
    <p:sldId id="480" r:id="rId6"/>
    <p:sldId id="489" r:id="rId7"/>
    <p:sldId id="438" r:id="rId8"/>
    <p:sldId id="470" r:id="rId9"/>
    <p:sldId id="348" r:id="rId10"/>
    <p:sldId id="481" r:id="rId11"/>
    <p:sldId id="479" r:id="rId12"/>
    <p:sldId id="482" r:id="rId13"/>
    <p:sldId id="447" r:id="rId14"/>
    <p:sldId id="448" r:id="rId15"/>
    <p:sldId id="486" r:id="rId16"/>
    <p:sldId id="345" r:id="rId17"/>
    <p:sldId id="484" r:id="rId18"/>
    <p:sldId id="477" r:id="rId19"/>
    <p:sldId id="476" r:id="rId20"/>
    <p:sldId id="456" r:id="rId21"/>
    <p:sldId id="485" r:id="rId22"/>
    <p:sldId id="458" r:id="rId23"/>
    <p:sldId id="455" r:id="rId24"/>
    <p:sldId id="457" r:id="rId25"/>
    <p:sldId id="467" r:id="rId26"/>
    <p:sldId id="487" r:id="rId27"/>
    <p:sldId id="471" r:id="rId28"/>
    <p:sldId id="474" r:id="rId29"/>
    <p:sldId id="472" r:id="rId30"/>
    <p:sldId id="473" r:id="rId31"/>
    <p:sldId id="475" r:id="rId3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6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0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4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8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1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75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32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7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8643-7C0B-4AFD-AAD9-1C3A236B5B07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20DA-DAA2-4735-86AB-9C9FD665F62E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8C61-410A-4E50-B9F9-B95BBE540AD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9747-08AE-4CB9-9D86-EF69F2B93B8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F434-C40A-4414-B527-C48667011C9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678A-FAFE-4D86-82A6-F3EDB9E9E39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9E12-67A3-484B-BD66-B43C66BC015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BAC5-4867-4733-9AED-FDC57CA697F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586-5937-4AE1-A6B0-85AFA55927C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754E-AB55-404E-8E82-7820DC31EFC3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A34E-CBA7-4B70-9D2E-3D1241A9DB00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94021"/>
            <a:ext cx="7498080" cy="1828800"/>
          </a:xfrm>
        </p:spPr>
        <p:txBody>
          <a:bodyPr>
            <a:noAutofit/>
          </a:bodyPr>
          <a:lstStyle/>
          <a:p>
            <a:r>
              <a:rPr lang="en-US" sz="5400" dirty="0" smtClean="0">
                <a:ln w="12700">
                  <a:noFill/>
                </a:ln>
                <a:solidFill>
                  <a:srgbClr val="C00000"/>
                </a:solidFill>
                <a:latin typeface="+mn-lt"/>
              </a:rPr>
              <a:t>Elasticity:  Concepts and Applications</a:t>
            </a:r>
            <a:endParaRPr lang="en-US" sz="5400" dirty="0">
              <a:ln w="12700">
                <a:noFill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2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Answers to Price Elasticity of Demand Exercise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+mn-lt"/>
              </a:rPr>
              <a:t>Between points H and G: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%∆Q = (1800-1600)/(1600+1800)/2 = 200/1700 = 11.7%  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%∆P =  (120-130)/(130+120)/2 =-10/125 = -8%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E</a:t>
            </a:r>
            <a:r>
              <a:rPr lang="en-US" sz="2000" baseline="-25000" dirty="0" smtClean="0"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 = 11.7% / -8% = -1.5   </a:t>
            </a:r>
            <a:r>
              <a:rPr lang="en-US" sz="2000" u="sng" dirty="0" smtClean="0">
                <a:latin typeface="+mn-lt"/>
              </a:rPr>
              <a:t>Elastic</a:t>
            </a:r>
          </a:p>
          <a:p>
            <a:r>
              <a:rPr lang="en-US" sz="2300" dirty="0" smtClean="0">
                <a:latin typeface="+mn-lt"/>
              </a:rPr>
              <a:t>Between points B and A: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%</a:t>
            </a:r>
            <a:r>
              <a:rPr lang="en-US" sz="2000" dirty="0">
                <a:latin typeface="+mn-lt"/>
              </a:rPr>
              <a:t>∆Q = </a:t>
            </a:r>
            <a:r>
              <a:rPr lang="en-US" sz="2000" dirty="0" smtClean="0">
                <a:latin typeface="+mn-lt"/>
              </a:rPr>
              <a:t>(3000-2800)/(2800+3000</a:t>
            </a:r>
            <a:r>
              <a:rPr lang="en-US" sz="2000" dirty="0">
                <a:latin typeface="+mn-lt"/>
              </a:rPr>
              <a:t>)/2 = </a:t>
            </a:r>
            <a:r>
              <a:rPr lang="en-US" sz="2000" dirty="0" smtClean="0">
                <a:latin typeface="+mn-lt"/>
              </a:rPr>
              <a:t>200/2900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smtClean="0">
                <a:latin typeface="+mn-lt"/>
              </a:rPr>
              <a:t>6.9%  </a:t>
            </a: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	%∆P =  </a:t>
            </a:r>
            <a:r>
              <a:rPr lang="en-US" sz="2000" dirty="0" smtClean="0">
                <a:latin typeface="+mn-lt"/>
              </a:rPr>
              <a:t>(60-70)/(70+60</a:t>
            </a:r>
            <a:r>
              <a:rPr lang="en-US" sz="2000" dirty="0">
                <a:latin typeface="+mn-lt"/>
              </a:rPr>
              <a:t>)/2 =-</a:t>
            </a:r>
            <a:r>
              <a:rPr lang="en-US" sz="2000" dirty="0" smtClean="0">
                <a:latin typeface="+mn-lt"/>
              </a:rPr>
              <a:t>10/65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smtClean="0">
                <a:latin typeface="+mn-lt"/>
              </a:rPr>
              <a:t>-15.4%</a:t>
            </a: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	E</a:t>
            </a:r>
            <a:r>
              <a:rPr lang="en-US" sz="2000" baseline="-25000" dirty="0">
                <a:latin typeface="+mn-lt"/>
              </a:rPr>
              <a:t>D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 smtClean="0">
                <a:latin typeface="+mn-lt"/>
              </a:rPr>
              <a:t>6.9% </a:t>
            </a:r>
            <a:r>
              <a:rPr lang="en-US" sz="2000" dirty="0">
                <a:latin typeface="+mn-lt"/>
              </a:rPr>
              <a:t>/ </a:t>
            </a:r>
            <a:r>
              <a:rPr lang="en-US" sz="2000" dirty="0" smtClean="0">
                <a:latin typeface="+mn-lt"/>
              </a:rPr>
              <a:t>-15.4%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smtClean="0">
                <a:latin typeface="+mn-lt"/>
              </a:rPr>
              <a:t>-0.45  </a:t>
            </a:r>
            <a:r>
              <a:rPr lang="en-US" sz="2000" u="sng" dirty="0" smtClean="0">
                <a:latin typeface="+mn-lt"/>
              </a:rPr>
              <a:t>Inelastic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en-US" sz="2300" dirty="0">
              <a:latin typeface="+mn-lt"/>
            </a:endParaRPr>
          </a:p>
          <a:p>
            <a:pPr marL="0" indent="0">
              <a:buNone/>
            </a:pPr>
            <a:endParaRPr lang="en-US" sz="26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Exercise: Calculating the Price Elasticity of Supply From a Supply Curve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Use the midpoint formula to calculate the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price elasticity of 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supply between points A and B.</a:t>
            </a:r>
          </a:p>
          <a:p>
            <a:r>
              <a:rPr lang="en-US" sz="2400" u="sng" dirty="0" smtClean="0">
                <a:latin typeface="+mn-lt"/>
              </a:rPr>
              <a:t>Question</a:t>
            </a:r>
            <a:r>
              <a:rPr lang="en-US" sz="2400" dirty="0" smtClean="0">
                <a:latin typeface="+mn-lt"/>
              </a:rPr>
              <a:t>:  Is supply elastic or inelastic with respect to price?</a:t>
            </a:r>
            <a:endParaRPr lang="en-US" sz="2400" dirty="0" smtClean="0">
              <a:solidFill>
                <a:schemeClr val="dk1"/>
              </a:solidFill>
              <a:latin typeface="+mn-lt"/>
            </a:endParaRPr>
          </a:p>
          <a:p>
            <a:endParaRPr lang="en-US" sz="24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00" descr="CNX_Econ_C05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828800"/>
            <a:ext cx="4297680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9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Answer to Price Elasticity of Supply Exercise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+mn-lt"/>
              </a:rPr>
              <a:t>Between points A and B: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%∆Q = (13000-10000)/(10000+13000)/2 = 3000/11500 = 26.1%  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%∆P =  (700-650)/(650+700)/2 = 50/675 = 7.4%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	E</a:t>
            </a:r>
            <a:r>
              <a:rPr lang="en-US" sz="2000" baseline="-25000" dirty="0" smtClean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 = 26.1% / 7.4% = 3.5  </a:t>
            </a:r>
            <a:r>
              <a:rPr lang="en-US" sz="2000" u="sng" dirty="0" smtClean="0">
                <a:latin typeface="+mn-lt"/>
              </a:rPr>
              <a:t>Elastic</a:t>
            </a:r>
          </a:p>
          <a:p>
            <a:endParaRPr lang="en-US" sz="2300" dirty="0" smtClean="0">
              <a:latin typeface="+mn-lt"/>
            </a:endParaRPr>
          </a:p>
          <a:p>
            <a:pPr marL="0" indent="0">
              <a:buNone/>
            </a:pPr>
            <a:endParaRPr lang="en-US" sz="2300" dirty="0">
              <a:latin typeface="+mn-lt"/>
            </a:endParaRPr>
          </a:p>
          <a:p>
            <a:pPr marL="0" indent="0">
              <a:buNone/>
            </a:pPr>
            <a:endParaRPr lang="en-US" sz="26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Infinite Elasticity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645920"/>
            <a:ext cx="786384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+mn-lt"/>
              </a:rPr>
              <a:t>One extreme case is </a:t>
            </a:r>
            <a:r>
              <a:rPr lang="en-US" sz="2200" b="1" dirty="0" smtClean="0">
                <a:latin typeface="+mn-lt"/>
              </a:rPr>
              <a:t>infinite</a:t>
            </a:r>
            <a:r>
              <a:rPr lang="en-US" sz="2200" dirty="0" smtClean="0">
                <a:latin typeface="+mn-lt"/>
              </a:rPr>
              <a:t> elasticity which means that the </a:t>
            </a:r>
            <a:r>
              <a:rPr lang="en-US" sz="2200" dirty="0">
                <a:latin typeface="+mn-lt"/>
              </a:rPr>
              <a:t>quantity demanded </a:t>
            </a:r>
            <a:r>
              <a:rPr lang="en-US" sz="2200" dirty="0" smtClean="0">
                <a:latin typeface="+mn-lt"/>
              </a:rPr>
              <a:t>or </a:t>
            </a:r>
            <a:r>
              <a:rPr lang="en-US" sz="2200" dirty="0">
                <a:latin typeface="+mn-lt"/>
              </a:rPr>
              <a:t>supplied </a:t>
            </a:r>
            <a:r>
              <a:rPr lang="en-US" sz="2200" dirty="0" smtClean="0">
                <a:latin typeface="+mn-lt"/>
              </a:rPr>
              <a:t>changes </a:t>
            </a:r>
            <a:r>
              <a:rPr lang="en-US" sz="2200" dirty="0">
                <a:latin typeface="+mn-lt"/>
              </a:rPr>
              <a:t>by an infinite amount in response to any change in </a:t>
            </a:r>
            <a:r>
              <a:rPr lang="en-US" sz="2200" dirty="0" smtClean="0">
                <a:latin typeface="+mn-lt"/>
              </a:rPr>
              <a:t>price.  </a:t>
            </a:r>
          </a:p>
          <a:p>
            <a:r>
              <a:rPr lang="en-US" sz="2200" dirty="0" smtClean="0">
                <a:latin typeface="+mn-lt"/>
              </a:rPr>
              <a:t>In either case, </a:t>
            </a:r>
            <a:r>
              <a:rPr lang="en-US" sz="2200" dirty="0">
                <a:latin typeface="+mn-lt"/>
              </a:rPr>
              <a:t>the </a:t>
            </a:r>
            <a:r>
              <a:rPr lang="en-US" sz="2200" dirty="0" smtClean="0">
                <a:latin typeface="+mn-lt"/>
              </a:rPr>
              <a:t>curve is horizontal.</a:t>
            </a:r>
          </a:p>
          <a:p>
            <a:r>
              <a:rPr lang="en-US" sz="2200" dirty="0" smtClean="0">
                <a:latin typeface="+mn-lt"/>
              </a:rPr>
              <a:t>An example of infinite </a:t>
            </a:r>
            <a:r>
              <a:rPr lang="en-US" sz="2200" dirty="0" smtClean="0">
                <a:latin typeface="+mn-lt"/>
              </a:rPr>
              <a:t>demand </a:t>
            </a:r>
            <a:r>
              <a:rPr lang="en-US" sz="2200" dirty="0" smtClean="0">
                <a:latin typeface="+mn-lt"/>
              </a:rPr>
              <a:t>elasticity is the </a:t>
            </a:r>
            <a:r>
              <a:rPr lang="en-US" sz="2200" dirty="0" smtClean="0">
                <a:latin typeface="+mn-lt"/>
              </a:rPr>
              <a:t>individual firm’s demand curve in a </a:t>
            </a:r>
            <a:r>
              <a:rPr lang="en-US" sz="2200" dirty="0" smtClean="0">
                <a:latin typeface="+mn-lt"/>
              </a:rPr>
              <a:t>competitive market:  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Shape 106" descr="CNX_Econ_C05_000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7796" y="3474720"/>
            <a:ext cx="585216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Zero Elasticity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645920"/>
            <a:ext cx="786384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+mn-lt"/>
              </a:rPr>
              <a:t>A second extreme case is </a:t>
            </a:r>
            <a:r>
              <a:rPr lang="en-US" sz="2200" b="1" dirty="0" smtClean="0">
                <a:latin typeface="+mn-lt"/>
              </a:rPr>
              <a:t>zero</a:t>
            </a:r>
            <a:r>
              <a:rPr lang="en-US" sz="2200" dirty="0" smtClean="0">
                <a:latin typeface="+mn-lt"/>
              </a:rPr>
              <a:t> elasticity, which means that the </a:t>
            </a:r>
            <a:r>
              <a:rPr lang="en-US" sz="2200" dirty="0">
                <a:latin typeface="+mn-lt"/>
              </a:rPr>
              <a:t>quantity demanded </a:t>
            </a:r>
            <a:r>
              <a:rPr lang="en-US" sz="2200" dirty="0" smtClean="0">
                <a:latin typeface="+mn-lt"/>
              </a:rPr>
              <a:t>or </a:t>
            </a:r>
            <a:r>
              <a:rPr lang="en-US" sz="2200" dirty="0">
                <a:latin typeface="+mn-lt"/>
              </a:rPr>
              <a:t>supplied </a:t>
            </a:r>
            <a:r>
              <a:rPr lang="en-US" sz="2200" dirty="0" smtClean="0">
                <a:latin typeface="+mn-lt"/>
              </a:rPr>
              <a:t>does not change at all, regardless of the </a:t>
            </a:r>
            <a:r>
              <a:rPr lang="en-US" sz="2200" dirty="0">
                <a:latin typeface="+mn-lt"/>
              </a:rPr>
              <a:t>change in </a:t>
            </a:r>
            <a:r>
              <a:rPr lang="en-US" sz="2200" dirty="0" smtClean="0">
                <a:latin typeface="+mn-lt"/>
              </a:rPr>
              <a:t>price.  </a:t>
            </a:r>
          </a:p>
          <a:p>
            <a:r>
              <a:rPr lang="en-US" sz="2200" dirty="0" smtClean="0">
                <a:latin typeface="+mn-lt"/>
              </a:rPr>
              <a:t>In either case, </a:t>
            </a:r>
            <a:r>
              <a:rPr lang="en-US" sz="2200" dirty="0">
                <a:latin typeface="+mn-lt"/>
              </a:rPr>
              <a:t>the </a:t>
            </a:r>
            <a:r>
              <a:rPr lang="en-US" sz="2200" dirty="0" smtClean="0">
                <a:latin typeface="+mn-lt"/>
              </a:rPr>
              <a:t>curve is horizontal.</a:t>
            </a:r>
          </a:p>
          <a:p>
            <a:r>
              <a:rPr lang="en-US" sz="2200" dirty="0" smtClean="0">
                <a:latin typeface="+mn-lt"/>
              </a:rPr>
              <a:t>An example of zero demand elasticity is the demand for a life-saving drug.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14" descr="CNX_Econ_C05_000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45920" y="3474720"/>
            <a:ext cx="585216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5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Constant Unitary Elasticity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9768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Constant </a:t>
            </a:r>
            <a:r>
              <a:rPr lang="en-US" sz="2000" b="1" dirty="0">
                <a:latin typeface="+mn-lt"/>
              </a:rPr>
              <a:t>unitary elasticity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for demand or supply, occurs </a:t>
            </a:r>
            <a:r>
              <a:rPr lang="en-US" sz="2000" dirty="0">
                <a:latin typeface="+mn-lt"/>
              </a:rPr>
              <a:t>when a </a:t>
            </a:r>
            <a:r>
              <a:rPr lang="en-US" sz="2000" dirty="0" smtClean="0">
                <a:latin typeface="+mn-lt"/>
              </a:rPr>
              <a:t>given % change in price results </a:t>
            </a:r>
            <a:r>
              <a:rPr lang="en-US" sz="2000" dirty="0">
                <a:latin typeface="+mn-lt"/>
              </a:rPr>
              <a:t>in </a:t>
            </a:r>
            <a:r>
              <a:rPr lang="en-US" sz="2000" dirty="0" smtClean="0">
                <a:latin typeface="+mn-lt"/>
              </a:rPr>
              <a:t>the same % change in quantity demanded or supplied.</a:t>
            </a:r>
          </a:p>
          <a:p>
            <a:pPr lvl="1"/>
            <a:r>
              <a:rPr lang="en-US" sz="1800" dirty="0" smtClean="0">
                <a:latin typeface="+mn-lt"/>
              </a:rPr>
              <a:t>The coefficient for unitary elasticity is 1.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As shown, a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demand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curve with constant unitary elasticity will be a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curved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line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 supply curve with constant unitary elasticity will be a straight line from the origin.</a:t>
            </a:r>
            <a:endParaRPr lang="en-US" sz="2000" dirty="0">
              <a:latin typeface="+mn-lt"/>
            </a:endParaRPr>
          </a:p>
          <a:p>
            <a:endParaRPr lang="en-US" sz="22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sz="24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22" descr="CNX_Econ_C05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828800"/>
            <a:ext cx="4206240" cy="356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5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are the Determinants of Price Elasticity of Demand?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9768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+mn-lt"/>
              </a:rPr>
              <a:t>The primary determinant is the availability of substitutes.</a:t>
            </a:r>
          </a:p>
          <a:p>
            <a:pPr lvl="1"/>
            <a:r>
              <a:rPr lang="en-US" sz="2200" dirty="0" smtClean="0">
                <a:latin typeface="+mn-lt"/>
              </a:rPr>
              <a:t>The more substitutes for a good, the greater the price elasticity of that good.</a:t>
            </a:r>
          </a:p>
          <a:p>
            <a:r>
              <a:rPr lang="en-US" sz="2400" dirty="0" smtClean="0">
                <a:latin typeface="+mn-lt"/>
              </a:rPr>
              <a:t>The importance of the good in the household budget.</a:t>
            </a:r>
          </a:p>
          <a:p>
            <a:pPr lvl="1"/>
            <a:r>
              <a:rPr lang="en-US" sz="2200" dirty="0" smtClean="0">
                <a:latin typeface="+mn-lt"/>
              </a:rPr>
              <a:t>If the good constitutes a big part of the budget, its demand is more price elastic.</a:t>
            </a:r>
          </a:p>
          <a:p>
            <a:r>
              <a:rPr lang="en-US" sz="2400" dirty="0" smtClean="0">
                <a:latin typeface="+mn-lt"/>
              </a:rPr>
              <a:t>How broadly the market for the good is defined.</a:t>
            </a:r>
          </a:p>
          <a:p>
            <a:pPr lvl="1"/>
            <a:r>
              <a:rPr lang="en-US" sz="2000" dirty="0" smtClean="0">
                <a:latin typeface="+mn-lt"/>
              </a:rPr>
              <a:t>The elasticity for a specific brand of mustard is higher than the elasticity of demand for mustard as a category.</a:t>
            </a:r>
          </a:p>
          <a:p>
            <a:r>
              <a:rPr lang="en-US" sz="2400" dirty="0" smtClean="0">
                <a:latin typeface="+mn-lt"/>
              </a:rPr>
              <a:t>The time horizon being considered.</a:t>
            </a:r>
          </a:p>
          <a:p>
            <a:pPr lvl="1"/>
            <a:r>
              <a:rPr lang="en-US" sz="2200" dirty="0" smtClean="0">
                <a:latin typeface="+mn-lt"/>
              </a:rPr>
              <a:t>The longer the time horizon, the greater the price elasticity (see next slide).</a:t>
            </a:r>
          </a:p>
          <a:p>
            <a:endParaRPr lang="en-US" sz="2400" dirty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and Quantity Response to Supply Change in the Short vs. Long Run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389120"/>
            <a:ext cx="78638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Start at E</a:t>
            </a:r>
            <a:r>
              <a:rPr lang="en-US" baseline="-25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on both panels and consider impact of a leftward shift in supply of oil from S</a:t>
            </a:r>
            <a:r>
              <a:rPr lang="en-US" baseline="-25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S</a:t>
            </a:r>
            <a:r>
              <a:rPr lang="en-US" baseline="-25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 shows the impact on P and Q of oil in the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short run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given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inelastic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short-run demand.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 shows the impact on P and Q oil in the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long run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given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elastic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long-run demand.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83" descr="CNX_Econ_C05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7280" y="1463040"/>
            <a:ext cx="6858000" cy="292608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7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are the Determinants of Price Elasticity of Supply?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The flexibility of producers in ramping up or ramping down production of goods and services.</a:t>
            </a:r>
          </a:p>
          <a:p>
            <a:pPr lvl="1"/>
            <a:r>
              <a:rPr lang="en-US" sz="2200" dirty="0" smtClean="0">
                <a:latin typeface="+mn-lt"/>
              </a:rPr>
              <a:t>Greater flexibility means more responsiveness and therefore, higher elasticity of supply.</a:t>
            </a:r>
          </a:p>
          <a:p>
            <a:pPr lvl="1"/>
            <a:r>
              <a:rPr lang="en-US" sz="2200" dirty="0" smtClean="0">
                <a:latin typeface="+mn-lt"/>
              </a:rPr>
              <a:t>Flexibility is a function of production capacity and the ability to store goods.</a:t>
            </a:r>
          </a:p>
          <a:p>
            <a:r>
              <a:rPr lang="en-US" sz="2400" dirty="0" smtClean="0">
                <a:latin typeface="+mn-lt"/>
              </a:rPr>
              <a:t>The time horizon being considered.</a:t>
            </a:r>
          </a:p>
          <a:p>
            <a:pPr lvl="1"/>
            <a:r>
              <a:rPr lang="en-US" sz="2200" dirty="0" smtClean="0">
                <a:latin typeface="+mn-lt"/>
              </a:rPr>
              <a:t>During the immediate horizon, elasticity tends to be lower.</a:t>
            </a:r>
          </a:p>
          <a:p>
            <a:endParaRPr lang="en-US" sz="2400" dirty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Applications of Price Elasticity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Here are three applications of price elasticity.</a:t>
            </a:r>
          </a:p>
          <a:p>
            <a:pPr lvl="1"/>
            <a:r>
              <a:rPr lang="en-US" sz="2200" dirty="0" smtClean="0">
                <a:latin typeface="+mn-lt"/>
              </a:rPr>
              <a:t>Assessing the price/quantity response of a change in supply.</a:t>
            </a:r>
          </a:p>
          <a:p>
            <a:pPr lvl="1"/>
            <a:r>
              <a:rPr lang="en-US" sz="2200" dirty="0" smtClean="0">
                <a:latin typeface="+mn-lt"/>
              </a:rPr>
              <a:t>The incidence of taxation.</a:t>
            </a:r>
          </a:p>
          <a:p>
            <a:pPr lvl="1"/>
            <a:r>
              <a:rPr lang="en-US" sz="2200" dirty="0" smtClean="0">
                <a:latin typeface="+mn-lt"/>
              </a:rPr>
              <a:t>The relationship between elasticity and total revenue.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200" dirty="0">
                <a:latin typeface="+mn-lt"/>
                <a:hlinkClick r:id="rId3"/>
              </a:rPr>
              <a:t>https://openstax.org/details/books/principles-microeconomics-2e</a:t>
            </a:r>
            <a:endParaRPr lang="en-US" sz="22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Price Change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Increases in business costs shift the supply curve to the right and decreases shift it to the left.  </a:t>
            </a:r>
          </a:p>
          <a:p>
            <a:r>
              <a:rPr lang="en-US" sz="2400" dirty="0" smtClean="0">
                <a:latin typeface="+mn-lt"/>
              </a:rPr>
              <a:t>The impact of the change in costs on market equilibrium, however, depends on the relative elasticities of the market demand and market supply curves.</a:t>
            </a:r>
          </a:p>
          <a:p>
            <a:endParaRPr lang="en-US" sz="2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Price Change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8205" y="4389120"/>
            <a:ext cx="78638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 rise in production costs shifts supply to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left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from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1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meaning that firms are now willing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to supply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only a lesser quantity at any price.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If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is inelastic,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result of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cost increase will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be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 much higher price but only a small decrease in quantity.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If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is elastic,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result will be only slightly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higher prices but a large decrease in quantity. </a:t>
            </a: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53" descr="CNX_Econ_C05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5920" y="1280160"/>
            <a:ext cx="5852160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5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Price Change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(3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8205" y="4389120"/>
            <a:ext cx="78638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 fall in production costs shifts supply to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right from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1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meaning that firms will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be willing to supply a greater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quantity at any price.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If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is inelastic,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result of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fall in cost will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be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 much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lower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price but a small increase in quantity.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If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is elastic,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result will be only slightly lower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prices but a large increase in quantity. </a:t>
            </a: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46" descr="CNX_Econ_C05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5920" y="1280160"/>
            <a:ext cx="5852160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7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Tax Incidence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Tax </a:t>
            </a:r>
            <a:r>
              <a:rPr lang="en-US" sz="2400" b="1" dirty="0">
                <a:latin typeface="+mn-lt"/>
              </a:rPr>
              <a:t>incidence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– refers to the manner </a:t>
            </a:r>
            <a:r>
              <a:rPr lang="en-US" sz="2400" dirty="0">
                <a:latin typeface="+mn-lt"/>
              </a:rPr>
              <a:t>in which the tax burden is divided between buyers and </a:t>
            </a:r>
            <a:r>
              <a:rPr lang="en-US" sz="2400" dirty="0" smtClean="0">
                <a:latin typeface="+mn-lt"/>
              </a:rPr>
              <a:t>sellers.</a:t>
            </a:r>
          </a:p>
          <a:p>
            <a:r>
              <a:rPr lang="en-US" sz="2400" dirty="0" smtClean="0">
                <a:latin typeface="+mn-lt"/>
              </a:rPr>
              <a:t>The incidence of a tax depends on the relative elasticities of the demand and supply curves. </a:t>
            </a:r>
          </a:p>
          <a:p>
            <a:pPr lvl="1"/>
            <a:r>
              <a:rPr lang="en-US" sz="2200" dirty="0" smtClean="0">
                <a:latin typeface="+mn-lt"/>
              </a:rPr>
              <a:t>If </a:t>
            </a:r>
            <a:r>
              <a:rPr lang="en-US" sz="2200" dirty="0">
                <a:latin typeface="+mn-lt"/>
              </a:rPr>
              <a:t>demand is more </a:t>
            </a:r>
            <a:r>
              <a:rPr lang="en-US" sz="2200" u="sng" dirty="0" smtClean="0">
                <a:latin typeface="+mn-lt"/>
              </a:rPr>
              <a:t>inelastic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than supply, </a:t>
            </a:r>
            <a:r>
              <a:rPr lang="en-US" sz="2200" u="sng" dirty="0" smtClean="0">
                <a:latin typeface="+mn-lt"/>
              </a:rPr>
              <a:t>buyers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bear most of the tax </a:t>
            </a:r>
            <a:r>
              <a:rPr lang="en-US" sz="2200" dirty="0" smtClean="0">
                <a:latin typeface="+mn-lt"/>
              </a:rPr>
              <a:t>incidence. </a:t>
            </a:r>
          </a:p>
          <a:p>
            <a:pPr lvl="1"/>
            <a:r>
              <a:rPr lang="en-US" sz="2200" dirty="0" smtClean="0">
                <a:latin typeface="+mn-lt"/>
              </a:rPr>
              <a:t>If </a:t>
            </a:r>
            <a:r>
              <a:rPr lang="en-US" sz="2200" dirty="0">
                <a:latin typeface="+mn-lt"/>
              </a:rPr>
              <a:t>supply is more </a:t>
            </a:r>
            <a:r>
              <a:rPr lang="en-US" sz="2200" u="sng" dirty="0" smtClean="0">
                <a:latin typeface="+mn-lt"/>
              </a:rPr>
              <a:t>inelastic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than demand, </a:t>
            </a:r>
            <a:r>
              <a:rPr lang="en-US" sz="2200" u="sng" dirty="0">
                <a:latin typeface="+mn-lt"/>
              </a:rPr>
              <a:t>sellers</a:t>
            </a:r>
            <a:r>
              <a:rPr lang="en-US" sz="2200" dirty="0">
                <a:latin typeface="+mn-lt"/>
              </a:rPr>
              <a:t> bear most of the tax </a:t>
            </a:r>
            <a:r>
              <a:rPr lang="en-US" sz="2200" dirty="0" smtClean="0">
                <a:latin typeface="+mn-lt"/>
              </a:rPr>
              <a:t>incidence.</a:t>
            </a:r>
            <a:endParaRPr lang="en-US" sz="2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Tax Incidence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389120"/>
            <a:ext cx="79552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An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excise tax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creates a gap between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price paid by consumers (Pc) and the price received by producers (Pp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Demand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is more elastic than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supply so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tax incidence on consumers</a:t>
            </a:r>
            <a:r>
              <a:rPr lang="en-US" i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Pc – </a:t>
            </a:r>
            <a:r>
              <a:rPr lang="en-US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Pe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is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less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than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on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producers, </a:t>
            </a:r>
            <a:r>
              <a:rPr lang="en-US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Pe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– Pp. </a:t>
            </a: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Supply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is more elastic than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so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tax incidence on consumers, Pc – </a:t>
            </a:r>
            <a:r>
              <a:rPr lang="en-US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Pe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is larger than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on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producers, </a:t>
            </a:r>
            <a:r>
              <a:rPr lang="en-US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Pe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– Pp.</a:t>
            </a: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69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60" y="1371600"/>
            <a:ext cx="7498080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03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Total Revenue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>
                    <a:latin typeface="+mn-lt"/>
                  </a:rPr>
                  <a:t>For a firm facing a downward-sloping demand curve, price elasticity is key to understanding the change in the firm’s </a:t>
                </a:r>
                <a:r>
                  <a:rPr lang="en-US" sz="2400" b="1" dirty="0" smtClean="0">
                    <a:latin typeface="+mn-lt"/>
                  </a:rPr>
                  <a:t>total revenue</a:t>
                </a:r>
                <a:r>
                  <a:rPr lang="en-US" sz="2400" dirty="0" smtClean="0">
                    <a:latin typeface="+mn-lt"/>
                  </a:rPr>
                  <a:t> due to a change in price</a:t>
                </a:r>
                <a:r>
                  <a:rPr lang="en-US" sz="2400" dirty="0" smtClean="0">
                    <a:latin typeface="+mn-lt"/>
                  </a:rPr>
                  <a:t>.</a:t>
                </a:r>
              </a:p>
              <a:p>
                <a:endParaRPr lang="en-US" sz="2400" dirty="0" smtClean="0">
                  <a:latin typeface="+mn-lt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𝑻𝒐𝒕𝒂𝒍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𝑹𝒆𝒗𝒆𝒏𝒖𝒆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𝑷𝒓𝒊𝒄𝒆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𝑸𝒖𝒂𝒏𝒕𝒊𝒕𝒚</m:t>
                      </m:r>
                    </m:oMath>
                  </m:oMathPara>
                </a14:m>
                <a:endParaRPr lang="en-US" sz="2200" b="1" dirty="0" smtClean="0">
                  <a:latin typeface="+mn-lt"/>
                </a:endParaRPr>
              </a:p>
              <a:p>
                <a:endParaRPr lang="en-US" sz="2400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We </a:t>
                </a:r>
                <a:r>
                  <a:rPr lang="en-US" sz="2400" dirty="0" smtClean="0">
                    <a:latin typeface="+mn-lt"/>
                  </a:rPr>
                  <a:t>know the </a:t>
                </a:r>
                <a:r>
                  <a:rPr lang="en-US" sz="2400" b="1" dirty="0" smtClean="0">
                    <a:latin typeface="+mn-lt"/>
                  </a:rPr>
                  <a:t>direction</a:t>
                </a:r>
                <a:r>
                  <a:rPr lang="en-US" sz="2400" dirty="0" smtClean="0">
                    <a:latin typeface="+mn-lt"/>
                  </a:rPr>
                  <a:t> of change in quantity demanded due to a change in price. The law of demand tells us that a firm can sell more only if it lowers its price.  </a:t>
                </a:r>
              </a:p>
              <a:p>
                <a:r>
                  <a:rPr lang="en-US" sz="2400" dirty="0" smtClean="0">
                    <a:latin typeface="+mn-lt"/>
                  </a:rPr>
                  <a:t>Elasticity tells us about the </a:t>
                </a:r>
                <a:r>
                  <a:rPr lang="en-US" sz="2400" b="1" dirty="0" smtClean="0">
                    <a:latin typeface="+mn-lt"/>
                  </a:rPr>
                  <a:t>responsiveness</a:t>
                </a:r>
                <a:r>
                  <a:rPr lang="en-US" sz="2400" dirty="0" smtClean="0">
                    <a:latin typeface="+mn-lt"/>
                  </a:rPr>
                  <a:t> of that change.  </a:t>
                </a:r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3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Elasticity and Total Revenue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+mn-lt"/>
                  </a:rPr>
                  <a:t>The effect of a price change on total revenue depends on the elasticity of demand.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If demand is elastic,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</m:t>
                    </m:r>
                  </m:oMath>
                </a14:m>
                <a:r>
                  <a:rPr lang="en-US" sz="2200" dirty="0" smtClean="0">
                    <a:latin typeface="+mn-lt"/>
                  </a:rPr>
                  <a:t> a 1% decrease in price will increase quantity demanded by more than 1%, leading to an increase in total revenue.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If </a:t>
                </a:r>
                <a:r>
                  <a:rPr lang="en-US" sz="2200" dirty="0">
                    <a:latin typeface="+mn-lt"/>
                  </a:rPr>
                  <a:t>demand is </a:t>
                </a:r>
                <a:r>
                  <a:rPr lang="en-US" sz="2200" dirty="0" smtClean="0">
                    <a:latin typeface="+mn-lt"/>
                  </a:rPr>
                  <a:t>inelastic</a:t>
                </a:r>
                <a:r>
                  <a:rPr lang="en-US" sz="22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200" dirty="0" smtClean="0">
                    <a:latin typeface="+mn-lt"/>
                  </a:rPr>
                  <a:t>,</a:t>
                </a:r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 smtClean="0">
                    <a:latin typeface="+mn-lt"/>
                  </a:rPr>
                  <a:t>a 1% decrease </a:t>
                </a:r>
                <a:r>
                  <a:rPr lang="en-US" sz="2200" dirty="0">
                    <a:latin typeface="+mn-lt"/>
                  </a:rPr>
                  <a:t>in price </a:t>
                </a:r>
                <a:r>
                  <a:rPr lang="en-US" sz="2200" dirty="0" smtClean="0">
                    <a:latin typeface="+mn-lt"/>
                  </a:rPr>
                  <a:t>will </a:t>
                </a:r>
                <a:r>
                  <a:rPr lang="en-US" sz="2200" dirty="0">
                    <a:latin typeface="+mn-lt"/>
                  </a:rPr>
                  <a:t>increase quantity demanded by </a:t>
                </a:r>
                <a:r>
                  <a:rPr lang="en-US" sz="2200" dirty="0" smtClean="0">
                    <a:latin typeface="+mn-lt"/>
                  </a:rPr>
                  <a:t>less than </a:t>
                </a:r>
                <a:r>
                  <a:rPr lang="en-US" sz="2200" dirty="0">
                    <a:latin typeface="+mn-lt"/>
                  </a:rPr>
                  <a:t>1</a:t>
                </a:r>
                <a:r>
                  <a:rPr lang="en-US" sz="2200" dirty="0" smtClean="0">
                    <a:latin typeface="+mn-lt"/>
                  </a:rPr>
                  <a:t>%, </a:t>
                </a:r>
                <a:r>
                  <a:rPr lang="en-US" sz="2200" dirty="0">
                    <a:latin typeface="+mn-lt"/>
                  </a:rPr>
                  <a:t>leading to </a:t>
                </a:r>
                <a:r>
                  <a:rPr lang="en-US" sz="2200" dirty="0" smtClean="0">
                    <a:latin typeface="+mn-lt"/>
                  </a:rPr>
                  <a:t>a decrease </a:t>
                </a:r>
                <a:r>
                  <a:rPr lang="en-US" sz="2200" dirty="0">
                    <a:latin typeface="+mn-lt"/>
                  </a:rPr>
                  <a:t>in total revenue</a:t>
                </a:r>
                <a:r>
                  <a:rPr lang="en-US" sz="2200" dirty="0" smtClean="0">
                    <a:latin typeface="+mn-lt"/>
                  </a:rPr>
                  <a:t>.</a:t>
                </a:r>
              </a:p>
              <a:p>
                <a:pPr lvl="1"/>
                <a:r>
                  <a:rPr lang="en-US" sz="2200" dirty="0">
                    <a:latin typeface="+mn-lt"/>
                  </a:rPr>
                  <a:t>If demand is </a:t>
                </a:r>
                <a:r>
                  <a:rPr lang="en-US" sz="2200" dirty="0" smtClean="0">
                    <a:latin typeface="+mn-lt"/>
                  </a:rPr>
                  <a:t>unitary elastic</a:t>
                </a:r>
                <a:r>
                  <a:rPr lang="en-US" sz="22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200" dirty="0">
                    <a:latin typeface="+mn-lt"/>
                  </a:rPr>
                  <a:t>, </a:t>
                </a:r>
                <a:r>
                  <a:rPr lang="en-US" sz="2200" dirty="0" smtClean="0">
                    <a:latin typeface="+mn-lt"/>
                  </a:rPr>
                  <a:t>a 1% </a:t>
                </a:r>
                <a:r>
                  <a:rPr lang="en-US" sz="2200" dirty="0">
                    <a:latin typeface="+mn-lt"/>
                  </a:rPr>
                  <a:t>decrease in price of 1% will increase quantity demanded by </a:t>
                </a:r>
                <a:r>
                  <a:rPr lang="en-US" sz="2200" dirty="0" smtClean="0">
                    <a:latin typeface="+mn-lt"/>
                  </a:rPr>
                  <a:t>exactly 1</a:t>
                </a:r>
                <a:r>
                  <a:rPr lang="en-US" sz="2200" dirty="0">
                    <a:latin typeface="+mn-lt"/>
                  </a:rPr>
                  <a:t>%, </a:t>
                </a:r>
                <a:r>
                  <a:rPr lang="en-US" sz="2200" dirty="0" smtClean="0">
                    <a:latin typeface="+mn-lt"/>
                  </a:rPr>
                  <a:t>resulting in no change </a:t>
                </a:r>
                <a:r>
                  <a:rPr lang="en-US" sz="2200" dirty="0">
                    <a:latin typeface="+mn-lt"/>
                  </a:rPr>
                  <a:t>in total revenue.</a:t>
                </a:r>
              </a:p>
              <a:p>
                <a:pPr lvl="1"/>
                <a:endParaRPr lang="en-US" sz="2000" dirty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2222" r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Income Elasticity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+mn-lt"/>
                  </a:rPr>
                  <a:t>Income </a:t>
                </a:r>
                <a:r>
                  <a:rPr lang="en-US" sz="2400" b="1" dirty="0">
                    <a:latin typeface="+mn-lt"/>
                  </a:rPr>
                  <a:t>elasticity of demand</a:t>
                </a:r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– the response of demand to a change in income.</a:t>
                </a:r>
              </a:p>
              <a:p>
                <a:endParaRPr lang="en-US" sz="2400" dirty="0" smtClean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𝓔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𝑫𝒆𝒎𝒂𝒏𝒅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𝑰𝒏𝒄𝒐𝒎𝒆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latin typeface="+mn-lt"/>
                </a:endParaRPr>
              </a:p>
              <a:p>
                <a:endParaRPr lang="en-US" sz="2400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For </a:t>
                </a:r>
                <a:r>
                  <a:rPr lang="en-US" sz="2400" dirty="0">
                    <a:latin typeface="+mn-lt"/>
                  </a:rPr>
                  <a:t>most </a:t>
                </a:r>
                <a:r>
                  <a:rPr lang="en-US" sz="2400" dirty="0" smtClean="0">
                    <a:latin typeface="+mn-lt"/>
                  </a:rPr>
                  <a:t>goods, income </a:t>
                </a:r>
                <a:r>
                  <a:rPr lang="en-US" sz="2400" dirty="0">
                    <a:latin typeface="+mn-lt"/>
                  </a:rPr>
                  <a:t>elasticity of demand is </a:t>
                </a:r>
                <a:r>
                  <a:rPr lang="en-US" sz="2400" dirty="0" smtClean="0">
                    <a:latin typeface="+mn-lt"/>
                  </a:rPr>
                  <a:t>positive meaning that a rise </a:t>
                </a:r>
                <a:r>
                  <a:rPr lang="en-US" sz="2400" dirty="0">
                    <a:latin typeface="+mn-lt"/>
                  </a:rPr>
                  <a:t>in income will cause an increase in </a:t>
                </a:r>
                <a:r>
                  <a:rPr lang="en-US" sz="2400" dirty="0" smtClean="0">
                    <a:latin typeface="+mn-lt"/>
                  </a:rPr>
                  <a:t>demand (a rightward shift in the demand curve).  </a:t>
                </a:r>
                <a:endParaRPr lang="en-US" sz="2400" dirty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2222" r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Income Elasticity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+mn-lt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>
                    <a:latin typeface="+mn-lt"/>
                  </a:rPr>
                  <a:t>, the </a:t>
                </a:r>
                <a:r>
                  <a:rPr lang="en-US" sz="2400" dirty="0" smtClean="0">
                    <a:latin typeface="+mn-lt"/>
                  </a:rPr>
                  <a:t>good is a </a:t>
                </a:r>
                <a:r>
                  <a:rPr lang="en-US" sz="2400" b="1" dirty="0" smtClean="0">
                    <a:latin typeface="+mn-lt"/>
                  </a:rPr>
                  <a:t>normal </a:t>
                </a:r>
                <a:r>
                  <a:rPr lang="en-US" sz="2400" dirty="0" smtClean="0">
                    <a:latin typeface="+mn-lt"/>
                  </a:rPr>
                  <a:t>good meaning </a:t>
                </a:r>
                <a:r>
                  <a:rPr lang="en-US" sz="2400" dirty="0">
                    <a:latin typeface="+mn-lt"/>
                  </a:rPr>
                  <a:t>that an increase in </a:t>
                </a:r>
                <a:r>
                  <a:rPr lang="en-US" sz="2400" dirty="0" smtClean="0">
                    <a:latin typeface="+mn-lt"/>
                  </a:rPr>
                  <a:t>income would lead the consumer to buy more of the good. 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Most goods are normal goods although some are more responsive to income growth.</a:t>
                </a:r>
                <a:endParaRPr lang="en-US" sz="1800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400" dirty="0">
                    <a:latin typeface="+mn-lt"/>
                  </a:rPr>
                  <a:t>, the </a:t>
                </a:r>
                <a:r>
                  <a:rPr lang="en-US" sz="2400" dirty="0" smtClean="0">
                    <a:latin typeface="+mn-lt"/>
                  </a:rPr>
                  <a:t>good is an </a:t>
                </a:r>
                <a:r>
                  <a:rPr lang="en-US" sz="2400" b="1" dirty="0" smtClean="0">
                    <a:latin typeface="+mn-lt"/>
                  </a:rPr>
                  <a:t>inferior </a:t>
                </a:r>
                <a:r>
                  <a:rPr lang="en-US" sz="2400" dirty="0" smtClean="0">
                    <a:latin typeface="+mn-lt"/>
                  </a:rPr>
                  <a:t>good meaning </a:t>
                </a:r>
                <a:r>
                  <a:rPr lang="en-US" sz="2400" dirty="0">
                    <a:latin typeface="+mn-lt"/>
                  </a:rPr>
                  <a:t>that an increase in </a:t>
                </a:r>
                <a:r>
                  <a:rPr lang="en-US" sz="2400" dirty="0" smtClean="0">
                    <a:latin typeface="+mn-lt"/>
                  </a:rPr>
                  <a:t>income would lead consumers to buy less of the good.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Traditional examples are goods like canned beans or ramen noodles or renting a room in a boarding house. </a:t>
                </a:r>
                <a:endParaRPr lang="en-US" sz="2200" dirty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2222" r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Cross Price Elasticity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+mn-lt"/>
                  </a:rPr>
                  <a:t>Cross price elasticity </a:t>
                </a:r>
                <a:r>
                  <a:rPr lang="en-US" sz="2400" b="1" dirty="0">
                    <a:latin typeface="+mn-lt"/>
                  </a:rPr>
                  <a:t>of demand</a:t>
                </a:r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– the response of the demand of one good to a change in the price of another good.</a:t>
                </a:r>
              </a:p>
              <a:p>
                <a:endParaRPr lang="en-US" sz="2400" dirty="0" smtClean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𝓔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𝑫𝒆𝒎𝒂𝒏𝒅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𝒇𝒐𝒓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𝑮𝒐𝒐𝒅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𝑷𝒓𝒊𝒄𝒆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𝑮𝒐𝒐𝒅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latin typeface="+mn-lt"/>
                </a:endParaRPr>
              </a:p>
              <a:p>
                <a:endParaRPr lang="en-US" sz="2400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The relationship between the change in demand for one good and the change in price of another good can take on positive or negative values. </a:t>
                </a:r>
                <a:endParaRPr lang="en-US" sz="2600" dirty="0" smtClean="0">
                  <a:latin typeface="+mn-lt"/>
                </a:endParaRP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is price elasticity and how is it calculated?</a:t>
            </a:r>
          </a:p>
          <a:p>
            <a:r>
              <a:rPr lang="en-US" sz="2600" dirty="0" smtClean="0">
                <a:latin typeface="+mn-lt"/>
              </a:rPr>
              <a:t>What are the determinants of price elasticity?</a:t>
            </a:r>
          </a:p>
          <a:p>
            <a:r>
              <a:rPr lang="en-US" sz="2600" dirty="0" smtClean="0">
                <a:latin typeface="+mn-lt"/>
              </a:rPr>
              <a:t>What are some applications of price elasticity?</a:t>
            </a:r>
          </a:p>
          <a:p>
            <a:r>
              <a:rPr lang="en-US" sz="2600" dirty="0" smtClean="0">
                <a:latin typeface="+mn-lt"/>
              </a:rPr>
              <a:t>What are the other important types of elasticity?</a:t>
            </a: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Cross Price Elasticity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+mn-lt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, the goods are </a:t>
                </a:r>
                <a:r>
                  <a:rPr lang="en-US" sz="2400" b="1" dirty="0" smtClean="0">
                    <a:latin typeface="+mn-lt"/>
                  </a:rPr>
                  <a:t>substitutes</a:t>
                </a:r>
                <a:r>
                  <a:rPr lang="en-US" sz="2400" dirty="0" smtClean="0">
                    <a:latin typeface="+mn-lt"/>
                  </a:rPr>
                  <a:t>.  That means that an increase in the price of good A would increase the demand for good B as consumers substituted good B for good A.    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An example of substitute goods is chicken and pork.</a:t>
                </a:r>
              </a:p>
              <a:p>
                <a:r>
                  <a:rPr lang="en-US" sz="2400" dirty="0" smtClean="0">
                    <a:latin typeface="+mn-lt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+mn-lt"/>
                  </a:rPr>
                  <a:t>, the goods are </a:t>
                </a:r>
                <a:r>
                  <a:rPr lang="en-US" sz="2400" b="1" dirty="0" smtClean="0">
                    <a:latin typeface="+mn-lt"/>
                  </a:rPr>
                  <a:t>complements</a:t>
                </a:r>
                <a:r>
                  <a:rPr lang="en-US" sz="2400" dirty="0" smtClean="0">
                    <a:latin typeface="+mn-lt"/>
                  </a:rPr>
                  <a:t>.  </a:t>
                </a:r>
                <a:r>
                  <a:rPr lang="en-US" sz="2400" dirty="0">
                    <a:latin typeface="+mn-lt"/>
                  </a:rPr>
                  <a:t>That means that an increase in the price of good </a:t>
                </a:r>
                <a:r>
                  <a:rPr lang="en-US" sz="2400" dirty="0" smtClean="0">
                    <a:latin typeface="+mn-lt"/>
                  </a:rPr>
                  <a:t>A </a:t>
                </a:r>
                <a:r>
                  <a:rPr lang="en-US" sz="2400" dirty="0">
                    <a:latin typeface="+mn-lt"/>
                  </a:rPr>
                  <a:t>would </a:t>
                </a:r>
                <a:r>
                  <a:rPr lang="en-US" sz="2400" dirty="0" smtClean="0">
                    <a:latin typeface="+mn-lt"/>
                  </a:rPr>
                  <a:t>decrease the </a:t>
                </a:r>
                <a:r>
                  <a:rPr lang="en-US" sz="2400" dirty="0">
                    <a:latin typeface="+mn-lt"/>
                  </a:rPr>
                  <a:t>demand for good </a:t>
                </a:r>
                <a:r>
                  <a:rPr lang="en-US" sz="2400" dirty="0" smtClean="0">
                    <a:latin typeface="+mn-lt"/>
                  </a:rPr>
                  <a:t>B </a:t>
                </a:r>
                <a:r>
                  <a:rPr lang="en-US" sz="2400" dirty="0">
                    <a:latin typeface="+mn-lt"/>
                  </a:rPr>
                  <a:t>as consumers </a:t>
                </a:r>
                <a:r>
                  <a:rPr lang="en-US" sz="2400" dirty="0" smtClean="0">
                    <a:latin typeface="+mn-lt"/>
                  </a:rPr>
                  <a:t>bought less of both.</a:t>
                </a:r>
              </a:p>
              <a:p>
                <a:pPr lvl="1"/>
                <a:r>
                  <a:rPr lang="en-US" sz="2200" dirty="0" smtClean="0">
                    <a:latin typeface="+mn-lt"/>
                  </a:rPr>
                  <a:t>An example of complementary goods is laptops and software. </a:t>
                </a:r>
              </a:p>
              <a:p>
                <a:endParaRPr lang="en-US" sz="2600" dirty="0" smtClean="0">
                  <a:latin typeface="+mn-lt"/>
                </a:endParaRPr>
              </a:p>
              <a:p>
                <a:endParaRPr lang="en-US" sz="2400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3840480"/>
              </a:xfrm>
              <a:blipFill rotWithShape="0">
                <a:blip r:embed="rId2"/>
                <a:stretch>
                  <a:fillRect l="-1008" t="-2222" r="-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Other Elasticity Coefficients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Wage elasticity of labor supply</a:t>
            </a:r>
            <a:r>
              <a:rPr lang="en-US" sz="2400" dirty="0" smtClean="0">
                <a:latin typeface="+mn-lt"/>
              </a:rPr>
              <a:t> (labor demand) measures the response of labor supply (labor demand) to changes in the wage level.</a:t>
            </a:r>
          </a:p>
          <a:p>
            <a:r>
              <a:rPr lang="en-US" sz="2400" b="1" dirty="0" smtClean="0">
                <a:latin typeface="+mn-lt"/>
              </a:rPr>
              <a:t>Interest rate elasticity of saving</a:t>
            </a:r>
            <a:r>
              <a:rPr lang="en-US" sz="2400" dirty="0" smtClean="0">
                <a:latin typeface="+mn-lt"/>
              </a:rPr>
              <a:t> (borrowing) measures the response of saving (borrowing) to changes in the interest rate.</a:t>
            </a:r>
          </a:p>
          <a:p>
            <a:r>
              <a:rPr lang="en-US" sz="2400" u="sng" dirty="0" smtClean="0">
                <a:latin typeface="+mn-lt"/>
              </a:rPr>
              <a:t>Question</a:t>
            </a:r>
            <a:r>
              <a:rPr lang="en-US" sz="2400" dirty="0">
                <a:latin typeface="+mn-lt"/>
              </a:rPr>
              <a:t>:  what would you expect the signs of these elasticity coefficients to be?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Elasticity of Demand and Price Elasticity of Supply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Elasticity – </a:t>
            </a:r>
            <a:r>
              <a:rPr lang="en-US" sz="2600" dirty="0" smtClean="0">
                <a:latin typeface="+mn-lt"/>
              </a:rPr>
              <a:t>in general is a measure of  </a:t>
            </a:r>
            <a:r>
              <a:rPr lang="en-US" sz="2600" dirty="0">
                <a:latin typeface="+mn-lt"/>
              </a:rPr>
              <a:t>the responsiveness of one </a:t>
            </a:r>
            <a:r>
              <a:rPr lang="en-US" sz="2600" dirty="0" smtClean="0">
                <a:latin typeface="+mn-lt"/>
              </a:rPr>
              <a:t>economic variable </a:t>
            </a:r>
            <a:r>
              <a:rPr lang="en-US" sz="2600" dirty="0">
                <a:latin typeface="+mn-lt"/>
              </a:rPr>
              <a:t>to changes in </a:t>
            </a:r>
            <a:r>
              <a:rPr lang="en-US" sz="2600" dirty="0" smtClean="0">
                <a:latin typeface="+mn-lt"/>
              </a:rPr>
              <a:t>another.</a:t>
            </a:r>
          </a:p>
          <a:p>
            <a:r>
              <a:rPr lang="en-US" sz="2600" b="1" dirty="0" smtClean="0">
                <a:latin typeface="+mn-lt"/>
              </a:rPr>
              <a:t>Price elasticity of demand - </a:t>
            </a:r>
            <a:r>
              <a:rPr lang="en-US" sz="2600" dirty="0" smtClean="0">
                <a:latin typeface="+mn-lt"/>
              </a:rPr>
              <a:t>is </a:t>
            </a:r>
            <a:r>
              <a:rPr lang="en-US" sz="2600" dirty="0">
                <a:latin typeface="+mn-lt"/>
              </a:rPr>
              <a:t>the ratio </a:t>
            </a:r>
            <a:r>
              <a:rPr lang="en-US" sz="2600" dirty="0" smtClean="0">
                <a:latin typeface="+mn-lt"/>
              </a:rPr>
              <a:t>of the </a:t>
            </a:r>
            <a:r>
              <a:rPr lang="en-US" sz="2600" dirty="0">
                <a:latin typeface="+mn-lt"/>
              </a:rPr>
              <a:t>percentage change in the quantity demanded (</a:t>
            </a:r>
            <a:r>
              <a:rPr lang="en-US" sz="2600" dirty="0" err="1" smtClean="0">
                <a:latin typeface="+mn-lt"/>
              </a:rPr>
              <a:t>Q</a:t>
            </a:r>
            <a:r>
              <a:rPr lang="en-US" sz="2600" baseline="-25000" dirty="0" err="1" smtClean="0">
                <a:latin typeface="+mn-lt"/>
              </a:rPr>
              <a:t>d</a:t>
            </a:r>
            <a:r>
              <a:rPr lang="en-US" sz="2600" dirty="0" smtClean="0">
                <a:latin typeface="+mn-lt"/>
              </a:rPr>
              <a:t>) to the </a:t>
            </a:r>
            <a:r>
              <a:rPr lang="en-US" sz="2600" dirty="0">
                <a:latin typeface="+mn-lt"/>
              </a:rPr>
              <a:t>corresponding </a:t>
            </a:r>
            <a:r>
              <a:rPr lang="en-US" sz="2600" dirty="0" smtClean="0">
                <a:latin typeface="+mn-lt"/>
              </a:rPr>
              <a:t>percentage </a:t>
            </a:r>
            <a:r>
              <a:rPr lang="en-US" sz="2600" dirty="0">
                <a:latin typeface="+mn-lt"/>
              </a:rPr>
              <a:t>change in </a:t>
            </a:r>
            <a:r>
              <a:rPr lang="en-US" sz="2600" dirty="0" smtClean="0">
                <a:latin typeface="+mn-lt"/>
              </a:rPr>
              <a:t>price.</a:t>
            </a:r>
          </a:p>
          <a:p>
            <a:r>
              <a:rPr lang="en-US" sz="2600" b="1" dirty="0" smtClean="0">
                <a:latin typeface="+mn-lt"/>
              </a:rPr>
              <a:t>Price </a:t>
            </a:r>
            <a:r>
              <a:rPr lang="en-US" sz="2600" b="1" dirty="0">
                <a:latin typeface="+mn-lt"/>
              </a:rPr>
              <a:t>elasticity of </a:t>
            </a:r>
            <a:r>
              <a:rPr lang="en-US" sz="2600" b="1" dirty="0" smtClean="0">
                <a:latin typeface="+mn-lt"/>
              </a:rPr>
              <a:t>supply </a:t>
            </a:r>
            <a:r>
              <a:rPr lang="en-US" sz="2600" b="1" dirty="0">
                <a:latin typeface="+mn-lt"/>
              </a:rPr>
              <a:t>- </a:t>
            </a:r>
            <a:r>
              <a:rPr lang="en-US" sz="2600" dirty="0">
                <a:latin typeface="+mn-lt"/>
              </a:rPr>
              <a:t>is the ratio </a:t>
            </a:r>
            <a:r>
              <a:rPr lang="en-US" sz="2600" dirty="0" smtClean="0">
                <a:latin typeface="+mn-lt"/>
              </a:rPr>
              <a:t>of the </a:t>
            </a:r>
            <a:r>
              <a:rPr lang="en-US" sz="2600" dirty="0">
                <a:latin typeface="+mn-lt"/>
              </a:rPr>
              <a:t>percentage change in the quantity </a:t>
            </a:r>
            <a:r>
              <a:rPr lang="en-US" sz="2600" dirty="0" smtClean="0">
                <a:latin typeface="+mn-lt"/>
              </a:rPr>
              <a:t>supplied </a:t>
            </a:r>
            <a:r>
              <a:rPr lang="en-US" sz="2600" dirty="0">
                <a:latin typeface="+mn-lt"/>
              </a:rPr>
              <a:t>(Q</a:t>
            </a:r>
            <a:r>
              <a:rPr lang="en-US" sz="2600" baseline="-25000" dirty="0">
                <a:latin typeface="+mn-lt"/>
              </a:rPr>
              <a:t>s</a:t>
            </a:r>
            <a:r>
              <a:rPr lang="en-US" sz="2600" dirty="0" smtClean="0">
                <a:latin typeface="+mn-lt"/>
              </a:rPr>
              <a:t>) to the </a:t>
            </a:r>
            <a:r>
              <a:rPr lang="en-US" sz="2600" dirty="0">
                <a:latin typeface="+mn-lt"/>
              </a:rPr>
              <a:t>corresponding percentage change in price.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Calculating Price Elasticity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+mn-lt"/>
                  </a:rPr>
                  <a:t>The percentage change in quantity demanded or supplied is calculated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%∆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𝑸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1800" b="1" dirty="0" smtClean="0">
                  <a:latin typeface="+mn-lt"/>
                </a:endParaRPr>
              </a:p>
              <a:p>
                <a:r>
                  <a:rPr lang="en-US" sz="2400" dirty="0">
                    <a:latin typeface="+mn-lt"/>
                  </a:rPr>
                  <a:t>The percentage change in </a:t>
                </a:r>
                <a:r>
                  <a:rPr lang="en-US" sz="2400" dirty="0" smtClean="0">
                    <a:latin typeface="+mn-lt"/>
                  </a:rPr>
                  <a:t>price calculated </a:t>
                </a:r>
                <a:r>
                  <a:rPr lang="en-US" sz="2400" dirty="0">
                    <a:latin typeface="+mn-lt"/>
                  </a:rPr>
                  <a:t>as</a:t>
                </a:r>
                <a:r>
                  <a:rPr lang="en-US" sz="2400" dirty="0" smtClean="0">
                    <a:latin typeface="+mn-lt"/>
                  </a:rPr>
                  <a:t>:</a:t>
                </a:r>
              </a:p>
              <a:p>
                <a:endParaRPr lang="en-US" sz="2400" dirty="0" smtClean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%∆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</m:t>
                      </m:r>
                      <m:r>
                        <a:rPr lang="en-US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box>
                            <m:box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sz="1800" b="1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The elasticity coefficient is the ratio of the two percentage changes.</a:t>
                </a:r>
                <a:endParaRPr lang="en-US" sz="18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ℇ</m:t>
                          </m:r>
                        </m:e>
                        <m:sub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%∆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latin typeface="+mn-lt"/>
                </a:endParaRPr>
              </a:p>
              <a:p>
                <a:pPr lvl="0">
                  <a:spcBef>
                    <a:spcPts val="0"/>
                  </a:spcBef>
                  <a:buNone/>
                </a:pPr>
                <a:endParaRPr lang="en-US" dirty="0"/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  <a:blipFill rotWithShape="0">
                <a:blip r:embed="rId2"/>
                <a:stretch>
                  <a:fillRect l="-1008" t="-1905" r="-1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Calculating Price Elasticity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The calculation is straightforward except for how to define the base value of Q and P when calculating the percentage change in Q and P.  </a:t>
            </a:r>
            <a:endParaRPr lang="en-US" sz="2400" b="1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You get a different answer by using the beginning values of Q and P than with the ending values, and the difference will be larger the greater the distance between beginning and ending values. </a:t>
            </a:r>
          </a:p>
          <a:p>
            <a:r>
              <a:rPr lang="en-US" sz="2400" dirty="0" smtClean="0">
                <a:latin typeface="+mn-lt"/>
              </a:rPr>
              <a:t>The preferred way to avoid confusion is to use the average of the beginning and ending values of Q and P.</a:t>
            </a:r>
          </a:p>
          <a:p>
            <a:pPr lvl="1"/>
            <a:r>
              <a:rPr lang="en-US" sz="2200" dirty="0" smtClean="0">
                <a:latin typeface="+mn-lt"/>
              </a:rPr>
              <a:t>This method is called the </a:t>
            </a:r>
            <a:r>
              <a:rPr lang="en-US" sz="2200" b="1" dirty="0" smtClean="0">
                <a:latin typeface="+mn-lt"/>
              </a:rPr>
              <a:t>midpoint</a:t>
            </a:r>
            <a:r>
              <a:rPr lang="en-US" sz="2200" dirty="0" smtClean="0">
                <a:latin typeface="+mn-lt"/>
              </a:rPr>
              <a:t> method.</a:t>
            </a:r>
            <a:endParaRPr lang="en-US" sz="22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Interpreting Price Elasticity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645920"/>
                <a:ext cx="7863840" cy="3840480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>
                    <a:latin typeface="+mn-lt"/>
                  </a:rPr>
                  <a:t>If demand (or supply) is responsive to a change in price,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𝓔</m:t>
                        </m:r>
                      </m:e>
                      <m:sub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sub>
                    </m:sSub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600" dirty="0" smtClean="0">
                    <a:latin typeface="+mn-lt"/>
                  </a:rPr>
                  <a:t> and we say that demand (or supply) is elastic.</a:t>
                </a:r>
              </a:p>
              <a:p>
                <a:r>
                  <a:rPr lang="en-US" sz="2600" dirty="0" smtClean="0">
                    <a:latin typeface="+mn-lt"/>
                  </a:rPr>
                  <a:t>If demand (or supply) is not very responsive to a change in price,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𝓔</m:t>
                        </m:r>
                      </m:e>
                      <m:sub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</m:sSub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600" dirty="0" smtClean="0">
                    <a:latin typeface="+mn-lt"/>
                  </a:rPr>
                  <a:t>and we say that demand (or supply) is </a:t>
                </a:r>
                <a:r>
                  <a:rPr lang="en-US" sz="2600" b="1" dirty="0" smtClean="0">
                    <a:latin typeface="+mn-lt"/>
                  </a:rPr>
                  <a:t> inelastic.</a:t>
                </a:r>
              </a:p>
              <a:p>
                <a:r>
                  <a:rPr lang="en-US" sz="2600" dirty="0" smtClean="0">
                    <a:latin typeface="+mn-lt"/>
                  </a:rPr>
                  <a:t>If the response is exactly proportional,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𝓔</m:t>
                        </m:r>
                      </m:e>
                      <m:sub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</m:sSub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600" dirty="0" smtClean="0">
                    <a:latin typeface="+mn-lt"/>
                  </a:rPr>
                  <a:t> and we say elasticity is </a:t>
                </a:r>
                <a:r>
                  <a:rPr lang="en-US" sz="2600" b="1" dirty="0" smtClean="0">
                    <a:latin typeface="+mn-lt"/>
                  </a:rPr>
                  <a:t>unitary</a:t>
                </a:r>
                <a:r>
                  <a:rPr lang="en-US" sz="2600" dirty="0" smtClean="0">
                    <a:latin typeface="+mn-lt"/>
                  </a:rPr>
                  <a:t>.</a:t>
                </a:r>
                <a:r>
                  <a:rPr lang="en-US" sz="2600" b="1" dirty="0" smtClean="0">
                    <a:latin typeface="+mn-lt"/>
                  </a:rPr>
                  <a:t> </a:t>
                </a:r>
                <a:endParaRPr lang="en-US" sz="2600" dirty="0" smtClean="0">
                  <a:latin typeface="+mn-lt"/>
                </a:endParaRP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645920"/>
                <a:ext cx="7863840" cy="3840480"/>
              </a:xfrm>
              <a:blipFill rotWithShape="0">
                <a:blip r:embed="rId2"/>
                <a:stretch>
                  <a:fillRect l="-1163" t="-2381" r="-2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Getting Comfortable With Price Elasticity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+mn-lt"/>
              </a:rPr>
              <a:t>The elasticity coefficient is a ratio of two percentage changes and is expressed as a “</a:t>
            </a:r>
            <a:r>
              <a:rPr lang="en-US" sz="2300" dirty="0" err="1" smtClean="0">
                <a:latin typeface="+mn-lt"/>
              </a:rPr>
              <a:t>unitless</a:t>
            </a:r>
            <a:r>
              <a:rPr lang="en-US" sz="2300" dirty="0" smtClean="0">
                <a:latin typeface="+mn-lt"/>
              </a:rPr>
              <a:t>” number.</a:t>
            </a:r>
          </a:p>
          <a:p>
            <a:r>
              <a:rPr lang="en-US" sz="2300" dirty="0" smtClean="0">
                <a:latin typeface="+mn-lt"/>
              </a:rPr>
              <a:t>Price elasticity of </a:t>
            </a:r>
            <a:r>
              <a:rPr lang="en-US" sz="2300" b="1" dirty="0" smtClean="0">
                <a:latin typeface="+mn-lt"/>
              </a:rPr>
              <a:t>demand</a:t>
            </a:r>
            <a:r>
              <a:rPr lang="en-US" sz="2300" dirty="0" smtClean="0">
                <a:latin typeface="+mn-lt"/>
              </a:rPr>
              <a:t>, as calculated, is always </a:t>
            </a:r>
            <a:r>
              <a:rPr lang="en-US" sz="2300" b="1" dirty="0" smtClean="0">
                <a:latin typeface="+mn-lt"/>
              </a:rPr>
              <a:t>negative</a:t>
            </a:r>
            <a:r>
              <a:rPr lang="en-US" sz="2300" dirty="0" smtClean="0">
                <a:latin typeface="+mn-lt"/>
              </a:rPr>
              <a:t> but, for convenience, economists often express it as a positive.</a:t>
            </a:r>
          </a:p>
          <a:p>
            <a:pPr lvl="1"/>
            <a:r>
              <a:rPr lang="en-US" sz="2000" dirty="0" smtClean="0">
                <a:latin typeface="+mn-lt"/>
              </a:rPr>
              <a:t>The price elasticity of </a:t>
            </a:r>
            <a:r>
              <a:rPr lang="en-US" sz="2000" b="1" dirty="0" smtClean="0">
                <a:latin typeface="+mn-lt"/>
              </a:rPr>
              <a:t>supply</a:t>
            </a:r>
            <a:r>
              <a:rPr lang="en-US" sz="2000" dirty="0" smtClean="0">
                <a:latin typeface="+mn-lt"/>
              </a:rPr>
              <a:t> as calculated is always </a:t>
            </a:r>
            <a:r>
              <a:rPr lang="en-US" sz="2000" b="1" dirty="0" smtClean="0">
                <a:latin typeface="+mn-lt"/>
              </a:rPr>
              <a:t>positive</a:t>
            </a:r>
            <a:r>
              <a:rPr lang="en-US" sz="2000" dirty="0" smtClean="0">
                <a:latin typeface="+mn-lt"/>
              </a:rPr>
              <a:t> and expressed that way.</a:t>
            </a:r>
          </a:p>
          <a:p>
            <a:r>
              <a:rPr lang="en-US" sz="2300" dirty="0" smtClean="0">
                <a:latin typeface="+mn-lt"/>
              </a:rPr>
              <a:t>Price elasticity is a ratio of percentage changes so its value changes as we move up or down a demand or supply curve.</a:t>
            </a:r>
          </a:p>
          <a:p>
            <a:pPr lvl="1"/>
            <a:r>
              <a:rPr lang="en-US" sz="2000" dirty="0" smtClean="0">
                <a:latin typeface="+mn-lt"/>
              </a:rPr>
              <a:t>Price elasticity is </a:t>
            </a:r>
            <a:r>
              <a:rPr lang="en-US" sz="2000" u="sng" dirty="0" smtClean="0">
                <a:latin typeface="+mn-lt"/>
              </a:rPr>
              <a:t>not</a:t>
            </a:r>
            <a:r>
              <a:rPr lang="en-US" sz="2000" dirty="0" smtClean="0">
                <a:latin typeface="+mn-lt"/>
              </a:rPr>
              <a:t> the slope of the demand or supply curve.</a:t>
            </a: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Exercise: Calculating the Price Elasticity of Demand From a Demand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Use the midpoint formula to calculate the </a:t>
            </a:r>
            <a:r>
              <a:rPr lang="en-US" sz="22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price elasticity of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demand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between points H and G.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between points B and A.</a:t>
            </a:r>
          </a:p>
          <a:p>
            <a:r>
              <a:rPr lang="en-US" sz="2200" u="sng" dirty="0" smtClean="0">
                <a:latin typeface="+mn-lt"/>
              </a:rPr>
              <a:t>Question</a:t>
            </a:r>
            <a:r>
              <a:rPr lang="en-US" sz="2200" dirty="0" smtClean="0">
                <a:latin typeface="+mn-lt"/>
              </a:rPr>
              <a:t>:  Is demand elastic or inelastic?</a:t>
            </a:r>
            <a:endParaRPr lang="en-US" sz="2400" dirty="0" smtClean="0">
              <a:solidFill>
                <a:schemeClr val="dk1"/>
              </a:solidFill>
              <a:latin typeface="+mn-lt"/>
            </a:endParaRPr>
          </a:p>
          <a:p>
            <a:endParaRPr lang="en-US" sz="24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91" descr="CNX_Econ_C05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828800"/>
            <a:ext cx="4023360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9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9720</TotalTime>
  <Words>1700</Words>
  <Application>Microsoft Office PowerPoint</Application>
  <PresentationFormat>On-screen Show (4:3)</PresentationFormat>
  <Paragraphs>278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Helvetica</vt:lpstr>
      <vt:lpstr>Office Theme</vt:lpstr>
      <vt:lpstr>Elasticity:  Concepts and Applications</vt:lpstr>
      <vt:lpstr>Acknowledgments</vt:lpstr>
      <vt:lpstr>Key Questions </vt:lpstr>
      <vt:lpstr>Price Elasticity of Demand and Price Elasticity of Supply </vt:lpstr>
      <vt:lpstr>Calculating Price Elasticity (1 of 2) </vt:lpstr>
      <vt:lpstr>Calculating Price Elasticity (2 of 2) </vt:lpstr>
      <vt:lpstr>Interpreting Price Elasticity</vt:lpstr>
      <vt:lpstr>Getting Comfortable With Price Elasticity </vt:lpstr>
      <vt:lpstr>Exercise: Calculating the Price Elasticity of Demand From a Demand Curve</vt:lpstr>
      <vt:lpstr>Answers to Price Elasticity of Demand Exercise</vt:lpstr>
      <vt:lpstr>Exercise: Calculating the Price Elasticity of Supply From a Supply Curve</vt:lpstr>
      <vt:lpstr>Answer to Price Elasticity of Supply Exercise</vt:lpstr>
      <vt:lpstr>Infinite Elasticity </vt:lpstr>
      <vt:lpstr>Zero Elasticity</vt:lpstr>
      <vt:lpstr>Constant Unitary Elasticity</vt:lpstr>
      <vt:lpstr>What are the Determinants of Price Elasticity of Demand? </vt:lpstr>
      <vt:lpstr>Price and Quantity Response to Supply Change in the Short vs. Long Run</vt:lpstr>
      <vt:lpstr>What are the Determinants of Price Elasticity of Supply? </vt:lpstr>
      <vt:lpstr>Applications of Price Elasticity </vt:lpstr>
      <vt:lpstr>Elasticity and Price Change (1 of 3)</vt:lpstr>
      <vt:lpstr>Elasticity and Price Change (2 of 3)</vt:lpstr>
      <vt:lpstr>Elasticity and Price Change (3 of 3)</vt:lpstr>
      <vt:lpstr>Elasticity and Tax Incidence (1 of 2)</vt:lpstr>
      <vt:lpstr>Elasticity and Tax Incidence (2 of 2)</vt:lpstr>
      <vt:lpstr>Elasticity and Total Revenue (1 of 2)</vt:lpstr>
      <vt:lpstr>Elasticity and Total Revenue (2 of 2)</vt:lpstr>
      <vt:lpstr>Income Elasticity (1 of 2)</vt:lpstr>
      <vt:lpstr>Income Elasticity (2 of 2)</vt:lpstr>
      <vt:lpstr>Cross Price Elasticity (1 of 2)</vt:lpstr>
      <vt:lpstr>Cross Price Elasticity (2 of 2)</vt:lpstr>
      <vt:lpstr>Other Elasticity Coefficients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397</cp:revision>
  <cp:lastPrinted>2019-07-09T21:04:36Z</cp:lastPrinted>
  <dcterms:created xsi:type="dcterms:W3CDTF">2019-03-29T18:35:26Z</dcterms:created>
  <dcterms:modified xsi:type="dcterms:W3CDTF">2019-08-19T17:44:36Z</dcterms:modified>
</cp:coreProperties>
</file>