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y="6858000" cx="9144000"/>
  <p:notesSz cx="7102475" cy="9388475"/>
  <p:embeddedFontLst>
    <p:embeddedFont>
      <p:font typeface="Helvetica Neue"/>
      <p:regular r:id="rId45"/>
      <p:bold r:id="rId46"/>
      <p:italic r:id="rId47"/>
      <p:boldItalic r:id="rId4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77A1831-A7B9-49CF-BA50-1B7A5586EF94}">
  <a:tblStyle styleId="{C77A1831-A7B9-49CF-BA50-1B7A5586EF9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font" Target="fonts/HelveticaNeue-bold.fntdata"/><Relationship Id="rId23" Type="http://schemas.openxmlformats.org/officeDocument/2006/relationships/slide" Target="slides/slide18.xml"/><Relationship Id="rId45" Type="http://schemas.openxmlformats.org/officeDocument/2006/relationships/font" Target="fonts/HelveticaNeu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schemas.openxmlformats.org/officeDocument/2006/relationships/font" Target="fonts/HelveticaNeue-boldItalic.fntdata"/><Relationship Id="rId25" Type="http://schemas.openxmlformats.org/officeDocument/2006/relationships/slide" Target="slides/slide20.xml"/><Relationship Id="rId47" Type="http://schemas.openxmlformats.org/officeDocument/2006/relationships/font" Target="fonts/HelveticaNeue-italic.fntdata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:notes"/>
          <p:cNvSpPr txBox="1"/>
          <p:nvPr>
            <p:ph idx="12" type="sldNum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1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2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3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4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4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5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6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8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9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 txBox="1"/>
          <p:nvPr>
            <p:ph idx="12" type="sldNum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0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0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1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1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2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2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3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3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4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5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5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6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6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7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7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8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8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9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9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0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0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1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1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2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32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3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33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4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34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5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5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6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6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7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37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8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8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9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39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 txBox="1"/>
          <p:nvPr>
            <p:ph idx="12" type="sldNum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AFAFA"/>
            </a:gs>
            <a:gs pos="74000">
              <a:srgbClr val="D6D6D6"/>
            </a:gs>
            <a:gs pos="83000">
              <a:srgbClr val="D6D6D6"/>
            </a:gs>
            <a:gs pos="100000">
              <a:srgbClr val="E3E3E3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mru.org/courses/principles-economics-microeconomics/clean-air-act-pollution-control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openstax.org/details/books/principles-microeconomics-2e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playlist?list=PL336C870BEAD3B58B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ctrTitle"/>
          </p:nvPr>
        </p:nvSpPr>
        <p:spPr>
          <a:xfrm>
            <a:off x="1143000" y="1794021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Calibri"/>
              <a:buNone/>
            </a:pPr>
            <a:r>
              <a:rPr lang="en-US" sz="5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Market Failure: Externalities and Public Goods</a:t>
            </a:r>
            <a:endParaRPr sz="5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3" name="Google Shape;83;p12"/>
          <p:cNvCxnSpPr/>
          <p:nvPr/>
        </p:nvCxnSpPr>
        <p:spPr>
          <a:xfrm>
            <a:off x="0" y="3869247"/>
            <a:ext cx="9144000" cy="0"/>
          </a:xfrm>
          <a:prstGeom prst="straightConnector1">
            <a:avLst/>
          </a:prstGeom>
          <a:noFill/>
          <a:ln cap="flat" cmpd="tri" w="1016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Solutions to the Pollution Problem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1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Moral Suasion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Command-and-control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Market-oriented environmental tools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Pollution charges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Marketable permits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Better-defined property rights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7" name="Google Shape;157;p21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8" name="Google Shape;158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Moral Suasion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2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Refers to campaigns designed to reduce pollution by encouraging voluntary change in behavior.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Moral suasion is more effective when the costs of changing behavior are small.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cxnSp>
        <p:nvCxnSpPr>
          <p:cNvPr id="165" name="Google Shape;165;p22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6" name="Google Shape;166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Command-and-Control</a:t>
            </a:r>
            <a:r>
              <a:rPr lang="en-US" sz="3600">
                <a:solidFill>
                  <a:srgbClr val="C00000"/>
                </a:solidFill>
              </a:rPr>
              <a:t> 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172" name="Google Shape;172;p23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Refers to laws that regulate the amount of pollutants that can be produced or specify a pollution-control technology.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Compliance requires firms to either cut production or bear the additional cost of pollution control technology.</a:t>
            </a:r>
            <a:endParaRPr/>
          </a:p>
        </p:txBody>
      </p:sp>
      <p:cxnSp>
        <p:nvCxnSpPr>
          <p:cNvPr id="173" name="Google Shape;173;p23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4" name="Google Shape;174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Problems with Command-and-Control 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4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They offer no incentive to limit pollution more than the law specifically requires.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They are inflexible.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They are subject to legislative compromise which may include loopholes and exceptions, and other unforeseen consequences.</a:t>
            </a:r>
            <a:endParaRPr/>
          </a:p>
        </p:txBody>
      </p:sp>
      <p:cxnSp>
        <p:nvCxnSpPr>
          <p:cNvPr id="181" name="Google Shape;181;p24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2" name="Google Shape;182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Market-Oriented Environmental Tools – Pollution Charges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5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Market-oriented solutions are intended provide incentives for firms to reduce pollution in a cost-effective way.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Pollution charges (a pollution tax) force the firm to internalize the costs of pollution.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However, the firm has an incentive to determine a cheaper way to reduce pollution and avoid the pollution charge. </a:t>
            </a:r>
            <a:endParaRPr/>
          </a:p>
        </p:txBody>
      </p:sp>
      <p:cxnSp>
        <p:nvCxnSpPr>
          <p:cNvPr id="189" name="Google Shape;189;p25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0" name="Google Shape;190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 Example of a Pollution Charge</a:t>
            </a:r>
            <a:endParaRPr/>
          </a:p>
        </p:txBody>
      </p:sp>
      <p:sp>
        <p:nvSpPr>
          <p:cNvPr id="196" name="Google Shape;196;p26"/>
          <p:cNvSpPr txBox="1"/>
          <p:nvPr>
            <p:ph idx="1" type="body"/>
          </p:nvPr>
        </p:nvSpPr>
        <p:spPr>
          <a:xfrm>
            <a:off x="457200" y="1828800"/>
            <a:ext cx="40233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The firm’s marginal cost of reducing emissions rises with the quantity of emissions reduced.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If the government sets the pollution charge at $1,000/lb. of emissions…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the firm will abate pollution up to 30 lbs., at a cost of $900,...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but will pay the per lb. charge for pollution beyond 30 lbs. 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CNX_Econ_C12_002.jpg" id="197" name="Google Shape;197;p2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7760" y="1828800"/>
            <a:ext cx="384048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26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9" name="Google Shape;199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Market-Oriented Environmental Tools - Marketable Permits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7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Marketable permit programs (often referred to as “cap and trade”) give firms permits that allow them to emit a certain amount of pollution.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video below describes how marketable permits work.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https://mru.org/courses/principles-economics-microeconomics/clean-air-act-pollution-control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cxnSp>
        <p:nvCxnSpPr>
          <p:cNvPr id="206" name="Google Shape;206;p27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7" name="Google Shape;207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/>
          <p:nvPr>
            <p:ph type="title"/>
          </p:nvPr>
        </p:nvSpPr>
        <p:spPr>
          <a:xfrm>
            <a:off x="640080" y="274320"/>
            <a:ext cx="8135430" cy="10090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Market-Oriented Environmental Tools – Better-Defined Property Rights </a:t>
            </a:r>
            <a:r>
              <a:rPr lang="en-US" sz="324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(1 of 2)</a:t>
            </a:r>
            <a:endParaRPr sz="324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28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Poorly-defined or inadequately-protected property rights are the cause of externalities.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When property rights can be established and protected, third parties become party to the transaction.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They would be compensated for what would otherwise be negative externalities…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or required to pay for what would otherwise be  positive externalities.</a:t>
            </a:r>
            <a:endParaRPr/>
          </a:p>
        </p:txBody>
      </p:sp>
      <p:cxnSp>
        <p:nvCxnSpPr>
          <p:cNvPr id="214" name="Google Shape;214;p28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5" name="Google Shape;215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/>
          <p:nvPr>
            <p:ph type="title"/>
          </p:nvPr>
        </p:nvSpPr>
        <p:spPr>
          <a:xfrm>
            <a:off x="640080" y="274320"/>
            <a:ext cx="8135430" cy="10090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Market-Oriented Environmental Tools – Better-Defined Property Rights </a:t>
            </a:r>
            <a:r>
              <a:rPr lang="en-US" sz="324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(2 of 2)</a:t>
            </a:r>
            <a:endParaRPr sz="324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9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Coase Theorem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proposes that given certain conditions, private markets can achieve social efficiency regardless of the initial definition of property rights.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These conditions include the absence of transactions costs.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Transactions costs to establish or enforce contracts can be significant and hinder the ability of individuals to solve the externality.</a:t>
            </a:r>
            <a:endParaRPr/>
          </a:p>
        </p:txBody>
      </p:sp>
      <p:cxnSp>
        <p:nvCxnSpPr>
          <p:cNvPr id="222" name="Google Shape;222;p29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3" name="Google Shape;223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Costs and Benefits of Environmental Laws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0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annual cost to U.S. firms of complying with environmental laws is roughly $200 billion.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benefits of environmental laws include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Better health.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Higher property values.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Greater profitability for industries that rely on environmental amenities (farming, fishing, tourism).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Hard-to-value aesthetics from clearer skies and cleaner water </a:t>
            </a:r>
            <a:endParaRPr/>
          </a:p>
        </p:txBody>
      </p:sp>
      <p:cxnSp>
        <p:nvCxnSpPr>
          <p:cNvPr id="230" name="Google Shape;230;p30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1" name="Google Shape;231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Acknowledgments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This PowerPoint presentation is based on and includes content derived from the following OER resource: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Principles of Microeconomics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An OpenStax book used for this course may be downloaded for free at: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https://openstax.org/details/books/principles-microeconomics-2e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Google Shape;91;p13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Marginal Costs and Benefits of Environmental Protection </a:t>
            </a: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(1 of 2)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1"/>
          <p:cNvSpPr txBox="1"/>
          <p:nvPr>
            <p:ph idx="1" type="body"/>
          </p:nvPr>
        </p:nvSpPr>
        <p:spPr>
          <a:xfrm>
            <a:off x="457200" y="1828800"/>
            <a:ext cx="40233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As we move from less to more environmental protection, its marginal cost rises and its marginal benefit declines.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At Q</a:t>
            </a:r>
            <a:r>
              <a:rPr baseline="-25000" lang="en-US" sz="2000" cap="none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pollution is extensive and the marginal cost of mitigation is low compared to the marginal benefit. 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At Q</a:t>
            </a:r>
            <a:r>
              <a:rPr baseline="-25000" lang="en-US" sz="2000"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the marginal cost of mitigation just equals the marginal benefit.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NX_Econ_C12_003.jpg" id="238" name="Google Shape;238;p3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7760" y="1828800"/>
            <a:ext cx="3657600" cy="3200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9" name="Google Shape;239;p31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0" name="Google Shape;240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2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Marginal Costs and Benefits of Environmental Protection </a:t>
            </a: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(2 of 2)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2"/>
          <p:cNvSpPr txBox="1"/>
          <p:nvPr>
            <p:ph idx="1" type="body"/>
          </p:nvPr>
        </p:nvSpPr>
        <p:spPr>
          <a:xfrm>
            <a:off x="457200" y="1828800"/>
            <a:ext cx="40233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Beyond Q</a:t>
            </a:r>
            <a:r>
              <a:rPr baseline="-25000" lang="en-US" sz="2000"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, the marginal cost of environmental protection exceeds the marginal benefits.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This indicates that trying to achieve environmental protection Q</a:t>
            </a:r>
            <a:r>
              <a:rPr baseline="-25000" lang="en-US" sz="2000" cap="none">
                <a:latin typeface="Calibri"/>
                <a:ea typeface="Calibri"/>
                <a:cs typeface="Calibri"/>
                <a:sym typeface="Calibri"/>
              </a:rPr>
              <a:t>C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would represent an inefficient use of society’s resources.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Bottom line…eliminating </a:t>
            </a:r>
            <a:r>
              <a:rPr lang="en-US" sz="2000" u="sng"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pollution is not an efficient goal. </a:t>
            </a:r>
            <a:endParaRPr/>
          </a:p>
        </p:txBody>
      </p:sp>
      <p:pic>
        <p:nvPicPr>
          <p:cNvPr descr="CNX_Econ_C12_003.jpg" id="247" name="Google Shape;247;p3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7760" y="1828800"/>
            <a:ext cx="3657600" cy="3200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8" name="Google Shape;248;p32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9" name="Google Shape;249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3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Economic Output vs. Environmental Protection </a:t>
            </a:r>
            <a:r>
              <a:rPr lang="en-US" sz="324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(1 of 2)</a:t>
            </a:r>
            <a:endParaRPr sz="324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3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tradeoff between economic output and environmental protection can be depicted by the Production Possibility Frontier (PPF).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Recall the following about the PPF: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It represents efficient combinations of two goods available to a society given the society’s resources and technology.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Only combinations along the PPF are attainable and efficient. 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The slope of the PPF represents the opportunity cost of one good in terms of the other.</a:t>
            </a:r>
            <a:endParaRPr/>
          </a:p>
        </p:txBody>
      </p:sp>
      <p:cxnSp>
        <p:nvCxnSpPr>
          <p:cNvPr id="256" name="Google Shape;256;p33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7" name="Google Shape;257;p3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4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Economic Output vs. Environmental Protection </a:t>
            </a: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(2 of 2)</a:t>
            </a:r>
            <a:endParaRPr/>
          </a:p>
        </p:txBody>
      </p:sp>
      <p:sp>
        <p:nvSpPr>
          <p:cNvPr id="263" name="Google Shape;263;p34"/>
          <p:cNvSpPr txBox="1"/>
          <p:nvPr>
            <p:ph idx="1" type="body"/>
          </p:nvPr>
        </p:nvSpPr>
        <p:spPr>
          <a:xfrm>
            <a:off x="457200" y="1828800"/>
            <a:ext cx="40233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Does society prefer point P, with higher output but less environmental protection or point T, with greater environmental protection but lower output?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Note that if society moves from point P to point T, the opportunity cost of more environmental protection (the economic output sacrificed) rises. </a:t>
            </a:r>
            <a:endParaRPr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  <p:pic>
        <p:nvPicPr>
          <p:cNvPr descr="CNX_Econ_C12_004.jpg" id="264" name="Google Shape;264;p3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7760" y="1828800"/>
            <a:ext cx="3657600" cy="3200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5" name="Google Shape;265;p34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6" name="Google Shape;266;p3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Positive Externalities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5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Positive externalities occur when third parties benefit from a transaction to which they are not a party.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When positive externalities exist the market will produce less than the socially-efficient level of output.  </a:t>
            </a:r>
            <a:endParaRPr/>
          </a:p>
        </p:txBody>
      </p:sp>
      <p:cxnSp>
        <p:nvCxnSpPr>
          <p:cNvPr id="273" name="Google Shape;273;p35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4" name="Google Shape;274;p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6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Private vs. Social Benefits of Technology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6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Profit-maximizing firms in competitive markets develop new technology because it leads to the creation of new goods and services, and lowers production costs.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However, new technology also may provide valuable “spillover effects” that the originating firm is unable to profit from.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Therefore, from society’s point of view, firms in competitive markets will likely underinvest in new technology.</a:t>
            </a:r>
            <a:endParaRPr/>
          </a:p>
        </p:txBody>
      </p:sp>
      <p:cxnSp>
        <p:nvCxnSpPr>
          <p:cNvPr id="281" name="Google Shape;281;p36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2" name="Google Shape;282;p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7"/>
          <p:cNvSpPr txBox="1"/>
          <p:nvPr>
            <p:ph type="title"/>
          </p:nvPr>
        </p:nvSpPr>
        <p:spPr>
          <a:xfrm>
            <a:off x="640080" y="18288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Technology and Positive Externalities </a:t>
            </a:r>
            <a:b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(1 of 2)</a:t>
            </a:r>
            <a:endParaRPr/>
          </a:p>
        </p:txBody>
      </p:sp>
      <p:sp>
        <p:nvSpPr>
          <p:cNvPr id="288" name="Google Shape;288;p37"/>
          <p:cNvSpPr txBox="1"/>
          <p:nvPr>
            <p:ph idx="1" type="body"/>
          </p:nvPr>
        </p:nvSpPr>
        <p:spPr>
          <a:xfrm>
            <a:off x="457200" y="1828800"/>
            <a:ext cx="40233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If Big Drug Co. receives only the private returns on investment in drug research, their demand for financial capital is shown by D</a:t>
            </a:r>
            <a:r>
              <a:rPr baseline="-25000" lang="en-US" sz="2000">
                <a:latin typeface="Calibri"/>
                <a:ea typeface="Calibri"/>
                <a:cs typeface="Calibri"/>
                <a:sym typeface="Calibri"/>
              </a:rPr>
              <a:t>Private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If Big Drug Co. received the total social returns on investment in drug research, their demand for financial capital is D</a:t>
            </a:r>
            <a:r>
              <a:rPr baseline="-25000" lang="en-US" sz="2000">
                <a:latin typeface="Calibri"/>
                <a:ea typeface="Calibri"/>
                <a:cs typeface="Calibri"/>
                <a:sym typeface="Calibri"/>
              </a:rPr>
              <a:t>Social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  <p:pic>
        <p:nvPicPr>
          <p:cNvPr descr="CNX_Econ_C13_002.jpg" id="289" name="Google Shape;289;p3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7760" y="1828800"/>
            <a:ext cx="3657600" cy="3200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0" name="Google Shape;290;p37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1" name="Google Shape;291;p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8"/>
          <p:cNvSpPr txBox="1"/>
          <p:nvPr>
            <p:ph type="title"/>
          </p:nvPr>
        </p:nvSpPr>
        <p:spPr>
          <a:xfrm>
            <a:off x="640080" y="18288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Technology and Positive Externalities</a:t>
            </a:r>
            <a:b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(2 of 2)</a:t>
            </a:r>
            <a:endParaRPr/>
          </a:p>
        </p:txBody>
      </p:sp>
      <p:sp>
        <p:nvSpPr>
          <p:cNvPr id="297" name="Google Shape;297;p38"/>
          <p:cNvSpPr txBox="1"/>
          <p:nvPr>
            <p:ph idx="1" type="body"/>
          </p:nvPr>
        </p:nvSpPr>
        <p:spPr>
          <a:xfrm>
            <a:off x="457200" y="1828800"/>
            <a:ext cx="40233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Assuming Big Drug could borrow at a rate of 8%, their private demand for financial capital would be $30 million.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If they were paid the full social benefits of drug research, their demand for financial capital would be $52 million.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The existence of positive externalities to drug research leads private firms to invest </a:t>
            </a:r>
            <a:r>
              <a:rPr lang="en-US" sz="2000" u="sng">
                <a:latin typeface="Calibri"/>
                <a:ea typeface="Calibri"/>
                <a:cs typeface="Calibri"/>
                <a:sym typeface="Calibri"/>
              </a:rPr>
              <a:t>less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than is socially optimal. </a:t>
            </a:r>
            <a:endParaRPr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NX_Econ_C13_002.jpg" id="298" name="Google Shape;298;p38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7760" y="1828800"/>
            <a:ext cx="3657600" cy="3200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9" name="Google Shape;299;p38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0" name="Google Shape;300;p3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9"/>
          <p:cNvSpPr txBox="1"/>
          <p:nvPr>
            <p:ph type="title"/>
          </p:nvPr>
        </p:nvSpPr>
        <p:spPr>
          <a:xfrm>
            <a:off x="640080" y="274320"/>
            <a:ext cx="795528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Human Capital and Positive Externalities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9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Similar to technology, the acquisition of human capital has both private and social benefits.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social benefits of education may include: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Better health outcomes.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 lower crime rate.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 cleaner environment.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Better-informed and more engaged citizens.</a:t>
            </a:r>
            <a:endParaRPr/>
          </a:p>
        </p:txBody>
      </p:sp>
      <p:cxnSp>
        <p:nvCxnSpPr>
          <p:cNvPr id="307" name="Google Shape;307;p39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8" name="Google Shape;308;p3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0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Encouraging Innovation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40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Government policies that encourage innovation include the following: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Guaranteeing intellectual property rights.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Assisting with the costs of research and development (R&amp;D).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Cooperative research ventures between universities and business.</a:t>
            </a:r>
            <a:endParaRPr/>
          </a:p>
        </p:txBody>
      </p:sp>
      <p:cxnSp>
        <p:nvCxnSpPr>
          <p:cNvPr id="315" name="Google Shape;315;p40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6" name="Google Shape;316;p4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Key Questions 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What do we mean by market failure?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What are externalities and how do they constitute market failure?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What are prime examples of negative and positive externalities?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What are public goods and how do they constitute market failure?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What is the “tragedy of the commons” ?   </a:t>
            </a:r>
            <a:endParaRPr/>
          </a:p>
        </p:txBody>
      </p:sp>
      <p:cxnSp>
        <p:nvCxnSpPr>
          <p:cNvPr id="99" name="Google Shape;99;p14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1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Intellectual Property Rights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41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Refers to the body of law that protects the right of inventors to produce and sell their inventions.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They include: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Patents, which give the inventor the exclusive legal right to make, use or sell the inventions for a limited period of time.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Copyright laws, which give the author an exclusive legal right over works of literature, music, film/video and pictures.</a:t>
            </a:r>
            <a:endParaRPr/>
          </a:p>
        </p:txBody>
      </p:sp>
      <p:cxnSp>
        <p:nvCxnSpPr>
          <p:cNvPr id="323" name="Google Shape;323;p41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4" name="Google Shape;324;p4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2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Government Spending on R&amp;D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42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Government spending can fund R&amp;D that may be deemed too risky or not sufficiently profitable for private firms to fund.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R&amp;D may occur at universities, nonprofits, government labs or private firms.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A complementary approach to direct funding of R&amp;D is to provide tax breaks to private firms to encourage R&amp;D.</a:t>
            </a:r>
            <a:endParaRPr/>
          </a:p>
        </p:txBody>
      </p:sp>
      <p:cxnSp>
        <p:nvCxnSpPr>
          <p:cNvPr id="331" name="Google Shape;331;p42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32" name="Google Shape;332;p4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3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Cooperative Research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43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Government can also support R&amp;D and innovation through cooperative efforts between private firms and government research agencies such as the National Institutes for Health or the Agriculture and Food Research Initiative.</a:t>
            </a:r>
            <a:endParaRPr/>
          </a:p>
        </p:txBody>
      </p:sp>
      <p:cxnSp>
        <p:nvCxnSpPr>
          <p:cNvPr id="339" name="Google Shape;339;p43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0" name="Google Shape;340;p4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4"/>
          <p:cNvSpPr txBox="1"/>
          <p:nvPr>
            <p:ph type="title"/>
          </p:nvPr>
        </p:nvSpPr>
        <p:spPr>
          <a:xfrm>
            <a:off x="640080" y="274320"/>
            <a:ext cx="795528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Public Goods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44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Public goods are goods that are nonexcludable and nonrival in consumption and are, therefore, unprofitable for private firms to provide.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Nonexcludable means that it is impossible or costly to exclude someone from consuming the good once it’s provided.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Nonrival means that one person’s consumption of the good doesn’t prevent the simultaneous consumption by another person.</a:t>
            </a:r>
            <a:endParaRPr/>
          </a:p>
        </p:txBody>
      </p:sp>
      <p:cxnSp>
        <p:nvCxnSpPr>
          <p:cNvPr id="347" name="Google Shape;347;p44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8" name="Google Shape;348;p4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5"/>
          <p:cNvSpPr txBox="1"/>
          <p:nvPr>
            <p:ph type="title"/>
          </p:nvPr>
        </p:nvSpPr>
        <p:spPr>
          <a:xfrm>
            <a:off x="640080" y="18288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Public and Private Goods…and Two More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45"/>
          <p:cNvSpPr txBox="1"/>
          <p:nvPr>
            <p:ph idx="1" type="body"/>
          </p:nvPr>
        </p:nvSpPr>
        <p:spPr>
          <a:xfrm>
            <a:off x="457200" y="1828800"/>
            <a:ext cx="40233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Considering the two characterizations, rivalry and excludability, we see we actually have four categories of goods.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We’ll learn more about Common Resources in later slides.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Club goods are usually provided by the private market but at higher prices and lower output than society desires.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5" name="Google Shape;355;p45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6" name="Google Shape;356;p4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  <p:graphicFrame>
        <p:nvGraphicFramePr>
          <p:cNvPr id="357" name="Google Shape;357;p45"/>
          <p:cNvGraphicFramePr/>
          <p:nvPr/>
        </p:nvGraphicFramePr>
        <p:xfrm>
          <a:off x="4629149" y="18256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{C77A1831-A7B9-49CF-BA50-1B7A5586EF94}</a:tableStyleId>
              </a:tblPr>
              <a:tblGrid>
                <a:gridCol w="1327525"/>
                <a:gridCol w="1327525"/>
                <a:gridCol w="1327525"/>
              </a:tblGrid>
              <a:tr h="35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Rival</a:t>
                      </a:r>
                      <a:endParaRPr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Non-rival</a:t>
                      </a:r>
                      <a:endParaRPr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37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Excludable</a:t>
                      </a:r>
                      <a:endParaRPr b="1"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Private</a:t>
                      </a:r>
                      <a:r>
                        <a:rPr b="1"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Goods: 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iPhones, jeans, Big Macs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Club Goods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satellite TV, theatres,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private parks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38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Non-excludable</a:t>
                      </a:r>
                      <a:endParaRPr b="1"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Common Resources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forests,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fisheries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Public</a:t>
                      </a:r>
                      <a:r>
                        <a:rPr b="1"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Goods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air, emergency services, national defense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6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Public Goods:  An Example of Market Failure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46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If provided by private firms, public goods are likely to be provided at less than the socially-efficient quantity.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government may intervene to provide the public goods itself.  </a:t>
            </a:r>
            <a:endParaRPr/>
          </a:p>
        </p:txBody>
      </p:sp>
      <p:cxnSp>
        <p:nvCxnSpPr>
          <p:cNvPr id="364" name="Google Shape;364;p46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5" name="Google Shape;365;p4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7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Free Riders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47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Free riders are those who benefit from the provision of public goods but do not pay for them.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incentive to free ride exists when  consumers can avoid the costs of consuming the good.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existence of too many free riders will result in under-provision of the public good.</a:t>
            </a:r>
            <a:endParaRPr/>
          </a:p>
        </p:txBody>
      </p:sp>
      <p:cxnSp>
        <p:nvCxnSpPr>
          <p:cNvPr id="372" name="Google Shape;372;p47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3" name="Google Shape;373;p4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8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Solving the Free Rider Problem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48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solution to free riding is to devise a way to get </a:t>
            </a:r>
            <a:r>
              <a:rPr lang="en-US" sz="2600" u="sng"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consumers to pay for the good.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One way is to tax consumers, compelling everyone to pay.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 the case of traditional radio or TV broadcasts  consumers “pay” by listening to or watching commercials from the private firms that support the radio or TV programming. </a:t>
            </a:r>
            <a:endParaRPr/>
          </a:p>
        </p:txBody>
      </p:sp>
      <p:cxnSp>
        <p:nvCxnSpPr>
          <p:cNvPr id="380" name="Google Shape;380;p48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1" name="Google Shape;381;p4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9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Common Resources and the “Tragedy of the Commons” </a:t>
            </a: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(1 of 2)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49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Common property resources are resources for which no property rights have been established.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They are nonexcludable, like public goods but rivalrous, like private goods.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Examples include forests and fisheries, and livestock grazing lands.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</a:t>
            </a:r>
            <a:endParaRPr/>
          </a:p>
        </p:txBody>
      </p:sp>
      <p:cxnSp>
        <p:nvCxnSpPr>
          <p:cNvPr id="388" name="Google Shape;388;p49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9" name="Google Shape;389;p4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50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Common Resources and the “Tragedy of the Commons” </a:t>
            </a: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(2 of 2)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50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Common property resources are unlikely to be efficiently allocated by the private market.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They are more likely to be overused because users consider only the private benefits without considering the social costs.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likelihood of common property resources being used to the point of exhaustion is call the “tragedy of the commons”.   </a:t>
            </a:r>
            <a:endParaRPr/>
          </a:p>
        </p:txBody>
      </p:sp>
      <p:cxnSp>
        <p:nvCxnSpPr>
          <p:cNvPr id="396" name="Google Shape;396;p50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97" name="Google Shape;397;p5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Market Efficiency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Market efficiency means that a market is producing the quantity of a good at which the </a:t>
            </a: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marginal social benefit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of consuming the good equals the </a:t>
            </a: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marginal social cost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of producing it.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When markets are efficient, resources are being allocated in such a way as to maximize society’s well-being.</a:t>
            </a:r>
            <a:endParaRPr/>
          </a:p>
        </p:txBody>
      </p:sp>
      <p:cxnSp>
        <p:nvCxnSpPr>
          <p:cNvPr id="107" name="Google Shape;107;p15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Market Failure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Market failure refers to the situation in which a market fails to allocate resources efficiently.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Market failure can result from noncompetitive markets or from cases in which property rights are not well defined and fully transferable.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Here’s a brief introductory video on market failure.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https://www.youtube.com/playlist?list=PL336C870BEAD3B58B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16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Externalities: An Example of Market Failure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An externality is the effect of a market exchange on a </a:t>
            </a: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third party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that is, someone  who is not party to the exchange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Also called a “spillover effect”.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Externalities can be positive or negative.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u="sng">
                <a:latin typeface="Calibri"/>
                <a:ea typeface="Calibri"/>
                <a:cs typeface="Calibri"/>
                <a:sym typeface="Calibri"/>
              </a:rPr>
              <a:t>negative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externality exists when the third part bears a cost because of the exchange.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u="sng">
                <a:latin typeface="Calibri"/>
                <a:ea typeface="Calibri"/>
                <a:cs typeface="Calibri"/>
                <a:sym typeface="Calibri"/>
              </a:rPr>
              <a:t>positive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externality exists when the third party benefits from the exchange.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cxnSp>
        <p:nvCxnSpPr>
          <p:cNvPr id="123" name="Google Shape;123;p17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4" name="Google Shape;124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Private vs. Social Costs and Benefits</a:t>
            </a:r>
            <a:r>
              <a:rPr lang="en-US" sz="3600">
                <a:solidFill>
                  <a:srgbClr val="C00000"/>
                </a:solidFill>
              </a:rPr>
              <a:t> 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Externalities arise in cases where private costs or  benefits differ from social costs or benefits.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Private costs and benefits accrue to the parties to an exchange.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Social costs and benefits include the private costs and benefits plus the additional costs and benefits incurred by third parties. 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alibri"/>
                <a:ea typeface="Calibri"/>
                <a:cs typeface="Calibri"/>
                <a:sym typeface="Calibri"/>
              </a:rPr>
              <a:t>When social costs &gt; private costs, the market allocates too many resources to the production of the good or service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alibri"/>
                <a:ea typeface="Calibri"/>
                <a:cs typeface="Calibri"/>
                <a:sym typeface="Calibri"/>
              </a:rPr>
              <a:t>When social benefits &gt; private benefits, the market allocates too few resources to the production of the good or service</a:t>
            </a:r>
            <a:endParaRPr/>
          </a:p>
        </p:txBody>
      </p:sp>
      <p:cxnSp>
        <p:nvCxnSpPr>
          <p:cNvPr id="131" name="Google Shape;131;p18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Accounting for Social Costs</a:t>
            </a:r>
            <a:endParaRPr/>
          </a:p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>
            <a:off x="457200" y="1828800"/>
            <a:ext cx="40233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In the graph, S</a:t>
            </a:r>
            <a:r>
              <a:rPr baseline="-25000" lang="en-US" sz="2000">
                <a:latin typeface="Calibri"/>
                <a:ea typeface="Calibri"/>
                <a:cs typeface="Calibri"/>
                <a:sym typeface="Calibri"/>
              </a:rPr>
              <a:t>private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reflects private costs only.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aseline="-25000" lang="en-US" sz="2000">
                <a:latin typeface="Calibri"/>
                <a:ea typeface="Calibri"/>
                <a:cs typeface="Calibri"/>
                <a:sym typeface="Calibri"/>
              </a:rPr>
              <a:t>public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reflects private and social costs.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When we account for all costs, private plus social, the new equilibrium will be at a higher price and lower quantity.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The new equilibrium is a socially-efficient equilibrium.</a:t>
            </a:r>
            <a:endParaRPr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  <p:pic>
        <p:nvPicPr>
          <p:cNvPr descr="CNX_Econ_C12_001.jpg" id="140" name="Google Shape;140;p19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7760" y="1828800"/>
            <a:ext cx="384048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p19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Pollution as a Negative Externality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Pollution in the form of emissions or effluent is a cost of production that is not recognized in the private transaction but is instead borne by third parties.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When pollution is not recognized as a cost of production of a good or service, the market will produce too much of that good or service.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cxnSp>
        <p:nvCxnSpPr>
          <p:cNvPr id="149" name="Google Shape;149;p20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0" name="Google Shape;150;p20"/>
          <p:cNvSpPr txBox="1"/>
          <p:nvPr>
            <p:ph idx="12" type="sldNum"/>
          </p:nvPr>
        </p:nvSpPr>
        <p:spPr>
          <a:xfrm>
            <a:off x="6455664" y="635508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