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1"/>
  </p:notesMasterIdLst>
  <p:handoutMasterIdLst>
    <p:handoutMasterId r:id="rId32"/>
  </p:handoutMasterIdLst>
  <p:sldIdLst>
    <p:sldId id="256" r:id="rId2"/>
    <p:sldId id="330" r:id="rId3"/>
    <p:sldId id="388" r:id="rId4"/>
    <p:sldId id="383" r:id="rId5"/>
    <p:sldId id="363" r:id="rId6"/>
    <p:sldId id="364" r:id="rId7"/>
    <p:sldId id="365" r:id="rId8"/>
    <p:sldId id="386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84" r:id="rId19"/>
    <p:sldId id="385" r:id="rId20"/>
    <p:sldId id="375" r:id="rId21"/>
    <p:sldId id="376" r:id="rId22"/>
    <p:sldId id="377" r:id="rId23"/>
    <p:sldId id="387" r:id="rId24"/>
    <p:sldId id="378" r:id="rId25"/>
    <p:sldId id="311" r:id="rId26"/>
    <p:sldId id="379" r:id="rId27"/>
    <p:sldId id="380" r:id="rId28"/>
    <p:sldId id="381" r:id="rId29"/>
    <p:sldId id="382" r:id="rId3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37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9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EE68B13-9F9A-4A0C-A136-351263A03169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B38A37F-F213-4903-91D6-0E09B5EBD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83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1CA17-42F7-435E-BABD-75E6D44836E5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D3A94-783F-42B0-A027-1CA4EABC87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4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4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74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75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14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81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43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774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38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D3A94-783F-42B0-A027-1CA4EABC87CB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2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6B59-0888-4456-BD8B-F11E359CF84A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8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D61C-6CED-4AD4-8019-0400AE2B622F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1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5C75-386B-436E-AECC-F603F31CAC1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C118-A129-487F-90CF-FE99C6F5B275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2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D355-2A81-4E00-AD18-7134E46BF64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7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DD68-9261-4DBB-9C98-D9502324E90A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9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BF58-AAEC-424D-97FC-0EB75A063469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0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889C-4CB9-4F6E-9DE4-F7AE8A23AAC1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7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8967-8FCA-48F3-A051-19F4ACDDD306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6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19DF-E7C0-4693-9134-0271F40F2405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792AF-D534-4EBA-8FF6-0C7A4DB33CC4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471A-6AD7-4FB5-AE38-A8FCE07ED0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4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6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tax.org/details/books/principles-microeconomics-2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794021"/>
            <a:ext cx="6858000" cy="17907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+mn-lt"/>
              </a:rPr>
              <a:t>Production and Cost in the Short and Long Run</a:t>
            </a:r>
            <a:endParaRPr lang="en-US" sz="5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82648"/>
            <a:ext cx="6858000" cy="124182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821746"/>
            <a:ext cx="9144000" cy="0"/>
          </a:xfrm>
          <a:prstGeom prst="line">
            <a:avLst/>
          </a:prstGeom>
          <a:ln w="101600" cmpd="tri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9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Inputs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48056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Fixed </a:t>
            </a:r>
            <a:r>
              <a:rPr lang="en-US" sz="2600" b="1" dirty="0">
                <a:latin typeface="+mn-lt"/>
              </a:rPr>
              <a:t>inputs</a:t>
            </a:r>
            <a:r>
              <a:rPr lang="en-US" sz="2600" dirty="0">
                <a:latin typeface="+mn-lt"/>
              </a:rPr>
              <a:t> (K) - factors of production that can’t be easily increased or decreased in a short period of </a:t>
            </a:r>
            <a:r>
              <a:rPr lang="en-US" sz="2600" dirty="0" smtClean="0">
                <a:latin typeface="+mn-lt"/>
              </a:rPr>
              <a:t>time.</a:t>
            </a:r>
          </a:p>
          <a:p>
            <a:r>
              <a:rPr lang="en-US" sz="2600" b="1" dirty="0" smtClean="0">
                <a:latin typeface="+mn-lt"/>
              </a:rPr>
              <a:t>Variable </a:t>
            </a:r>
            <a:r>
              <a:rPr lang="en-US" sz="2600" b="1" dirty="0">
                <a:latin typeface="+mn-lt"/>
              </a:rPr>
              <a:t>inputs</a:t>
            </a:r>
            <a:r>
              <a:rPr lang="en-US" sz="2600" dirty="0">
                <a:latin typeface="+mn-lt"/>
              </a:rPr>
              <a:t> (L) - factors of production that a firm can easily increase or decrease in a short period of </a:t>
            </a:r>
            <a:r>
              <a:rPr lang="en-US" sz="2600" dirty="0" smtClean="0">
                <a:latin typeface="+mn-lt"/>
              </a:rPr>
              <a:t>time.</a:t>
            </a:r>
          </a:p>
          <a:p>
            <a:r>
              <a:rPr lang="en-US" sz="2600" dirty="0" smtClean="0">
                <a:latin typeface="+mn-lt"/>
              </a:rPr>
              <a:t>Short-hand </a:t>
            </a:r>
            <a:r>
              <a:rPr lang="en-US" sz="2600" dirty="0">
                <a:latin typeface="+mn-lt"/>
              </a:rPr>
              <a:t>form for the </a:t>
            </a:r>
            <a:r>
              <a:rPr lang="en-US" sz="2600" u="sng" dirty="0">
                <a:latin typeface="+mn-lt"/>
              </a:rPr>
              <a:t>production function</a:t>
            </a:r>
            <a:r>
              <a:rPr lang="en-US" sz="2600" dirty="0" smtClean="0">
                <a:latin typeface="+mn-lt"/>
              </a:rPr>
              <a:t>:</a:t>
            </a:r>
          </a:p>
          <a:p>
            <a:pPr marL="0" indent="0" algn="ctr">
              <a:buNone/>
            </a:pPr>
            <a:r>
              <a:rPr lang="en-US" sz="2200" dirty="0"/>
              <a:t>Q = </a:t>
            </a:r>
            <a:r>
              <a:rPr lang="en-US" sz="2200" i="1" dirty="0">
                <a:latin typeface="Times New Roman"/>
                <a:ea typeface="Times New Roman"/>
                <a:cs typeface="Times New Roman"/>
                <a:sym typeface="Times New Roman"/>
              </a:rPr>
              <a:t>f </a:t>
            </a:r>
            <a:r>
              <a:rPr lang="en-US" sz="2200" dirty="0"/>
              <a:t>[</a:t>
            </a:r>
            <a:r>
              <a:rPr lang="en-US" sz="2200" dirty="0" smtClean="0"/>
              <a:t>L,K</a:t>
            </a:r>
            <a:r>
              <a:rPr lang="en-US" sz="2200" dirty="0"/>
              <a:t>]</a:t>
            </a: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 lvl="1"/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10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75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Production in the Short Run vs. Long Run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48056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Short </a:t>
            </a:r>
            <a:r>
              <a:rPr lang="en-US" sz="2600" b="1" dirty="0">
                <a:latin typeface="+mn-lt"/>
              </a:rPr>
              <a:t>run</a:t>
            </a:r>
            <a:r>
              <a:rPr lang="en-US" sz="2600" dirty="0">
                <a:latin typeface="+mn-lt"/>
              </a:rPr>
              <a:t> - period of time during which </a:t>
            </a:r>
            <a:r>
              <a:rPr lang="en-US" sz="2600" u="sng" dirty="0">
                <a:latin typeface="+mn-lt"/>
              </a:rPr>
              <a:t>at least some factors</a:t>
            </a:r>
            <a:r>
              <a:rPr lang="en-US" sz="2600" dirty="0">
                <a:latin typeface="+mn-lt"/>
              </a:rPr>
              <a:t> of production are </a:t>
            </a:r>
            <a:r>
              <a:rPr lang="en-US" sz="2600" u="sng" dirty="0" smtClean="0">
                <a:latin typeface="+mn-lt"/>
              </a:rPr>
              <a:t>fixed</a:t>
            </a:r>
            <a:r>
              <a:rPr lang="en-US" sz="2600" dirty="0" smtClean="0">
                <a:latin typeface="+mn-lt"/>
              </a:rPr>
              <a:t>.</a:t>
            </a:r>
          </a:p>
          <a:p>
            <a:r>
              <a:rPr lang="en-US" sz="2600" b="1" dirty="0" smtClean="0">
                <a:latin typeface="+mn-lt"/>
              </a:rPr>
              <a:t>Long </a:t>
            </a:r>
            <a:r>
              <a:rPr lang="en-US" sz="2600" b="1" dirty="0">
                <a:latin typeface="+mn-lt"/>
              </a:rPr>
              <a:t>run</a:t>
            </a:r>
            <a:r>
              <a:rPr lang="en-US" sz="2600" dirty="0">
                <a:latin typeface="+mn-lt"/>
              </a:rPr>
              <a:t> - period of time during which </a:t>
            </a:r>
            <a:r>
              <a:rPr lang="en-US" sz="2600" u="sng" dirty="0">
                <a:latin typeface="+mn-lt"/>
              </a:rPr>
              <a:t>all factors</a:t>
            </a:r>
            <a:r>
              <a:rPr lang="en-US" sz="2600" dirty="0">
                <a:latin typeface="+mn-lt"/>
              </a:rPr>
              <a:t> are </a:t>
            </a:r>
            <a:r>
              <a:rPr lang="en-US" sz="2600" u="sng" dirty="0">
                <a:latin typeface="+mn-lt"/>
              </a:rPr>
              <a:t>variable</a:t>
            </a:r>
            <a:r>
              <a:rPr lang="en-US" sz="2600" dirty="0">
                <a:latin typeface="+mn-lt"/>
              </a:rPr>
              <a:t>.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 lvl="1"/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Example – Production in the Short Run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280160"/>
            <a:ext cx="8046720" cy="4754880"/>
          </a:xfrm>
        </p:spPr>
        <p:txBody>
          <a:bodyPr>
            <a:normAutofit fontScale="62500" lnSpcReduction="20000"/>
          </a:bodyPr>
          <a:lstStyle/>
          <a:p>
            <a:r>
              <a:rPr lang="en-US" sz="3100" dirty="0" smtClean="0">
                <a:latin typeface="+mn-lt"/>
              </a:rPr>
              <a:t>Production </a:t>
            </a:r>
            <a:r>
              <a:rPr lang="en-US" sz="3100" dirty="0">
                <a:latin typeface="+mn-lt"/>
              </a:rPr>
              <a:t>in the short run may be explored through </a:t>
            </a:r>
            <a:r>
              <a:rPr lang="en-US" sz="3100" dirty="0" smtClean="0">
                <a:latin typeface="+mn-lt"/>
              </a:rPr>
              <a:t>the </a:t>
            </a:r>
            <a:r>
              <a:rPr lang="en-US" sz="3100" dirty="0">
                <a:latin typeface="+mn-lt"/>
              </a:rPr>
              <a:t>example of lumberjacks using a two-person </a:t>
            </a:r>
            <a:r>
              <a:rPr lang="en-US" sz="3100" dirty="0" smtClean="0">
                <a:latin typeface="+mn-lt"/>
              </a:rPr>
              <a:t>saw.</a:t>
            </a:r>
          </a:p>
          <a:p>
            <a:pPr marL="0" indent="0" algn="ctr">
              <a:buNone/>
            </a:pPr>
            <a:r>
              <a:rPr lang="en-US" sz="2000" dirty="0">
                <a:latin typeface="+mn-lt"/>
              </a:rPr>
              <a:t>(Credit: Wknight94/Wikimedia Commons)</a:t>
            </a:r>
          </a:p>
          <a:p>
            <a:endParaRPr lang="en-US" sz="2400" dirty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pPr marL="0" indent="0" algn="ctr">
              <a:buNone/>
            </a:pPr>
            <a:endParaRPr lang="en-US" sz="2200" dirty="0" smtClean="0">
              <a:latin typeface="+mn-lt"/>
            </a:endParaRPr>
          </a:p>
          <a:p>
            <a:pPr marL="0" indent="0" algn="ctr">
              <a:buNone/>
            </a:pPr>
            <a:endParaRPr lang="en-US" sz="2200" dirty="0">
              <a:latin typeface="+mn-lt"/>
            </a:endParaRPr>
          </a:p>
          <a:p>
            <a:pPr marL="0" indent="0" algn="ctr">
              <a:buNone/>
            </a:pPr>
            <a:endParaRPr lang="en-US" sz="2200" dirty="0" smtClean="0">
              <a:latin typeface="+mn-lt"/>
            </a:endParaRPr>
          </a:p>
          <a:p>
            <a:pPr marL="0" indent="0" algn="ctr">
              <a:buNone/>
            </a:pPr>
            <a:endParaRPr lang="en-US" sz="2200" dirty="0">
              <a:latin typeface="+mn-lt"/>
            </a:endParaRPr>
          </a:p>
          <a:p>
            <a:pPr marL="0" indent="0" algn="ctr">
              <a:buNone/>
            </a:pPr>
            <a:endParaRPr lang="en-US" sz="2200" dirty="0" smtClean="0">
              <a:latin typeface="+mn-lt"/>
            </a:endParaRPr>
          </a:p>
          <a:p>
            <a:pPr marL="0" indent="0" algn="ctr">
              <a:buNone/>
            </a:pPr>
            <a:r>
              <a:rPr lang="en-US" sz="2600" dirty="0" smtClean="0">
                <a:latin typeface="+mn-lt"/>
              </a:rPr>
              <a:t>Q </a:t>
            </a:r>
            <a:r>
              <a:rPr lang="en-US" sz="2600" dirty="0">
                <a:latin typeface="+mn-lt"/>
              </a:rPr>
              <a:t>= TP = </a:t>
            </a:r>
            <a:r>
              <a:rPr lang="en-US" sz="2600" i="1" dirty="0">
                <a:latin typeface="+mn-lt"/>
                <a:ea typeface="Times New Roman"/>
                <a:cs typeface="Times New Roman"/>
                <a:sym typeface="Times New Roman"/>
              </a:rPr>
              <a:t>f </a:t>
            </a:r>
            <a:r>
              <a:rPr lang="en-US" sz="2600" dirty="0">
                <a:latin typeface="+mn-lt"/>
              </a:rPr>
              <a:t>[</a:t>
            </a:r>
            <a:r>
              <a:rPr lang="en-US" sz="2600" dirty="0" smtClean="0">
                <a:latin typeface="+mn-lt"/>
              </a:rPr>
              <a:t>L,K</a:t>
            </a:r>
            <a:r>
              <a:rPr lang="en-US" sz="2600" dirty="0">
                <a:latin typeface="+mn-lt"/>
              </a:rPr>
              <a:t>], or </a:t>
            </a:r>
            <a:r>
              <a:rPr lang="en-US" sz="2600" dirty="0" smtClean="0">
                <a:latin typeface="+mn-lt"/>
              </a:rPr>
              <a:t>just Q </a:t>
            </a:r>
            <a:r>
              <a:rPr lang="en-US" sz="2600" dirty="0">
                <a:latin typeface="+mn-lt"/>
              </a:rPr>
              <a:t>= TP = </a:t>
            </a:r>
            <a:r>
              <a:rPr lang="en-US" sz="2600" i="1" dirty="0">
                <a:latin typeface="+mn-lt"/>
                <a:ea typeface="Times New Roman"/>
                <a:cs typeface="Times New Roman"/>
                <a:sym typeface="Times New Roman"/>
              </a:rPr>
              <a:t>f </a:t>
            </a:r>
            <a:r>
              <a:rPr lang="en-US" sz="2600" dirty="0">
                <a:latin typeface="+mn-lt"/>
              </a:rPr>
              <a:t>[</a:t>
            </a:r>
            <a:r>
              <a:rPr lang="en-US" sz="2600" dirty="0" smtClean="0">
                <a:latin typeface="+mn-lt"/>
              </a:rPr>
              <a:t>L]</a:t>
            </a:r>
          </a:p>
          <a:p>
            <a:r>
              <a:rPr lang="en-US" sz="2900" dirty="0" smtClean="0">
                <a:latin typeface="+mn-lt"/>
              </a:rPr>
              <a:t>Output </a:t>
            </a:r>
            <a:r>
              <a:rPr lang="en-US" sz="2900" dirty="0">
                <a:latin typeface="+mn-lt"/>
              </a:rPr>
              <a:t>(Q) is also called </a:t>
            </a:r>
            <a:r>
              <a:rPr lang="en-US" sz="2900" b="1" dirty="0">
                <a:latin typeface="+mn-lt"/>
              </a:rPr>
              <a:t>Total Product</a:t>
            </a:r>
            <a:r>
              <a:rPr lang="en-US" sz="2900" dirty="0">
                <a:latin typeface="+mn-lt"/>
              </a:rPr>
              <a:t> (TP</a:t>
            </a:r>
            <a:r>
              <a:rPr lang="en-US" sz="2900" dirty="0" smtClean="0">
                <a:latin typeface="+mn-lt"/>
              </a:rPr>
              <a:t>).</a:t>
            </a:r>
          </a:p>
          <a:p>
            <a:r>
              <a:rPr lang="en-US" sz="2900" dirty="0" smtClean="0">
                <a:latin typeface="+mn-lt"/>
              </a:rPr>
              <a:t>K </a:t>
            </a:r>
            <a:r>
              <a:rPr lang="en-US" sz="2900" dirty="0">
                <a:latin typeface="+mn-lt"/>
              </a:rPr>
              <a:t>is fixed in the short </a:t>
            </a:r>
            <a:r>
              <a:rPr lang="en-US" sz="2900" dirty="0" smtClean="0">
                <a:latin typeface="+mn-lt"/>
              </a:rPr>
              <a:t>run so </a:t>
            </a:r>
            <a:r>
              <a:rPr lang="en-US" sz="2900" dirty="0">
                <a:latin typeface="+mn-lt"/>
              </a:rPr>
              <a:t>the amount of output (trees cut down per day) depends only on the amount of labor employed (number of lumberjacks working</a:t>
            </a:r>
            <a:r>
              <a:rPr lang="en-US" sz="2900" dirty="0" smtClean="0">
                <a:latin typeface="+mn-lt"/>
              </a:rPr>
              <a:t>).</a:t>
            </a:r>
            <a:endParaRPr lang="en-US" sz="2900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12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124" descr="CNX_Econ2e_C07_001.jp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71800" y="2104308"/>
            <a:ext cx="3200400" cy="2377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416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Marginal Product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0080" y="1825625"/>
                <a:ext cx="7863840" cy="4480560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latin typeface="+mn-lt"/>
                  </a:rPr>
                  <a:t>Marginal </a:t>
                </a:r>
                <a:r>
                  <a:rPr lang="en-US" sz="2400" b="1" dirty="0">
                    <a:latin typeface="+mn-lt"/>
                  </a:rPr>
                  <a:t>product</a:t>
                </a:r>
                <a:r>
                  <a:rPr lang="en-US" sz="2400" dirty="0">
                    <a:latin typeface="+mn-lt"/>
                  </a:rPr>
                  <a:t> (MP) - the additional output of one more </a:t>
                </a:r>
                <a:r>
                  <a:rPr lang="en-US" sz="2400" dirty="0" smtClean="0">
                    <a:latin typeface="+mn-lt"/>
                  </a:rPr>
                  <a:t>worker.</a:t>
                </a:r>
              </a:p>
              <a:p>
                <a:endParaRPr lang="en-US" dirty="0" smtClean="0">
                  <a:latin typeface="+mn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𝑴𝑷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𝑻𝑷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</m:den>
                      </m:f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b="1" dirty="0" smtClean="0">
                  <a:latin typeface="+mn-lt"/>
                </a:endParaRPr>
              </a:p>
              <a:p>
                <a:endParaRPr lang="en-US" b="1" dirty="0" smtClean="0">
                  <a:latin typeface="+mn-lt"/>
                </a:endParaRPr>
              </a:p>
              <a:p>
                <a:r>
                  <a:rPr lang="en-US" sz="2400" b="1" dirty="0" smtClean="0">
                    <a:latin typeface="+mn-lt"/>
                  </a:rPr>
                  <a:t>Law of Diminishing Marginal Productivity</a:t>
                </a:r>
                <a:r>
                  <a:rPr lang="en-US" sz="2400" dirty="0" smtClean="0">
                    <a:latin typeface="+mn-lt"/>
                  </a:rPr>
                  <a:t> - general rule that as a firm employs more labor, eventually the amount of additional output produced declines.</a:t>
                </a:r>
              </a:p>
              <a:p>
                <a:endParaRPr lang="en-US" dirty="0" smtClean="0">
                  <a:latin typeface="+mn-lt"/>
                </a:endParaRPr>
              </a:p>
              <a:p>
                <a:endParaRPr lang="en-US" dirty="0" smtClean="0">
                  <a:latin typeface="+mn-lt"/>
                </a:endParaRPr>
              </a:p>
              <a:p>
                <a:endParaRPr lang="en-US" dirty="0" smtClean="0">
                  <a:latin typeface="+mn-lt"/>
                </a:endParaRPr>
              </a:p>
              <a:p>
                <a:endParaRPr lang="en-US" dirty="0" smtClean="0">
                  <a:latin typeface="+mn-lt"/>
                </a:endParaRPr>
              </a:p>
              <a:p>
                <a:endParaRPr lang="en-US" dirty="0">
                  <a:latin typeface="+mn-lt"/>
                </a:endParaRPr>
              </a:p>
              <a:p>
                <a:endParaRPr lang="en-US" dirty="0" smtClean="0">
                  <a:latin typeface="+mn-lt"/>
                </a:endParaRPr>
              </a:p>
              <a:p>
                <a:pPr lvl="1"/>
                <a:endParaRPr lang="en-US" dirty="0" smtClean="0">
                  <a:latin typeface="+mn-lt"/>
                </a:endParaRPr>
              </a:p>
              <a:p>
                <a:endParaRPr lang="en-US" dirty="0">
                  <a:latin typeface="+mn-lt"/>
                </a:endParaRPr>
              </a:p>
              <a:p>
                <a:endParaRPr lang="en-US" dirty="0" smtClean="0">
                  <a:latin typeface="+mn-lt"/>
                </a:endParaRPr>
              </a:p>
              <a:p>
                <a:endParaRPr lang="en-US" sz="3400" dirty="0" smtClean="0">
                  <a:latin typeface="+mn-lt"/>
                </a:endParaRPr>
              </a:p>
              <a:p>
                <a:endParaRPr lang="en-US" sz="3400" dirty="0" smtClean="0">
                  <a:latin typeface="+mn-lt"/>
                </a:endParaRPr>
              </a:p>
              <a:p>
                <a:endParaRPr lang="en-US" dirty="0" smtClean="0">
                  <a:latin typeface="+mn-lt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0080" y="1825625"/>
                <a:ext cx="7863840" cy="4480560"/>
              </a:xfrm>
              <a:blipFill rotWithShape="0">
                <a:blip r:embed="rId2"/>
                <a:stretch>
                  <a:fillRect l="-1008" t="-1905" r="-1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93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Short Run Production Function for Trees   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20624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top graph shows the short run total product for trees.  </a:t>
            </a:r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As </a:t>
            </a:r>
            <a:r>
              <a:rPr lang="en-US" sz="2000" dirty="0">
                <a:latin typeface="+mn-lt"/>
              </a:rPr>
              <a:t>the number of lumberjacks increase, the output also increases, until 5 lumberjacks are </a:t>
            </a:r>
            <a:r>
              <a:rPr lang="en-US" sz="2000" dirty="0" smtClean="0">
                <a:latin typeface="+mn-lt"/>
              </a:rPr>
              <a:t>reached.</a:t>
            </a:r>
          </a:p>
          <a:p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bottom graph shows that as workers are added, the MP increases at first, but sooner or later additional workers will have decreasing marginal product.</a:t>
            </a:r>
          </a:p>
          <a:p>
            <a:endParaRPr lang="en-US" sz="2400" dirty="0" smtClean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14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Shape 140" descr="CNX_Econ2e_C7_004.jpg"/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200" y="1825625"/>
            <a:ext cx="3749040" cy="411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03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Case of Total and Marginal Product Curves   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Autofit/>
          </a:bodyPr>
          <a:lstStyle/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General </a:t>
            </a:r>
            <a:r>
              <a:rPr lang="en-US" sz="2400" dirty="0">
                <a:latin typeface="+mn-lt"/>
              </a:rPr>
              <a:t>case of </a:t>
            </a:r>
            <a:r>
              <a:rPr lang="en-US" sz="2400" u="sng" dirty="0">
                <a:latin typeface="+mn-lt"/>
              </a:rPr>
              <a:t>total product </a:t>
            </a:r>
            <a:r>
              <a:rPr lang="en-US" sz="2400" u="sng" dirty="0" smtClean="0">
                <a:latin typeface="+mn-lt"/>
              </a:rPr>
              <a:t>curve</a:t>
            </a:r>
            <a:r>
              <a:rPr lang="en-US" sz="2400" dirty="0" smtClean="0">
                <a:latin typeface="+mn-lt"/>
              </a:rPr>
              <a:t>.</a:t>
            </a:r>
          </a:p>
          <a:p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General </a:t>
            </a:r>
            <a:r>
              <a:rPr lang="en-US" sz="2400" dirty="0">
                <a:latin typeface="+mn-lt"/>
              </a:rPr>
              <a:t>case of </a:t>
            </a:r>
            <a:r>
              <a:rPr lang="en-US" sz="2400" u="sng" dirty="0">
                <a:latin typeface="+mn-lt"/>
              </a:rPr>
              <a:t>marginal product curve</a:t>
            </a:r>
            <a:r>
              <a:rPr lang="en-US" sz="2400" dirty="0">
                <a:latin typeface="+mn-lt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endParaRPr lang="en-US" sz="2000" dirty="0"/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sz="2400" dirty="0" smtClean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15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Shape 147" descr="CNX_Econ2e_C7_005.jpg"/>
          <p:cNvPicPr preferRelativeResize="0">
            <a:picLocks noGrp="1"/>
          </p:cNvPicPr>
          <p:nvPr>
            <p:ph sz="half" idx="2"/>
          </p:nvPr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7761" y="1825624"/>
            <a:ext cx="3749040" cy="4023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200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Costs in the Short Run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480560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 smtClean="0">
                <a:latin typeface="+mn-lt"/>
              </a:rPr>
              <a:t>Factor </a:t>
            </a:r>
            <a:r>
              <a:rPr lang="en-US" sz="2600" b="1" dirty="0">
                <a:latin typeface="+mn-lt"/>
              </a:rPr>
              <a:t>payments</a:t>
            </a:r>
            <a:r>
              <a:rPr lang="en-US" sz="2600" dirty="0">
                <a:latin typeface="+mn-lt"/>
              </a:rPr>
              <a:t> - what the firm pays for the use of the factors of production </a:t>
            </a:r>
            <a:r>
              <a:rPr lang="en-US" sz="2600" dirty="0" smtClean="0">
                <a:latin typeface="+mn-lt"/>
              </a:rPr>
              <a:t>(costs </a:t>
            </a:r>
            <a:r>
              <a:rPr lang="en-US" sz="2600" dirty="0">
                <a:latin typeface="+mn-lt"/>
              </a:rPr>
              <a:t>from the firm’s perspective</a:t>
            </a:r>
            <a:r>
              <a:rPr lang="en-US" sz="2600" dirty="0" smtClean="0">
                <a:latin typeface="+mn-lt"/>
              </a:rPr>
              <a:t>).</a:t>
            </a:r>
          </a:p>
          <a:p>
            <a:pPr lvl="1"/>
            <a:r>
              <a:rPr lang="en-US" dirty="0" smtClean="0">
                <a:latin typeface="+mn-lt"/>
              </a:rPr>
              <a:t>Raw </a:t>
            </a:r>
            <a:r>
              <a:rPr lang="en-US" dirty="0">
                <a:latin typeface="+mn-lt"/>
              </a:rPr>
              <a:t>materials prices </a:t>
            </a:r>
            <a:endParaRPr lang="en-US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Rent </a:t>
            </a:r>
          </a:p>
          <a:p>
            <a:pPr lvl="1"/>
            <a:r>
              <a:rPr lang="en-US" dirty="0" smtClean="0">
                <a:latin typeface="+mn-lt"/>
              </a:rPr>
              <a:t>Wages </a:t>
            </a:r>
            <a:r>
              <a:rPr lang="en-US" dirty="0">
                <a:latin typeface="+mn-lt"/>
              </a:rPr>
              <a:t>and salaries </a:t>
            </a:r>
            <a:endParaRPr lang="en-US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Interest </a:t>
            </a:r>
            <a:r>
              <a:rPr lang="en-US" dirty="0">
                <a:latin typeface="+mn-lt"/>
              </a:rPr>
              <a:t>and </a:t>
            </a:r>
            <a:r>
              <a:rPr lang="en-US" dirty="0" smtClean="0">
                <a:latin typeface="+mn-lt"/>
              </a:rPr>
              <a:t>dividends</a:t>
            </a:r>
          </a:p>
          <a:p>
            <a:pPr lvl="1"/>
            <a:r>
              <a:rPr lang="en-US" dirty="0" smtClean="0">
                <a:latin typeface="+mn-lt"/>
              </a:rPr>
              <a:t>Profit </a:t>
            </a:r>
          </a:p>
          <a:p>
            <a:r>
              <a:rPr lang="en-US" b="1" dirty="0" smtClean="0">
                <a:latin typeface="+mn-lt"/>
              </a:rPr>
              <a:t>Variable </a:t>
            </a:r>
            <a:r>
              <a:rPr lang="en-US" b="1" dirty="0">
                <a:latin typeface="+mn-lt"/>
              </a:rPr>
              <a:t>costs</a:t>
            </a:r>
            <a:r>
              <a:rPr lang="en-US" dirty="0">
                <a:latin typeface="+mn-lt"/>
              </a:rPr>
              <a:t> - costs of the variable inputs, like </a:t>
            </a:r>
            <a:r>
              <a:rPr lang="en-US" dirty="0" smtClean="0">
                <a:latin typeface="+mn-lt"/>
              </a:rPr>
              <a:t>labor.</a:t>
            </a:r>
          </a:p>
          <a:p>
            <a:r>
              <a:rPr lang="en-US" sz="2600" b="1" dirty="0" smtClean="0">
                <a:latin typeface="+mn-lt"/>
              </a:rPr>
              <a:t>Fixed </a:t>
            </a:r>
            <a:r>
              <a:rPr lang="en-US" sz="2600" b="1" dirty="0">
                <a:latin typeface="+mn-lt"/>
              </a:rPr>
              <a:t>costs</a:t>
            </a:r>
            <a:r>
              <a:rPr lang="en-US" sz="2600" dirty="0">
                <a:latin typeface="+mn-lt"/>
              </a:rPr>
              <a:t> - costs of the fixed inputs, like </a:t>
            </a:r>
            <a:r>
              <a:rPr lang="en-US" sz="2600" dirty="0" smtClean="0">
                <a:latin typeface="+mn-lt"/>
              </a:rPr>
              <a:t>rent.</a:t>
            </a:r>
          </a:p>
          <a:p>
            <a:pPr lvl="1"/>
            <a:r>
              <a:rPr lang="en-US" dirty="0" smtClean="0">
                <a:solidFill>
                  <a:schemeClr val="dk1"/>
                </a:solidFill>
                <a:latin typeface="+mn-lt"/>
              </a:rPr>
              <a:t>Expenditure </a:t>
            </a:r>
            <a:r>
              <a:rPr lang="en-US" dirty="0">
                <a:solidFill>
                  <a:schemeClr val="dk1"/>
                </a:solidFill>
                <a:latin typeface="+mn-lt"/>
              </a:rPr>
              <a:t>that a firm must make before production starts </a:t>
            </a:r>
            <a:endParaRPr lang="en-US" dirty="0" smtClean="0">
              <a:solidFill>
                <a:schemeClr val="dk1"/>
              </a:solidFill>
              <a:latin typeface="+mn-lt"/>
            </a:endParaRPr>
          </a:p>
          <a:p>
            <a:pPr lvl="1"/>
            <a:r>
              <a:rPr lang="en-US" dirty="0" smtClean="0">
                <a:solidFill>
                  <a:schemeClr val="dk1"/>
                </a:solidFill>
                <a:latin typeface="+mn-lt"/>
              </a:rPr>
              <a:t>Do </a:t>
            </a:r>
            <a:r>
              <a:rPr lang="en-US" dirty="0">
                <a:solidFill>
                  <a:schemeClr val="dk1"/>
                </a:solidFill>
                <a:latin typeface="+mn-lt"/>
              </a:rPr>
              <a:t>not change regardless of the level of </a:t>
            </a:r>
            <a:r>
              <a:rPr lang="en-US" dirty="0" smtClean="0">
                <a:solidFill>
                  <a:schemeClr val="dk1"/>
                </a:solidFill>
                <a:latin typeface="+mn-lt"/>
              </a:rPr>
              <a:t>production.</a:t>
            </a:r>
          </a:p>
          <a:p>
            <a:r>
              <a:rPr lang="en-US" sz="2600" b="1" dirty="0" smtClean="0">
                <a:latin typeface="+mn-lt"/>
              </a:rPr>
              <a:t>Total </a:t>
            </a:r>
            <a:r>
              <a:rPr lang="en-US" sz="2600" b="1" dirty="0">
                <a:latin typeface="+mn-lt"/>
              </a:rPr>
              <a:t>cost</a:t>
            </a:r>
            <a:r>
              <a:rPr lang="en-US" sz="2600" dirty="0">
                <a:latin typeface="+mn-lt"/>
              </a:rPr>
              <a:t> - the sum of fixed and variable </a:t>
            </a:r>
            <a:r>
              <a:rPr lang="en-US" sz="2600" dirty="0" smtClean="0">
                <a:latin typeface="+mn-lt"/>
              </a:rPr>
              <a:t>costs</a:t>
            </a:r>
            <a:endParaRPr lang="en-US" sz="2600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32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Costs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0080" y="1825625"/>
                <a:ext cx="7863840" cy="4480560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latin typeface="+mn-lt"/>
                  </a:rPr>
                  <a:t>Average </a:t>
                </a:r>
                <a:r>
                  <a:rPr lang="en-US" sz="2400" b="1" dirty="0">
                    <a:latin typeface="+mn-lt"/>
                  </a:rPr>
                  <a:t>total cost</a:t>
                </a:r>
                <a:r>
                  <a:rPr lang="en-US" sz="2400" dirty="0">
                    <a:latin typeface="+mn-lt"/>
                  </a:rPr>
                  <a:t> (ATC) - total cost divided by the quantity of output produced. </a:t>
                </a:r>
                <a:endParaRPr lang="en-US" sz="2400" dirty="0" smtClean="0">
                  <a:latin typeface="+mn-lt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 panose="02040503050406030204" pitchFamily="18" charset="0"/>
                        </a:rPr>
                        <m:t>𝑨𝑻𝑪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𝑻𝑪</m:t>
                              </m:r>
                            </m:num>
                            <m:den>
                              <m:r>
                                <a:rPr lang="en-US" sz="2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𝑸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2200" b="1" i="1" dirty="0" smtClean="0">
                  <a:latin typeface="+mn-lt"/>
                </a:endParaRPr>
              </a:p>
              <a:p>
                <a:r>
                  <a:rPr lang="en-US" sz="2400" b="1" dirty="0" smtClean="0">
                    <a:latin typeface="+mn-lt"/>
                  </a:rPr>
                  <a:t>Marginal </a:t>
                </a:r>
                <a:r>
                  <a:rPr lang="en-US" sz="2400" b="1" dirty="0">
                    <a:latin typeface="+mn-lt"/>
                  </a:rPr>
                  <a:t>cost </a:t>
                </a:r>
                <a:r>
                  <a:rPr lang="en-US" sz="2400" dirty="0">
                    <a:latin typeface="+mn-lt"/>
                  </a:rPr>
                  <a:t>(MC)</a:t>
                </a:r>
                <a:r>
                  <a:rPr lang="en-US" sz="2400" b="1" dirty="0">
                    <a:latin typeface="+mn-lt"/>
                  </a:rPr>
                  <a:t> </a:t>
                </a:r>
                <a:r>
                  <a:rPr lang="en-US" sz="2400" dirty="0">
                    <a:latin typeface="+mn-lt"/>
                  </a:rPr>
                  <a:t>- the additional cost of producing one more unit of </a:t>
                </a:r>
                <a:r>
                  <a:rPr lang="en-US" sz="2400" dirty="0" smtClean="0">
                    <a:latin typeface="+mn-lt"/>
                  </a:rPr>
                  <a:t>output.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𝑴𝑪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𝑻𝑪</m:t>
                              </m:r>
                            </m:num>
                            <m:den>
                              <m:r>
                                <a:rPr lang="en-US" sz="2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2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𝑸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22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b="1" dirty="0" smtClean="0">
                    <a:latin typeface="+mn-lt"/>
                  </a:rPr>
                  <a:t>Average </a:t>
                </a:r>
                <a:r>
                  <a:rPr lang="en-US" sz="2400" b="1" dirty="0">
                    <a:latin typeface="+mn-lt"/>
                  </a:rPr>
                  <a:t>variable cost</a:t>
                </a:r>
                <a:r>
                  <a:rPr lang="en-US" sz="2400" dirty="0">
                    <a:latin typeface="+mn-lt"/>
                  </a:rPr>
                  <a:t> </a:t>
                </a:r>
                <a:r>
                  <a:rPr lang="en-US" sz="2400" dirty="0" smtClean="0">
                    <a:latin typeface="+mn-lt"/>
                  </a:rPr>
                  <a:t>(AVC) - </a:t>
                </a:r>
                <a:r>
                  <a:rPr lang="en-US" sz="2400" dirty="0">
                    <a:latin typeface="+mn-lt"/>
                  </a:rPr>
                  <a:t>variable cost divided by quantity of output.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 panose="02040503050406030204" pitchFamily="18" charset="0"/>
                        </a:rPr>
                        <m:t>𝑨𝑽𝑪</m:t>
                      </m:r>
                      <m:r>
                        <a:rPr lang="en-US" sz="2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2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𝑻𝑽𝑪</m:t>
                              </m:r>
                            </m:num>
                            <m:den>
                              <m:r>
                                <a:rPr lang="en-US" sz="2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𝑸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2200" b="1" dirty="0" smtClean="0">
                  <a:latin typeface="+mn-lt"/>
                </a:endParaRPr>
              </a:p>
              <a:p>
                <a:endParaRPr lang="en-US" dirty="0" smtClean="0">
                  <a:latin typeface="+mn-lt"/>
                </a:endParaRPr>
              </a:p>
              <a:p>
                <a:endParaRPr lang="en-US" sz="3400" dirty="0" smtClean="0">
                  <a:latin typeface="+mn-lt"/>
                </a:endParaRPr>
              </a:p>
              <a:p>
                <a:endParaRPr lang="en-US" sz="3400" dirty="0" smtClean="0">
                  <a:latin typeface="+mn-lt"/>
                </a:endParaRPr>
              </a:p>
              <a:p>
                <a:endParaRPr lang="en-US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0080" y="1825625"/>
                <a:ext cx="7863840" cy="4480560"/>
              </a:xfrm>
              <a:blipFill rotWithShape="0">
                <a:blip r:embed="rId2"/>
                <a:stretch>
                  <a:fillRect l="-1008" t="-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2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Output Effects Total Costs   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02336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At </a:t>
            </a:r>
            <a:r>
              <a:rPr lang="en-US" sz="24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zero production, the </a:t>
            </a:r>
            <a:r>
              <a:rPr lang="en-US" sz="2400" u="sng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fixed costs</a:t>
            </a:r>
            <a:r>
              <a:rPr lang="en-US" sz="24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of $160 are still present. </a:t>
            </a:r>
            <a:endParaRPr lang="en-US" sz="2400" dirty="0" smtClean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r>
              <a:rPr lang="en-US" sz="24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As </a:t>
            </a:r>
            <a:r>
              <a:rPr lang="en-US" sz="24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production increases, variable costs are added to fixed costs, and the total cost is the sum of the two.</a:t>
            </a:r>
          </a:p>
          <a:p>
            <a:endParaRPr lang="en-US" sz="2400" dirty="0" smtClean="0">
              <a:latin typeface="+mn-lt"/>
            </a:endParaRPr>
          </a:p>
          <a:p>
            <a:pPr lvl="0">
              <a:spcBef>
                <a:spcPts val="0"/>
              </a:spcBef>
              <a:buNone/>
            </a:pPr>
            <a:endParaRPr lang="en-US" sz="2000" dirty="0"/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sz="2400" dirty="0" smtClean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18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Shape 171" descr="CNX_Econ_C07_002.jpg"/>
          <p:cNvPicPr preferRelativeResize="0"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029200" y="1828800"/>
            <a:ext cx="36576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03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Curves   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23360" cy="420624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Average </a:t>
            </a:r>
            <a:r>
              <a:rPr lang="en-US" sz="24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total cost (ATC) </a:t>
            </a:r>
            <a:endParaRPr lang="en-US" sz="2400" dirty="0" smtClean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lvl="1"/>
            <a:r>
              <a:rPr lang="en-US" sz="20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Typically U-shaped</a:t>
            </a:r>
          </a:p>
          <a:p>
            <a:r>
              <a:rPr lang="en-US" sz="24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Average </a:t>
            </a:r>
            <a:r>
              <a:rPr lang="en-US" sz="24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variable cost (AVC) </a:t>
            </a:r>
            <a:endParaRPr lang="en-US" sz="2400" dirty="0" smtClean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lvl="1"/>
            <a:r>
              <a:rPr lang="en-US" sz="2000" dirty="0" smtClean="0">
                <a:latin typeface="+mn-lt"/>
              </a:rPr>
              <a:t>L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ies </a:t>
            </a:r>
            <a:r>
              <a:rPr lang="en-US" sz="20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below the average total cost curve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and</a:t>
            </a:r>
          </a:p>
          <a:p>
            <a:pPr lvl="1"/>
            <a:r>
              <a:rPr lang="en-US" sz="2000" dirty="0" smtClean="0">
                <a:latin typeface="+mn-lt"/>
              </a:rPr>
              <a:t>T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ypically </a:t>
            </a:r>
            <a:r>
              <a:rPr lang="en-US" sz="20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U-shaped or </a:t>
            </a:r>
            <a:r>
              <a:rPr lang="en-US" sz="20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upward-sloping.</a:t>
            </a:r>
          </a:p>
          <a:p>
            <a:r>
              <a:rPr lang="en-US" sz="2400" dirty="0" smtClean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Marginal </a:t>
            </a:r>
            <a:r>
              <a:rPr lang="en-US" sz="24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cost (MC) </a:t>
            </a:r>
            <a:endParaRPr lang="en-US" sz="2400" dirty="0" smtClean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lvl="1"/>
            <a:r>
              <a:rPr lang="en-US" sz="2000" dirty="0">
                <a:solidFill>
                  <a:schemeClr val="dk1"/>
                </a:solidFill>
                <a:latin typeface="+mn-lt"/>
                <a:cs typeface="Arial"/>
                <a:sym typeface="Arial"/>
              </a:rPr>
              <a:t>G</a:t>
            </a:r>
            <a:r>
              <a:rPr lang="en-US" sz="2000" dirty="0" smtClean="0">
                <a:latin typeface="+mn-lt"/>
              </a:rPr>
              <a:t>enerally </a:t>
            </a:r>
            <a:r>
              <a:rPr lang="en-US" sz="2000" dirty="0">
                <a:latin typeface="+mn-lt"/>
              </a:rPr>
              <a:t>upward-sloping</a:t>
            </a:r>
          </a:p>
          <a:p>
            <a:endParaRPr lang="en-US" sz="2400" dirty="0" smtClean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endParaRPr lang="en-US" sz="2400" dirty="0" smtClean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endParaRPr lang="en-US" sz="2400" dirty="0" smtClean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endParaRPr lang="en-US" sz="2400" dirty="0" smtClean="0">
              <a:latin typeface="+mn-lt"/>
            </a:endParaRPr>
          </a:p>
          <a:p>
            <a:pPr lvl="0">
              <a:spcBef>
                <a:spcPts val="0"/>
              </a:spcBef>
              <a:buNone/>
            </a:pPr>
            <a:endParaRPr lang="en-US" sz="2000" dirty="0"/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sz="2400" dirty="0" smtClean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19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Shape 177" descr="CNX_Econ_C07_003.jpg"/>
          <p:cNvPicPr preferRelativeResize="0"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846320" y="1828800"/>
            <a:ext cx="393192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47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Acknowledgments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 smtClean="0">
                <a:latin typeface="+mn-lt"/>
              </a:rPr>
              <a:t>This PowerPoint presentation is based on and includes content derived from the following OER resource:</a:t>
            </a:r>
          </a:p>
          <a:p>
            <a:pPr marL="0" indent="0" algn="ctr">
              <a:buNone/>
            </a:pPr>
            <a:r>
              <a:rPr lang="en-US" sz="2600" b="1" dirty="0" smtClean="0">
                <a:latin typeface="+mn-lt"/>
              </a:rPr>
              <a:t>Principles of Microeconomics</a:t>
            </a:r>
          </a:p>
          <a:p>
            <a:pPr marL="0" indent="0" algn="ctr">
              <a:buNone/>
            </a:pPr>
            <a:r>
              <a:rPr lang="en-US" sz="2600" dirty="0" smtClean="0">
                <a:latin typeface="+mn-lt"/>
              </a:rPr>
              <a:t>An OpenStax book used for this course may be downloaded for free at:</a:t>
            </a:r>
          </a:p>
          <a:p>
            <a:pPr marL="0" indent="0" algn="ctr">
              <a:buNone/>
            </a:pPr>
            <a:r>
              <a:rPr lang="en-US" sz="2200" dirty="0">
                <a:latin typeface="+mn-lt"/>
                <a:hlinkClick r:id="rId3"/>
              </a:rPr>
              <a:t>https://openstax.org/details/books/principles-microeconomics-2e</a:t>
            </a:r>
            <a:endParaRPr lang="en-US" sz="2200" dirty="0" smtClean="0">
              <a:latin typeface="+mn-lt"/>
            </a:endParaRPr>
          </a:p>
          <a:p>
            <a:pPr marL="0" indent="0" algn="ctr">
              <a:buNone/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6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Average Profit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384048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Average </a:t>
            </a:r>
            <a:r>
              <a:rPr lang="en-US" sz="2600" b="1" dirty="0">
                <a:latin typeface="+mn-lt"/>
              </a:rPr>
              <a:t>Profit</a:t>
            </a:r>
            <a:r>
              <a:rPr lang="en-US" sz="2600" dirty="0">
                <a:latin typeface="+mn-lt"/>
              </a:rPr>
              <a:t> or </a:t>
            </a:r>
            <a:r>
              <a:rPr lang="en-US" sz="2600" i="1" dirty="0">
                <a:latin typeface="+mn-lt"/>
              </a:rPr>
              <a:t>profit margin</a:t>
            </a:r>
            <a:r>
              <a:rPr lang="en-US" sz="2600" dirty="0">
                <a:latin typeface="+mn-lt"/>
              </a:rPr>
              <a:t> = price – average </a:t>
            </a:r>
            <a:r>
              <a:rPr lang="en-US" sz="2600" dirty="0" smtClean="0">
                <a:latin typeface="+mn-lt"/>
              </a:rPr>
              <a:t>cost</a:t>
            </a:r>
          </a:p>
          <a:p>
            <a:r>
              <a:rPr lang="en-US" sz="2600" dirty="0" smtClean="0">
                <a:latin typeface="+mn-lt"/>
              </a:rPr>
              <a:t>If </a:t>
            </a:r>
            <a:r>
              <a:rPr lang="en-US" sz="2600" dirty="0">
                <a:latin typeface="+mn-lt"/>
              </a:rPr>
              <a:t>the market price &gt; average cost, then average profit will be </a:t>
            </a:r>
            <a:r>
              <a:rPr lang="en-US" sz="2600" u="sng" dirty="0" smtClean="0">
                <a:latin typeface="+mn-lt"/>
              </a:rPr>
              <a:t>positive</a:t>
            </a:r>
            <a:r>
              <a:rPr lang="en-US" sz="2600" dirty="0" smtClean="0">
                <a:latin typeface="+mn-lt"/>
              </a:rPr>
              <a:t>.</a:t>
            </a:r>
          </a:p>
          <a:p>
            <a:r>
              <a:rPr lang="en-US" sz="2600" dirty="0" smtClean="0">
                <a:latin typeface="+mn-lt"/>
              </a:rPr>
              <a:t>If </a:t>
            </a:r>
            <a:r>
              <a:rPr lang="en-US" sz="2600" dirty="0">
                <a:latin typeface="+mn-lt"/>
              </a:rPr>
              <a:t>price is &lt; average cost, then profits will be </a:t>
            </a:r>
            <a:r>
              <a:rPr lang="en-US" sz="2600" u="sng" dirty="0">
                <a:latin typeface="+mn-lt"/>
              </a:rPr>
              <a:t>negative</a:t>
            </a:r>
            <a:r>
              <a:rPr lang="en-US" sz="2600" dirty="0">
                <a:latin typeface="+mn-lt"/>
              </a:rPr>
              <a:t>.</a:t>
            </a:r>
          </a:p>
          <a:p>
            <a:endParaRPr lang="en-US" dirty="0" smtClean="0">
              <a:latin typeface="+mn-lt"/>
            </a:endParaRPr>
          </a:p>
          <a:p>
            <a:pPr marL="0" indent="0" algn="ctr">
              <a:buNone/>
            </a:pPr>
            <a:endParaRPr lang="en-US" sz="2200" b="1" i="1" dirty="0" smtClean="0">
              <a:latin typeface="+mn-lt"/>
            </a:endParaRPr>
          </a:p>
          <a:p>
            <a:pPr marL="0" indent="0">
              <a:buNone/>
            </a:pPr>
            <a:endParaRPr lang="en-US" sz="2200" b="1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20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84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Production in the Long Run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36576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In </a:t>
            </a:r>
            <a:r>
              <a:rPr lang="en-US" sz="2600" dirty="0">
                <a:latin typeface="+mn-lt"/>
              </a:rPr>
              <a:t>the long run, </a:t>
            </a:r>
            <a:r>
              <a:rPr lang="en-US" sz="2600" u="sng" dirty="0">
                <a:latin typeface="+mn-lt"/>
              </a:rPr>
              <a:t>all</a:t>
            </a:r>
            <a:r>
              <a:rPr lang="en-US" sz="2600" dirty="0">
                <a:latin typeface="+mn-lt"/>
              </a:rPr>
              <a:t> factors (including capital) are </a:t>
            </a:r>
            <a:r>
              <a:rPr lang="en-US" sz="2600" dirty="0" smtClean="0">
                <a:latin typeface="+mn-lt"/>
              </a:rPr>
              <a:t>variable.</a:t>
            </a:r>
          </a:p>
          <a:p>
            <a:r>
              <a:rPr lang="en-US" sz="2600" dirty="0" smtClean="0">
                <a:latin typeface="+mn-lt"/>
              </a:rPr>
              <a:t>Production </a:t>
            </a:r>
            <a:r>
              <a:rPr lang="en-US" sz="2600" dirty="0">
                <a:latin typeface="+mn-lt"/>
              </a:rPr>
              <a:t>function is Q = </a:t>
            </a:r>
            <a:r>
              <a:rPr lang="en-US" sz="2600" i="1" dirty="0">
                <a:latin typeface="+mn-lt"/>
                <a:ea typeface="Times New Roman"/>
                <a:cs typeface="Times New Roman"/>
                <a:sym typeface="Times New Roman"/>
              </a:rPr>
              <a:t>f </a:t>
            </a:r>
            <a:r>
              <a:rPr lang="en-US" sz="2600" dirty="0">
                <a:latin typeface="+mn-lt"/>
              </a:rPr>
              <a:t>[L, </a:t>
            </a:r>
            <a:r>
              <a:rPr lang="en-US" sz="2600" dirty="0" smtClean="0">
                <a:latin typeface="+mn-lt"/>
              </a:rPr>
              <a:t>K]</a:t>
            </a:r>
          </a:p>
          <a:p>
            <a:r>
              <a:rPr lang="en-US" sz="2600" dirty="0" smtClean="0">
                <a:latin typeface="+mn-lt"/>
              </a:rPr>
              <a:t>Because </a:t>
            </a:r>
            <a:r>
              <a:rPr lang="en-US" sz="2600" dirty="0">
                <a:latin typeface="+mn-lt"/>
              </a:rPr>
              <a:t>all factors are variable, the long run production function shows the most efficient way of producing any level of output.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 marL="0" indent="0" algn="ctr">
              <a:buNone/>
            </a:pPr>
            <a:endParaRPr lang="en-US" sz="2200" b="1" i="1" dirty="0" smtClean="0">
              <a:latin typeface="+mn-lt"/>
            </a:endParaRPr>
          </a:p>
          <a:p>
            <a:pPr marL="0" indent="0">
              <a:buNone/>
            </a:pPr>
            <a:endParaRPr lang="en-US" sz="2200" b="1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Costs in the Long Run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48056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The </a:t>
            </a:r>
            <a:r>
              <a:rPr lang="en-US" sz="2600" dirty="0">
                <a:latin typeface="+mn-lt"/>
              </a:rPr>
              <a:t>long run is the period of time when all costs are </a:t>
            </a:r>
            <a:r>
              <a:rPr lang="en-US" sz="2600" dirty="0" smtClean="0">
                <a:latin typeface="+mn-lt"/>
              </a:rPr>
              <a:t>variable.</a:t>
            </a:r>
          </a:p>
          <a:p>
            <a:r>
              <a:rPr lang="en-US" sz="2600" dirty="0" smtClean="0">
                <a:latin typeface="+mn-lt"/>
              </a:rPr>
              <a:t>Production </a:t>
            </a:r>
            <a:r>
              <a:rPr lang="en-US" sz="2600" dirty="0">
                <a:latin typeface="+mn-lt"/>
              </a:rPr>
              <a:t>technologies </a:t>
            </a:r>
            <a:r>
              <a:rPr lang="en-US" sz="2600" dirty="0" smtClean="0">
                <a:latin typeface="+mn-lt"/>
              </a:rPr>
              <a:t>refer to </a:t>
            </a:r>
            <a:r>
              <a:rPr lang="en-US" sz="2600" dirty="0">
                <a:latin typeface="+mn-lt"/>
              </a:rPr>
              <a:t>alternative methods of combining inputs to produce </a:t>
            </a:r>
            <a:r>
              <a:rPr lang="en-US" sz="2600" dirty="0" smtClean="0">
                <a:latin typeface="+mn-lt"/>
              </a:rPr>
              <a:t>output</a:t>
            </a:r>
          </a:p>
          <a:p>
            <a:r>
              <a:rPr lang="en-US" sz="2600" b="1" dirty="0" smtClean="0">
                <a:latin typeface="+mn-lt"/>
              </a:rPr>
              <a:t>Economies </a:t>
            </a:r>
            <a:r>
              <a:rPr lang="en-US" sz="2600" b="1" dirty="0">
                <a:latin typeface="+mn-lt"/>
              </a:rPr>
              <a:t>of scale</a:t>
            </a:r>
            <a:r>
              <a:rPr lang="en-US" sz="2600" dirty="0">
                <a:latin typeface="+mn-lt"/>
              </a:rPr>
              <a:t> - the situation where, as the quantity of output goes up, the cost per unit goes down.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 marL="0" indent="0" algn="ctr">
              <a:buNone/>
            </a:pPr>
            <a:endParaRPr lang="en-US" sz="2200" b="1" i="1" dirty="0" smtClean="0">
              <a:latin typeface="+mn-lt"/>
            </a:endParaRPr>
          </a:p>
          <a:p>
            <a:pPr marL="0" indent="0">
              <a:buNone/>
            </a:pPr>
            <a:endParaRPr lang="en-US" sz="2200" b="1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22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57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Economies of Scale   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840480" cy="411480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A 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small factory like S produces 1,000 alarm clocks at an average cost of $12 per clock. </a:t>
            </a:r>
            <a:endParaRPr lang="en-US" sz="1800" dirty="0" smtClea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A 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medium factory like M produces 2,000 alarm clocks at a cost of $8 per clock. </a:t>
            </a:r>
            <a:endParaRPr lang="en-US" sz="1800" dirty="0" smtClea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A 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large factory like L produces 5,000 alarm clocks at a cost of $4 per clock. </a:t>
            </a:r>
            <a:endParaRPr lang="en-US" sz="1800" dirty="0" smtClea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Economies 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of scale exist because the larger scale of production leads to lower average costs</a:t>
            </a:r>
            <a:r>
              <a:rPr lang="en-US" sz="1800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.</a:t>
            </a:r>
            <a:endParaRPr lang="en-US" sz="2400" dirty="0" smtClean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lang="en-US" sz="2000" dirty="0"/>
          </a:p>
          <a:p>
            <a:endParaRPr lang="en-US" sz="2000" dirty="0" smtClean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endParaRPr lang="en-US" sz="2400" dirty="0" smtClean="0">
              <a:latin typeface="+mn-lt"/>
              <a:cs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23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Shape 207" descr="CNX_Econ_C07_004.jpg"/>
          <p:cNvPicPr preferRelativeResize="0">
            <a:picLocks noGrp="1"/>
          </p:cNvPicPr>
          <p:nvPr>
            <p:ph sz="half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663440" y="1828800"/>
            <a:ext cx="4297680" cy="2834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451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Shapes of Long Run Average Cost Curves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48056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Long-run </a:t>
            </a:r>
            <a:r>
              <a:rPr lang="en-US" sz="2600" b="1" dirty="0">
                <a:latin typeface="+mn-lt"/>
              </a:rPr>
              <a:t>average cost (LRAC) curve</a:t>
            </a:r>
            <a:r>
              <a:rPr lang="en-US" sz="2600" dirty="0">
                <a:latin typeface="+mn-lt"/>
              </a:rPr>
              <a:t> - shows the lowest possible average cost of production, allowing all the inputs to production to vary so that the firm is choosing its production </a:t>
            </a:r>
            <a:r>
              <a:rPr lang="en-US" sz="2600" dirty="0" smtClean="0">
                <a:latin typeface="+mn-lt"/>
              </a:rPr>
              <a:t>technology.</a:t>
            </a:r>
          </a:p>
          <a:p>
            <a:r>
              <a:rPr lang="en-US" sz="2600" b="1" dirty="0" smtClean="0">
                <a:latin typeface="+mn-lt"/>
              </a:rPr>
              <a:t>Short-run </a:t>
            </a:r>
            <a:r>
              <a:rPr lang="en-US" sz="2600" b="1" dirty="0">
                <a:latin typeface="+mn-lt"/>
              </a:rPr>
              <a:t>average cost (SRAC) curves</a:t>
            </a:r>
            <a:r>
              <a:rPr lang="en-US" sz="2600" dirty="0">
                <a:latin typeface="+mn-lt"/>
              </a:rPr>
              <a:t> - the average total cost curve in the short term; shows the total of the average fixed costs and the average variable costs.</a:t>
            </a:r>
            <a:endParaRPr lang="en-US" sz="26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 marL="0" indent="0" algn="ctr">
              <a:buNone/>
            </a:pPr>
            <a:endParaRPr lang="en-US" sz="2200" b="1" i="1" dirty="0" smtClean="0">
              <a:latin typeface="+mn-lt"/>
            </a:endParaRPr>
          </a:p>
          <a:p>
            <a:pPr marL="0" indent="0">
              <a:buNone/>
            </a:pPr>
            <a:endParaRPr lang="en-US" sz="2200" b="1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92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From Short-Run to Long-Run Average Cost Curves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480560"/>
            <a:ext cx="7863840" cy="155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five different short-run average cost (SRAC) curves each represents a different level of fixed costs, from the low level of fixed costs at SRAC</a:t>
            </a:r>
            <a:r>
              <a:rPr lang="en-US" sz="1400" baseline="-25000" dirty="0"/>
              <a:t>1</a:t>
            </a:r>
            <a:r>
              <a:rPr lang="en-US" sz="1400" dirty="0"/>
              <a:t> to the high level of fixed costs at SRAC</a:t>
            </a:r>
            <a:r>
              <a:rPr lang="en-US" sz="1400" baseline="-25000" dirty="0"/>
              <a:t>5</a:t>
            </a:r>
            <a:r>
              <a:rPr lang="en-US" sz="1400" dirty="0"/>
              <a:t>. 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Other </a:t>
            </a:r>
            <a:r>
              <a:rPr lang="en-US" sz="1400" dirty="0"/>
              <a:t>SRAC curves, not in the diagram, lie between the ones that are </a:t>
            </a:r>
            <a:r>
              <a:rPr lang="en-US" sz="1400" dirty="0" smtClean="0"/>
              <a:t>shown.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long-run average cost (LRAC) curve shows the </a:t>
            </a:r>
            <a:r>
              <a:rPr lang="en-US" sz="1400" u="sng" dirty="0"/>
              <a:t>lowest cost</a:t>
            </a:r>
            <a:r>
              <a:rPr lang="en-US" sz="1400" dirty="0"/>
              <a:t> for producing each quantity of output when fixed costs can vary, and so it is formed by the </a:t>
            </a:r>
            <a:r>
              <a:rPr lang="en-US" sz="1400" u="sng" dirty="0"/>
              <a:t>bottom edge</a:t>
            </a:r>
            <a:r>
              <a:rPr lang="en-US" sz="1400" dirty="0"/>
              <a:t> of the family of SRAC curves. 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If </a:t>
            </a:r>
            <a:r>
              <a:rPr lang="en-US" sz="1400" dirty="0"/>
              <a:t>a firm wished to produce quantity Q</a:t>
            </a:r>
            <a:r>
              <a:rPr lang="en-US" sz="1400" baseline="-25000" dirty="0"/>
              <a:t>3</a:t>
            </a:r>
            <a:r>
              <a:rPr lang="en-US" sz="1400" dirty="0"/>
              <a:t>, it would choose the fixed costs associated with SRAC</a:t>
            </a:r>
            <a:r>
              <a:rPr lang="en-US" sz="1400" baseline="-25000" dirty="0"/>
              <a:t>3</a:t>
            </a:r>
            <a:r>
              <a:rPr lang="en-US" sz="1400" dirty="0"/>
              <a:t>.</a:t>
            </a:r>
          </a:p>
          <a:p>
            <a:endParaRPr lang="en-US" sz="1600" dirty="0">
              <a:cs typeface="Helvetic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25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222" descr="CNX_Econ_C07_005.jp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71600" y="1371600"/>
            <a:ext cx="6492240" cy="3108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897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Ranges on the Long-run Average Cost Curve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48056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Constant </a:t>
            </a:r>
            <a:r>
              <a:rPr lang="en-US" sz="2600" b="1" dirty="0">
                <a:latin typeface="+mn-lt"/>
              </a:rPr>
              <a:t>returns to scale</a:t>
            </a:r>
            <a:r>
              <a:rPr lang="en-US" sz="2600" dirty="0">
                <a:latin typeface="+mn-lt"/>
              </a:rPr>
              <a:t> - when expanding all inputs proportionately does not change the average cost of </a:t>
            </a:r>
            <a:r>
              <a:rPr lang="en-US" sz="2600" dirty="0" smtClean="0">
                <a:latin typeface="+mn-lt"/>
              </a:rPr>
              <a:t>production.</a:t>
            </a:r>
          </a:p>
          <a:p>
            <a:r>
              <a:rPr lang="en-US" sz="2600" b="1" dirty="0" smtClean="0">
                <a:latin typeface="+mn-lt"/>
              </a:rPr>
              <a:t>Diseconomies </a:t>
            </a:r>
            <a:r>
              <a:rPr lang="en-US" sz="2600" b="1" dirty="0">
                <a:latin typeface="+mn-lt"/>
              </a:rPr>
              <a:t>of scale</a:t>
            </a:r>
            <a:r>
              <a:rPr lang="en-US" sz="2600" dirty="0">
                <a:latin typeface="+mn-lt"/>
              </a:rPr>
              <a:t> - the long-run average cost of producing each individual unit increases as total output </a:t>
            </a:r>
            <a:r>
              <a:rPr lang="en-US" sz="2600" dirty="0" smtClean="0">
                <a:latin typeface="+mn-lt"/>
              </a:rPr>
              <a:t>increases.</a:t>
            </a:r>
          </a:p>
          <a:p>
            <a:pPr lvl="1"/>
            <a:r>
              <a:rPr lang="en-US" dirty="0" smtClean="0">
                <a:latin typeface="+mn-lt"/>
              </a:rPr>
              <a:t>A </a:t>
            </a:r>
            <a:r>
              <a:rPr lang="en-US" dirty="0">
                <a:latin typeface="+mn-lt"/>
              </a:rPr>
              <a:t>firm or a factory can grow so large that it becomes very difficult to manage or run efficiently. 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 marL="0" indent="0" algn="ctr">
              <a:buNone/>
            </a:pPr>
            <a:endParaRPr lang="en-US" sz="2200" b="1" i="1" dirty="0" smtClean="0">
              <a:latin typeface="+mn-lt"/>
            </a:endParaRPr>
          </a:p>
          <a:p>
            <a:pPr marL="0" indent="0">
              <a:buNone/>
            </a:pPr>
            <a:endParaRPr lang="en-US" sz="2200" b="1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6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Size and Number of Firms in an Industry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48056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The </a:t>
            </a:r>
            <a:r>
              <a:rPr lang="en-US" sz="2600" dirty="0">
                <a:latin typeface="+mn-lt"/>
              </a:rPr>
              <a:t>shape of the long-run average cost </a:t>
            </a:r>
            <a:r>
              <a:rPr lang="en-US" sz="2600" dirty="0" smtClean="0">
                <a:latin typeface="+mn-lt"/>
              </a:rPr>
              <a:t>curve (LARC) has </a:t>
            </a:r>
            <a:r>
              <a:rPr lang="en-US" sz="2600" dirty="0">
                <a:latin typeface="+mn-lt"/>
              </a:rPr>
              <a:t>implications </a:t>
            </a:r>
            <a:r>
              <a:rPr lang="en-US" sz="2600" dirty="0" smtClean="0">
                <a:latin typeface="+mn-lt"/>
              </a:rPr>
              <a:t>for:</a:t>
            </a:r>
          </a:p>
          <a:p>
            <a:pPr lvl="1"/>
            <a:r>
              <a:rPr lang="en-US" dirty="0" smtClean="0">
                <a:latin typeface="+mn-lt"/>
              </a:rPr>
              <a:t>how </a:t>
            </a:r>
            <a:r>
              <a:rPr lang="en-US" dirty="0">
                <a:latin typeface="+mn-lt"/>
              </a:rPr>
              <a:t>many firms will compete in an </a:t>
            </a:r>
            <a:r>
              <a:rPr lang="en-US" dirty="0" smtClean="0">
                <a:latin typeface="+mn-lt"/>
              </a:rPr>
              <a:t>industry</a:t>
            </a:r>
          </a:p>
          <a:p>
            <a:pPr lvl="1"/>
            <a:r>
              <a:rPr lang="en-US" dirty="0" smtClean="0">
                <a:latin typeface="+mn-lt"/>
              </a:rPr>
              <a:t>whether </a:t>
            </a:r>
            <a:r>
              <a:rPr lang="en-US" dirty="0">
                <a:latin typeface="+mn-lt"/>
              </a:rPr>
              <a:t>the firms in an industry have many different </a:t>
            </a:r>
            <a:r>
              <a:rPr lang="en-US" dirty="0" smtClean="0">
                <a:latin typeface="+mn-lt"/>
              </a:rPr>
              <a:t>sizes or </a:t>
            </a:r>
            <a:r>
              <a:rPr lang="en-US" dirty="0">
                <a:latin typeface="+mn-lt"/>
              </a:rPr>
              <a:t>if they will tend to be the same size.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 marL="0" indent="0" algn="ctr">
              <a:buNone/>
            </a:pPr>
            <a:endParaRPr lang="en-US" sz="2200" b="1" i="1" dirty="0" smtClean="0">
              <a:latin typeface="+mn-lt"/>
            </a:endParaRPr>
          </a:p>
          <a:p>
            <a:pPr marL="0" indent="0">
              <a:buNone/>
            </a:pPr>
            <a:endParaRPr lang="en-US" sz="2200" b="1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3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LARC and the Size and Number of Firms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(1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389120"/>
            <a:ext cx="786384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600" dirty="0" smtClean="0"/>
              <a:t>Panel (a):</a:t>
            </a: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Low-cost </a:t>
            </a:r>
            <a:r>
              <a:rPr lang="en-US" sz="16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firms will produce at output level R. </a:t>
            </a:r>
            <a:endParaRPr lang="en-US" sz="1600" dirty="0" smtClea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When </a:t>
            </a:r>
            <a:r>
              <a:rPr lang="en-US" sz="16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the LRAC curve has a clear minimum point, then any firm producing a different quantity will have </a:t>
            </a:r>
            <a:r>
              <a:rPr lang="en-US" sz="1600" u="sng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higher costs</a:t>
            </a:r>
            <a:r>
              <a:rPr lang="en-US" sz="16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. </a:t>
            </a:r>
            <a:endParaRPr lang="en-US" sz="1600" dirty="0" smtClea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In </a:t>
            </a:r>
            <a:r>
              <a:rPr lang="en-US" sz="16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this case, a firm producing at a quantity of 10,000 will produce at a </a:t>
            </a:r>
            <a:r>
              <a:rPr lang="en-US" sz="1600" u="sng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lower average cost</a:t>
            </a:r>
            <a:r>
              <a:rPr lang="en-US" sz="16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than a firm producing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5,000 or 20,000 units.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28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244" descr="CNX_Econ_C07_008.jp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080" y="1371600"/>
            <a:ext cx="7863840" cy="3108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4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LARC and the Size and Number of Firms </a:t>
            </a:r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(2 of 2)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" y="4389120"/>
            <a:ext cx="786384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600" dirty="0" smtClean="0"/>
              <a:t>Panel (b):</a:t>
            </a: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Low-cost </a:t>
            </a:r>
            <a:r>
              <a:rPr lang="en-US" sz="16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firms will produce </a:t>
            </a:r>
            <a:r>
              <a:rPr lang="en-US" sz="16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between output levels R and S. </a:t>
            </a: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dk1"/>
                </a:solidFill>
              </a:rPr>
              <a:t>When </a:t>
            </a:r>
            <a:r>
              <a:rPr lang="en-US" sz="1600" dirty="0">
                <a:solidFill>
                  <a:schemeClr val="dk1"/>
                </a:solidFill>
              </a:rPr>
              <a:t>the LRAC curve has a flat bottom, then firms producing at any quantity along this flat bottom can compete. </a:t>
            </a:r>
            <a:endParaRPr lang="en-US" sz="1600" dirty="0" smtClean="0">
              <a:solidFill>
                <a:schemeClr val="dk1"/>
              </a:solidFill>
            </a:endParaRPr>
          </a:p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dk1"/>
                </a:solidFill>
              </a:rPr>
              <a:t>In </a:t>
            </a:r>
            <a:r>
              <a:rPr lang="en-US" sz="1600" dirty="0">
                <a:solidFill>
                  <a:schemeClr val="dk1"/>
                </a:solidFill>
              </a:rPr>
              <a:t>this case, any firm producing a quantity between 5,000 and 20,000 can compete </a:t>
            </a:r>
            <a:r>
              <a:rPr lang="en-US" sz="1600" dirty="0" smtClean="0">
                <a:solidFill>
                  <a:schemeClr val="dk1"/>
                </a:solidFill>
              </a:rPr>
              <a:t>effectively while those </a:t>
            </a:r>
            <a:r>
              <a:rPr lang="en-US" sz="1600" dirty="0">
                <a:solidFill>
                  <a:schemeClr val="dk1"/>
                </a:solidFill>
              </a:rPr>
              <a:t>producing </a:t>
            </a:r>
            <a:r>
              <a:rPr lang="en-US" sz="1600" dirty="0" smtClean="0">
                <a:solidFill>
                  <a:schemeClr val="dk1"/>
                </a:solidFill>
              </a:rPr>
              <a:t>&lt; 5,000 </a:t>
            </a:r>
            <a:r>
              <a:rPr lang="en-US" sz="1600" dirty="0">
                <a:solidFill>
                  <a:schemeClr val="dk1"/>
                </a:solidFill>
              </a:rPr>
              <a:t>or </a:t>
            </a:r>
            <a:r>
              <a:rPr lang="en-US" sz="1600" dirty="0" smtClean="0">
                <a:solidFill>
                  <a:schemeClr val="dk1"/>
                </a:solidFill>
              </a:rPr>
              <a:t>&gt;20,000 </a:t>
            </a:r>
            <a:r>
              <a:rPr lang="en-US" sz="1600" dirty="0">
                <a:solidFill>
                  <a:schemeClr val="dk1"/>
                </a:solidFill>
              </a:rPr>
              <a:t>would </a:t>
            </a:r>
            <a:r>
              <a:rPr lang="en-US" sz="1600" dirty="0" smtClean="0">
                <a:solidFill>
                  <a:schemeClr val="dk1"/>
                </a:solidFill>
              </a:rPr>
              <a:t>not.</a:t>
            </a:r>
            <a:r>
              <a:rPr lang="en-US" sz="16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29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Shape 244" descr="CNX_Econ_C07_008.jpg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080" y="1371600"/>
            <a:ext cx="7863840" cy="3108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815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Key Questions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What is the difference between accounting profit and economic profit?</a:t>
            </a:r>
          </a:p>
          <a:p>
            <a:r>
              <a:rPr lang="en-US" sz="2600" dirty="0" smtClean="0">
                <a:latin typeface="+mn-lt"/>
              </a:rPr>
              <a:t>What is a production function?</a:t>
            </a:r>
          </a:p>
          <a:p>
            <a:r>
              <a:rPr lang="en-US" sz="2600" dirty="0" smtClean="0">
                <a:latin typeface="+mn-lt"/>
              </a:rPr>
              <a:t>What is marginal product?</a:t>
            </a:r>
          </a:p>
          <a:p>
            <a:r>
              <a:rPr lang="en-US" sz="2600" dirty="0" smtClean="0">
                <a:latin typeface="+mn-lt"/>
              </a:rPr>
              <a:t>What is the difference between the short run and the long run in production?</a:t>
            </a:r>
          </a:p>
          <a:p>
            <a:r>
              <a:rPr lang="en-US" sz="2600" dirty="0" smtClean="0">
                <a:latin typeface="+mn-lt"/>
              </a:rPr>
              <a:t>What are the components of cost in the short run and the long run?</a:t>
            </a:r>
          </a:p>
          <a:p>
            <a:r>
              <a:rPr lang="en-US" sz="2600" dirty="0" smtClean="0">
                <a:latin typeface="+mn-lt"/>
              </a:rPr>
              <a:t>What are economies of scale?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3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40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Theory of the Firm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1148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Firm</a:t>
            </a:r>
            <a:r>
              <a:rPr lang="en-US" sz="2600" dirty="0" smtClean="0">
                <a:latin typeface="+mn-lt"/>
              </a:rPr>
              <a:t> </a:t>
            </a:r>
            <a:r>
              <a:rPr lang="en-US" sz="2600" dirty="0">
                <a:latin typeface="+mn-lt"/>
              </a:rPr>
              <a:t>(or producer or business) - an organization that combines inputs of labor, capital, land, and raw or finished component materials to produce </a:t>
            </a:r>
            <a:r>
              <a:rPr lang="en-US" sz="2600" dirty="0" smtClean="0">
                <a:latin typeface="+mn-lt"/>
              </a:rPr>
              <a:t>outputs.</a:t>
            </a:r>
          </a:p>
          <a:p>
            <a:r>
              <a:rPr lang="en-US" sz="2600" b="1" dirty="0" smtClean="0">
                <a:latin typeface="+mn-lt"/>
              </a:rPr>
              <a:t>Private </a:t>
            </a:r>
            <a:r>
              <a:rPr lang="en-US" sz="2600" b="1" dirty="0">
                <a:latin typeface="+mn-lt"/>
              </a:rPr>
              <a:t>enterprise </a:t>
            </a:r>
            <a:r>
              <a:rPr lang="en-US" sz="2600" dirty="0">
                <a:latin typeface="+mn-lt"/>
              </a:rPr>
              <a:t>- the ownership of businesses by private </a:t>
            </a:r>
            <a:r>
              <a:rPr lang="en-US" sz="2600" dirty="0" smtClean="0">
                <a:latin typeface="+mn-lt"/>
              </a:rPr>
              <a:t>individuals.</a:t>
            </a:r>
          </a:p>
          <a:p>
            <a:r>
              <a:rPr lang="en-US" sz="2600" b="1" dirty="0" smtClean="0">
                <a:latin typeface="+mn-lt"/>
              </a:rPr>
              <a:t>Production</a:t>
            </a:r>
            <a:r>
              <a:rPr lang="en-US" sz="2600" dirty="0" smtClean="0">
                <a:latin typeface="+mn-lt"/>
              </a:rPr>
              <a:t> </a:t>
            </a:r>
            <a:r>
              <a:rPr lang="en-US" sz="2600" dirty="0">
                <a:latin typeface="+mn-lt"/>
              </a:rPr>
              <a:t>- the process of combining inputs to produce outputs, ideally of a value greater than the value of the inputs.</a:t>
            </a:r>
            <a:endParaRPr lang="en-US" sz="2600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4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Spectrum of Competition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48056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At </a:t>
            </a:r>
            <a:r>
              <a:rPr lang="en-US" sz="2600" dirty="0">
                <a:latin typeface="+mn-lt"/>
              </a:rPr>
              <a:t>one </a:t>
            </a:r>
            <a:r>
              <a:rPr lang="en-US" sz="2600" dirty="0" smtClean="0">
                <a:latin typeface="+mn-lt"/>
              </a:rPr>
              <a:t>extreme  - </a:t>
            </a:r>
            <a:r>
              <a:rPr lang="en-US" sz="2600" b="1" dirty="0" smtClean="0">
                <a:latin typeface="+mn-lt"/>
              </a:rPr>
              <a:t>perfect competition</a:t>
            </a:r>
            <a:r>
              <a:rPr lang="en-US" sz="2600" dirty="0" smtClean="0">
                <a:latin typeface="+mn-lt"/>
              </a:rPr>
              <a:t> - many </a:t>
            </a:r>
            <a:r>
              <a:rPr lang="en-US" sz="2600" dirty="0">
                <a:latin typeface="+mn-lt"/>
              </a:rPr>
              <a:t>firms are all trying to sell identical products. </a:t>
            </a:r>
            <a:endParaRPr lang="en-US" sz="2600" dirty="0" smtClean="0">
              <a:latin typeface="+mn-lt"/>
            </a:endParaRPr>
          </a:p>
          <a:p>
            <a:r>
              <a:rPr lang="en-US" sz="2600" dirty="0" smtClean="0">
                <a:latin typeface="+mn-lt"/>
              </a:rPr>
              <a:t>At </a:t>
            </a:r>
            <a:r>
              <a:rPr lang="en-US" sz="2600" dirty="0">
                <a:latin typeface="+mn-lt"/>
              </a:rPr>
              <a:t>the other </a:t>
            </a:r>
            <a:r>
              <a:rPr lang="en-US" sz="2600" dirty="0" smtClean="0">
                <a:latin typeface="+mn-lt"/>
              </a:rPr>
              <a:t>extreme – </a:t>
            </a:r>
            <a:r>
              <a:rPr lang="en-US" sz="2600" b="1" dirty="0" smtClean="0">
                <a:latin typeface="+mn-lt"/>
              </a:rPr>
              <a:t>monopoly</a:t>
            </a:r>
            <a:r>
              <a:rPr lang="en-US" sz="2600" dirty="0" smtClean="0">
                <a:latin typeface="+mn-lt"/>
              </a:rPr>
              <a:t> - only </a:t>
            </a:r>
            <a:r>
              <a:rPr lang="en-US" sz="2600" dirty="0">
                <a:latin typeface="+mn-lt"/>
              </a:rPr>
              <a:t>one firm is selling the product, and this firm faces no competition. </a:t>
            </a:r>
            <a:endParaRPr lang="en-US" sz="2600" dirty="0" smtClean="0">
              <a:latin typeface="+mn-lt"/>
            </a:endParaRPr>
          </a:p>
          <a:p>
            <a:r>
              <a:rPr lang="en-US" sz="2600" dirty="0" smtClean="0">
                <a:latin typeface="+mn-lt"/>
              </a:rPr>
              <a:t>In between - </a:t>
            </a:r>
            <a:r>
              <a:rPr lang="en-US" sz="2600" b="1" dirty="0" smtClean="0">
                <a:latin typeface="+mn-lt"/>
              </a:rPr>
              <a:t>monopolistic competition </a:t>
            </a:r>
            <a:r>
              <a:rPr lang="en-US" sz="2600" dirty="0" smtClean="0">
                <a:latin typeface="+mn-lt"/>
              </a:rPr>
              <a:t>- many </a:t>
            </a:r>
            <a:r>
              <a:rPr lang="en-US" sz="2600" dirty="0">
                <a:latin typeface="+mn-lt"/>
              </a:rPr>
              <a:t>firms selling similar, but not identical products. </a:t>
            </a:r>
            <a:endParaRPr lang="en-US" sz="2600" dirty="0" smtClean="0">
              <a:latin typeface="+mn-lt"/>
            </a:endParaRPr>
          </a:p>
          <a:p>
            <a:r>
              <a:rPr lang="en-US" sz="2600" dirty="0" smtClean="0">
                <a:latin typeface="+mn-lt"/>
              </a:rPr>
              <a:t>Also in between - </a:t>
            </a:r>
            <a:r>
              <a:rPr lang="en-US" sz="2600" b="1" dirty="0" smtClean="0">
                <a:latin typeface="+mn-lt"/>
              </a:rPr>
              <a:t>oligopoly</a:t>
            </a:r>
            <a:r>
              <a:rPr lang="en-US" sz="2600" dirty="0" smtClean="0">
                <a:latin typeface="+mn-lt"/>
              </a:rPr>
              <a:t> - a few </a:t>
            </a:r>
            <a:r>
              <a:rPr lang="en-US" sz="2600" dirty="0">
                <a:latin typeface="+mn-lt"/>
              </a:rPr>
              <a:t>firms that sell identical or similar products.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5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Revenue and Explicit and Implicit Costs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48056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Revenue</a:t>
            </a:r>
            <a:r>
              <a:rPr lang="en-US" sz="2600" dirty="0" smtClean="0">
                <a:latin typeface="+mn-lt"/>
              </a:rPr>
              <a:t> </a:t>
            </a:r>
            <a:r>
              <a:rPr lang="en-US" sz="2600" dirty="0">
                <a:latin typeface="+mn-lt"/>
              </a:rPr>
              <a:t>- the income a firm generates from selling its </a:t>
            </a:r>
            <a:r>
              <a:rPr lang="en-US" sz="2600" dirty="0" smtClean="0">
                <a:latin typeface="+mn-lt"/>
              </a:rPr>
              <a:t>products.</a:t>
            </a:r>
          </a:p>
          <a:p>
            <a:pPr lvl="1"/>
            <a:r>
              <a:rPr lang="en-US" sz="2200" dirty="0" smtClean="0">
                <a:latin typeface="+mn-lt"/>
              </a:rPr>
              <a:t>Total </a:t>
            </a:r>
            <a:r>
              <a:rPr lang="en-US" sz="2200" dirty="0">
                <a:latin typeface="+mn-lt"/>
              </a:rPr>
              <a:t>Revenue = Price </a:t>
            </a:r>
            <a:r>
              <a:rPr lang="en-US" sz="2200" dirty="0" smtClean="0">
                <a:latin typeface="+mn-lt"/>
              </a:rPr>
              <a:t>x </a:t>
            </a:r>
            <a:r>
              <a:rPr lang="en-US" sz="2200" dirty="0">
                <a:latin typeface="+mn-lt"/>
              </a:rPr>
              <a:t>Quantity </a:t>
            </a:r>
            <a:r>
              <a:rPr lang="en-US" sz="2200" dirty="0" smtClean="0">
                <a:latin typeface="+mn-lt"/>
              </a:rPr>
              <a:t>Sold</a:t>
            </a:r>
          </a:p>
          <a:p>
            <a:r>
              <a:rPr lang="en-US" sz="2600" b="1" dirty="0" smtClean="0">
                <a:latin typeface="+mn-lt"/>
              </a:rPr>
              <a:t>Explicit </a:t>
            </a:r>
            <a:r>
              <a:rPr lang="en-US" sz="2600" b="1" dirty="0">
                <a:latin typeface="+mn-lt"/>
              </a:rPr>
              <a:t>costs</a:t>
            </a:r>
            <a:r>
              <a:rPr lang="en-US" sz="2600" dirty="0">
                <a:latin typeface="+mn-lt"/>
              </a:rPr>
              <a:t> - out-of-pocket costs; actual payments</a:t>
            </a:r>
            <a:r>
              <a:rPr lang="en-US" sz="2600" dirty="0" smtClean="0">
                <a:latin typeface="+mn-lt"/>
              </a:rPr>
              <a:t>.</a:t>
            </a:r>
          </a:p>
          <a:p>
            <a:pPr lvl="1"/>
            <a:r>
              <a:rPr lang="en-US" sz="2200" dirty="0" smtClean="0">
                <a:latin typeface="+mn-lt"/>
              </a:rPr>
              <a:t>Wages</a:t>
            </a:r>
            <a:r>
              <a:rPr lang="en-US" sz="2200" dirty="0">
                <a:latin typeface="+mn-lt"/>
              </a:rPr>
              <a:t>, rent, </a:t>
            </a:r>
            <a:r>
              <a:rPr lang="en-US" sz="2200" dirty="0" smtClean="0">
                <a:latin typeface="+mn-lt"/>
              </a:rPr>
              <a:t>etc.</a:t>
            </a:r>
          </a:p>
          <a:p>
            <a:r>
              <a:rPr lang="en-US" sz="2600" b="1" dirty="0" smtClean="0">
                <a:latin typeface="+mn-lt"/>
              </a:rPr>
              <a:t>Implicit costs</a:t>
            </a:r>
            <a:r>
              <a:rPr lang="en-US" sz="2600" dirty="0" smtClean="0">
                <a:latin typeface="+mn-lt"/>
              </a:rPr>
              <a:t> - the opportunity cost of using resources that the firm already owns. </a:t>
            </a:r>
          </a:p>
          <a:p>
            <a:pPr lvl="1"/>
            <a:r>
              <a:rPr lang="en-US" sz="2200" dirty="0" smtClean="0">
                <a:latin typeface="+mn-lt"/>
              </a:rPr>
              <a:t>Depreciation </a:t>
            </a:r>
            <a:r>
              <a:rPr lang="en-US" sz="2200" dirty="0">
                <a:latin typeface="+mn-lt"/>
              </a:rPr>
              <a:t>of goods, materials, and equipment</a:t>
            </a:r>
          </a:p>
          <a:p>
            <a:endParaRPr lang="en-US" sz="3400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6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Accounting vs. Economic Profit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48056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latin typeface="+mn-lt"/>
              </a:rPr>
              <a:t>Profit </a:t>
            </a:r>
            <a:r>
              <a:rPr lang="en-US" sz="2600" dirty="0" smtClean="0">
                <a:latin typeface="+mn-lt"/>
              </a:rPr>
              <a:t>– the difference between total revenue and total cost.</a:t>
            </a:r>
          </a:p>
          <a:p>
            <a:pPr marL="457200" lvl="1" indent="0" algn="ctr">
              <a:buNone/>
            </a:pPr>
            <a:r>
              <a:rPr lang="en-US" i="1" dirty="0" smtClean="0">
                <a:latin typeface="+mn-lt"/>
              </a:rPr>
              <a:t>Profit = Total Revenue – Total Cost</a:t>
            </a:r>
          </a:p>
          <a:p>
            <a:r>
              <a:rPr lang="en-US" sz="2600" b="1" dirty="0" smtClean="0">
                <a:latin typeface="+mn-lt"/>
              </a:rPr>
              <a:t>Accounting </a:t>
            </a:r>
            <a:r>
              <a:rPr lang="en-US" sz="2600" b="1" dirty="0">
                <a:latin typeface="+mn-lt"/>
              </a:rPr>
              <a:t>profit</a:t>
            </a:r>
            <a:r>
              <a:rPr lang="en-US" sz="2600" dirty="0">
                <a:latin typeface="+mn-lt"/>
              </a:rPr>
              <a:t> -  the difference between </a:t>
            </a:r>
            <a:r>
              <a:rPr lang="en-US" sz="2600" dirty="0" smtClean="0">
                <a:latin typeface="+mn-lt"/>
              </a:rPr>
              <a:t>total revenue and out-of-pocket costs.</a:t>
            </a:r>
          </a:p>
          <a:p>
            <a:pPr marL="0" indent="0" algn="ctr">
              <a:buNone/>
            </a:pPr>
            <a:r>
              <a:rPr lang="en-US" sz="2400" i="1" dirty="0" smtClean="0">
                <a:latin typeface="+mn-lt"/>
              </a:rPr>
              <a:t>Accounting </a:t>
            </a:r>
            <a:r>
              <a:rPr lang="en-US" sz="2400" i="1" dirty="0">
                <a:latin typeface="+mn-lt"/>
              </a:rPr>
              <a:t>Profit = Total Revenue - </a:t>
            </a:r>
            <a:r>
              <a:rPr lang="en-US" sz="2400" i="1" u="sng" dirty="0">
                <a:latin typeface="+mn-lt"/>
              </a:rPr>
              <a:t>Explicit</a:t>
            </a:r>
            <a:r>
              <a:rPr lang="en-US" sz="2400" i="1" dirty="0">
                <a:latin typeface="+mn-lt"/>
              </a:rPr>
              <a:t> </a:t>
            </a:r>
            <a:r>
              <a:rPr lang="en-US" sz="2400" i="1" dirty="0" smtClean="0">
                <a:latin typeface="+mn-lt"/>
              </a:rPr>
              <a:t>Costs</a:t>
            </a:r>
          </a:p>
          <a:p>
            <a:r>
              <a:rPr lang="en-US" sz="2600" b="1" dirty="0" smtClean="0">
                <a:latin typeface="+mn-lt"/>
              </a:rPr>
              <a:t>Economic </a:t>
            </a:r>
            <a:r>
              <a:rPr lang="en-US" sz="2600" b="1" dirty="0">
                <a:latin typeface="+mn-lt"/>
              </a:rPr>
              <a:t>profit</a:t>
            </a:r>
            <a:r>
              <a:rPr lang="en-US" sz="2600" dirty="0">
                <a:latin typeface="+mn-lt"/>
              </a:rPr>
              <a:t> - includes both explicit and implicit </a:t>
            </a:r>
            <a:r>
              <a:rPr lang="en-US" sz="2600" dirty="0" smtClean="0">
                <a:latin typeface="+mn-lt"/>
              </a:rPr>
              <a:t>costs.</a:t>
            </a:r>
          </a:p>
          <a:p>
            <a:pPr marL="0" indent="0" algn="ctr">
              <a:buNone/>
            </a:pPr>
            <a:r>
              <a:rPr lang="en-US" sz="2400" i="1" dirty="0" smtClean="0">
                <a:latin typeface="+mn-lt"/>
              </a:rPr>
              <a:t>Economic </a:t>
            </a:r>
            <a:r>
              <a:rPr lang="en-US" sz="2400" i="1" dirty="0">
                <a:latin typeface="+mn-lt"/>
              </a:rPr>
              <a:t>Profit =Total Revenue - </a:t>
            </a:r>
            <a:r>
              <a:rPr lang="en-US" sz="2400" i="1" u="sng" dirty="0">
                <a:latin typeface="+mn-lt"/>
              </a:rPr>
              <a:t>Total</a:t>
            </a:r>
            <a:r>
              <a:rPr lang="en-US" sz="2400" i="1" dirty="0">
                <a:latin typeface="+mn-lt"/>
              </a:rPr>
              <a:t> </a:t>
            </a:r>
            <a:r>
              <a:rPr lang="en-US" sz="2400" i="1" dirty="0" smtClean="0">
                <a:latin typeface="+mn-lt"/>
              </a:rPr>
              <a:t>Costs</a:t>
            </a:r>
          </a:p>
          <a:p>
            <a:pPr marL="0" indent="0" algn="ctr">
              <a:buNone/>
            </a:pPr>
            <a:r>
              <a:rPr lang="en-US" sz="2400" i="1" dirty="0" smtClean="0">
                <a:latin typeface="+mn-lt"/>
              </a:rPr>
              <a:t>Total </a:t>
            </a:r>
            <a:r>
              <a:rPr lang="en-US" sz="2400" i="1" dirty="0">
                <a:latin typeface="+mn-lt"/>
              </a:rPr>
              <a:t>Costs = Explicit Costs + Implicit Costs</a:t>
            </a:r>
          </a:p>
          <a:p>
            <a:endParaRPr lang="en-US" sz="3400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7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46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Production in the Short Run 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45920"/>
            <a:ext cx="8046720" cy="4754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pPr marL="0" indent="0" algn="ctr">
              <a:buNone/>
            </a:pPr>
            <a:endParaRPr lang="en-US" sz="2200" dirty="0" smtClean="0">
              <a:latin typeface="+mn-lt"/>
            </a:endParaRPr>
          </a:p>
          <a:p>
            <a:pPr marL="0" indent="0" algn="ctr">
              <a:buNone/>
            </a:pPr>
            <a:endParaRPr lang="en-US" sz="2200" dirty="0">
              <a:latin typeface="+mn-lt"/>
            </a:endParaRPr>
          </a:p>
          <a:p>
            <a:pPr marL="0" indent="0">
              <a:buNone/>
            </a:pPr>
            <a:r>
              <a:rPr lang="en-US" sz="2200" dirty="0" smtClean="0">
                <a:latin typeface="+mn-lt"/>
              </a:rPr>
              <a:t>The </a:t>
            </a:r>
            <a:r>
              <a:rPr lang="en-US" sz="2200" dirty="0">
                <a:latin typeface="+mn-lt"/>
              </a:rPr>
              <a:t>production process for pizza includes inputs such as ingredients, the efforts of the pizza maker, and tools and materials for cooking and serving</a:t>
            </a:r>
            <a:r>
              <a:rPr lang="en-US" sz="2400" dirty="0">
                <a:latin typeface="+mn-lt"/>
              </a:rPr>
              <a:t>. </a:t>
            </a:r>
            <a:endParaRPr lang="en-US" sz="2400" dirty="0" smtClean="0">
              <a:latin typeface="+mn-lt"/>
            </a:endParaRPr>
          </a:p>
          <a:p>
            <a:pPr marL="0" indent="0">
              <a:buNone/>
            </a:pPr>
            <a:r>
              <a:rPr lang="en-US" sz="1600" dirty="0" smtClean="0">
                <a:latin typeface="+mn-lt"/>
              </a:rPr>
              <a:t>(</a:t>
            </a:r>
            <a:r>
              <a:rPr lang="en-US" sz="1600" dirty="0">
                <a:latin typeface="+mn-lt"/>
              </a:rPr>
              <a:t>Credit: </a:t>
            </a:r>
            <a:r>
              <a:rPr lang="en-US" sz="1600" dirty="0" err="1">
                <a:latin typeface="+mn-lt"/>
              </a:rPr>
              <a:t>Haldean</a:t>
            </a:r>
            <a:r>
              <a:rPr lang="en-US" sz="1600" dirty="0">
                <a:latin typeface="+mn-lt"/>
              </a:rPr>
              <a:t> Brown/Flickr Creative Commons)</a:t>
            </a:r>
          </a:p>
          <a:p>
            <a:endParaRPr lang="en-US" sz="30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8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8" name="Shape 94" descr="CNX_Econ2e_C07_000.jp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849763" y="1915343"/>
            <a:ext cx="5037926" cy="27160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230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74320"/>
            <a:ext cx="7863840" cy="109728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The Production Function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7863840" cy="448056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n-lt"/>
              </a:rPr>
              <a:t>Categories </a:t>
            </a:r>
            <a:r>
              <a:rPr lang="en-US" sz="2600" dirty="0">
                <a:latin typeface="+mn-lt"/>
              </a:rPr>
              <a:t>of </a:t>
            </a:r>
            <a:r>
              <a:rPr lang="en-US" sz="2600" b="1" dirty="0">
                <a:latin typeface="+mn-lt"/>
              </a:rPr>
              <a:t>factors of production (inputs)</a:t>
            </a:r>
            <a:r>
              <a:rPr lang="en-US" sz="2600" dirty="0">
                <a:latin typeface="+mn-lt"/>
              </a:rPr>
              <a:t> - resources that firms use to produce their products,: </a:t>
            </a:r>
            <a:endParaRPr lang="en-US" sz="2600" dirty="0" smtClean="0">
              <a:latin typeface="+mn-lt"/>
            </a:endParaRPr>
          </a:p>
          <a:p>
            <a:pPr lvl="1"/>
            <a:r>
              <a:rPr lang="en-US" sz="2200" dirty="0" smtClean="0">
                <a:latin typeface="+mn-lt"/>
              </a:rPr>
              <a:t>Natural </a:t>
            </a:r>
            <a:r>
              <a:rPr lang="en-US" sz="2200" dirty="0">
                <a:latin typeface="+mn-lt"/>
              </a:rPr>
              <a:t>Resources (Land and Raw Materials) </a:t>
            </a:r>
            <a:endParaRPr lang="en-US" sz="2200" dirty="0" smtClean="0">
              <a:latin typeface="+mn-lt"/>
            </a:endParaRPr>
          </a:p>
          <a:p>
            <a:pPr lvl="1"/>
            <a:r>
              <a:rPr lang="en-US" sz="2200" dirty="0" smtClean="0">
                <a:latin typeface="+mn-lt"/>
              </a:rPr>
              <a:t>Labor</a:t>
            </a:r>
          </a:p>
          <a:p>
            <a:pPr lvl="1"/>
            <a:r>
              <a:rPr lang="en-US" sz="2200" dirty="0" smtClean="0">
                <a:latin typeface="+mn-lt"/>
              </a:rPr>
              <a:t>Capital</a:t>
            </a:r>
          </a:p>
          <a:p>
            <a:pPr lvl="1"/>
            <a:r>
              <a:rPr lang="en-US" sz="2200" dirty="0" smtClean="0">
                <a:latin typeface="+mn-lt"/>
              </a:rPr>
              <a:t>Technology </a:t>
            </a:r>
          </a:p>
          <a:p>
            <a:pPr lvl="1"/>
            <a:r>
              <a:rPr lang="en-US" sz="2200" dirty="0" smtClean="0">
                <a:latin typeface="+mn-lt"/>
              </a:rPr>
              <a:t>Entrepreneurship</a:t>
            </a:r>
          </a:p>
          <a:p>
            <a:r>
              <a:rPr lang="en-US" sz="2600" b="1" dirty="0" smtClean="0">
                <a:latin typeface="+mn-lt"/>
              </a:rPr>
              <a:t>Production </a:t>
            </a:r>
            <a:r>
              <a:rPr lang="en-US" sz="2600" b="1" dirty="0">
                <a:latin typeface="+mn-lt"/>
              </a:rPr>
              <a:t>function</a:t>
            </a:r>
            <a:r>
              <a:rPr lang="en-US" sz="2600" dirty="0">
                <a:latin typeface="+mn-lt"/>
              </a:rPr>
              <a:t> - mathematical equation that tells how much output (Q) a firm can produce with given amounts of the inputs</a:t>
            </a:r>
            <a:r>
              <a:rPr lang="en-US" sz="2600" dirty="0" smtClean="0">
                <a:latin typeface="+mn-lt"/>
              </a:rPr>
              <a:t>.</a:t>
            </a:r>
          </a:p>
          <a:p>
            <a:pPr marL="0" indent="0" algn="ctr">
              <a:buNone/>
            </a:pPr>
            <a:r>
              <a:rPr lang="en-US" sz="2200" dirty="0"/>
              <a:t>Q = </a:t>
            </a:r>
            <a:r>
              <a:rPr lang="en-US" sz="2200" i="1" dirty="0"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-US" sz="2200" i="1" dirty="0"/>
              <a:t> </a:t>
            </a:r>
            <a:r>
              <a:rPr lang="en-US" sz="2200" dirty="0"/>
              <a:t>[</a:t>
            </a:r>
            <a:r>
              <a:rPr lang="en-US" sz="2200" dirty="0" smtClean="0"/>
              <a:t>NR,L,K,T,E</a:t>
            </a:r>
            <a:r>
              <a:rPr lang="en-US" sz="2200" dirty="0"/>
              <a:t>]</a:t>
            </a:r>
          </a:p>
          <a:p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sz="3400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26480"/>
            <a:ext cx="9144000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471A-6AD7-4FB5-AE38-A8FCE07ED035}" type="slidenum">
              <a:rPr lang="en-US" sz="1600" smtClean="0">
                <a:solidFill>
                  <a:schemeClr val="tx1"/>
                </a:solidFill>
              </a:rPr>
              <a:t>9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3085</TotalTime>
  <Words>1702</Words>
  <Application>Microsoft Office PowerPoint</Application>
  <PresentationFormat>On-screen Show (4:3)</PresentationFormat>
  <Paragraphs>309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Helvetica</vt:lpstr>
      <vt:lpstr>Times New Roman</vt:lpstr>
      <vt:lpstr>Office Theme</vt:lpstr>
      <vt:lpstr>Production and Cost in the Short and Long Run</vt:lpstr>
      <vt:lpstr>Acknowledgments</vt:lpstr>
      <vt:lpstr>Key Questions </vt:lpstr>
      <vt:lpstr>The Theory of the Firm </vt:lpstr>
      <vt:lpstr>The Spectrum of Competition</vt:lpstr>
      <vt:lpstr>Revenue and Explicit and Implicit Costs</vt:lpstr>
      <vt:lpstr>Accounting vs. Economic Profit</vt:lpstr>
      <vt:lpstr>Production in the Short Run </vt:lpstr>
      <vt:lpstr>The Production Function</vt:lpstr>
      <vt:lpstr>Inputs</vt:lpstr>
      <vt:lpstr>Production in the Short Run vs. Long Run</vt:lpstr>
      <vt:lpstr>Example – Production in the Short Run </vt:lpstr>
      <vt:lpstr>Marginal Product</vt:lpstr>
      <vt:lpstr>Short Run Production Function for Trees   </vt:lpstr>
      <vt:lpstr>General Case of Total and Marginal Product Curves   </vt:lpstr>
      <vt:lpstr>Costs in the Short Run</vt:lpstr>
      <vt:lpstr>Costs</vt:lpstr>
      <vt:lpstr>How Output Effects Total Costs   </vt:lpstr>
      <vt:lpstr>Cost Curves   </vt:lpstr>
      <vt:lpstr>Average Profit</vt:lpstr>
      <vt:lpstr>Production in the Long Run</vt:lpstr>
      <vt:lpstr>Costs in the Long Run</vt:lpstr>
      <vt:lpstr>Economies of Scale   </vt:lpstr>
      <vt:lpstr>Shapes of Long Run Average Cost Curves</vt:lpstr>
      <vt:lpstr>From Short-Run to Long-Run Average Cost Curves</vt:lpstr>
      <vt:lpstr>Ranges on the Long-run Average Cost Curve</vt:lpstr>
      <vt:lpstr>The Size and Number of Firms in an Industry</vt:lpstr>
      <vt:lpstr>The LARC and the Size and Number of Firms (1 of 2)</vt:lpstr>
      <vt:lpstr>The LARC and the Size and Number of Firms (2 of 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Efficiency and Market Failure</dc:title>
  <dc:creator>John Fiske</dc:creator>
  <cp:lastModifiedBy>John Fiske</cp:lastModifiedBy>
  <cp:revision>219</cp:revision>
  <cp:lastPrinted>2019-06-06T12:57:35Z</cp:lastPrinted>
  <dcterms:created xsi:type="dcterms:W3CDTF">2019-03-29T18:35:26Z</dcterms:created>
  <dcterms:modified xsi:type="dcterms:W3CDTF">2019-08-19T10:32:37Z</dcterms:modified>
</cp:coreProperties>
</file>