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9"/>
  </p:notesMasterIdLst>
  <p:handoutMasterIdLst>
    <p:handoutMasterId r:id="rId30"/>
  </p:handoutMasterIdLst>
  <p:sldIdLst>
    <p:sldId id="317" r:id="rId2"/>
    <p:sldId id="371" r:id="rId3"/>
    <p:sldId id="370" r:id="rId4"/>
    <p:sldId id="351" r:id="rId5"/>
    <p:sldId id="343" r:id="rId6"/>
    <p:sldId id="358" r:id="rId7"/>
    <p:sldId id="360" r:id="rId8"/>
    <p:sldId id="361" r:id="rId9"/>
    <p:sldId id="362" r:id="rId10"/>
    <p:sldId id="344" r:id="rId11"/>
    <p:sldId id="363" r:id="rId12"/>
    <p:sldId id="369" r:id="rId13"/>
    <p:sldId id="367" r:id="rId14"/>
    <p:sldId id="345" r:id="rId15"/>
    <p:sldId id="316" r:id="rId16"/>
    <p:sldId id="356" r:id="rId17"/>
    <p:sldId id="346" r:id="rId18"/>
    <p:sldId id="347" r:id="rId19"/>
    <p:sldId id="366" r:id="rId20"/>
    <p:sldId id="368" r:id="rId21"/>
    <p:sldId id="348" r:id="rId22"/>
    <p:sldId id="349" r:id="rId23"/>
    <p:sldId id="350" r:id="rId24"/>
    <p:sldId id="352" r:id="rId25"/>
    <p:sldId id="364" r:id="rId26"/>
    <p:sldId id="365" r:id="rId27"/>
    <p:sldId id="357" r:id="rId2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EE68B13-9F9A-4A0C-A136-351263A03169}" type="datetimeFigureOut">
              <a:rPr lang="en-US" smtClean="0"/>
              <a:t>8/19/2019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B38A37F-F213-4903-91D6-0E09B5EBD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83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1CA17-42F7-435E-BABD-75E6D44836E5}" type="datetimeFigureOut">
              <a:rPr lang="en-US" smtClean="0"/>
              <a:t>8/19/2019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D3A94-783F-42B0-A027-1CA4EABC8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4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3A94-783F-42B0-A027-1CA4EABC87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97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3A94-783F-42B0-A027-1CA4EABC87C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3A94-783F-42B0-A027-1CA4EABC87C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1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3A94-783F-42B0-A027-1CA4EABC87C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76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3A94-783F-42B0-A027-1CA4EABC87C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1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3A94-783F-42B0-A027-1CA4EABC87C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5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3A94-783F-42B0-A027-1CA4EABC87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8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3A94-783F-42B0-A027-1CA4EABC87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0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3A94-783F-42B0-A027-1CA4EABC87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2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3A94-783F-42B0-A027-1CA4EABC87C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63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3A94-783F-42B0-A027-1CA4EABC87C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0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3A94-783F-42B0-A027-1CA4EABC87C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1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3A94-783F-42B0-A027-1CA4EABC87C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45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3A94-783F-42B0-A027-1CA4EABC87C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6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8D2-B253-436D-A99B-6FC21F6089F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8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64F3-22CB-4636-99ED-F34AF39809FB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1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B8BD-D022-4E35-A22D-3C1E1679025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F8CC-3B64-467D-963B-6C5655B4BA18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2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9001-5BBB-4708-A1C9-0B364B1D871D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7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A3EC-9B8C-4B5C-96D9-9C83D18D80E5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9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ABE-4D2F-4B4A-8A9F-A7A259F46852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0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9F4A-BB07-4FF3-8F2F-42F6A3C35F9B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7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AF07-225E-4B6B-AC37-4CDB7F0A77D7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6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AF1-57F4-415E-AF53-FBA613208819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D093F-D83E-472C-99C5-84DAE89EBAB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471A-6AD7-4FB5-AE38-A8FCE07E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4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6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details/books/principles-microeconomics-2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94021"/>
            <a:ext cx="6858000" cy="17907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+mn-lt"/>
              </a:rPr>
              <a:t>Profit Maximization in Competitive Markets</a:t>
            </a:r>
            <a:endParaRPr lang="en-US" sz="5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82648"/>
            <a:ext cx="6858000" cy="124182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869247"/>
            <a:ext cx="9144000" cy="0"/>
          </a:xfrm>
          <a:prstGeom prst="line">
            <a:avLst/>
          </a:prstGeom>
          <a:ln w="101600" cmpd="tri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5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Profits and Losses With the Average Cost Curve 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7863840" cy="4114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+mn-lt"/>
              </a:rPr>
              <a:t>Does </a:t>
            </a:r>
            <a:r>
              <a:rPr lang="en-US" sz="2600" dirty="0">
                <a:latin typeface="+mn-lt"/>
              </a:rPr>
              <a:t>maximizing profit (producing where MR = MC) imply an </a:t>
            </a:r>
            <a:r>
              <a:rPr lang="en-US" sz="2600" u="sng" dirty="0" smtClean="0">
                <a:latin typeface="+mn-lt"/>
              </a:rPr>
              <a:t>economic </a:t>
            </a:r>
            <a:r>
              <a:rPr lang="en-US" sz="2600" u="sng" dirty="0">
                <a:latin typeface="+mn-lt"/>
              </a:rPr>
              <a:t>profit</a:t>
            </a:r>
            <a:r>
              <a:rPr lang="en-US" sz="2600" dirty="0">
                <a:latin typeface="+mn-lt"/>
              </a:rPr>
              <a:t>? </a:t>
            </a:r>
            <a:endParaRPr lang="en-US" sz="2600" dirty="0" smtClean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The </a:t>
            </a:r>
            <a:r>
              <a:rPr lang="en-US" sz="2600" dirty="0">
                <a:latin typeface="+mn-lt"/>
              </a:rPr>
              <a:t>answer depends on the relationship between price and average total cost, which is the average profit or </a:t>
            </a:r>
            <a:r>
              <a:rPr lang="en-US" sz="2600" b="1" dirty="0">
                <a:latin typeface="+mn-lt"/>
              </a:rPr>
              <a:t>profit margin</a:t>
            </a:r>
            <a:r>
              <a:rPr lang="en-US" sz="2600" dirty="0">
                <a:latin typeface="+mn-lt"/>
              </a:rPr>
              <a:t>.</a:t>
            </a:r>
          </a:p>
          <a:p>
            <a:endParaRPr lang="en-US" sz="3200" dirty="0" smtClean="0"/>
          </a:p>
          <a:p>
            <a:endParaRPr lang="en-US" sz="29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10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Profit and Loss at the Raspberry Far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40480" cy="420624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In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(a), price intersects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MC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above the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AC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curve. </a:t>
            </a:r>
            <a:endParaRPr lang="en-US" sz="24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Price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&gt; AC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en-US" sz="22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so the 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firm is making </a:t>
            </a:r>
            <a:r>
              <a:rPr lang="en-US" sz="22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an </a:t>
            </a:r>
            <a:r>
              <a:rPr lang="en-US" sz="2200" u="sng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economic </a:t>
            </a:r>
            <a:r>
              <a:rPr lang="en-US" sz="2200" u="sng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profit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.  </a:t>
            </a:r>
            <a:endParaRPr lang="en-US" sz="22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In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(b), price intersects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MC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at the minimum point of the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AC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curve. </a:t>
            </a:r>
            <a:endParaRPr lang="en-US" sz="24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Price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=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AC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en-US" sz="22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so the 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firm is </a:t>
            </a:r>
            <a:r>
              <a:rPr lang="en-US" sz="2200" u="sng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breaking even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. </a:t>
            </a:r>
            <a:endParaRPr lang="en-US" sz="22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In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(c), price intersects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MC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below the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AC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curve. </a:t>
            </a:r>
            <a:endParaRPr lang="en-US" sz="24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Price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&lt;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average </a:t>
            </a:r>
            <a:r>
              <a:rPr lang="en-US" sz="22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cost, so 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the firm is making a </a:t>
            </a:r>
            <a:r>
              <a:rPr lang="en-US" sz="2200" u="sng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loss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</a:p>
          <a:p>
            <a:endParaRPr lang="en-US" sz="2400" dirty="0" smtClean="0"/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/>
          </a:p>
          <a:p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11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" name="Shape 119" descr="CNX_Econ_C08_014.jpg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89120" y="1645920"/>
            <a:ext cx="4663440" cy="4206240"/>
          </a:xfrm>
          <a:prstGeom prst="rect">
            <a:avLst/>
          </a:prstGeom>
          <a:noFill/>
          <a:ln w="25400" cmpd="dbl">
            <a:noFill/>
          </a:ln>
        </p:spPr>
      </p:pic>
    </p:spTree>
    <p:extLst>
      <p:ext uri="{BB962C8B-B14F-4D97-AF65-F5344CB8AC3E}">
        <p14:creationId xmlns:p14="http://schemas.microsoft.com/office/powerpoint/2010/main" val="41801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The Shutdown Point 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786384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 smtClean="0">
                <a:latin typeface="+mn-lt"/>
              </a:rPr>
              <a:t>Question</a:t>
            </a:r>
            <a:r>
              <a:rPr lang="en-US" sz="2600" dirty="0">
                <a:latin typeface="+mn-lt"/>
              </a:rPr>
              <a:t>: </a:t>
            </a:r>
            <a:r>
              <a:rPr lang="en-US" sz="2600" dirty="0" smtClean="0">
                <a:latin typeface="+mn-lt"/>
              </a:rPr>
              <a:t>When does the firm limit its losses by “throwing in the towel” and closing its doors? </a:t>
            </a:r>
          </a:p>
          <a:p>
            <a:r>
              <a:rPr lang="en-US" sz="2600" b="1" dirty="0" smtClean="0">
                <a:latin typeface="+mn-lt"/>
              </a:rPr>
              <a:t>Shutdown </a:t>
            </a:r>
            <a:r>
              <a:rPr lang="en-US" sz="2600" b="1" dirty="0">
                <a:latin typeface="+mn-lt"/>
              </a:rPr>
              <a:t>point</a:t>
            </a:r>
            <a:r>
              <a:rPr lang="en-US" sz="2600" dirty="0">
                <a:latin typeface="+mn-lt"/>
              </a:rPr>
              <a:t> - the intersection of the average variable cost curve and the marginal cost curve</a:t>
            </a:r>
            <a:r>
              <a:rPr lang="en-US" sz="2600" dirty="0" smtClean="0">
                <a:latin typeface="+mn-lt"/>
              </a:rPr>
              <a:t>.</a:t>
            </a:r>
          </a:p>
          <a:p>
            <a:r>
              <a:rPr lang="en-US" sz="2600" dirty="0" smtClean="0">
                <a:latin typeface="+mn-lt"/>
              </a:rPr>
              <a:t>If:</a:t>
            </a:r>
          </a:p>
          <a:p>
            <a:pPr lvl="1"/>
            <a:r>
              <a:rPr lang="en-US" sz="2200" dirty="0" smtClean="0">
                <a:latin typeface="+mn-lt"/>
              </a:rPr>
              <a:t>price </a:t>
            </a:r>
            <a:r>
              <a:rPr lang="en-US" sz="2200" dirty="0">
                <a:latin typeface="+mn-lt"/>
              </a:rPr>
              <a:t>&lt; minimum AVC, then the firm shuts </a:t>
            </a:r>
            <a:r>
              <a:rPr lang="en-US" sz="2200" dirty="0" smtClean="0">
                <a:latin typeface="+mn-lt"/>
              </a:rPr>
              <a:t>down</a:t>
            </a:r>
          </a:p>
          <a:p>
            <a:pPr lvl="1"/>
            <a:r>
              <a:rPr lang="en-US" sz="2200" dirty="0" smtClean="0">
                <a:latin typeface="+mn-lt"/>
              </a:rPr>
              <a:t>price </a:t>
            </a:r>
            <a:r>
              <a:rPr lang="en-US" sz="2200" dirty="0">
                <a:latin typeface="+mn-lt"/>
              </a:rPr>
              <a:t>&gt; minimum AVC, then the firm stays in business</a:t>
            </a:r>
            <a:endParaRPr lang="en-US" sz="2200" dirty="0" smtClean="0">
              <a:latin typeface="+mn-lt"/>
            </a:endParaRPr>
          </a:p>
          <a:p>
            <a:endParaRPr lang="en-US" sz="29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12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The Shutdown Point for the Raspberry Farm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" y="493776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/>
            <a:r>
              <a:rPr lang="en-US" sz="1600" dirty="0" smtClean="0">
                <a:solidFill>
                  <a:srgbClr val="000000"/>
                </a:solidFill>
                <a:ea typeface="Arial"/>
                <a:cs typeface="Helvetica" panose="020B0604020202020204" pitchFamily="34" charset="0"/>
                <a:sym typeface="Arial"/>
              </a:rPr>
              <a:t>Panel (</a:t>
            </a:r>
            <a:r>
              <a:rPr lang="en-US" sz="1600" dirty="0">
                <a:solidFill>
                  <a:srgbClr val="000000"/>
                </a:solidFill>
                <a:ea typeface="Arial"/>
                <a:cs typeface="Helvetica" panose="020B0604020202020204" pitchFamily="34" charset="0"/>
                <a:sym typeface="Arial"/>
              </a:rPr>
              <a:t>a</a:t>
            </a:r>
            <a:r>
              <a:rPr lang="en-US" sz="1600" dirty="0" smtClean="0">
                <a:solidFill>
                  <a:srgbClr val="000000"/>
                </a:solidFill>
                <a:ea typeface="Arial"/>
                <a:cs typeface="Helvetica" panose="020B0604020202020204" pitchFamily="34" charset="0"/>
                <a:sym typeface="Arial"/>
              </a:rPr>
              <a:t>):  </a:t>
            </a:r>
            <a:r>
              <a:rPr lang="en-US" sz="1600" dirty="0" smtClean="0">
                <a:cs typeface="Helvetica" panose="020B0604020202020204" pitchFamily="34" charset="0"/>
              </a:rPr>
              <a:t>the </a:t>
            </a:r>
            <a:r>
              <a:rPr lang="en-US" sz="1600" dirty="0">
                <a:cs typeface="Helvetica" panose="020B0604020202020204" pitchFamily="34" charset="0"/>
              </a:rPr>
              <a:t>farm produces at a level of 65. It is </a:t>
            </a:r>
            <a:r>
              <a:rPr lang="en-US" sz="1600" dirty="0" smtClean="0">
                <a:cs typeface="Helvetica" panose="020B0604020202020204" pitchFamily="34" charset="0"/>
              </a:rPr>
              <a:t>incurring losses</a:t>
            </a:r>
            <a:r>
              <a:rPr lang="en-US" sz="1600" dirty="0">
                <a:cs typeface="Helvetica" panose="020B0604020202020204" pitchFamily="34" charset="0"/>
              </a:rPr>
              <a:t>, but </a:t>
            </a:r>
            <a:r>
              <a:rPr lang="en-US" sz="1600" dirty="0" smtClean="0">
                <a:cs typeface="Helvetica" panose="020B0604020202020204" pitchFamily="34" charset="0"/>
              </a:rPr>
              <a:t>price </a:t>
            </a:r>
            <a:r>
              <a:rPr lang="en-US" sz="1600" dirty="0">
                <a:cs typeface="Helvetica" panose="020B0604020202020204" pitchFamily="34" charset="0"/>
              </a:rPr>
              <a:t>&gt; AVC, so it continues to operate. </a:t>
            </a:r>
          </a:p>
          <a:p>
            <a:pPr marL="228600" lvl="0"/>
            <a:r>
              <a:rPr lang="en-US" sz="1600" dirty="0" smtClean="0">
                <a:cs typeface="Helvetica" panose="020B0604020202020204" pitchFamily="34" charset="0"/>
              </a:rPr>
              <a:t>Panel (b):  </a:t>
            </a:r>
            <a:r>
              <a:rPr lang="en-US" sz="1600" dirty="0" smtClean="0">
                <a:solidFill>
                  <a:schemeClr val="dk1"/>
                </a:solidFill>
                <a:cs typeface="Helvetica" panose="020B0604020202020204" pitchFamily="34" charset="0"/>
              </a:rPr>
              <a:t>the </a:t>
            </a:r>
            <a:r>
              <a:rPr lang="en-US" sz="1600" dirty="0">
                <a:solidFill>
                  <a:schemeClr val="dk1"/>
                </a:solidFill>
                <a:cs typeface="Helvetica" panose="020B0604020202020204" pitchFamily="34" charset="0"/>
              </a:rPr>
              <a:t>farm produces at a level of 60. </a:t>
            </a:r>
            <a:r>
              <a:rPr lang="en-US" sz="1600" dirty="0" smtClean="0">
                <a:solidFill>
                  <a:schemeClr val="dk1"/>
                </a:solidFill>
                <a:cs typeface="Helvetica" panose="020B0604020202020204" pitchFamily="34" charset="0"/>
              </a:rPr>
              <a:t>P</a:t>
            </a:r>
            <a:r>
              <a:rPr lang="en-US" sz="1600" dirty="0" smtClean="0">
                <a:cs typeface="Helvetica" panose="020B0604020202020204" pitchFamily="34" charset="0"/>
              </a:rPr>
              <a:t>rice </a:t>
            </a:r>
            <a:r>
              <a:rPr lang="en-US" sz="1600" dirty="0">
                <a:cs typeface="Helvetica" panose="020B0604020202020204" pitchFamily="34" charset="0"/>
              </a:rPr>
              <a:t>&lt; AVC </a:t>
            </a:r>
            <a:r>
              <a:rPr lang="en-US" sz="1600" dirty="0" smtClean="0">
                <a:cs typeface="Helvetica" panose="020B0604020202020204" pitchFamily="34" charset="0"/>
              </a:rPr>
              <a:t>at </a:t>
            </a:r>
            <a:r>
              <a:rPr lang="en-US" sz="1600" dirty="0">
                <a:cs typeface="Helvetica" panose="020B0604020202020204" pitchFamily="34" charset="0"/>
              </a:rPr>
              <a:t>this level of output</a:t>
            </a:r>
            <a:r>
              <a:rPr lang="en-US" sz="1600" dirty="0" smtClean="0">
                <a:cs typeface="Helvetica" panose="020B0604020202020204" pitchFamily="34" charset="0"/>
              </a:rPr>
              <a:t>.  </a:t>
            </a:r>
            <a:endParaRPr lang="en-US" sz="1600" dirty="0">
              <a:cs typeface="Helvetica" panose="020B0604020202020204" pitchFamily="34" charset="0"/>
            </a:endParaRPr>
          </a:p>
          <a:p>
            <a:pPr marL="228600" lvl="0"/>
            <a:r>
              <a:rPr lang="en-US" sz="1600" dirty="0">
                <a:cs typeface="Helvetica" panose="020B0604020202020204" pitchFamily="34" charset="0"/>
              </a:rPr>
              <a:t>If the farmer cannot pay workers (the variable costs), then it </a:t>
            </a:r>
            <a:r>
              <a:rPr lang="en-US" sz="1600" dirty="0" smtClean="0">
                <a:cs typeface="Helvetica" panose="020B0604020202020204" pitchFamily="34" charset="0"/>
              </a:rPr>
              <a:t>shuts </a:t>
            </a:r>
            <a:r>
              <a:rPr lang="en-US" sz="1600" dirty="0">
                <a:cs typeface="Helvetica" panose="020B0604020202020204" pitchFamily="34" charset="0"/>
              </a:rPr>
              <a:t>down.  </a:t>
            </a:r>
          </a:p>
          <a:p>
            <a:pPr marL="228600" lvl="0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13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Shape 135" descr="CNX_Econ2e_C08_0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160" y="1645920"/>
            <a:ext cx="6583680" cy="3200400"/>
          </a:xfrm>
          <a:prstGeom prst="rect">
            <a:avLst/>
          </a:prstGeom>
          <a:noFill/>
          <a:ln w="25400" cmpd="dbl">
            <a:noFill/>
          </a:ln>
        </p:spPr>
      </p:pic>
    </p:spTree>
    <p:extLst>
      <p:ext uri="{BB962C8B-B14F-4D97-AF65-F5344CB8AC3E}">
        <p14:creationId xmlns:p14="http://schemas.microsoft.com/office/powerpoint/2010/main" val="3179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The Breakeven Point 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786384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 smtClean="0">
                <a:latin typeface="+mn-lt"/>
              </a:rPr>
              <a:t>Question</a:t>
            </a:r>
            <a:r>
              <a:rPr lang="en-US" sz="2600" dirty="0">
                <a:latin typeface="+mn-lt"/>
              </a:rPr>
              <a:t>: </a:t>
            </a:r>
            <a:r>
              <a:rPr lang="en-US" sz="2600" dirty="0" smtClean="0">
                <a:latin typeface="+mn-lt"/>
              </a:rPr>
              <a:t>Does breaking even mean “just getting by” or is it a worthy goal? </a:t>
            </a:r>
          </a:p>
          <a:p>
            <a:r>
              <a:rPr lang="en-US" sz="2600" b="1" dirty="0" smtClean="0">
                <a:latin typeface="+mn-lt"/>
              </a:rPr>
              <a:t>Break even point </a:t>
            </a:r>
            <a:r>
              <a:rPr lang="en-US" sz="2600" dirty="0" smtClean="0">
                <a:latin typeface="+mn-lt"/>
              </a:rPr>
              <a:t>– the level </a:t>
            </a:r>
            <a:r>
              <a:rPr lang="en-US" sz="2600" dirty="0">
                <a:latin typeface="+mn-lt"/>
              </a:rPr>
              <a:t>of output where the MC intersects the AC </a:t>
            </a:r>
            <a:r>
              <a:rPr lang="en-US" sz="2600" dirty="0" smtClean="0">
                <a:latin typeface="+mn-lt"/>
              </a:rPr>
              <a:t>curve </a:t>
            </a:r>
            <a:r>
              <a:rPr lang="en-US" sz="2600" dirty="0">
                <a:latin typeface="+mn-lt"/>
              </a:rPr>
              <a:t>at </a:t>
            </a:r>
            <a:r>
              <a:rPr lang="en-US" sz="2600" dirty="0" smtClean="0">
                <a:latin typeface="+mn-lt"/>
              </a:rPr>
              <a:t>its minimum point.</a:t>
            </a:r>
            <a:endParaRPr lang="en-US" sz="2600" dirty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If:</a:t>
            </a:r>
          </a:p>
          <a:p>
            <a:pPr lvl="1"/>
            <a:r>
              <a:rPr lang="en-US" sz="2200" dirty="0" smtClean="0">
                <a:latin typeface="+mn-lt"/>
              </a:rPr>
              <a:t>price &gt; </a:t>
            </a:r>
            <a:r>
              <a:rPr lang="en-US" sz="2200" dirty="0">
                <a:latin typeface="+mn-lt"/>
              </a:rPr>
              <a:t>minimum </a:t>
            </a:r>
            <a:r>
              <a:rPr lang="en-US" sz="2200" dirty="0" smtClean="0">
                <a:latin typeface="+mn-lt"/>
              </a:rPr>
              <a:t>AC</a:t>
            </a:r>
            <a:r>
              <a:rPr lang="en-US" sz="2200" dirty="0">
                <a:latin typeface="+mn-lt"/>
              </a:rPr>
              <a:t>, then the firm </a:t>
            </a:r>
            <a:r>
              <a:rPr lang="en-US" sz="2200" dirty="0" smtClean="0">
                <a:latin typeface="+mn-lt"/>
              </a:rPr>
              <a:t>earns an economic profit</a:t>
            </a:r>
          </a:p>
          <a:p>
            <a:pPr lvl="1"/>
            <a:r>
              <a:rPr lang="en-US" sz="2200" dirty="0" smtClean="0">
                <a:latin typeface="+mn-lt"/>
              </a:rPr>
              <a:t>price = </a:t>
            </a:r>
            <a:r>
              <a:rPr lang="en-US" sz="2200" dirty="0">
                <a:latin typeface="+mn-lt"/>
              </a:rPr>
              <a:t>minimum </a:t>
            </a:r>
            <a:r>
              <a:rPr lang="en-US" sz="2200" dirty="0" smtClean="0">
                <a:latin typeface="+mn-lt"/>
              </a:rPr>
              <a:t>AC</a:t>
            </a:r>
            <a:r>
              <a:rPr lang="en-US" sz="2200" dirty="0">
                <a:latin typeface="+mn-lt"/>
              </a:rPr>
              <a:t>, then the firm </a:t>
            </a:r>
            <a:r>
              <a:rPr lang="en-US" sz="2200" dirty="0" smtClean="0">
                <a:latin typeface="+mn-lt"/>
              </a:rPr>
              <a:t>earns a normal profit.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14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Short-Run Outcomes for Perfectly Competitive Firms 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(1 of 2)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23360" cy="420624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We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can divide the MC curve into 3 zones, based on where it is crossed by the AC and AVC curves. 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We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call the point where MC crosses AC the </a:t>
            </a:r>
            <a:r>
              <a:rPr lang="en-US" sz="2200" u="sng" dirty="0">
                <a:solidFill>
                  <a:srgbClr val="000000"/>
                </a:solidFill>
                <a:latin typeface="+mn-lt"/>
              </a:rPr>
              <a:t>break even </a:t>
            </a:r>
            <a:r>
              <a:rPr lang="en-US" sz="2200" u="sng" dirty="0" smtClean="0">
                <a:solidFill>
                  <a:srgbClr val="000000"/>
                </a:solidFill>
                <a:latin typeface="+mn-lt"/>
              </a:rPr>
              <a:t>point*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.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If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the firm is operating where </a:t>
            </a:r>
            <a:r>
              <a:rPr lang="en-US" sz="2200" i="1" dirty="0">
                <a:solidFill>
                  <a:srgbClr val="000000"/>
                </a:solidFill>
                <a:latin typeface="+mn-lt"/>
              </a:rPr>
              <a:t>price &gt; break even point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, then price &gt; AC and the firm is </a:t>
            </a:r>
            <a:r>
              <a:rPr lang="en-US" sz="2200" u="sng" dirty="0">
                <a:solidFill>
                  <a:srgbClr val="000000"/>
                </a:solidFill>
                <a:latin typeface="+mn-lt"/>
              </a:rPr>
              <a:t>earning profits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. </a:t>
            </a:r>
            <a:endParaRPr lang="en-US" sz="2200" dirty="0" smtClean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If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sz="2200" i="1" dirty="0">
                <a:solidFill>
                  <a:srgbClr val="000000"/>
                </a:solidFill>
                <a:latin typeface="+mn-lt"/>
              </a:rPr>
              <a:t>price = break even point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, then the firm is making </a:t>
            </a:r>
            <a:r>
              <a:rPr lang="en-US" sz="2200" u="sng" dirty="0">
                <a:solidFill>
                  <a:srgbClr val="000000"/>
                </a:solidFill>
                <a:latin typeface="+mn-lt"/>
              </a:rPr>
              <a:t>zero profits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. </a:t>
            </a:r>
            <a:endParaRPr lang="en-US" sz="2200" dirty="0" smtClean="0">
              <a:solidFill>
                <a:srgbClr val="000000"/>
              </a:solidFill>
              <a:latin typeface="+mn-lt"/>
            </a:endParaRPr>
          </a:p>
          <a:p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/>
          </a:p>
          <a:p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15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" name="Shape 151" descr="CNX_Econ2e_C08_008.jpg"/>
          <p:cNvPicPr preferRelativeResize="0">
            <a:picLocks noGrp="1"/>
          </p:cNvPicPr>
          <p:nvPr>
            <p:ph sz="half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760" y="1828800"/>
            <a:ext cx="3840480" cy="3657600"/>
          </a:xfrm>
          <a:prstGeom prst="rect">
            <a:avLst/>
          </a:prstGeom>
          <a:noFill/>
          <a:ln w="25400" cmpd="dbl">
            <a:noFill/>
          </a:ln>
        </p:spPr>
      </p:pic>
    </p:spTree>
    <p:extLst>
      <p:ext uri="{BB962C8B-B14F-4D97-AF65-F5344CB8AC3E}">
        <p14:creationId xmlns:p14="http://schemas.microsoft.com/office/powerpoint/2010/main" val="19026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Short-Run Outcomes for Perfectly Competitive Firms 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(2 of 2)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23360" cy="4023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dk1"/>
                </a:solidFill>
                <a:latin typeface="+mn-lt"/>
              </a:rPr>
              <a:t>If 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shutdown point &lt; price &lt; break even point</a:t>
            </a: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, the 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firm is making </a:t>
            </a: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losses </a:t>
            </a:r>
            <a:r>
              <a:rPr lang="en-US" sz="2400" dirty="0" smtClean="0">
                <a:latin typeface="+mn-lt"/>
              </a:rPr>
              <a:t>b</a:t>
            </a: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ut 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will continue to operate in the short </a:t>
            </a: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run. </a:t>
            </a:r>
          </a:p>
          <a:p>
            <a:pPr lvl="1"/>
            <a:r>
              <a:rPr lang="en-US" sz="2000" dirty="0" smtClean="0">
                <a:solidFill>
                  <a:schemeClr val="dk1"/>
                </a:solidFill>
                <a:latin typeface="+mn-lt"/>
              </a:rPr>
              <a:t>It 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is covering its variable costs, and more if price is above </a:t>
            </a:r>
            <a:r>
              <a:rPr lang="en-US" sz="2000" dirty="0" smtClean="0">
                <a:solidFill>
                  <a:schemeClr val="dk1"/>
                </a:solidFill>
                <a:latin typeface="+mn-lt"/>
              </a:rPr>
              <a:t>AVC. </a:t>
            </a:r>
          </a:p>
          <a:p>
            <a:r>
              <a:rPr lang="en-US" sz="2400" dirty="0" smtClean="0">
                <a:solidFill>
                  <a:schemeClr val="dk1"/>
                </a:solidFill>
                <a:latin typeface="+mn-lt"/>
              </a:rPr>
              <a:t>If 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price &lt; shutdown point, </a:t>
            </a: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the 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firm will shut </a:t>
            </a: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down</a:t>
            </a:r>
          </a:p>
          <a:p>
            <a:pPr lvl="1"/>
            <a:r>
              <a:rPr lang="en-US" sz="2000" dirty="0" smtClean="0">
                <a:solidFill>
                  <a:schemeClr val="dk1"/>
                </a:solidFill>
                <a:latin typeface="+mn-lt"/>
              </a:rPr>
              <a:t>It 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is not even covering its variable costs.</a:t>
            </a: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/>
          </a:p>
          <a:p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16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" name="Shape 151" descr="CNX_Econ2e_C08_008.jpg"/>
          <p:cNvPicPr preferRelativeResize="0">
            <a:picLocks noGrp="1"/>
          </p:cNvPicPr>
          <p:nvPr>
            <p:ph sz="half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760" y="1828800"/>
            <a:ext cx="3840480" cy="3657600"/>
          </a:xfrm>
          <a:prstGeom prst="rect">
            <a:avLst/>
          </a:prstGeom>
          <a:noFill/>
          <a:ln w="25400" cmpd="dbl">
            <a:noFill/>
          </a:ln>
        </p:spPr>
      </p:pic>
    </p:spTree>
    <p:extLst>
      <p:ext uri="{BB962C8B-B14F-4D97-AF65-F5344CB8AC3E}">
        <p14:creationId xmlns:p14="http://schemas.microsoft.com/office/powerpoint/2010/main" val="18361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Entry and Exit Decisions in the Long Run 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7863840" cy="41148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latin typeface="+mn-lt"/>
              </a:rPr>
              <a:t>Entry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dirty="0">
                <a:latin typeface="+mn-lt"/>
              </a:rPr>
              <a:t>- when new firms enter the industry in response to increased industry </a:t>
            </a:r>
            <a:r>
              <a:rPr lang="en-US" sz="2600" dirty="0" smtClean="0">
                <a:latin typeface="+mn-lt"/>
              </a:rPr>
              <a:t>profits.</a:t>
            </a:r>
          </a:p>
          <a:p>
            <a:r>
              <a:rPr lang="en-US" sz="2600" b="1" dirty="0" smtClean="0">
                <a:latin typeface="+mn-lt"/>
              </a:rPr>
              <a:t>Exit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dirty="0">
                <a:latin typeface="+mn-lt"/>
              </a:rPr>
              <a:t>- the long-run process of reducing production in response to a sustained pattern of </a:t>
            </a:r>
            <a:r>
              <a:rPr lang="en-US" sz="2600" dirty="0" smtClean="0">
                <a:latin typeface="+mn-lt"/>
              </a:rPr>
              <a:t>losses.</a:t>
            </a:r>
          </a:p>
          <a:p>
            <a:r>
              <a:rPr lang="en-US" sz="2600" b="1" dirty="0" smtClean="0">
                <a:latin typeface="+mn-lt"/>
              </a:rPr>
              <a:t>Long-run </a:t>
            </a:r>
            <a:r>
              <a:rPr lang="en-US" sz="2600" b="1" dirty="0">
                <a:latin typeface="+mn-lt"/>
              </a:rPr>
              <a:t>equilibrium</a:t>
            </a:r>
            <a:r>
              <a:rPr lang="en-US" sz="2600" dirty="0">
                <a:latin typeface="+mn-lt"/>
              </a:rPr>
              <a:t> - where all firms earn zero economic profits producing the output level where P = MR = MC and P = AC.</a:t>
            </a:r>
          </a:p>
          <a:p>
            <a:endParaRPr lang="en-US" sz="29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17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Long-Run Adjustment and Industry Types 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7863840" cy="4114800"/>
          </a:xfrm>
        </p:spPr>
        <p:txBody>
          <a:bodyPr>
            <a:normAutofit/>
          </a:bodyPr>
          <a:lstStyle/>
          <a:p>
            <a:r>
              <a:rPr lang="en-US" sz="2600" u="sng" dirty="0" smtClean="0">
                <a:latin typeface="+mn-lt"/>
              </a:rPr>
              <a:t>Constant </a:t>
            </a:r>
            <a:r>
              <a:rPr lang="en-US" sz="2600" u="sng" dirty="0">
                <a:latin typeface="+mn-lt"/>
              </a:rPr>
              <a:t>cost industry</a:t>
            </a:r>
            <a:r>
              <a:rPr lang="en-US" sz="2600" dirty="0">
                <a:latin typeface="+mn-lt"/>
              </a:rPr>
              <a:t> - as demand increases, the cost of production for firms stays the </a:t>
            </a:r>
            <a:r>
              <a:rPr lang="en-US" sz="2600" dirty="0" smtClean="0">
                <a:latin typeface="+mn-lt"/>
              </a:rPr>
              <a:t>same.</a:t>
            </a:r>
          </a:p>
          <a:p>
            <a:r>
              <a:rPr lang="en-US" sz="2600" u="sng" dirty="0" smtClean="0">
                <a:latin typeface="+mn-lt"/>
              </a:rPr>
              <a:t>Increasing </a:t>
            </a:r>
            <a:r>
              <a:rPr lang="en-US" sz="2600" u="sng" dirty="0">
                <a:latin typeface="+mn-lt"/>
              </a:rPr>
              <a:t>cost industry</a:t>
            </a:r>
            <a:r>
              <a:rPr lang="en-US" sz="2600" dirty="0">
                <a:latin typeface="+mn-lt"/>
              </a:rPr>
              <a:t> - as demand increases, the cost of production for firms </a:t>
            </a:r>
            <a:r>
              <a:rPr lang="en-US" sz="2600" dirty="0" smtClean="0">
                <a:latin typeface="+mn-lt"/>
              </a:rPr>
              <a:t>increases.</a:t>
            </a:r>
          </a:p>
          <a:p>
            <a:r>
              <a:rPr lang="en-US" sz="2600" u="sng" dirty="0" smtClean="0">
                <a:latin typeface="+mn-lt"/>
              </a:rPr>
              <a:t>Decreasing </a:t>
            </a:r>
            <a:r>
              <a:rPr lang="en-US" sz="2600" u="sng" dirty="0">
                <a:latin typeface="+mn-lt"/>
              </a:rPr>
              <a:t>cost industry</a:t>
            </a:r>
            <a:r>
              <a:rPr lang="en-US" sz="2600" dirty="0">
                <a:latin typeface="+mn-lt"/>
              </a:rPr>
              <a:t> - as demand increases the costs of production for the firms decreases</a:t>
            </a:r>
          </a:p>
          <a:p>
            <a:endParaRPr lang="en-US" sz="29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18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Adjustment Process in a Constant-Cost Industry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" y="45720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/>
            <a:r>
              <a:rPr lang="en-US" dirty="0" smtClean="0">
                <a:cs typeface="Helvetica" panose="020B0604020202020204" pitchFamily="34" charset="0"/>
              </a:rPr>
              <a:t>Panel (</a:t>
            </a:r>
            <a:r>
              <a:rPr lang="en-US" dirty="0">
                <a:cs typeface="Helvetica" panose="020B0604020202020204" pitchFamily="34" charset="0"/>
              </a:rPr>
              <a:t>a</a:t>
            </a:r>
            <a:r>
              <a:rPr lang="en-US" dirty="0" smtClean="0">
                <a:cs typeface="Helvetica" panose="020B0604020202020204" pitchFamily="34" charset="0"/>
              </a:rPr>
              <a:t>):  Demand </a:t>
            </a:r>
            <a:r>
              <a:rPr lang="en-US" dirty="0">
                <a:cs typeface="Helvetica" panose="020B0604020202020204" pitchFamily="34" charset="0"/>
              </a:rPr>
              <a:t>increased and </a:t>
            </a:r>
            <a:r>
              <a:rPr lang="en-US" dirty="0" smtClean="0">
                <a:cs typeface="Helvetica" panose="020B0604020202020204" pitchFamily="34" charset="0"/>
              </a:rPr>
              <a:t>supply met </a:t>
            </a:r>
            <a:r>
              <a:rPr lang="en-US" dirty="0">
                <a:cs typeface="Helvetica" panose="020B0604020202020204" pitchFamily="34" charset="0"/>
              </a:rPr>
              <a:t>it. </a:t>
            </a:r>
            <a:endParaRPr lang="en-US" dirty="0" smtClean="0">
              <a:cs typeface="Helvetica" panose="020B0604020202020204" pitchFamily="34" charset="0"/>
            </a:endParaRPr>
          </a:p>
          <a:p>
            <a:pPr marL="228600" lvl="0"/>
            <a:r>
              <a:rPr lang="en-US" dirty="0" smtClean="0">
                <a:cs typeface="Helvetica" panose="020B0604020202020204" pitchFamily="34" charset="0"/>
              </a:rPr>
              <a:t>In this case, the supply </a:t>
            </a:r>
            <a:r>
              <a:rPr lang="en-US" dirty="0">
                <a:cs typeface="Helvetica" panose="020B0604020202020204" pitchFamily="34" charset="0"/>
              </a:rPr>
              <a:t>increase is equal to the demand increase. </a:t>
            </a:r>
            <a:endParaRPr lang="en-US" dirty="0" smtClean="0">
              <a:cs typeface="Helvetica" panose="020B0604020202020204" pitchFamily="34" charset="0"/>
            </a:endParaRPr>
          </a:p>
          <a:p>
            <a:pPr marL="228600" lvl="0"/>
            <a:r>
              <a:rPr lang="en-US" dirty="0" smtClean="0">
                <a:cs typeface="Helvetica" panose="020B0604020202020204" pitchFamily="34" charset="0"/>
              </a:rPr>
              <a:t>The </a:t>
            </a:r>
            <a:r>
              <a:rPr lang="en-US" dirty="0">
                <a:cs typeface="Helvetica" panose="020B0604020202020204" pitchFamily="34" charset="0"/>
              </a:rPr>
              <a:t>result is that the equilibrium price stays the same as quantity sold increases. </a:t>
            </a:r>
          </a:p>
          <a:p>
            <a:pPr marL="228600" lvl="0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19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Shape 173" descr="CNX_Econ_C08_013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600" y="1828800"/>
            <a:ext cx="8062800" cy="2555100"/>
          </a:xfrm>
          <a:prstGeom prst="rect">
            <a:avLst/>
          </a:prstGeom>
          <a:noFill/>
          <a:ln w="25400" cmpd="dbl">
            <a:noFill/>
          </a:ln>
        </p:spPr>
      </p:pic>
    </p:spTree>
    <p:extLst>
      <p:ext uri="{BB962C8B-B14F-4D97-AF65-F5344CB8AC3E}">
        <p14:creationId xmlns:p14="http://schemas.microsoft.com/office/powerpoint/2010/main" val="41996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Acknowledgments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786384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>
                <a:latin typeface="+mn-lt"/>
              </a:rPr>
              <a:t>This PowerPoint presentation is based on and includes content derived from the following OER resource:</a:t>
            </a:r>
          </a:p>
          <a:p>
            <a:pPr marL="0" indent="0" algn="ctr">
              <a:buNone/>
            </a:pPr>
            <a:r>
              <a:rPr lang="en-US" sz="2600" b="1" dirty="0" smtClean="0">
                <a:latin typeface="+mn-lt"/>
              </a:rPr>
              <a:t>Principles of Microeconomics</a:t>
            </a:r>
          </a:p>
          <a:p>
            <a:pPr marL="0" indent="0" algn="ctr">
              <a:buNone/>
            </a:pPr>
            <a:r>
              <a:rPr lang="en-US" sz="2600" dirty="0" smtClean="0">
                <a:latin typeface="+mn-lt"/>
              </a:rPr>
              <a:t>An OpenStax book used for this course may be downloaded for free at:</a:t>
            </a:r>
          </a:p>
          <a:p>
            <a:pPr marL="0" indent="0" algn="ctr">
              <a:buNone/>
            </a:pPr>
            <a:r>
              <a:rPr lang="en-US" sz="2200" dirty="0">
                <a:latin typeface="+mn-lt"/>
                <a:hlinkClick r:id="rId3"/>
              </a:rPr>
              <a:t>https://openstax.org/details/books/principles-microeconomics-2e</a:t>
            </a:r>
            <a:endParaRPr lang="en-US" sz="2200" dirty="0" smtClean="0">
              <a:latin typeface="+mn-lt"/>
            </a:endParaRPr>
          </a:p>
          <a:p>
            <a:pPr marL="0" indent="0" algn="ctr">
              <a:buNone/>
            </a:pP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Adjustment Process in a Constant-Cost Industry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" y="4572000"/>
            <a:ext cx="7772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/>
            <a:r>
              <a:rPr lang="en-US" dirty="0" smtClean="0">
                <a:cs typeface="Helvetica" panose="020B0604020202020204" pitchFamily="34" charset="0"/>
              </a:rPr>
              <a:t>Panel (b):  Sellers are not </a:t>
            </a:r>
            <a:r>
              <a:rPr lang="en-US" dirty="0" smtClean="0">
                <a:solidFill>
                  <a:schemeClr val="dk1"/>
                </a:solidFill>
                <a:cs typeface="Helvetica" panose="020B0604020202020204" pitchFamily="34" charset="0"/>
              </a:rPr>
              <a:t>able </a:t>
            </a:r>
            <a:r>
              <a:rPr lang="en-US" dirty="0">
                <a:solidFill>
                  <a:schemeClr val="dk1"/>
                </a:solidFill>
                <a:cs typeface="Helvetica" panose="020B0604020202020204" pitchFamily="34" charset="0"/>
              </a:rPr>
              <a:t>to increase supply as much as demand. </a:t>
            </a:r>
            <a:r>
              <a:rPr lang="en-US" dirty="0" smtClean="0">
                <a:solidFill>
                  <a:schemeClr val="dk1"/>
                </a:solidFill>
                <a:cs typeface="Helvetica" panose="020B0604020202020204" pitchFamily="34" charset="0"/>
              </a:rPr>
              <a:t>Some </a:t>
            </a:r>
            <a:r>
              <a:rPr lang="en-US" dirty="0">
                <a:solidFill>
                  <a:schemeClr val="dk1"/>
                </a:solidFill>
                <a:cs typeface="Helvetica" panose="020B0604020202020204" pitchFamily="34" charset="0"/>
              </a:rPr>
              <a:t>inputs were scarce, or wages were </a:t>
            </a:r>
            <a:r>
              <a:rPr lang="en-US" dirty="0" smtClean="0">
                <a:solidFill>
                  <a:schemeClr val="dk1"/>
                </a:solidFill>
                <a:cs typeface="Helvetica" panose="020B0604020202020204" pitchFamily="34" charset="0"/>
              </a:rPr>
              <a:t>rising, so the </a:t>
            </a:r>
            <a:r>
              <a:rPr lang="en-US" dirty="0">
                <a:solidFill>
                  <a:schemeClr val="dk1"/>
                </a:solidFill>
                <a:cs typeface="Helvetica" panose="020B0604020202020204" pitchFamily="34" charset="0"/>
              </a:rPr>
              <a:t>equilibrium price rises. </a:t>
            </a:r>
            <a:endParaRPr lang="en-US" dirty="0" smtClean="0">
              <a:solidFill>
                <a:schemeClr val="dk1"/>
              </a:solidFill>
              <a:cs typeface="Helvetica" panose="020B0604020202020204" pitchFamily="34" charset="0"/>
            </a:endParaRPr>
          </a:p>
          <a:p>
            <a:pPr marL="228600" lvl="0"/>
            <a:r>
              <a:rPr lang="en-US" dirty="0" smtClean="0">
                <a:solidFill>
                  <a:schemeClr val="dk1"/>
                </a:solidFill>
                <a:cs typeface="Helvetica" panose="020B0604020202020204" pitchFamily="34" charset="0"/>
              </a:rPr>
              <a:t>Panel (c):  Sellers’ increase in supply is greater than the </a:t>
            </a:r>
            <a:r>
              <a:rPr lang="en-US" dirty="0">
                <a:solidFill>
                  <a:schemeClr val="dk1"/>
                </a:solidFill>
                <a:cs typeface="Helvetica" panose="020B0604020202020204" pitchFamily="34" charset="0"/>
              </a:rPr>
              <a:t>demand </a:t>
            </a:r>
            <a:r>
              <a:rPr lang="en-US" dirty="0" smtClean="0">
                <a:solidFill>
                  <a:schemeClr val="dk1"/>
                </a:solidFill>
                <a:cs typeface="Helvetica" panose="020B0604020202020204" pitchFamily="34" charset="0"/>
              </a:rPr>
              <a:t>increase.  In this case, new </a:t>
            </a:r>
            <a:r>
              <a:rPr lang="en-US" dirty="0">
                <a:solidFill>
                  <a:schemeClr val="dk1"/>
                </a:solidFill>
                <a:cs typeface="Helvetica" panose="020B0604020202020204" pitchFamily="34" charset="0"/>
              </a:rPr>
              <a:t>technology or economies of scale caused the large increase in </a:t>
            </a:r>
            <a:r>
              <a:rPr lang="en-US" dirty="0" smtClean="0">
                <a:solidFill>
                  <a:schemeClr val="dk1"/>
                </a:solidFill>
                <a:cs typeface="Helvetica" panose="020B0604020202020204" pitchFamily="34" charset="0"/>
              </a:rPr>
              <a:t>supply and t</a:t>
            </a:r>
            <a:r>
              <a:rPr lang="en-US" dirty="0" smtClean="0">
                <a:cs typeface="Helvetica" panose="020B0604020202020204" pitchFamily="34" charset="0"/>
              </a:rPr>
              <a:t>he </a:t>
            </a:r>
            <a:r>
              <a:rPr lang="en-US" dirty="0">
                <a:solidFill>
                  <a:schemeClr val="dk1"/>
                </a:solidFill>
                <a:cs typeface="Helvetica" panose="020B0604020202020204" pitchFamily="34" charset="0"/>
              </a:rPr>
              <a:t>equilibrium price declines.</a:t>
            </a:r>
          </a:p>
          <a:p>
            <a:pPr lvl="0"/>
            <a:endParaRPr lang="en-US" dirty="0"/>
          </a:p>
          <a:p>
            <a:pPr marL="228600" lvl="0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20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Shape 173" descr="CNX_Econ_C08_013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600" y="1828800"/>
            <a:ext cx="8062800" cy="2555100"/>
          </a:xfrm>
          <a:prstGeom prst="rect">
            <a:avLst/>
          </a:prstGeom>
          <a:noFill/>
          <a:ln w="25400" cmpd="dbl">
            <a:noFill/>
          </a:ln>
        </p:spPr>
      </p:pic>
    </p:spTree>
    <p:extLst>
      <p:ext uri="{BB962C8B-B14F-4D97-AF65-F5344CB8AC3E}">
        <p14:creationId xmlns:p14="http://schemas.microsoft.com/office/powerpoint/2010/main" val="4985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Efficiency in Perfectly Competitive Markets 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786384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>
                <a:latin typeface="+mn-lt"/>
              </a:rPr>
              <a:t>When </a:t>
            </a:r>
            <a:r>
              <a:rPr lang="en-US" sz="3400" dirty="0">
                <a:latin typeface="+mn-lt"/>
              </a:rPr>
              <a:t>profit-maximizing firms in perfectly competitive markets combine with utility-maximizing consumers, the resulting </a:t>
            </a:r>
            <a:r>
              <a:rPr lang="en-US" sz="3400" dirty="0" smtClean="0">
                <a:latin typeface="+mn-lt"/>
              </a:rPr>
              <a:t>output of goods </a:t>
            </a:r>
            <a:r>
              <a:rPr lang="en-US" sz="3400" dirty="0">
                <a:latin typeface="+mn-lt"/>
              </a:rPr>
              <a:t>and services </a:t>
            </a:r>
            <a:r>
              <a:rPr lang="en-US" sz="3400" dirty="0" smtClean="0">
                <a:latin typeface="+mn-lt"/>
              </a:rPr>
              <a:t>demonstrates </a:t>
            </a:r>
            <a:r>
              <a:rPr lang="en-US" sz="3400" dirty="0">
                <a:latin typeface="+mn-lt"/>
              </a:rPr>
              <a:t>both </a:t>
            </a:r>
            <a:r>
              <a:rPr lang="en-US" sz="3400" u="sng" dirty="0">
                <a:latin typeface="+mn-lt"/>
              </a:rPr>
              <a:t>productive</a:t>
            </a:r>
            <a:r>
              <a:rPr lang="en-US" sz="3400" dirty="0">
                <a:latin typeface="+mn-lt"/>
              </a:rPr>
              <a:t> and</a:t>
            </a:r>
            <a:r>
              <a:rPr lang="en-US" sz="3400" u="sng" dirty="0">
                <a:latin typeface="+mn-lt"/>
              </a:rPr>
              <a:t> allocative </a:t>
            </a:r>
            <a:r>
              <a:rPr lang="en-US" sz="3400" u="sng" dirty="0" smtClean="0">
                <a:latin typeface="+mn-lt"/>
              </a:rPr>
              <a:t>efficiency</a:t>
            </a:r>
            <a:r>
              <a:rPr lang="en-US" sz="3400" dirty="0" smtClean="0">
                <a:latin typeface="+mn-lt"/>
              </a:rPr>
              <a:t>.</a:t>
            </a:r>
          </a:p>
          <a:p>
            <a:r>
              <a:rPr lang="en-US" sz="3400" dirty="0" smtClean="0">
                <a:latin typeface="+mn-lt"/>
              </a:rPr>
              <a:t>Productive efficiency means that </a:t>
            </a:r>
            <a:r>
              <a:rPr lang="en-US" sz="3400" dirty="0">
                <a:latin typeface="+mn-lt"/>
              </a:rPr>
              <a:t>the </a:t>
            </a:r>
            <a:r>
              <a:rPr lang="en-US" sz="3400" dirty="0" smtClean="0">
                <a:latin typeface="+mn-lt"/>
              </a:rPr>
              <a:t>choice </a:t>
            </a:r>
            <a:r>
              <a:rPr lang="en-US" sz="3400" dirty="0">
                <a:latin typeface="+mn-lt"/>
              </a:rPr>
              <a:t>is on the </a:t>
            </a:r>
            <a:r>
              <a:rPr lang="en-US" sz="3400" dirty="0" smtClean="0">
                <a:latin typeface="+mn-lt"/>
              </a:rPr>
              <a:t>PPF.</a:t>
            </a:r>
          </a:p>
          <a:p>
            <a:r>
              <a:rPr lang="en-US" sz="3400" dirty="0" smtClean="0">
                <a:latin typeface="+mn-lt"/>
              </a:rPr>
              <a:t>In </a:t>
            </a:r>
            <a:r>
              <a:rPr lang="en-US" sz="3400" dirty="0">
                <a:latin typeface="+mn-lt"/>
              </a:rPr>
              <a:t>the long run in a perfectly competitive market, the price in the market is equal to the minimum of the long-run average cost curve. </a:t>
            </a:r>
            <a:endParaRPr lang="en-US" sz="3400" dirty="0" smtClean="0">
              <a:latin typeface="+mn-lt"/>
            </a:endParaRPr>
          </a:p>
          <a:p>
            <a:r>
              <a:rPr lang="en-US" sz="3400" dirty="0" smtClean="0">
                <a:latin typeface="+mn-lt"/>
              </a:rPr>
              <a:t>In </a:t>
            </a:r>
            <a:r>
              <a:rPr lang="en-US" sz="3400" dirty="0">
                <a:latin typeface="+mn-lt"/>
              </a:rPr>
              <a:t>other words, firms produce and sell goods at the lowest possible average cost.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21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The Perfectly Competitive Market and Allocative Efficiency 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7863840" cy="4114800"/>
          </a:xfrm>
        </p:spPr>
        <p:txBody>
          <a:bodyPr>
            <a:normAutofit/>
          </a:bodyPr>
          <a:lstStyle/>
          <a:p>
            <a:r>
              <a:rPr lang="en-US" sz="2600" u="sng" dirty="0" smtClean="0">
                <a:latin typeface="+mn-lt"/>
              </a:rPr>
              <a:t>Allocative </a:t>
            </a:r>
            <a:r>
              <a:rPr lang="en-US" sz="2600" u="sng" dirty="0">
                <a:latin typeface="+mn-lt"/>
              </a:rPr>
              <a:t>efficiency</a:t>
            </a:r>
            <a:r>
              <a:rPr lang="en-US" sz="2600" dirty="0">
                <a:latin typeface="+mn-lt"/>
              </a:rPr>
              <a:t> means that among the points on the production possibility frontier, the chosen point is socially preferred</a:t>
            </a:r>
            <a:r>
              <a:rPr lang="en-US" sz="2600" dirty="0" smtClean="0">
                <a:latin typeface="+mn-lt"/>
              </a:rPr>
              <a:t>. </a:t>
            </a:r>
          </a:p>
          <a:p>
            <a:r>
              <a:rPr lang="en-US" sz="2600" dirty="0" smtClean="0">
                <a:latin typeface="+mn-lt"/>
              </a:rPr>
              <a:t>When </a:t>
            </a:r>
            <a:r>
              <a:rPr lang="en-US" sz="2600" dirty="0">
                <a:latin typeface="+mn-lt"/>
              </a:rPr>
              <a:t>perfectly competitive firms </a:t>
            </a:r>
            <a:r>
              <a:rPr lang="en-US" sz="2600" dirty="0" smtClean="0">
                <a:latin typeface="+mn-lt"/>
              </a:rPr>
              <a:t>produce the </a:t>
            </a:r>
            <a:r>
              <a:rPr lang="en-US" sz="2600" dirty="0">
                <a:latin typeface="+mn-lt"/>
              </a:rPr>
              <a:t>quantity where P = MC</a:t>
            </a:r>
            <a:r>
              <a:rPr lang="en-US" sz="2600" dirty="0" smtClean="0">
                <a:latin typeface="+mn-lt"/>
              </a:rPr>
              <a:t>, which is the profit-maximizing quantity, </a:t>
            </a:r>
            <a:r>
              <a:rPr lang="en-US" sz="2600" dirty="0">
                <a:latin typeface="+mn-lt"/>
              </a:rPr>
              <a:t>they are ensuring that the social benefits they receive from producing a good are in line with the social costs of production.</a:t>
            </a:r>
          </a:p>
          <a:p>
            <a:endParaRPr lang="en-US" sz="3200" dirty="0" smtClean="0"/>
          </a:p>
          <a:p>
            <a:endParaRPr lang="en-US" sz="29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22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Demand, Supply, and Efficiency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7863840" cy="420624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+mn-lt"/>
              </a:rPr>
              <a:t>Consumer </a:t>
            </a:r>
            <a:r>
              <a:rPr lang="en-US" b="1" dirty="0">
                <a:latin typeface="+mn-lt"/>
              </a:rPr>
              <a:t>surplus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– the </a:t>
            </a:r>
            <a:r>
              <a:rPr lang="en-US" dirty="0">
                <a:latin typeface="+mn-lt"/>
              </a:rPr>
              <a:t>amount that individuals would have been willing to pay minus the amount that they actually </a:t>
            </a:r>
            <a:r>
              <a:rPr lang="en-US" dirty="0" smtClean="0">
                <a:latin typeface="+mn-lt"/>
              </a:rPr>
              <a:t>paid.</a:t>
            </a:r>
          </a:p>
          <a:p>
            <a:pPr lvl="1"/>
            <a:r>
              <a:rPr lang="en-US" dirty="0" smtClean="0">
                <a:latin typeface="+mn-lt"/>
              </a:rPr>
              <a:t>Graphically, it’s the </a:t>
            </a:r>
            <a:r>
              <a:rPr lang="en-US" dirty="0">
                <a:latin typeface="+mn-lt"/>
              </a:rPr>
              <a:t>area above the market price and below the demand </a:t>
            </a:r>
            <a:r>
              <a:rPr lang="en-US" dirty="0" smtClean="0">
                <a:latin typeface="+mn-lt"/>
              </a:rPr>
              <a:t>curve.</a:t>
            </a:r>
          </a:p>
          <a:p>
            <a:r>
              <a:rPr lang="en-US" b="1" dirty="0" smtClean="0">
                <a:latin typeface="+mn-lt"/>
              </a:rPr>
              <a:t>Producer </a:t>
            </a:r>
            <a:r>
              <a:rPr lang="en-US" b="1" dirty="0">
                <a:latin typeface="+mn-lt"/>
              </a:rPr>
              <a:t>surplus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– the </a:t>
            </a:r>
            <a:r>
              <a:rPr lang="en-US" dirty="0">
                <a:latin typeface="+mn-lt"/>
              </a:rPr>
              <a:t>price the producer actually received minus the price the producer would have been willing to </a:t>
            </a:r>
            <a:r>
              <a:rPr lang="en-US" dirty="0" smtClean="0">
                <a:latin typeface="+mn-lt"/>
              </a:rPr>
              <a:t>accept.</a:t>
            </a:r>
          </a:p>
          <a:p>
            <a:pPr lvl="1"/>
            <a:r>
              <a:rPr lang="en-US" dirty="0" smtClean="0">
                <a:latin typeface="+mn-lt"/>
              </a:rPr>
              <a:t>Graphically, the </a:t>
            </a:r>
            <a:r>
              <a:rPr lang="en-US" dirty="0">
                <a:latin typeface="+mn-lt"/>
              </a:rPr>
              <a:t>area between the market price and the segment of the supply curve below the </a:t>
            </a:r>
            <a:r>
              <a:rPr lang="en-US" dirty="0" smtClean="0">
                <a:latin typeface="+mn-lt"/>
              </a:rPr>
              <a:t>equilibrium.</a:t>
            </a:r>
          </a:p>
          <a:p>
            <a:r>
              <a:rPr lang="en-US" b="1" dirty="0" smtClean="0">
                <a:latin typeface="+mn-lt"/>
              </a:rPr>
              <a:t>Social surplus (economic surplus, total surplus) </a:t>
            </a:r>
            <a:r>
              <a:rPr lang="en-US" dirty="0">
                <a:latin typeface="+mn-lt"/>
              </a:rPr>
              <a:t>= </a:t>
            </a:r>
            <a:r>
              <a:rPr lang="en-US" dirty="0" smtClean="0">
                <a:latin typeface="+mn-lt"/>
              </a:rPr>
              <a:t>the sum of consumer and producer surplus. </a:t>
            </a:r>
          </a:p>
          <a:p>
            <a:r>
              <a:rPr lang="en-US" b="1" dirty="0" smtClean="0">
                <a:latin typeface="+mn-lt"/>
              </a:rPr>
              <a:t>Deadweight </a:t>
            </a:r>
            <a:r>
              <a:rPr lang="en-US" b="1" dirty="0">
                <a:latin typeface="+mn-lt"/>
              </a:rPr>
              <a:t>loss</a:t>
            </a:r>
            <a:r>
              <a:rPr lang="en-US" dirty="0">
                <a:latin typeface="+mn-lt"/>
              </a:rPr>
              <a:t> - the loss in social surplus that occurs when a market produces an inefficient quantity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29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23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Consumer and Producer Surplus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23360" cy="429768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  <a:ea typeface="Arial"/>
                <a:sym typeface="Arial"/>
              </a:rPr>
              <a:t>The somewhat triangular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Arial"/>
                <a:sym typeface="Arial"/>
              </a:rPr>
              <a:t>area labeled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Arial"/>
                <a:sym typeface="Arial"/>
              </a:rPr>
              <a:t>F is consumer surplus.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+mn-lt"/>
                <a:ea typeface="Arial"/>
                <a:sym typeface="Arial"/>
              </a:rPr>
              <a:t>It is measured as the area beneath the demand curve and above the equilibrium price.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+mn-lt"/>
                <a:ea typeface="Arial"/>
                <a:sym typeface="Arial"/>
              </a:rPr>
              <a:t>The buyer at point J on the demand curve was willing to pay $90 but actually pays only $80.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  <a:ea typeface="Arial"/>
                <a:sym typeface="Arial"/>
              </a:rPr>
              <a:t>The somewhat triangular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Arial"/>
                <a:sym typeface="Arial"/>
              </a:rPr>
              <a:t>area labeled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Arial"/>
                <a:sym typeface="Arial"/>
              </a:rPr>
              <a:t>G is producer surplus</a:t>
            </a:r>
          </a:p>
          <a:p>
            <a:pPr lvl="1"/>
            <a:r>
              <a:rPr lang="en-US" sz="1600" dirty="0" smtClean="0">
                <a:latin typeface="+mn-lt"/>
              </a:rPr>
              <a:t>It is measured as the area above the supply curve and beneath the equilibrium price.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Arial"/>
                <a:sym typeface="Arial"/>
              </a:rPr>
              <a:t> 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+mn-lt"/>
                <a:ea typeface="Arial"/>
                <a:sym typeface="Arial"/>
              </a:rPr>
              <a:t>The seller at point K on the supply curve was willing to sell at $40 but actually sells at $50.</a:t>
            </a:r>
          </a:p>
          <a:p>
            <a:endParaRPr lang="en-US" sz="2000" dirty="0"/>
          </a:p>
          <a:p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24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Shape 324" descr="CNX_Econ_C03_015.jpg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37760" y="1828800"/>
            <a:ext cx="3840480" cy="3657600"/>
          </a:xfrm>
          <a:prstGeom prst="rect">
            <a:avLst/>
          </a:prstGeom>
          <a:noFill/>
          <a:ln w="25400" cmpd="dbl">
            <a:noFill/>
          </a:ln>
        </p:spPr>
      </p:pic>
    </p:spTree>
    <p:extLst>
      <p:ext uri="{BB962C8B-B14F-4D97-AF65-F5344CB8AC3E}">
        <p14:creationId xmlns:p14="http://schemas.microsoft.com/office/powerpoint/2010/main" val="20527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Efficiency of Price Floors and Ceilings</a:t>
            </a:r>
            <a:br>
              <a:rPr lang="en-US" sz="3600" dirty="0" smtClean="0">
                <a:solidFill>
                  <a:srgbClr val="C00000"/>
                </a:solidFill>
                <a:latin typeface="+mn-lt"/>
              </a:rPr>
            </a:b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(1 of 2)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" y="5029200"/>
            <a:ext cx="786384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/>
              </a:buClr>
              <a:buSzPct val="100000"/>
            </a:pPr>
            <a:r>
              <a:rPr lang="en-US" sz="1600" dirty="0" smtClean="0">
                <a:solidFill>
                  <a:srgbClr val="000000"/>
                </a:solidFill>
                <a:ea typeface="Arial"/>
                <a:cs typeface="Helvetica" panose="020B0604020202020204" pitchFamily="34" charset="0"/>
                <a:sym typeface="Arial"/>
              </a:rPr>
              <a:t>Panel (a): The </a:t>
            </a:r>
            <a:r>
              <a:rPr lang="en-US" sz="1600" dirty="0">
                <a:solidFill>
                  <a:srgbClr val="000000"/>
                </a:solidFill>
                <a:ea typeface="Arial"/>
                <a:cs typeface="Helvetica" panose="020B0604020202020204" pitchFamily="34" charset="0"/>
                <a:sym typeface="Arial"/>
              </a:rPr>
              <a:t>original equilibrium price is $600 with a quantity of 20,000. Consumer surplus is T + U, and producer surplus is V + W + X. A price ceiling is imposed at $400, so firms in the market now produce only a quantity of 15,000. As a result, the new consumer surplus is T + V, while the new producer surplus is X.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25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Shape 332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" y="1554480"/>
            <a:ext cx="7589520" cy="3383280"/>
          </a:xfrm>
          <a:prstGeom prst="rect">
            <a:avLst/>
          </a:prstGeom>
          <a:noFill/>
          <a:ln w="25400" cmpd="dbl">
            <a:noFill/>
          </a:ln>
        </p:spPr>
      </p:pic>
    </p:spTree>
    <p:extLst>
      <p:ext uri="{BB962C8B-B14F-4D97-AF65-F5344CB8AC3E}">
        <p14:creationId xmlns:p14="http://schemas.microsoft.com/office/powerpoint/2010/main" val="12784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Efficiency of Price Floors and Ceilings</a:t>
            </a:r>
            <a:br>
              <a:rPr lang="en-US" sz="3600" dirty="0" smtClean="0">
                <a:solidFill>
                  <a:srgbClr val="C00000"/>
                </a:solidFill>
                <a:latin typeface="+mn-lt"/>
              </a:rPr>
            </a:b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(2 of 2)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" y="5029200"/>
            <a:ext cx="786384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880"/>
              </a:spcBef>
              <a:buClr>
                <a:schemeClr val="accent1"/>
              </a:buClr>
              <a:buSzPct val="100000"/>
            </a:pPr>
            <a:r>
              <a:rPr lang="en-US" sz="1600" dirty="0" smtClean="0">
                <a:solidFill>
                  <a:srgbClr val="000000"/>
                </a:solidFill>
                <a:ea typeface="Arial"/>
                <a:cs typeface="Helvetica" panose="020B0604020202020204" pitchFamily="34" charset="0"/>
                <a:sym typeface="Arial"/>
              </a:rPr>
              <a:t>Panel (b):  The </a:t>
            </a:r>
            <a:r>
              <a:rPr lang="en-US" sz="1600" dirty="0">
                <a:solidFill>
                  <a:srgbClr val="000000"/>
                </a:solidFill>
                <a:ea typeface="Arial"/>
                <a:cs typeface="Helvetica" panose="020B0604020202020204" pitchFamily="34" charset="0"/>
                <a:sym typeface="Arial"/>
              </a:rPr>
              <a:t>original equilibrium is $8 at a quantity of 1,800. Consumer surplus is G + H + J, and producer surplus is I + K. A price floor is imposed at $12, which means that quantity demanded falls to 1,400. As a result, the new consumer surplus is G, and the new producer surplus is H + I</a:t>
            </a:r>
            <a:r>
              <a:rPr lang="en-US" sz="1600" dirty="0" smtClean="0">
                <a:solidFill>
                  <a:srgbClr val="000000"/>
                </a:solidFill>
                <a:ea typeface="Arial"/>
                <a:cs typeface="Helvetica" panose="020B0604020202020204" pitchFamily="34" charset="0"/>
                <a:sym typeface="Arial"/>
              </a:rPr>
              <a:t>.</a:t>
            </a:r>
            <a:endParaRPr lang="en-US" sz="1600" dirty="0">
              <a:solidFill>
                <a:srgbClr val="000000"/>
              </a:solidFill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26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Shape 332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" y="1554480"/>
            <a:ext cx="7589520" cy="3383280"/>
          </a:xfrm>
          <a:prstGeom prst="rect">
            <a:avLst/>
          </a:prstGeom>
          <a:noFill/>
          <a:ln w="25400" cmpd="dbl">
            <a:noFill/>
          </a:ln>
        </p:spPr>
      </p:pic>
    </p:spTree>
    <p:extLst>
      <p:ext uri="{BB962C8B-B14F-4D97-AF65-F5344CB8AC3E}">
        <p14:creationId xmlns:p14="http://schemas.microsoft.com/office/powerpoint/2010/main" val="3868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Comparing Perfect Competition to Real-world Markets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786384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n-lt"/>
              </a:rPr>
              <a:t>Perfect </a:t>
            </a:r>
            <a:r>
              <a:rPr lang="en-US" dirty="0">
                <a:latin typeface="+mn-lt"/>
              </a:rPr>
              <a:t>competition is a hypothetical </a:t>
            </a:r>
            <a:r>
              <a:rPr lang="en-US" dirty="0" smtClean="0">
                <a:latin typeface="+mn-lt"/>
              </a:rPr>
              <a:t>benchmark for assessing real-world market performance.</a:t>
            </a:r>
          </a:p>
          <a:p>
            <a:r>
              <a:rPr lang="en-US" dirty="0" smtClean="0">
                <a:latin typeface="+mn-lt"/>
              </a:rPr>
              <a:t>Real-world </a:t>
            </a:r>
            <a:r>
              <a:rPr lang="en-US" dirty="0">
                <a:latin typeface="+mn-lt"/>
              </a:rPr>
              <a:t>markets include many issues that are assumed away in the model of perfect </a:t>
            </a:r>
            <a:r>
              <a:rPr lang="en-US" dirty="0" smtClean="0">
                <a:latin typeface="+mn-lt"/>
              </a:rPr>
              <a:t>competition, such as:</a:t>
            </a:r>
          </a:p>
          <a:p>
            <a:pPr lvl="1"/>
            <a:r>
              <a:rPr lang="en-US" dirty="0" smtClean="0">
                <a:latin typeface="+mn-lt"/>
              </a:rPr>
              <a:t>Pollution,</a:t>
            </a:r>
          </a:p>
          <a:p>
            <a:pPr lvl="1"/>
            <a:r>
              <a:rPr lang="en-US" dirty="0" smtClean="0">
                <a:latin typeface="+mn-lt"/>
              </a:rPr>
              <a:t>Inventions </a:t>
            </a:r>
            <a:r>
              <a:rPr lang="en-US" dirty="0">
                <a:latin typeface="+mn-lt"/>
              </a:rPr>
              <a:t>of new technology 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Poverty </a:t>
            </a:r>
            <a:r>
              <a:rPr lang="en-US" dirty="0">
                <a:latin typeface="+mn-lt"/>
              </a:rPr>
              <a:t>(some people  are unable to pay for basic </a:t>
            </a:r>
            <a:r>
              <a:rPr lang="en-US" dirty="0" smtClean="0">
                <a:latin typeface="+mn-lt"/>
              </a:rPr>
              <a:t>necessities)</a:t>
            </a:r>
          </a:p>
          <a:p>
            <a:pPr lvl="1"/>
            <a:r>
              <a:rPr lang="en-US" dirty="0" smtClean="0">
                <a:latin typeface="+mn-lt"/>
              </a:rPr>
              <a:t>Government </a:t>
            </a:r>
            <a:r>
              <a:rPr lang="en-US" dirty="0">
                <a:latin typeface="+mn-lt"/>
              </a:rPr>
              <a:t>programs 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Discrimination </a:t>
            </a:r>
            <a:r>
              <a:rPr lang="en-US" dirty="0">
                <a:latin typeface="+mn-lt"/>
              </a:rPr>
              <a:t>in labor </a:t>
            </a:r>
            <a:r>
              <a:rPr lang="en-US" dirty="0" smtClean="0">
                <a:latin typeface="+mn-lt"/>
              </a:rPr>
              <a:t>markets</a:t>
            </a:r>
          </a:p>
          <a:p>
            <a:pPr lvl="1"/>
            <a:r>
              <a:rPr lang="en-US" dirty="0" smtClean="0">
                <a:latin typeface="+mn-lt"/>
              </a:rPr>
              <a:t>Buyers </a:t>
            </a:r>
            <a:r>
              <a:rPr lang="en-US" dirty="0">
                <a:latin typeface="+mn-lt"/>
              </a:rPr>
              <a:t>and sellers with imperfect and unclear information.</a:t>
            </a:r>
          </a:p>
          <a:p>
            <a:endParaRPr lang="en-US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29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27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Key Questions 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7863840" cy="3657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+mn-lt"/>
              </a:rPr>
              <a:t>What is perfect competition?</a:t>
            </a:r>
          </a:p>
          <a:p>
            <a:r>
              <a:rPr lang="en-US" sz="2600" dirty="0" smtClean="0">
                <a:latin typeface="+mn-lt"/>
              </a:rPr>
              <a:t>How do perfectly competitive firms make output decisions in the short run?</a:t>
            </a:r>
          </a:p>
          <a:p>
            <a:r>
              <a:rPr lang="en-US" sz="2600" dirty="0" smtClean="0">
                <a:latin typeface="+mn-lt"/>
              </a:rPr>
              <a:t>What do we mean by breakeven and shutdown points?</a:t>
            </a:r>
          </a:p>
          <a:p>
            <a:r>
              <a:rPr lang="en-US" sz="2600" dirty="0" smtClean="0">
                <a:latin typeface="+mn-lt"/>
              </a:rPr>
              <a:t>What are the conditions for entry and exit in perfectly competitive markets?</a:t>
            </a:r>
          </a:p>
          <a:p>
            <a:r>
              <a:rPr lang="en-US" sz="2600" dirty="0" smtClean="0">
                <a:latin typeface="+mn-lt"/>
              </a:rPr>
              <a:t>Are perfectly competitive markets efficient?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Perfect Competition and Why It Matters 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7863840" cy="41148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latin typeface="+mn-lt"/>
              </a:rPr>
              <a:t>Market </a:t>
            </a:r>
            <a:r>
              <a:rPr lang="en-US" sz="2600" b="1" dirty="0">
                <a:latin typeface="+mn-lt"/>
              </a:rPr>
              <a:t>structure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smtClean="0">
                <a:latin typeface="+mn-lt"/>
              </a:rPr>
              <a:t>refers to the </a:t>
            </a:r>
            <a:r>
              <a:rPr lang="en-US" sz="2600" dirty="0">
                <a:latin typeface="+mn-lt"/>
              </a:rPr>
              <a:t>conditions in an industry, such as number of sellers, </a:t>
            </a:r>
            <a:r>
              <a:rPr lang="en-US" sz="2600" dirty="0" smtClean="0">
                <a:latin typeface="+mn-lt"/>
              </a:rPr>
              <a:t>ease of entry for new firms, </a:t>
            </a:r>
            <a:r>
              <a:rPr lang="en-US" sz="2600" dirty="0">
                <a:latin typeface="+mn-lt"/>
              </a:rPr>
              <a:t>and the </a:t>
            </a:r>
            <a:r>
              <a:rPr lang="en-US" sz="2600" dirty="0" smtClean="0">
                <a:latin typeface="+mn-lt"/>
              </a:rPr>
              <a:t>homogeneity of goods or services sold.</a:t>
            </a:r>
          </a:p>
          <a:p>
            <a:r>
              <a:rPr lang="en-US" sz="2600" b="1" dirty="0" smtClean="0">
                <a:latin typeface="+mn-lt"/>
              </a:rPr>
              <a:t>Perfect </a:t>
            </a:r>
            <a:r>
              <a:rPr lang="en-US" sz="2600" b="1" dirty="0">
                <a:latin typeface="+mn-lt"/>
              </a:rPr>
              <a:t>competition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smtClean="0">
                <a:latin typeface="+mn-lt"/>
              </a:rPr>
              <a:t>is the market structure in which  firms face </a:t>
            </a:r>
            <a:r>
              <a:rPr lang="en-US" sz="2600" dirty="0">
                <a:latin typeface="+mn-lt"/>
              </a:rPr>
              <a:t>many competitors that sell identical </a:t>
            </a:r>
            <a:r>
              <a:rPr lang="en-US" sz="2600" dirty="0" smtClean="0">
                <a:latin typeface="+mn-lt"/>
              </a:rPr>
              <a:t>products, where entry and exit is unrestricted and buyers and sellers have all relevant information.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How Perfectly Competitive Firms Make Output Decisions 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7863840" cy="4114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+mn-lt"/>
              </a:rPr>
              <a:t>A </a:t>
            </a:r>
            <a:r>
              <a:rPr lang="en-US" sz="2600" dirty="0">
                <a:latin typeface="+mn-lt"/>
              </a:rPr>
              <a:t>perfectly competitive firm has only one major decision to make -  </a:t>
            </a:r>
            <a:r>
              <a:rPr lang="en-US" sz="2600" i="1" dirty="0">
                <a:latin typeface="+mn-lt"/>
              </a:rPr>
              <a:t>what quantity to </a:t>
            </a:r>
            <a:r>
              <a:rPr lang="en-US" sz="2600" i="1" dirty="0" smtClean="0">
                <a:latin typeface="+mn-lt"/>
              </a:rPr>
              <a:t>produce</a:t>
            </a:r>
            <a:r>
              <a:rPr lang="en-US" sz="2600" dirty="0" smtClean="0">
                <a:latin typeface="+mn-lt"/>
              </a:rPr>
              <a:t>?</a:t>
            </a:r>
          </a:p>
          <a:p>
            <a:r>
              <a:rPr lang="en-US" sz="2600" dirty="0" smtClean="0">
                <a:latin typeface="+mn-lt"/>
              </a:rPr>
              <a:t>A </a:t>
            </a:r>
            <a:r>
              <a:rPr lang="en-US" sz="2600" dirty="0">
                <a:latin typeface="+mn-lt"/>
              </a:rPr>
              <a:t>perfectly competitive firm </a:t>
            </a:r>
            <a:r>
              <a:rPr lang="en-US" sz="2600" dirty="0" smtClean="0">
                <a:latin typeface="+mn-lt"/>
              </a:rPr>
              <a:t>is a “price taker” and must </a:t>
            </a:r>
            <a:r>
              <a:rPr lang="en-US" sz="2600" dirty="0">
                <a:latin typeface="+mn-lt"/>
              </a:rPr>
              <a:t>accept the </a:t>
            </a:r>
            <a:r>
              <a:rPr lang="en-US" sz="2600" dirty="0" smtClean="0">
                <a:latin typeface="+mn-lt"/>
              </a:rPr>
              <a:t>market price </a:t>
            </a:r>
            <a:r>
              <a:rPr lang="en-US" sz="2600" dirty="0">
                <a:latin typeface="+mn-lt"/>
              </a:rPr>
              <a:t>for its output as determined by </a:t>
            </a:r>
            <a:r>
              <a:rPr lang="en-US" sz="2600" dirty="0" smtClean="0">
                <a:latin typeface="+mn-lt"/>
              </a:rPr>
              <a:t>total demand </a:t>
            </a:r>
            <a:r>
              <a:rPr lang="en-US" sz="2600" dirty="0">
                <a:latin typeface="+mn-lt"/>
              </a:rPr>
              <a:t>and </a:t>
            </a:r>
            <a:r>
              <a:rPr lang="en-US" sz="2600" dirty="0" smtClean="0">
                <a:latin typeface="+mn-lt"/>
              </a:rPr>
              <a:t>supply.</a:t>
            </a:r>
          </a:p>
          <a:p>
            <a:r>
              <a:rPr lang="en-US" sz="2600" dirty="0" smtClean="0">
                <a:latin typeface="+mn-lt"/>
              </a:rPr>
              <a:t>The </a:t>
            </a:r>
            <a:r>
              <a:rPr lang="en-US" sz="2600" dirty="0">
                <a:latin typeface="+mn-lt"/>
              </a:rPr>
              <a:t>maximum profit will occur at the quantity where the difference between total revenue and total cost is largest.</a:t>
            </a:r>
          </a:p>
          <a:p>
            <a:endParaRPr lang="en-US" sz="29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Comparing Cost and Revenue at a Raspberry Farm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23360" cy="4389120"/>
          </a:xfrm>
        </p:spPr>
        <p:txBody>
          <a:bodyPr>
            <a:normAutofit/>
          </a:bodyPr>
          <a:lstStyle/>
          <a:p>
            <a:r>
              <a:rPr lang="en-US" sz="1900" dirty="0" smtClean="0">
                <a:latin typeface="+mn-lt"/>
              </a:rPr>
              <a:t>Total </a:t>
            </a:r>
            <a:r>
              <a:rPr lang="en-US" sz="1900" dirty="0">
                <a:latin typeface="+mn-lt"/>
              </a:rPr>
              <a:t>revenue for a perfectly competitive firm is a straight line sloping up; the slope is equal to the price of the good. </a:t>
            </a:r>
            <a:endParaRPr lang="en-US" sz="1900" dirty="0" smtClean="0">
              <a:latin typeface="+mn-lt"/>
            </a:endParaRPr>
          </a:p>
          <a:p>
            <a:r>
              <a:rPr lang="en-US" sz="1900" dirty="0" smtClean="0">
                <a:latin typeface="+mn-lt"/>
              </a:rPr>
              <a:t>Total </a:t>
            </a:r>
            <a:r>
              <a:rPr lang="en-US" sz="1900" dirty="0">
                <a:latin typeface="+mn-lt"/>
              </a:rPr>
              <a:t>cost also slopes up, but with some curvature. </a:t>
            </a:r>
            <a:endParaRPr lang="en-US" sz="1900" dirty="0" smtClean="0">
              <a:latin typeface="+mn-lt"/>
            </a:endParaRPr>
          </a:p>
          <a:p>
            <a:r>
              <a:rPr lang="en-US" sz="1900" dirty="0" smtClean="0">
                <a:latin typeface="+mn-lt"/>
              </a:rPr>
              <a:t>At </a:t>
            </a:r>
            <a:r>
              <a:rPr lang="en-US" sz="1900" dirty="0">
                <a:latin typeface="+mn-lt"/>
              </a:rPr>
              <a:t>higher levels of output, total cost begins to slope upward more steeply because of </a:t>
            </a:r>
            <a:r>
              <a:rPr lang="en-US" sz="1900" u="sng" dirty="0">
                <a:latin typeface="+mn-lt"/>
              </a:rPr>
              <a:t>diminishing marginal returns</a:t>
            </a:r>
            <a:r>
              <a:rPr lang="en-US" sz="1900" dirty="0">
                <a:latin typeface="+mn-lt"/>
              </a:rPr>
              <a:t>. </a:t>
            </a:r>
            <a:endParaRPr lang="en-US" sz="1900" dirty="0" smtClean="0">
              <a:latin typeface="+mn-lt"/>
            </a:endParaRPr>
          </a:p>
          <a:p>
            <a:r>
              <a:rPr lang="en-US" sz="1900" dirty="0" smtClean="0">
                <a:latin typeface="+mn-lt"/>
              </a:rPr>
              <a:t>The </a:t>
            </a:r>
            <a:r>
              <a:rPr lang="en-US" sz="1900" dirty="0">
                <a:latin typeface="+mn-lt"/>
              </a:rPr>
              <a:t>maximum profit will occur at the quantity where the difference between total revenue and total cost is largest.</a:t>
            </a: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/>
          </a:p>
          <a:p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Shape 80" descr="CNX_Econ2e_C08_001.jpg"/>
          <p:cNvPicPr preferRelativeResize="0">
            <a:picLocks noGrp="1"/>
          </p:cNvPicPr>
          <p:nvPr>
            <p:ph sz="half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760" y="1828800"/>
            <a:ext cx="3840480" cy="3657600"/>
          </a:xfrm>
          <a:prstGeom prst="rect">
            <a:avLst/>
          </a:prstGeom>
          <a:noFill/>
          <a:ln w="25400" cmpd="dbl">
            <a:noFill/>
          </a:ln>
        </p:spPr>
      </p:pic>
    </p:spTree>
    <p:extLst>
      <p:ext uri="{BB962C8B-B14F-4D97-AF65-F5344CB8AC3E}">
        <p14:creationId xmlns:p14="http://schemas.microsoft.com/office/powerpoint/2010/main" val="35838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Comparing Marginal Revenue and Marginal Cost 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1510" y="1737361"/>
                <a:ext cx="7863840" cy="4114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900" b="1" dirty="0" smtClean="0">
                    <a:latin typeface="+mn-lt"/>
                  </a:rPr>
                  <a:t>Marginal </a:t>
                </a:r>
                <a:r>
                  <a:rPr lang="en-US" sz="2900" b="1" dirty="0">
                    <a:latin typeface="+mn-lt"/>
                  </a:rPr>
                  <a:t>revenue </a:t>
                </a:r>
                <a:r>
                  <a:rPr lang="en-US" sz="2900" dirty="0">
                    <a:latin typeface="+mn-lt"/>
                  </a:rPr>
                  <a:t>(MR) </a:t>
                </a:r>
                <a:r>
                  <a:rPr lang="en-US" sz="2900" dirty="0" smtClean="0">
                    <a:latin typeface="+mn-lt"/>
                  </a:rPr>
                  <a:t>is the </a:t>
                </a:r>
                <a:r>
                  <a:rPr lang="en-US" sz="2900" dirty="0">
                    <a:latin typeface="+mn-lt"/>
                  </a:rPr>
                  <a:t>additional revenue gained from selling one more </a:t>
                </a:r>
                <a:r>
                  <a:rPr lang="en-US" sz="2900" dirty="0" smtClean="0">
                    <a:latin typeface="+mn-lt"/>
                  </a:rPr>
                  <a:t>unit.</a:t>
                </a:r>
              </a:p>
              <a:p>
                <a:pPr marL="0" indent="0">
                  <a:buNone/>
                </a:pPr>
                <a:endParaRPr lang="en-US" sz="29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latin typeface="Cambria Math" panose="02040503050406030204" pitchFamily="18" charset="0"/>
                        </a:rPr>
                        <m:t>𝑴𝑹</m:t>
                      </m:r>
                      <m:r>
                        <a:rPr lang="en-US" sz="2900" b="1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90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9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9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9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𝑻𝒐𝒕𝒂𝒍</m:t>
                              </m:r>
                              <m:r>
                                <a:rPr lang="en-US" sz="29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9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𝑹𝒆𝒗𝒆𝒏𝒖𝒆</m:t>
                              </m:r>
                            </m:num>
                            <m:den>
                              <m:r>
                                <a:rPr lang="en-US" sz="29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9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𝑸𝒖𝒂𝒏𝒕𝒊𝒕𝒚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900" b="1" dirty="0" smtClean="0">
                  <a:latin typeface="+mn-lt"/>
                </a:endParaRPr>
              </a:p>
              <a:p>
                <a:pPr marL="0" indent="0">
                  <a:buNone/>
                </a:pPr>
                <a:endParaRPr lang="en-US" sz="2900" u="sng" dirty="0" smtClean="0">
                  <a:latin typeface="+mn-lt"/>
                </a:endParaRPr>
              </a:p>
              <a:p>
                <a:r>
                  <a:rPr lang="en-US" sz="2900" b="1" dirty="0" smtClean="0">
                    <a:latin typeface="+mn-lt"/>
                  </a:rPr>
                  <a:t>Marginal </a:t>
                </a:r>
                <a:r>
                  <a:rPr lang="en-US" sz="2900" b="1" dirty="0">
                    <a:latin typeface="+mn-lt"/>
                  </a:rPr>
                  <a:t>cost</a:t>
                </a:r>
                <a:r>
                  <a:rPr lang="en-US" sz="2900" dirty="0">
                    <a:latin typeface="+mn-lt"/>
                  </a:rPr>
                  <a:t> (MC) </a:t>
                </a:r>
                <a:r>
                  <a:rPr lang="en-US" sz="2900" dirty="0" smtClean="0">
                    <a:latin typeface="+mn-lt"/>
                  </a:rPr>
                  <a:t>is the </a:t>
                </a:r>
                <a:r>
                  <a:rPr lang="en-US" sz="2900" dirty="0">
                    <a:latin typeface="+mn-lt"/>
                  </a:rPr>
                  <a:t>cost per additional unit </a:t>
                </a:r>
                <a:r>
                  <a:rPr lang="en-US" sz="2900" dirty="0" smtClean="0">
                    <a:latin typeface="+mn-lt"/>
                  </a:rPr>
                  <a:t>sold.</a:t>
                </a:r>
              </a:p>
              <a:p>
                <a:pPr marL="0" indent="0">
                  <a:buNone/>
                </a:pPr>
                <a:endParaRPr lang="en-US" sz="2900" b="1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𝑴𝑪</m:t>
                      </m:r>
                      <m:r>
                        <a:rPr lang="en-US" sz="29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9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9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9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9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𝑻𝒐𝒕𝒂𝒍</m:t>
                              </m:r>
                              <m:r>
                                <a:rPr lang="en-US" sz="29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9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𝑪𝒐𝒔𝒕</m:t>
                              </m:r>
                            </m:num>
                            <m:den>
                              <m:r>
                                <a:rPr lang="en-US" sz="29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9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𝑸𝒖𝒂𝒏𝒕𝒊𝒕𝒚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900" b="1" dirty="0">
                  <a:solidFill>
                    <a:prstClr val="black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2900" dirty="0" smtClean="0">
                  <a:latin typeface="+mn-lt"/>
                </a:endParaRPr>
              </a:p>
              <a:p>
                <a:r>
                  <a:rPr lang="en-US" sz="2900" dirty="0" smtClean="0">
                    <a:latin typeface="+mn-lt"/>
                  </a:rPr>
                  <a:t>The </a:t>
                </a:r>
                <a:r>
                  <a:rPr lang="en-US" sz="2900" u="sng" dirty="0">
                    <a:latin typeface="+mn-lt"/>
                  </a:rPr>
                  <a:t>profit-maximizing </a:t>
                </a:r>
                <a:r>
                  <a:rPr lang="en-US" sz="2900" u="sng" dirty="0" smtClean="0">
                    <a:latin typeface="+mn-lt"/>
                  </a:rPr>
                  <a:t>output</a:t>
                </a:r>
                <a:r>
                  <a:rPr lang="en-US" sz="2900" dirty="0" smtClean="0">
                    <a:latin typeface="+mn-lt"/>
                  </a:rPr>
                  <a:t> for </a:t>
                </a:r>
                <a:r>
                  <a:rPr lang="en-US" sz="2900" dirty="0">
                    <a:latin typeface="+mn-lt"/>
                  </a:rPr>
                  <a:t>a perfectly competitive firm will occur at the level of output where MR=MC.</a:t>
                </a:r>
              </a:p>
              <a:p>
                <a:endParaRPr lang="en-US" sz="3200" dirty="0" smtClean="0"/>
              </a:p>
              <a:p>
                <a:endParaRPr lang="en-US" sz="290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510" y="1737361"/>
                <a:ext cx="7863840" cy="4114800"/>
              </a:xfrm>
              <a:blipFill rotWithShape="0">
                <a:blip r:embed="rId2"/>
                <a:stretch>
                  <a:fillRect l="-930" t="-3111" r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Marginal Cost and Marginal Revenue at the Raspberry Farm: Raspberry Market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1520" y="5212080"/>
            <a:ext cx="777240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/>
            <a:r>
              <a:rPr lang="en-US" sz="2000" dirty="0">
                <a:cs typeface="Helvetica" panose="020B0604020202020204" pitchFamily="34" charset="0"/>
              </a:rPr>
              <a:t>The equilibrium price of raspberries is determined through the interaction of market supply and market demand at $4.00.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Shape 96" descr="CNX_Econ_C08_015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0160" y="1828800"/>
            <a:ext cx="6400800" cy="3383280"/>
          </a:xfrm>
          <a:prstGeom prst="rect">
            <a:avLst/>
          </a:prstGeom>
          <a:noFill/>
          <a:ln w="25400" cmpd="dbl">
            <a:noFill/>
          </a:ln>
        </p:spPr>
      </p:pic>
    </p:spTree>
    <p:extLst>
      <p:ext uri="{BB962C8B-B14F-4D97-AF65-F5344CB8AC3E}">
        <p14:creationId xmlns:p14="http://schemas.microsoft.com/office/powerpoint/2010/main" val="29636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863840" cy="10972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Marginal Cost and Marginal Revenue at the Raspberry Farm: Individual Farmer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126480"/>
            <a:ext cx="9144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" y="475488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Helvetica" panose="020B0604020202020204" pitchFamily="34" charset="0"/>
              </a:rPr>
              <a:t>For a perfectly competitive firm, the </a:t>
            </a:r>
            <a:r>
              <a:rPr lang="en-US" sz="1600" u="sng" dirty="0">
                <a:cs typeface="Helvetica" panose="020B0604020202020204" pitchFamily="34" charset="0"/>
              </a:rPr>
              <a:t>marginal revenue curve</a:t>
            </a:r>
            <a:r>
              <a:rPr lang="en-US" sz="1600" dirty="0">
                <a:cs typeface="Helvetica" panose="020B0604020202020204" pitchFamily="34" charset="0"/>
              </a:rPr>
              <a:t> is a horizontal line </a:t>
            </a:r>
            <a:r>
              <a:rPr lang="en-US" sz="1600" dirty="0" smtClean="0">
                <a:cs typeface="Helvetica" panose="020B0604020202020204" pitchFamily="34" charset="0"/>
              </a:rPr>
              <a:t>equal to the market price ($</a:t>
            </a:r>
            <a:r>
              <a:rPr lang="en-US" sz="1600" dirty="0">
                <a:cs typeface="Helvetica" panose="020B0604020202020204" pitchFamily="34" charset="0"/>
              </a:rPr>
              <a:t>4</a:t>
            </a:r>
            <a:r>
              <a:rPr lang="en-US" sz="1600" dirty="0" smtClean="0">
                <a:cs typeface="Helvetica" panose="020B0604020202020204" pitchFamily="34" charset="0"/>
              </a:rPr>
              <a:t>).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Helvetica" panose="020B0604020202020204" pitchFamily="34" charset="0"/>
              </a:rPr>
              <a:t>The </a:t>
            </a:r>
            <a:r>
              <a:rPr lang="en-US" sz="1600" u="sng" dirty="0">
                <a:cs typeface="Helvetica" panose="020B0604020202020204" pitchFamily="34" charset="0"/>
              </a:rPr>
              <a:t>marginal cost curve</a:t>
            </a:r>
            <a:r>
              <a:rPr lang="en-US" sz="1600" dirty="0">
                <a:cs typeface="Helvetica" panose="020B0604020202020204" pitchFamily="34" charset="0"/>
              </a:rPr>
              <a:t> is </a:t>
            </a:r>
            <a:r>
              <a:rPr lang="en-US" sz="1600" dirty="0" smtClean="0">
                <a:cs typeface="Helvetica" panose="020B0604020202020204" pitchFamily="34" charset="0"/>
              </a:rPr>
              <a:t>assumed to be U-shaped, initially reflecting increasing </a:t>
            </a:r>
            <a:r>
              <a:rPr lang="en-US" sz="1600" dirty="0">
                <a:cs typeface="Helvetica" panose="020B0604020202020204" pitchFamily="34" charset="0"/>
              </a:rPr>
              <a:t>marginal returns at low levels of </a:t>
            </a:r>
            <a:r>
              <a:rPr lang="en-US" sz="1600" dirty="0" smtClean="0">
                <a:cs typeface="Helvetica" panose="020B0604020202020204" pitchFamily="34" charset="0"/>
              </a:rPr>
              <a:t>output but eventually rising as diminishing </a:t>
            </a:r>
            <a:r>
              <a:rPr lang="en-US" sz="1600" dirty="0">
                <a:cs typeface="Helvetica" panose="020B0604020202020204" pitchFamily="34" charset="0"/>
              </a:rPr>
              <a:t>marginal returns </a:t>
            </a:r>
            <a:r>
              <a:rPr lang="en-US" sz="1600" dirty="0" smtClean="0">
                <a:cs typeface="Helvetica" panose="020B0604020202020204" pitchFamily="34" charset="0"/>
              </a:rPr>
              <a:t>set </a:t>
            </a:r>
            <a:r>
              <a:rPr lang="en-US" sz="1600" dirty="0">
                <a:cs typeface="Helvetica" panose="020B0604020202020204" pitchFamily="34" charset="0"/>
              </a:rPr>
              <a:t>in</a:t>
            </a:r>
            <a:r>
              <a:rPr lang="en-US" sz="1600" dirty="0" smtClean="0">
                <a:cs typeface="Helvetica" panose="020B0604020202020204" pitchFamily="34" charset="0"/>
              </a:rPr>
              <a:t>.</a:t>
            </a:r>
            <a:endParaRPr lang="en-US" sz="1600" dirty="0"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71A-6AD7-4FB5-AE38-A8FCE07ED035}" type="slidenum">
              <a:rPr lang="en-US" sz="1600" smtClean="0">
                <a:solidFill>
                  <a:schemeClr val="tx1"/>
                </a:solidFill>
              </a:rPr>
              <a:t>9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Shape 105" descr="CNX_Econ2e_C08_0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920" y="1645920"/>
            <a:ext cx="5760720" cy="3017520"/>
          </a:xfrm>
          <a:prstGeom prst="rect">
            <a:avLst/>
          </a:prstGeom>
          <a:noFill/>
          <a:ln w="25400" cmpd="dbl">
            <a:noFill/>
          </a:ln>
        </p:spPr>
      </p:pic>
    </p:spTree>
    <p:extLst>
      <p:ext uri="{BB962C8B-B14F-4D97-AF65-F5344CB8AC3E}">
        <p14:creationId xmlns:p14="http://schemas.microsoft.com/office/powerpoint/2010/main" val="14267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3511</TotalTime>
  <Words>1811</Words>
  <Application>Microsoft Office PowerPoint</Application>
  <PresentationFormat>On-screen Show (4:3)</PresentationFormat>
  <Paragraphs>195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Helvetica</vt:lpstr>
      <vt:lpstr>Office Theme</vt:lpstr>
      <vt:lpstr>Profit Maximization in Competitive Markets</vt:lpstr>
      <vt:lpstr>Acknowledgments</vt:lpstr>
      <vt:lpstr>Key Questions </vt:lpstr>
      <vt:lpstr>Perfect Competition and Why It Matters </vt:lpstr>
      <vt:lpstr>How Perfectly Competitive Firms Make Output Decisions </vt:lpstr>
      <vt:lpstr>Comparing Cost and Revenue at a Raspberry Farm</vt:lpstr>
      <vt:lpstr>Comparing Marginal Revenue and Marginal Cost </vt:lpstr>
      <vt:lpstr>Marginal Cost and Marginal Revenue at the Raspberry Farm: Raspberry Market</vt:lpstr>
      <vt:lpstr>Marginal Cost and Marginal Revenue at the Raspberry Farm: Individual Farmer</vt:lpstr>
      <vt:lpstr>Profits and Losses With the Average Cost Curve </vt:lpstr>
      <vt:lpstr>Profit and Loss at the Raspberry Farm</vt:lpstr>
      <vt:lpstr>The Shutdown Point </vt:lpstr>
      <vt:lpstr>The Shutdown Point for the Raspberry Farm</vt:lpstr>
      <vt:lpstr>The Breakeven Point </vt:lpstr>
      <vt:lpstr>Short-Run Outcomes for Perfectly Competitive Firms (1 of 2)</vt:lpstr>
      <vt:lpstr>Short-Run Outcomes for Perfectly Competitive Firms (2 of 2)</vt:lpstr>
      <vt:lpstr>Entry and Exit Decisions in the Long Run </vt:lpstr>
      <vt:lpstr>Long-Run Adjustment and Industry Types </vt:lpstr>
      <vt:lpstr>Adjustment Process in a Constant-Cost Industry</vt:lpstr>
      <vt:lpstr>Adjustment Process in a Constant-Cost Industry</vt:lpstr>
      <vt:lpstr>Efficiency in Perfectly Competitive Markets </vt:lpstr>
      <vt:lpstr>The Perfectly Competitive Market and Allocative Efficiency </vt:lpstr>
      <vt:lpstr>Demand, Supply, and Efficiency</vt:lpstr>
      <vt:lpstr>Consumer and Producer Surplus</vt:lpstr>
      <vt:lpstr>Efficiency of Price Floors and Ceilings (1 of 2)</vt:lpstr>
      <vt:lpstr>Efficiency of Price Floors and Ceilings (2 of 2)</vt:lpstr>
      <vt:lpstr>Comparing Perfect Competition to Real-world Markets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Efficiency and Market Failure</dc:title>
  <dc:creator>John Fiske</dc:creator>
  <cp:lastModifiedBy>John Fiske</cp:lastModifiedBy>
  <cp:revision>202</cp:revision>
  <cp:lastPrinted>2019-04-26T19:12:12Z</cp:lastPrinted>
  <dcterms:created xsi:type="dcterms:W3CDTF">2019-03-29T18:35:26Z</dcterms:created>
  <dcterms:modified xsi:type="dcterms:W3CDTF">2019-08-19T10:34:41Z</dcterms:modified>
</cp:coreProperties>
</file>