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5"/>
  </p:notesMasterIdLst>
  <p:handoutMasterIdLst>
    <p:handoutMasterId r:id="rId36"/>
  </p:handoutMasterIdLst>
  <p:sldIdLst>
    <p:sldId id="256" r:id="rId2"/>
    <p:sldId id="330" r:id="rId3"/>
    <p:sldId id="286" r:id="rId4"/>
    <p:sldId id="331" r:id="rId5"/>
    <p:sldId id="324" r:id="rId6"/>
    <p:sldId id="305" r:id="rId7"/>
    <p:sldId id="310" r:id="rId8"/>
    <p:sldId id="270" r:id="rId9"/>
    <p:sldId id="336" r:id="rId10"/>
    <p:sldId id="267" r:id="rId11"/>
    <p:sldId id="307" r:id="rId12"/>
    <p:sldId id="309" r:id="rId13"/>
    <p:sldId id="271" r:id="rId14"/>
    <p:sldId id="311" r:id="rId15"/>
    <p:sldId id="262" r:id="rId16"/>
    <p:sldId id="332" r:id="rId17"/>
    <p:sldId id="313" r:id="rId18"/>
    <p:sldId id="314" r:id="rId19"/>
    <p:sldId id="315" r:id="rId20"/>
    <p:sldId id="325" r:id="rId21"/>
    <p:sldId id="316" r:id="rId22"/>
    <p:sldId id="317" r:id="rId23"/>
    <p:sldId id="321" r:id="rId24"/>
    <p:sldId id="272" r:id="rId25"/>
    <p:sldId id="318" r:id="rId26"/>
    <p:sldId id="319" r:id="rId27"/>
    <p:sldId id="333" r:id="rId28"/>
    <p:sldId id="334" r:id="rId29"/>
    <p:sldId id="322" r:id="rId30"/>
    <p:sldId id="328" r:id="rId31"/>
    <p:sldId id="326" r:id="rId32"/>
    <p:sldId id="327" r:id="rId33"/>
    <p:sldId id="329" r:id="rId3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111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E68B13-9F9A-4A0C-A136-351263A03169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38A37F-F213-4903-91D6-0E09B5EBD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A17-42F7-435E-BABD-75E6D44836E5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3A94-783F-42B0-A027-1CA4EABC8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48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4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80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74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9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41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95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48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19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B59-0888-4456-BD8B-F11E359CF84A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61C-6CED-4AD4-8019-0400AE2B622F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5C75-386B-436E-AECC-F603F31CAC1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118-A129-487F-90CF-FE99C6F5B27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D355-2A81-4E00-AD18-7134E46BF64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DD68-9261-4DBB-9C98-D9502324E90A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BF58-AAEC-424D-97FC-0EB75A063469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9C-4CB9-4F6E-9DE4-F7AE8A23AAC1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8967-8FCA-48F3-A051-19F4ACDDD306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19DF-E7C0-4693-9134-0271F40F240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92AF-D534-4EBA-8FF6-0C7A4DB33CC4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details/books/principles-microeconomics-2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boVjX-wbv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ru.org/courses/principles-economics-microeconomics/costs-benefits-monopoly-pharmaceutical-companie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94021"/>
            <a:ext cx="6858000" cy="17907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+mn-lt"/>
              </a:rPr>
              <a:t>Monopoly</a:t>
            </a:r>
            <a:endParaRPr lang="en-US" sz="5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2648"/>
            <a:ext cx="6858000" cy="124182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69247"/>
            <a:ext cx="9144000" cy="0"/>
          </a:xfrm>
          <a:prstGeom prst="line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Legal Monopoly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In the case of a legal monopoly, the government creates barriers to entry by limiting or prohibiting entry by competitors.</a:t>
            </a:r>
          </a:p>
          <a:p>
            <a:r>
              <a:rPr lang="en-US" sz="2600" dirty="0" smtClean="0">
                <a:latin typeface="+mn-lt"/>
              </a:rPr>
              <a:t>Typically, the government regulates legal monopolies to prevent exploitation. </a:t>
            </a:r>
          </a:p>
          <a:p>
            <a:r>
              <a:rPr lang="en-US" sz="2600" dirty="0" smtClean="0">
                <a:latin typeface="+mn-lt"/>
              </a:rPr>
              <a:t>Examples include:</a:t>
            </a:r>
          </a:p>
          <a:p>
            <a:pPr lvl="1"/>
            <a:r>
              <a:rPr lang="en-US" sz="2200" dirty="0" smtClean="0">
                <a:latin typeface="+mn-lt"/>
              </a:rPr>
              <a:t>The US Postal Service</a:t>
            </a:r>
          </a:p>
          <a:p>
            <a:pPr lvl="1"/>
            <a:r>
              <a:rPr lang="en-US" sz="2200" dirty="0" smtClean="0">
                <a:latin typeface="+mn-lt"/>
              </a:rPr>
              <a:t>Electric, gas and water utilities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2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Monopoly Rights Designed to Promote Innovation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Among the barriers to entry that government provides to promote (incentivize) innovation are:</a:t>
            </a:r>
          </a:p>
          <a:p>
            <a:pPr lvl="1"/>
            <a:r>
              <a:rPr lang="en-US" sz="2200" dirty="0" smtClean="0">
                <a:latin typeface="+mn-lt"/>
              </a:rPr>
              <a:t>Patents – give the inventor the exclusive right to make or sell an invention for a limited time.</a:t>
            </a:r>
          </a:p>
          <a:p>
            <a:pPr lvl="1"/>
            <a:r>
              <a:rPr lang="en-US" sz="2200" dirty="0" smtClean="0">
                <a:latin typeface="+mn-lt"/>
              </a:rPr>
              <a:t>Trademark – an identifying symbol or name.</a:t>
            </a:r>
          </a:p>
          <a:p>
            <a:pPr lvl="1"/>
            <a:r>
              <a:rPr lang="en-US" sz="2200" dirty="0" smtClean="0">
                <a:latin typeface="+mn-lt"/>
              </a:rPr>
              <a:t>Copyright – a form of legal protection to prevent copying for commercial purposes of books, films, music, etc.</a:t>
            </a:r>
          </a:p>
          <a:p>
            <a:pPr lvl="1"/>
            <a:r>
              <a:rPr lang="en-US" sz="2200" dirty="0" smtClean="0">
                <a:latin typeface="+mn-lt"/>
              </a:rPr>
              <a:t>Trade secrets – methods of production or ingredient lists that firms keep secret.</a:t>
            </a:r>
          </a:p>
          <a:p>
            <a:pPr lvl="1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Anticompetitive Behavior by Monopolists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Monopolists may engage in predatory pricing or other anticompetitive behavior in order to keep potential competitors at bay.</a:t>
            </a:r>
          </a:p>
          <a:p>
            <a:r>
              <a:rPr lang="en-US" sz="2600" dirty="0" smtClean="0">
                <a:latin typeface="+mn-lt"/>
              </a:rPr>
              <a:t>Such behavior is illegal under anti-trust legislation.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Monopolist’s Output and Price  Decision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monopolist follows the same rule for profit maximization as the perfect competitor by producing the level of output at which marginal revenue equals marginal cost.</a:t>
            </a:r>
          </a:p>
          <a:p>
            <a:r>
              <a:rPr lang="en-US" sz="2600" dirty="0" smtClean="0">
                <a:latin typeface="+mn-lt"/>
              </a:rPr>
              <a:t>The difference is that the monopolist faces the downward-sloping market demand curve instead of a horizontal demand curve at the market price.</a:t>
            </a:r>
          </a:p>
          <a:p>
            <a:r>
              <a:rPr lang="en-US" sz="2600" dirty="0" smtClean="0">
                <a:latin typeface="+mn-lt"/>
              </a:rPr>
              <a:t>Thus, in order to sell more, the monopolist must reduce their price.</a:t>
            </a:r>
          </a:p>
          <a:p>
            <a:endParaRPr lang="en-US" sz="26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Monopolist’s Output and Price  Decision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2" name="Shape 129" descr="CNX_Econ_C09_008.jpg"/>
          <p:cNvPicPr preferRelativeResize="0">
            <a:picLocks noGrp="1"/>
          </p:cNvPicPr>
          <p:nvPr>
            <p:ph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40080" y="1554480"/>
            <a:ext cx="7864475" cy="3108325"/>
          </a:xfrm>
          <a:prstGeom prst="rect">
            <a:avLst/>
          </a:prstGeom>
          <a:noFill/>
          <a:ln w="25400" cmpd="dbl"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937760"/>
            <a:ext cx="7863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Helvetica" panose="020B0604020202020204" pitchFamily="34" charset="0"/>
              </a:rPr>
              <a:t>Panel (a):  The </a:t>
            </a:r>
            <a:r>
              <a:rPr lang="en-US" sz="1600" dirty="0">
                <a:cs typeface="Helvetica" panose="020B0604020202020204" pitchFamily="34" charset="0"/>
              </a:rPr>
              <a:t>perfect competitor can sell Ql or Qh at the market price, P, and has no ability to charge a higher price or incentive to charge a lower price.</a:t>
            </a:r>
          </a:p>
          <a:p>
            <a:r>
              <a:rPr lang="en-US" sz="1600" dirty="0" smtClean="0">
                <a:cs typeface="Helvetica" panose="020B0604020202020204" pitchFamily="34" charset="0"/>
              </a:rPr>
              <a:t>Panel (b):  At price </a:t>
            </a:r>
            <a:r>
              <a:rPr lang="en-US" sz="1600" dirty="0">
                <a:cs typeface="Helvetica" panose="020B0604020202020204" pitchFamily="34" charset="0"/>
              </a:rPr>
              <a:t>Ph, the monopolist can only sell Ql.  In order to sell Qh, the monopolist must lower price to Pl.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7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Cost, Revenue and Profit for HealthPill, Inc.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next few slides will explain cost, revenue and profit concepts for a fictitious monopolist, HealthPill Inc. </a:t>
            </a:r>
          </a:p>
          <a:p>
            <a:r>
              <a:rPr lang="en-US" sz="2600" dirty="0" smtClean="0">
                <a:latin typeface="+mn-lt"/>
              </a:rPr>
              <a:t>Keep in mind the following: </a:t>
            </a:r>
          </a:p>
          <a:p>
            <a:pPr lvl="1"/>
            <a:r>
              <a:rPr lang="en-US" sz="2200" dirty="0" smtClean="0">
                <a:latin typeface="+mn-lt"/>
              </a:rPr>
              <a:t>HealthPill’s cost curves are no different than a perfect competitor’s but their revenue curves are different, reflecting the fact that HealthPill serves the entire market demand.</a:t>
            </a:r>
          </a:p>
          <a:p>
            <a:pPr lvl="1"/>
            <a:r>
              <a:rPr lang="en-US" sz="2200" dirty="0" smtClean="0">
                <a:latin typeface="+mn-lt"/>
              </a:rPr>
              <a:t>HealthPill’s profit-maximizing condition is identical to a perfect competitor’s but the outcome in terms of price and quantity is different.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0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Total Cost and Total Revenue for a Monopolist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monopolist’s total cost rises as quantity increases.</a:t>
            </a:r>
          </a:p>
          <a:p>
            <a:r>
              <a:rPr lang="en-US" sz="2600" dirty="0" smtClean="0">
                <a:latin typeface="+mn-lt"/>
              </a:rPr>
              <a:t>The monopolist’s total revenue first rises as quantity increases but eventually falls.</a:t>
            </a:r>
          </a:p>
          <a:p>
            <a:pPr lvl="1"/>
            <a:r>
              <a:rPr lang="en-US" sz="2200" dirty="0" smtClean="0">
                <a:latin typeface="+mn-lt"/>
              </a:rPr>
              <a:t>Total revenue rises when the decrease in price is more than offset by the increase in quantity sold.</a:t>
            </a:r>
          </a:p>
          <a:p>
            <a:pPr lvl="1"/>
            <a:r>
              <a:rPr lang="en-US" sz="2200" dirty="0" smtClean="0">
                <a:latin typeface="+mn-lt"/>
              </a:rPr>
              <a:t>Total revenue then falls as further decreases in price are not offset by increases in quantity sold.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Revenue, Cost and Profit – HealthPill, Inc.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HealthPill’s total revenue initially rises, peaks at Q=6 and then falls.</a:t>
            </a:r>
          </a:p>
          <a:p>
            <a:r>
              <a:rPr lang="en-US" sz="2400" dirty="0" err="1" smtClean="0">
                <a:latin typeface="+mn-lt"/>
              </a:rPr>
              <a:t>HealthPill’s</a:t>
            </a:r>
            <a:r>
              <a:rPr lang="en-US" sz="2400" dirty="0" smtClean="0">
                <a:latin typeface="+mn-lt"/>
              </a:rPr>
              <a:t> total cost rises continuously with the increase in Q.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hape 154" descr="CNX_Econ2e_C09_004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7760" y="1828800"/>
            <a:ext cx="3657600" cy="3200400"/>
          </a:xfrm>
          <a:prstGeom prst="rect">
            <a:avLst/>
          </a:prstGeom>
          <a:noFill/>
          <a:ln w="25400" cmpd="dbl"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Revenue, Cost and Profit – HealthPill, Inc.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HealthPill’s profit is maximized at Q=5 where the vertical distance between total revenue and total cost is greatest.</a:t>
            </a:r>
          </a:p>
          <a:p>
            <a:r>
              <a:rPr lang="en-US" sz="2400" dirty="0" smtClean="0">
                <a:latin typeface="+mn-lt"/>
              </a:rPr>
              <a:t>Note that the profit-maximizing quantity is less than the revenue-maximizing quantity.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hape 154" descr="CNX_Econ2e_C09_004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7760" y="1828800"/>
            <a:ext cx="3657600" cy="3200400"/>
          </a:xfrm>
          <a:prstGeom prst="rect">
            <a:avLst/>
          </a:prstGeom>
          <a:noFill/>
          <a:ln w="25400" cmpd="dbl"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Marginal Cost and Marginal Revenue for a Monopolist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+mn-lt"/>
              </a:rPr>
              <a:t>The monopolist’s marginal cost curve is </a:t>
            </a:r>
            <a:r>
              <a:rPr lang="en-US" sz="2600" dirty="0" smtClean="0">
                <a:latin typeface="+mn-lt"/>
              </a:rPr>
              <a:t>U-shaped, the same as the perfect competitor’s.</a:t>
            </a:r>
          </a:p>
          <a:p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monopolist’s marginal revenue curve is a downward-sloping </a:t>
            </a:r>
            <a:r>
              <a:rPr lang="en-US" sz="2600" dirty="0" smtClean="0">
                <a:latin typeface="+mn-lt"/>
              </a:rPr>
              <a:t>curve that lies </a:t>
            </a:r>
            <a:r>
              <a:rPr lang="en-US" sz="2600" dirty="0">
                <a:latin typeface="+mn-lt"/>
              </a:rPr>
              <a:t>beneath the market demand </a:t>
            </a:r>
            <a:r>
              <a:rPr lang="en-US" sz="2600" dirty="0" smtClean="0">
                <a:latin typeface="+mn-lt"/>
              </a:rPr>
              <a:t>curve.</a:t>
            </a:r>
          </a:p>
          <a:p>
            <a:pPr lvl="1"/>
            <a:r>
              <a:rPr lang="en-US" sz="2200" dirty="0" smtClean="0">
                <a:latin typeface="+mn-lt"/>
              </a:rPr>
              <a:t>Recall that the perfect competitor’s marginal revenue is a horizontal line and is equal to the market price.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Acknowledgments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This PowerPoint presentation is based on and includes content derived from the following OER resource: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+mn-lt"/>
              </a:rPr>
              <a:t>Principles of Microeconomics</a:t>
            </a:r>
          </a:p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An OpenStax book used for this course may be downloaded for free at:</a:t>
            </a:r>
          </a:p>
          <a:p>
            <a:pPr marL="0" indent="0" algn="ctr">
              <a:buNone/>
            </a:pPr>
            <a:r>
              <a:rPr lang="en-US" sz="2200" dirty="0">
                <a:latin typeface="+mn-lt"/>
                <a:hlinkClick r:id="rId3"/>
              </a:rPr>
              <a:t>https://openstax.org/details/books/principles-microeconomics-2e</a:t>
            </a:r>
            <a:endParaRPr lang="en-US" sz="2200" dirty="0" smtClean="0">
              <a:latin typeface="+mn-lt"/>
            </a:endParaRPr>
          </a:p>
          <a:p>
            <a:pPr marL="0" indent="0" algn="ctr"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Why Does the Monopolist’s MR Curve Lie Below the Demand Curve?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Watch and listen carefully to the video below and you’ll understand why.</a:t>
            </a:r>
          </a:p>
          <a:p>
            <a:pPr marL="0" indent="0" algn="ctr">
              <a:buNone/>
            </a:pPr>
            <a:r>
              <a:rPr lang="en-US" sz="2200" dirty="0" smtClean="0">
                <a:latin typeface="+mn-lt"/>
                <a:hlinkClick r:id="rId2"/>
              </a:rPr>
              <a:t>https</a:t>
            </a:r>
            <a:r>
              <a:rPr lang="en-US" sz="2200" dirty="0">
                <a:latin typeface="+mn-lt"/>
                <a:hlinkClick r:id="rId2"/>
              </a:rPr>
              <a:t>://www.youtube.com/watch?v=aboVjX-wbv4</a:t>
            </a:r>
            <a:endParaRPr lang="en-US" sz="2200" dirty="0" smtClean="0">
              <a:latin typeface="+mn-lt"/>
            </a:endParaRPr>
          </a:p>
          <a:p>
            <a:pPr algn="ctr"/>
            <a:endParaRPr lang="en-US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MR and MC – HealthPill, Inc.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+mn-lt"/>
              </a:rPr>
              <a:t>HealthPill’s MR curve is downward sloping.</a:t>
            </a:r>
          </a:p>
          <a:p>
            <a:r>
              <a:rPr lang="en-US" sz="2200" dirty="0" err="1" smtClean="0">
                <a:latin typeface="+mn-lt"/>
              </a:rPr>
              <a:t>HealthPill’s</a:t>
            </a:r>
            <a:r>
              <a:rPr lang="en-US" sz="2200" dirty="0" smtClean="0">
                <a:latin typeface="+mn-lt"/>
              </a:rPr>
              <a:t> MC curve is upward-sloping over the relevant range of quantity.</a:t>
            </a:r>
          </a:p>
          <a:p>
            <a:r>
              <a:rPr lang="en-US" sz="2200" dirty="0" err="1" smtClean="0">
                <a:latin typeface="+mn-lt"/>
              </a:rPr>
              <a:t>HealthPill’s</a:t>
            </a:r>
            <a:r>
              <a:rPr lang="en-US" sz="2200" dirty="0" smtClean="0">
                <a:latin typeface="+mn-lt"/>
              </a:rPr>
              <a:t> profit-maximizing quantity is 5, which is the quantity at which MR=MC (same as slide 18).</a:t>
            </a:r>
          </a:p>
          <a:p>
            <a:endParaRPr lang="en-US" sz="24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Shape 177" descr="CNX_Econ2e_C09_005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6320" y="1828800"/>
            <a:ext cx="3840480" cy="3108960"/>
          </a:xfrm>
          <a:prstGeom prst="rect">
            <a:avLst/>
          </a:prstGeom>
          <a:noFill/>
          <a:ln w="25400" cmpd="dbl"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MR and MC – HealthPill, Inc.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+mn-lt"/>
              </a:rPr>
              <a:t>If HealthPill produces Q less than 5, MR &gt; MC and HealthPill could increase profits by producing more.</a:t>
            </a:r>
          </a:p>
          <a:p>
            <a:r>
              <a:rPr lang="en-US" sz="2200" dirty="0" smtClean="0">
                <a:latin typeface="+mn-lt"/>
              </a:rPr>
              <a:t>If HealthPill produces Q more than 5, MR &lt; MC and HealthPill could increase profits by producing less.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Shape 177" descr="CNX_Econ2e_C09_005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6320" y="1828800"/>
            <a:ext cx="3840480" cy="3108960"/>
          </a:xfrm>
          <a:prstGeom prst="rect">
            <a:avLst/>
          </a:prstGeom>
          <a:noFill/>
          <a:ln w="25400" cmpd="dbl"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HealthPill’s Profits   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+mn-lt"/>
                <a:cs typeface="Calibri" panose="020F0502020204030204" pitchFamily="34" charset="0"/>
              </a:rPr>
              <a:t>This graph adds the Average Cost curve and the Demand curve to the previous graph to illustrate HealthPill’s profit.</a:t>
            </a:r>
          </a:p>
          <a:p>
            <a:r>
              <a:rPr lang="en-US" sz="2200" dirty="0" smtClean="0">
                <a:latin typeface="+mn-lt"/>
                <a:cs typeface="Calibri" panose="020F0502020204030204" pitchFamily="34" charset="0"/>
              </a:rPr>
              <a:t>The entire shaded area (both light- and dark-shaded areas) represents total revenue; the light-shaded area is total cost; and the dark-shaded area is profit.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Shape 193" descr="CNX_Econ2e_C09_006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7760" y="1828800"/>
            <a:ext cx="3657600" cy="3200400"/>
          </a:xfrm>
          <a:prstGeom prst="rect">
            <a:avLst/>
          </a:prstGeom>
          <a:noFill/>
          <a:ln w="25400" cmpd="dbl"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1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Summarizing the Monopolist’s Output and Price Decision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Step 1: What is the profit-maximizing level of output?</a:t>
            </a:r>
          </a:p>
          <a:p>
            <a:r>
              <a:rPr lang="en-US" sz="2600" dirty="0" smtClean="0">
                <a:latin typeface="+mn-lt"/>
              </a:rPr>
              <a:t>Step 2: What is the price consistent with the profit-maximizing level of output?</a:t>
            </a:r>
          </a:p>
          <a:p>
            <a:r>
              <a:rPr lang="en-US" sz="2600" dirty="0" smtClean="0">
                <a:latin typeface="+mn-lt"/>
              </a:rPr>
              <a:t>Step 3: What are total cost, total revenue and total profit at the profit-maximizing level of output?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Profit-Maximizing Price and Quantity for a Monopolist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100" dirty="0" smtClean="0">
                <a:latin typeface="+mn-lt"/>
              </a:rPr>
              <a:t>Step 1: The monopolist chooses the profit-maximizing quantity by choosing the quantity at which MR=MC.  That quantity equals Q</a:t>
            </a:r>
            <a:r>
              <a:rPr lang="en-US" sz="2100" baseline="-25000" dirty="0" smtClean="0">
                <a:latin typeface="+mn-lt"/>
              </a:rPr>
              <a:t>1</a:t>
            </a:r>
          </a:p>
          <a:p>
            <a:r>
              <a:rPr lang="en-US" sz="2100" dirty="0" smtClean="0">
                <a:latin typeface="+mn-lt"/>
              </a:rPr>
              <a:t>Step 2: The monopolist decides what price to charge by choosing the point on the demand curve that corresponds to Q</a:t>
            </a:r>
            <a:r>
              <a:rPr lang="en-US" sz="2100" baseline="-25000" dirty="0" smtClean="0">
                <a:latin typeface="+mn-lt"/>
              </a:rPr>
              <a:t>1</a:t>
            </a:r>
            <a:r>
              <a:rPr lang="en-US" sz="2100" dirty="0" smtClean="0">
                <a:latin typeface="+mn-lt"/>
              </a:rPr>
              <a:t>.  That price equals P</a:t>
            </a:r>
            <a:r>
              <a:rPr lang="en-US" sz="2100" baseline="-25000" dirty="0" smtClean="0">
                <a:latin typeface="+mn-lt"/>
              </a:rPr>
              <a:t>1</a:t>
            </a:r>
            <a:endParaRPr lang="en-US" sz="2100" dirty="0" smtClean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hape 216" descr="CNX_Econ2e_C09_007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7760" y="1828800"/>
            <a:ext cx="3840480" cy="3200400"/>
          </a:xfrm>
          <a:prstGeom prst="rect">
            <a:avLst/>
          </a:prstGeom>
          <a:noFill/>
          <a:ln w="25400" cmpd="dbl"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Profit-Maximizing Price and Quantity for a Monopolist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100" dirty="0" smtClean="0">
                <a:latin typeface="+mn-lt"/>
              </a:rPr>
              <a:t>Step 3: The monopolist calculates total revenue, total cost and profit.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 smtClean="0">
                <a:latin typeface="+mn-lt"/>
              </a:rPr>
              <a:t>Total revenue = P</a:t>
            </a:r>
            <a:r>
              <a:rPr lang="en-US" sz="2100" baseline="-25000" dirty="0" smtClean="0">
                <a:latin typeface="+mn-lt"/>
              </a:rPr>
              <a:t>1 </a:t>
            </a:r>
            <a:r>
              <a:rPr lang="en-US" sz="2100" dirty="0" smtClean="0">
                <a:latin typeface="+mn-lt"/>
              </a:rPr>
              <a:t>x Q</a:t>
            </a:r>
            <a:r>
              <a:rPr lang="en-US" sz="2100" baseline="-25000" dirty="0" smtClean="0">
                <a:latin typeface="+mn-lt"/>
              </a:rPr>
              <a:t>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 smtClean="0">
                <a:latin typeface="+mn-lt"/>
              </a:rPr>
              <a:t>Total cost = P</a:t>
            </a:r>
            <a:r>
              <a:rPr lang="en-US" sz="2100" baseline="-25000" dirty="0" smtClean="0">
                <a:latin typeface="+mn-lt"/>
              </a:rPr>
              <a:t>2</a:t>
            </a:r>
            <a:r>
              <a:rPr lang="en-US" sz="2100" dirty="0" smtClean="0">
                <a:latin typeface="+mn-lt"/>
              </a:rPr>
              <a:t> x Q</a:t>
            </a:r>
            <a:r>
              <a:rPr lang="en-US" sz="2100" baseline="-25000" dirty="0" smtClean="0">
                <a:latin typeface="+mn-lt"/>
              </a:rPr>
              <a:t>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 smtClean="0">
                <a:latin typeface="+mn-lt"/>
              </a:rPr>
              <a:t>Profit = Total revenue – Total cost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>
                <a:latin typeface="+mn-lt"/>
              </a:rPr>
              <a:t>P</a:t>
            </a:r>
            <a:r>
              <a:rPr lang="en-US" sz="2100" dirty="0" smtClean="0">
                <a:latin typeface="+mn-lt"/>
              </a:rPr>
              <a:t>rofit is shown as the shaded rectangle P</a:t>
            </a:r>
            <a:r>
              <a:rPr lang="en-US" sz="2100" baseline="-25000" dirty="0" smtClean="0">
                <a:latin typeface="+mn-lt"/>
              </a:rPr>
              <a:t>1</a:t>
            </a:r>
            <a:r>
              <a:rPr lang="en-US" sz="2100" dirty="0" smtClean="0">
                <a:latin typeface="+mn-lt"/>
              </a:rPr>
              <a:t>RSP</a:t>
            </a:r>
            <a:r>
              <a:rPr lang="en-US" sz="2100" baseline="-25000" dirty="0" smtClean="0">
                <a:latin typeface="+mn-lt"/>
              </a:rPr>
              <a:t>2</a:t>
            </a:r>
            <a:r>
              <a:rPr lang="en-US" sz="2100" dirty="0" smtClean="0">
                <a:latin typeface="+mn-lt"/>
              </a:rPr>
              <a:t>.</a:t>
            </a:r>
          </a:p>
          <a:p>
            <a:endParaRPr lang="en-US" sz="20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hape 216" descr="CNX_Econ2e_C09_007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9968" y="1828800"/>
            <a:ext cx="3886200" cy="3200400"/>
          </a:xfrm>
          <a:prstGeom prst="rect">
            <a:avLst/>
          </a:prstGeom>
          <a:noFill/>
          <a:ln w="25400" cmpd="dbl"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What’s the Problem With Monopoly?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Monopolists are often characterized as greedy, predatory and bad public citizens.</a:t>
            </a:r>
          </a:p>
          <a:p>
            <a:r>
              <a:rPr lang="en-US" sz="2600" dirty="0" smtClean="0">
                <a:latin typeface="+mn-lt"/>
              </a:rPr>
              <a:t>To economists, however, the fundamental problem with monopoly is that the monopolist supplies too little output at too high a price.</a:t>
            </a:r>
          </a:p>
          <a:p>
            <a:r>
              <a:rPr lang="en-US" sz="2600" dirty="0" smtClean="0">
                <a:latin typeface="+mn-lt"/>
              </a:rPr>
              <a:t>Technically speaking, the monopolist fails to achieve </a:t>
            </a:r>
            <a:r>
              <a:rPr lang="en-US" sz="2600" b="1" dirty="0" smtClean="0">
                <a:latin typeface="+mn-lt"/>
              </a:rPr>
              <a:t>allocative efficiency</a:t>
            </a:r>
            <a:r>
              <a:rPr lang="en-US" sz="2600" dirty="0" smtClean="0">
                <a:latin typeface="+mn-lt"/>
              </a:rPr>
              <a:t>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Is There Anything Good About Monopoly?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As we’ve already seen, some monopolies are created by governments as a way of promoting innovation.</a:t>
            </a:r>
          </a:p>
          <a:p>
            <a:r>
              <a:rPr lang="en-US" sz="2600" dirty="0" smtClean="0">
                <a:latin typeface="+mn-lt"/>
              </a:rPr>
              <a:t>The video below summarizes both the bad and the good of monopoly.</a:t>
            </a:r>
          </a:p>
          <a:p>
            <a:pPr marL="0" indent="0" algn="ctr">
              <a:buNone/>
            </a:pPr>
            <a:r>
              <a:rPr lang="en-US" sz="2200" dirty="0" smtClean="0">
                <a:latin typeface="+mn-lt"/>
                <a:hlinkClick r:id="rId2"/>
              </a:rPr>
              <a:t>https</a:t>
            </a:r>
            <a:r>
              <a:rPr lang="en-US" sz="2200" dirty="0">
                <a:latin typeface="+mn-lt"/>
                <a:hlinkClick r:id="rId2"/>
              </a:rPr>
              <a:t>://mru.org/courses/principles-economics-microeconomics/costs-benefits-monopoly-pharmaceutical-companies</a:t>
            </a:r>
            <a:endParaRPr lang="en-US" sz="2200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5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Discrimination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Price discrimination refers to the practice of sellers charging different prices for the same product when the price differences are not justified by differences in cost. </a:t>
            </a:r>
          </a:p>
          <a:p>
            <a:r>
              <a:rPr lang="en-US" sz="2600" dirty="0" smtClean="0">
                <a:latin typeface="+mn-lt"/>
              </a:rPr>
              <a:t>Three conditions must exist in order to price discrimination to be practiced.</a:t>
            </a:r>
          </a:p>
          <a:p>
            <a:pPr lvl="1"/>
            <a:r>
              <a:rPr lang="en-US" sz="2200" dirty="0" smtClean="0">
                <a:latin typeface="+mn-lt"/>
              </a:rPr>
              <a:t>The seller must face a downward-sloping demand curve.</a:t>
            </a:r>
          </a:p>
          <a:p>
            <a:pPr lvl="1"/>
            <a:r>
              <a:rPr lang="en-US" sz="2200" dirty="0" smtClean="0">
                <a:latin typeface="+mn-lt"/>
              </a:rPr>
              <a:t>The seller must be able to segment the market into groups willing to pay different prices.</a:t>
            </a:r>
          </a:p>
          <a:p>
            <a:pPr lvl="1"/>
            <a:r>
              <a:rPr lang="en-US" sz="2200" dirty="0" smtClean="0">
                <a:latin typeface="+mn-lt"/>
              </a:rPr>
              <a:t>The seller must be able to prevent sellers from engaging in arbitrage.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Key Questions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What is a monopoly and how does it differ from perfect competition?</a:t>
            </a:r>
          </a:p>
          <a:p>
            <a:r>
              <a:rPr lang="en-US" sz="2600" dirty="0" smtClean="0">
                <a:latin typeface="+mn-lt"/>
              </a:rPr>
              <a:t>What are barriers to entry?   </a:t>
            </a:r>
          </a:p>
          <a:p>
            <a:r>
              <a:rPr lang="en-US" sz="2600" dirty="0" smtClean="0">
                <a:latin typeface="+mn-lt"/>
              </a:rPr>
              <a:t>How does the monopolist make output and price decisions, and calculate profit?</a:t>
            </a:r>
          </a:p>
          <a:p>
            <a:r>
              <a:rPr lang="en-US" sz="2600" dirty="0" smtClean="0">
                <a:latin typeface="+mn-lt"/>
              </a:rPr>
              <a:t>What is the problem with monopoly?</a:t>
            </a:r>
          </a:p>
          <a:p>
            <a:r>
              <a:rPr lang="en-US" sz="2600" dirty="0" smtClean="0">
                <a:latin typeface="+mn-lt"/>
              </a:rPr>
              <a:t>What is price discrimination and why do firms do it?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Discrimination and the Demand Curve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Perfect competitors, facing a horizontal demand curve, have no incentive to charge a lower price and no ability to charge a higher price. </a:t>
            </a:r>
          </a:p>
          <a:p>
            <a:r>
              <a:rPr lang="en-US" sz="2600" dirty="0" smtClean="0">
                <a:latin typeface="+mn-lt"/>
              </a:rPr>
              <a:t>Monopolists and other imperfect competitors who face a downward-sloping demand curve can increase their profits if they can identify what price buyers are actually willing to pay for the good.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Discrimination and Price Elasticity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Profitable segmentation of the market requires that buyers have different price elasticities of demand and that sellers be able to identify them.</a:t>
            </a:r>
          </a:p>
          <a:p>
            <a:r>
              <a:rPr lang="en-US" sz="2600" dirty="0" smtClean="0">
                <a:latin typeface="+mn-lt"/>
              </a:rPr>
              <a:t>Once groups are identified, sellers maximize their profits by charging a higher price to buyers with the lower price elasticity and a lower price to buyers with the higher price elasticity.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Discrimination and Arbitrage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  <a:cs typeface="Calibri" panose="020F0502020204030204" pitchFamily="34" charset="0"/>
              </a:rPr>
              <a:t>Arbitrage refers to the ability to make a profit by buying a good at a low price in one market and reselling it at a higher price in another.</a:t>
            </a:r>
          </a:p>
          <a:p>
            <a:r>
              <a:rPr lang="en-US" sz="2600" dirty="0" smtClean="0">
                <a:latin typeface="+mn-lt"/>
                <a:cs typeface="Calibri" panose="020F0502020204030204" pitchFamily="34" charset="0"/>
              </a:rPr>
              <a:t>In order to profit from price discrimination, sellers must be able to prevent arbitrage by buyers.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Discrimination in Practice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Price discrimination in restraint of trade is specifically prohibited by the Robinson-Patman Act of 1936.</a:t>
            </a:r>
          </a:p>
          <a:p>
            <a:r>
              <a:rPr lang="en-US" sz="2600" dirty="0" smtClean="0">
                <a:latin typeface="+mn-lt"/>
              </a:rPr>
              <a:t>However, price discrimination is widely practiced as in…</a:t>
            </a:r>
          </a:p>
          <a:p>
            <a:pPr lvl="1"/>
            <a:r>
              <a:rPr lang="en-US" sz="2200" dirty="0" smtClean="0">
                <a:latin typeface="+mn-lt"/>
              </a:rPr>
              <a:t>Lower prices for children than adults at movie theatres.</a:t>
            </a:r>
          </a:p>
          <a:p>
            <a:pPr lvl="1"/>
            <a:r>
              <a:rPr lang="en-US" sz="2200" dirty="0" smtClean="0">
                <a:latin typeface="+mn-lt"/>
              </a:rPr>
              <a:t>Lower electric rates for industrial than residential customers.</a:t>
            </a:r>
          </a:p>
          <a:p>
            <a:pPr lvl="1"/>
            <a:r>
              <a:rPr lang="en-US" sz="2200" dirty="0" smtClean="0">
                <a:latin typeface="+mn-lt"/>
              </a:rPr>
              <a:t>Senior discounts at restaurants, hotels and car rentals.</a:t>
            </a:r>
          </a:p>
          <a:p>
            <a:r>
              <a:rPr lang="en-US" sz="2600" dirty="0" smtClean="0">
                <a:latin typeface="+mn-lt"/>
              </a:rPr>
              <a:t>Some economists argue that price discrimination increases allocative efficiency.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 is a Monopoly?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 monopoly is a single seller that controls the entire (or, practically speaking, almost the entire) supply of a good or service within a defined market.</a:t>
            </a:r>
          </a:p>
          <a:p>
            <a:r>
              <a:rPr lang="en-US" sz="2600" dirty="0" smtClean="0">
                <a:latin typeface="+mn-lt"/>
              </a:rPr>
              <a:t>Monopolies may exist at the national or international level such as Microsoft for web browsers or DeBeers for diamonds.</a:t>
            </a:r>
          </a:p>
          <a:p>
            <a:r>
              <a:rPr lang="en-US" sz="2600" dirty="0" smtClean="0">
                <a:latin typeface="+mn-lt"/>
              </a:rPr>
              <a:t>Or they may exist at the local or regional level like a municipal water company or a “last chance” gas station in the middle of the desert.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 is a Monopoly?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+mn-lt"/>
              </a:rPr>
              <a:t>Monopolies exist because of high barriers to entry to the market.</a:t>
            </a:r>
          </a:p>
          <a:p>
            <a:r>
              <a:rPr lang="en-US" sz="2600" dirty="0" smtClean="0">
                <a:latin typeface="+mn-lt"/>
              </a:rPr>
              <a:t>In some cases, these barriers are the result of anticompetitive or predatory behavior by the existing monopolist.</a:t>
            </a:r>
          </a:p>
          <a:p>
            <a:r>
              <a:rPr lang="en-US" sz="2600" dirty="0" smtClean="0">
                <a:latin typeface="+mn-lt"/>
              </a:rPr>
              <a:t>In other cases, they’re due production technologies that exhibit significant economies of scale or to government a license that grants monopoly rights.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Monopoly vs. Perfect Competition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Number of sellers - A monopolist is a single seller while a perfect competitor competes in a market with many small sellers.</a:t>
            </a:r>
          </a:p>
          <a:p>
            <a:r>
              <a:rPr lang="en-US" sz="2600" dirty="0" smtClean="0">
                <a:latin typeface="+mn-lt"/>
              </a:rPr>
              <a:t>Homogeneity of product - A monopolist sells a unique product while a perfect competitor sells a product that has many perfect substitutes. </a:t>
            </a:r>
          </a:p>
          <a:p>
            <a:r>
              <a:rPr lang="en-US" sz="2600" dirty="0" smtClean="0">
                <a:latin typeface="+mn-lt"/>
              </a:rPr>
              <a:t>Ease of entry or exit – A monopolist creates (or is created by) barriers to entry while a perfect competitor can enter or leave the market at will.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Barriers to Entry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Barriers to entry are essential to the existence of a monopoly.  </a:t>
            </a:r>
          </a:p>
          <a:p>
            <a:r>
              <a:rPr lang="en-US" sz="2600" dirty="0" smtClean="0">
                <a:latin typeface="+mn-lt"/>
              </a:rPr>
              <a:t>They arise from the following sources:</a:t>
            </a:r>
          </a:p>
          <a:p>
            <a:pPr lvl="1"/>
            <a:r>
              <a:rPr lang="en-US" sz="2200" dirty="0" smtClean="0">
                <a:latin typeface="+mn-lt"/>
              </a:rPr>
              <a:t>Significant economies of scale (natural monopolies)</a:t>
            </a:r>
          </a:p>
          <a:p>
            <a:pPr lvl="1"/>
            <a:r>
              <a:rPr lang="en-US" sz="2200" dirty="0" smtClean="0">
                <a:latin typeface="+mn-lt"/>
              </a:rPr>
              <a:t>Control of a key resource</a:t>
            </a:r>
          </a:p>
          <a:p>
            <a:pPr lvl="1"/>
            <a:r>
              <a:rPr lang="en-US" sz="2200" dirty="0" smtClean="0">
                <a:latin typeface="+mn-lt"/>
              </a:rPr>
              <a:t>Legal monopoly status granted by government.</a:t>
            </a:r>
          </a:p>
          <a:p>
            <a:pPr lvl="1"/>
            <a:r>
              <a:rPr lang="en-US" sz="2200" dirty="0" smtClean="0">
                <a:latin typeface="+mn-lt"/>
              </a:rPr>
              <a:t>Patents, copyrights and other restrictions on competition.</a:t>
            </a:r>
          </a:p>
          <a:p>
            <a:pPr lvl="1"/>
            <a:r>
              <a:rPr lang="en-US" sz="2200" dirty="0" smtClean="0">
                <a:latin typeface="+mn-lt"/>
              </a:rPr>
              <a:t>Anticompetitive behavior by the monopolist.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Economies of Scale and Natural Monopolies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 natural monopoly arises when the long-run average cost of production declines throughout the quantity of output needed to serve the market’s demand.</a:t>
            </a:r>
          </a:p>
          <a:p>
            <a:r>
              <a:rPr lang="en-US" sz="2600" dirty="0" smtClean="0">
                <a:latin typeface="+mn-lt"/>
              </a:rPr>
              <a:t>This means that a single, larger firm has lower production costs than potential smaller competitors.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Natural Monopolies and Economies of Scale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79"/>
          <p:cNvPicPr preferRelativeResize="0">
            <a:picLocks/>
          </p:cNvPicPr>
          <p:nvPr/>
        </p:nvPicPr>
        <p:blipFill rotWithShape="1">
          <a:blip r:embed="rId3">
            <a:alphaModFix/>
          </a:blip>
          <a:stretch/>
        </p:blipFill>
        <p:spPr>
          <a:xfrm>
            <a:off x="1828800" y="1280160"/>
            <a:ext cx="5303520" cy="3657600"/>
          </a:xfrm>
          <a:prstGeom prst="rect">
            <a:avLst/>
          </a:prstGeom>
          <a:noFill/>
          <a:ln w="38100" cmpd="dbl">
            <a:noFill/>
          </a:ln>
        </p:spPr>
      </p:pic>
      <p:sp>
        <p:nvSpPr>
          <p:cNvPr id="3" name="Rectangle 2"/>
          <p:cNvSpPr/>
          <p:nvPr/>
        </p:nvSpPr>
        <p:spPr>
          <a:xfrm>
            <a:off x="640080" y="4937760"/>
            <a:ext cx="7863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this market, the demand curve intersects the firm’s LRAC at its downward-sloping part</a:t>
            </a:r>
            <a:r>
              <a:rPr lang="en-US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natural monopoly exists when the market demand occurs at a quantity </a:t>
            </a:r>
            <a:r>
              <a:rPr lang="en-US" u="sng" dirty="0"/>
              <a:t>less</a:t>
            </a:r>
            <a:r>
              <a:rPr lang="en-US" dirty="0"/>
              <a:t> than the quantity at which the LRAC is at its minimum point.</a:t>
            </a:r>
          </a:p>
        </p:txBody>
      </p:sp>
    </p:spTree>
    <p:extLst>
      <p:ext uri="{BB962C8B-B14F-4D97-AF65-F5344CB8AC3E}">
        <p14:creationId xmlns:p14="http://schemas.microsoft.com/office/powerpoint/2010/main" val="228303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2751</TotalTime>
  <Words>1906</Words>
  <Application>Microsoft Office PowerPoint</Application>
  <PresentationFormat>On-screen Show (4:3)</PresentationFormat>
  <Paragraphs>178</Paragraphs>
  <Slides>33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Helvetica</vt:lpstr>
      <vt:lpstr>Wingdings</vt:lpstr>
      <vt:lpstr>Office Theme</vt:lpstr>
      <vt:lpstr>Monopoly</vt:lpstr>
      <vt:lpstr>Acknowledgments</vt:lpstr>
      <vt:lpstr>Key Questions </vt:lpstr>
      <vt:lpstr>What is a Monopoly? (1 of 2)</vt:lpstr>
      <vt:lpstr>What is a Monopoly? (2 of 2)</vt:lpstr>
      <vt:lpstr>Monopoly vs. Perfect Competition</vt:lpstr>
      <vt:lpstr>Barriers to Entry</vt:lpstr>
      <vt:lpstr>Economies of Scale and Natural Monopolies</vt:lpstr>
      <vt:lpstr>Natural Monopolies and Economies of Scale</vt:lpstr>
      <vt:lpstr>Legal Monopoly</vt:lpstr>
      <vt:lpstr>Monopoly Rights Designed to Promote Innovation</vt:lpstr>
      <vt:lpstr>Anticompetitive Behavior by Monopolists</vt:lpstr>
      <vt:lpstr>The Monopolist’s Output and Price  Decision (1 of 2)</vt:lpstr>
      <vt:lpstr>The Monopolist’s Output and Price  Decision (2 of 2)</vt:lpstr>
      <vt:lpstr>Cost, Revenue and Profit for HealthPill, Inc.</vt:lpstr>
      <vt:lpstr>Total Cost and Total Revenue for a Monopolist </vt:lpstr>
      <vt:lpstr>Revenue, Cost and Profit – HealthPill, Inc. (1 of 2)</vt:lpstr>
      <vt:lpstr>Revenue, Cost and Profit – HealthPill, Inc. (2 of 2)</vt:lpstr>
      <vt:lpstr>Marginal Cost and Marginal Revenue for a Monopolist </vt:lpstr>
      <vt:lpstr>Why Does the Monopolist’s MR Curve Lie Below the Demand Curve?</vt:lpstr>
      <vt:lpstr>MR and MC – HealthPill, Inc. (1 of 2)</vt:lpstr>
      <vt:lpstr>MR and MC – HealthPill, Inc. (1 of 2)</vt:lpstr>
      <vt:lpstr>HealthPill’s Profits   </vt:lpstr>
      <vt:lpstr>Summarizing the Monopolist’s Output and Price Decision</vt:lpstr>
      <vt:lpstr>Profit-Maximizing Price and Quantity for a Monopolist (1 of 2)</vt:lpstr>
      <vt:lpstr>Profit-Maximizing Price and Quantity for a Monopolist (2 of 2)</vt:lpstr>
      <vt:lpstr>What’s the Problem With Monopoly? </vt:lpstr>
      <vt:lpstr>Is There Anything Good About Monopoly?</vt:lpstr>
      <vt:lpstr>Price Discrimination</vt:lpstr>
      <vt:lpstr>Price Discrimination and the Demand Curve</vt:lpstr>
      <vt:lpstr>Price Discrimination and Price Elasticity</vt:lpstr>
      <vt:lpstr>Price Discrimination and Arbitrage</vt:lpstr>
      <vt:lpstr>Price Discrimination in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Efficiency and Market Failure</dc:title>
  <dc:creator>John Fiske</dc:creator>
  <cp:lastModifiedBy>John Fiske</cp:lastModifiedBy>
  <cp:revision>190</cp:revision>
  <cp:lastPrinted>2019-06-06T12:57:35Z</cp:lastPrinted>
  <dcterms:created xsi:type="dcterms:W3CDTF">2019-03-29T18:35:26Z</dcterms:created>
  <dcterms:modified xsi:type="dcterms:W3CDTF">2019-08-19T17:49:34Z</dcterms:modified>
</cp:coreProperties>
</file>