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9"/>
  </p:notesMasterIdLst>
  <p:handoutMasterIdLst>
    <p:handoutMasterId r:id="rId40"/>
  </p:handoutMasterIdLst>
  <p:sldIdLst>
    <p:sldId id="256" r:id="rId2"/>
    <p:sldId id="330" r:id="rId3"/>
    <p:sldId id="358" r:id="rId4"/>
    <p:sldId id="286" r:id="rId5"/>
    <p:sldId id="324" r:id="rId6"/>
    <p:sldId id="305" r:id="rId7"/>
    <p:sldId id="310" r:id="rId8"/>
    <p:sldId id="360" r:id="rId9"/>
    <p:sldId id="343" r:id="rId10"/>
    <p:sldId id="311" r:id="rId11"/>
    <p:sldId id="270" r:id="rId12"/>
    <p:sldId id="355" r:id="rId13"/>
    <p:sldId id="264" r:id="rId14"/>
    <p:sldId id="271" r:id="rId15"/>
    <p:sldId id="312" r:id="rId16"/>
    <p:sldId id="334" r:id="rId17"/>
    <p:sldId id="262" r:id="rId18"/>
    <p:sldId id="339" r:id="rId19"/>
    <p:sldId id="340" r:id="rId20"/>
    <p:sldId id="341" r:id="rId21"/>
    <p:sldId id="342" r:id="rId22"/>
    <p:sldId id="335" r:id="rId23"/>
    <p:sldId id="336" r:id="rId24"/>
    <p:sldId id="361" r:id="rId25"/>
    <p:sldId id="351" r:id="rId26"/>
    <p:sldId id="347" r:id="rId27"/>
    <p:sldId id="338" r:id="rId28"/>
    <p:sldId id="350" r:id="rId29"/>
    <p:sldId id="354" r:id="rId30"/>
    <p:sldId id="356" r:id="rId31"/>
    <p:sldId id="357" r:id="rId32"/>
    <p:sldId id="346" r:id="rId33"/>
    <p:sldId id="352" r:id="rId34"/>
    <p:sldId id="349" r:id="rId35"/>
    <p:sldId id="344" r:id="rId36"/>
    <p:sldId id="359" r:id="rId37"/>
    <p:sldId id="345" r:id="rId3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11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6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EE68B13-9F9A-4A0C-A136-351263A03169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B38A37F-F213-4903-91D6-0E09B5EBD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8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CA17-42F7-435E-BABD-75E6D44836E5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3A94-783F-42B0-A027-1CA4EABC8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4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4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74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61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814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04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67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15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06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B59-0888-4456-BD8B-F11E359CF84A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8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61C-6CED-4AD4-8019-0400AE2B622F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1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5C75-386B-436E-AECC-F603F31CAC1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118-A129-487F-90CF-FE99C6F5B27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2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D355-2A81-4E00-AD18-7134E46BF64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7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DD68-9261-4DBB-9C98-D9502324E90A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9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BF58-AAEC-424D-97FC-0EB75A063469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0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9C-4CB9-4F6E-9DE4-F7AE8A23AAC1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7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8967-8FCA-48F3-A051-19F4ACDDD306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19DF-E7C0-4693-9134-0271F40F240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92AF-D534-4EBA-8FF6-0C7A4DB33CC4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4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6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economics-finance-domain/ap-microeconomics/imperfect-competition/introduction-to-imperfect-competition/v/marginal-revenue-and-marginal-cost-in-imperfect-competi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tax.org/details/books/principles-microeconomics-2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9Lo2fgxWHw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94021"/>
            <a:ext cx="6858000" cy="17907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+mn-lt"/>
              </a:rPr>
              <a:t>Imperfect Competition</a:t>
            </a:r>
            <a:endParaRPr lang="en-US" sz="5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82648"/>
            <a:ext cx="6858000" cy="124182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869247"/>
            <a:ext cx="9144000" cy="0"/>
          </a:xfrm>
          <a:prstGeom prst="line">
            <a:avLst/>
          </a:prstGeom>
          <a:ln w="101600" cmpd="tri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9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Perceived Demand for Firms in Different Market Structures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754880"/>
            <a:ext cx="786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Helvetica" panose="020B0604020202020204" pitchFamily="34" charset="0"/>
              </a:rPr>
              <a:t>Panel (a):</a:t>
            </a:r>
            <a:r>
              <a:rPr lang="en-US" b="1" dirty="0" smtClean="0">
                <a:cs typeface="Helvetica" panose="020B0604020202020204" pitchFamily="34" charset="0"/>
              </a:rPr>
              <a:t> </a:t>
            </a:r>
            <a:r>
              <a:rPr lang="en-US" dirty="0" smtClean="0">
                <a:cs typeface="Helvetica" panose="020B0604020202020204" pitchFamily="34" charset="0"/>
              </a:rPr>
              <a:t>The </a:t>
            </a:r>
            <a:r>
              <a:rPr lang="en-US" b="1" dirty="0" smtClean="0">
                <a:cs typeface="Helvetica" panose="020B0604020202020204" pitchFamily="34" charset="0"/>
              </a:rPr>
              <a:t>perfect competitor</a:t>
            </a:r>
            <a:r>
              <a:rPr lang="en-US" dirty="0" smtClean="0">
                <a:cs typeface="Helvetica" panose="020B0604020202020204" pitchFamily="34" charset="0"/>
              </a:rPr>
              <a:t> can sell any quantity at the market price.</a:t>
            </a:r>
          </a:p>
          <a:p>
            <a:r>
              <a:rPr lang="en-US" dirty="0" smtClean="0">
                <a:cs typeface="Helvetica" panose="020B0604020202020204" pitchFamily="34" charset="0"/>
              </a:rPr>
              <a:t>Panel (b):</a:t>
            </a:r>
            <a:r>
              <a:rPr lang="en-US" b="1" dirty="0" smtClean="0">
                <a:cs typeface="Helvetica" panose="020B0604020202020204" pitchFamily="34" charset="0"/>
              </a:rPr>
              <a:t> </a:t>
            </a:r>
            <a:r>
              <a:rPr lang="en-US" dirty="0" smtClean="0">
                <a:cs typeface="Helvetica" panose="020B0604020202020204" pitchFamily="34" charset="0"/>
              </a:rPr>
              <a:t>The </a:t>
            </a:r>
            <a:r>
              <a:rPr lang="en-US" b="1" dirty="0" smtClean="0">
                <a:cs typeface="Helvetica" panose="020B0604020202020204" pitchFamily="34" charset="0"/>
              </a:rPr>
              <a:t>monopolist</a:t>
            </a:r>
            <a:r>
              <a:rPr lang="en-US" dirty="0" smtClean="0">
                <a:cs typeface="Helvetica" panose="020B0604020202020204" pitchFamily="34" charset="0"/>
              </a:rPr>
              <a:t> must lower his price in order to sell more.</a:t>
            </a:r>
          </a:p>
          <a:p>
            <a:r>
              <a:rPr lang="en-US" dirty="0" smtClean="0">
                <a:cs typeface="Helvetica" panose="020B0604020202020204" pitchFamily="34" charset="0"/>
              </a:rPr>
              <a:t>Panel (c):  The </a:t>
            </a:r>
            <a:r>
              <a:rPr lang="en-US" b="1" dirty="0" smtClean="0">
                <a:cs typeface="Helvetica" panose="020B0604020202020204" pitchFamily="34" charset="0"/>
              </a:rPr>
              <a:t>monopolistic competitor</a:t>
            </a:r>
            <a:r>
              <a:rPr lang="en-US" dirty="0" smtClean="0">
                <a:cs typeface="Helvetica" panose="020B0604020202020204" pitchFamily="34" charset="0"/>
              </a:rPr>
              <a:t> must also lower price to sell more but faces a more elastic demand curve.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10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79" descr="CNX_Econ_C10_008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80" y="1554480"/>
            <a:ext cx="7863840" cy="310896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94897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Marginal Cost and Marginal Revenue: Perfect vs. Imperfect Competition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Let’s review marginal cost and marginal revenue under perfect and imperfect competition.</a:t>
            </a:r>
          </a:p>
          <a:p>
            <a:pPr marL="0" indent="0" algn="ctr">
              <a:buNone/>
            </a:pPr>
            <a:r>
              <a:rPr lang="en-US" sz="2200" dirty="0" smtClean="0">
                <a:latin typeface="+mn-lt"/>
                <a:hlinkClick r:id="rId2"/>
              </a:rPr>
              <a:t>https</a:t>
            </a:r>
            <a:r>
              <a:rPr lang="en-US" sz="2200" dirty="0">
                <a:latin typeface="+mn-lt"/>
                <a:hlinkClick r:id="rId2"/>
              </a:rPr>
              <a:t>://www.khanacademy.org/economics-finance-domain/ap-microeconomics/imperfect-competition/introduction-to-imperfect-competition/v/marginal-revenue-and-marginal-cost-in-imperfect-competition</a:t>
            </a:r>
            <a:endParaRPr lang="en-US" sz="2200" dirty="0" smtClean="0">
              <a:latin typeface="+mn-lt"/>
            </a:endParaRP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Price and Output Decisions Under Monopolistic Competition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 monopolistic competitor maximizes profits by producing the output at which marginal revenue (MR) equals marginal cost (MC). </a:t>
            </a:r>
          </a:p>
          <a:p>
            <a:r>
              <a:rPr lang="en-US" sz="2600" dirty="0" smtClean="0">
                <a:latin typeface="+mn-lt"/>
              </a:rPr>
              <a:t>The price (P) at which this output is sold is determined by the position of the demand curve.</a:t>
            </a:r>
          </a:p>
          <a:p>
            <a:r>
              <a:rPr lang="en-US" sz="2600" dirty="0" smtClean="0">
                <a:latin typeface="+mn-lt"/>
              </a:rPr>
              <a:t>As in monopoly, at the profit-maximizing output, P &gt; MR</a:t>
            </a: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14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Example of Profit-Maximizing Price and Quantity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n-lt"/>
              </a:rPr>
              <a:t>To maximize profits, the firm would choose the Q at which  MR = MC.</a:t>
            </a:r>
          </a:p>
          <a:p>
            <a:r>
              <a:rPr lang="en-US" sz="2400" dirty="0" smtClean="0">
                <a:latin typeface="+mn-lt"/>
              </a:rPr>
              <a:t>In this example, profit-maximizing Q equals 40. </a:t>
            </a:r>
          </a:p>
          <a:p>
            <a:r>
              <a:rPr lang="en-US" sz="2400" dirty="0" smtClean="0">
                <a:latin typeface="+mn-lt"/>
              </a:rPr>
              <a:t>The price, which is $16, is found by the intersection of a vertical line at Q=40 and the demand curve.  </a:t>
            </a:r>
            <a:endParaRPr lang="en-US" sz="2400" dirty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13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114" descr="CNX_Econ2e_C10_004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7760" y="1828800"/>
            <a:ext cx="3749040" cy="338328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16386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Entry and Exit in Monopolistic Competition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Due to low barriers to entry, if firms in a monopolistic competitive industry are earning an economic profit, other firms will enter the industry.</a:t>
            </a:r>
          </a:p>
          <a:p>
            <a:pPr lvl="1"/>
            <a:r>
              <a:rPr lang="en-US" sz="2200" dirty="0" smtClean="0">
                <a:latin typeface="+mn-lt"/>
              </a:rPr>
              <a:t>This will shift the demand curves of the original firms to the left.</a:t>
            </a:r>
          </a:p>
          <a:p>
            <a:r>
              <a:rPr lang="en-US" sz="2600" dirty="0" smtClean="0">
                <a:latin typeface="+mn-lt"/>
              </a:rPr>
              <a:t>Likewise, if firms are suffering an economic loss, existing firms will leave.</a:t>
            </a:r>
          </a:p>
          <a:p>
            <a:pPr lvl="1"/>
            <a:r>
              <a:rPr lang="en-US" sz="2200" dirty="0" smtClean="0">
                <a:latin typeface="+mn-lt"/>
              </a:rPr>
              <a:t>This will shift the demand curves of the remaining firms to the right.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8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Entry and Exit in Monopolistic Competition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754880"/>
            <a:ext cx="786384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Helvetica" panose="020B0604020202020204" pitchFamily="34" charset="0"/>
              </a:rPr>
              <a:t>Panel (a):  Existing firm is earning an </a:t>
            </a:r>
            <a:r>
              <a:rPr lang="en-US" b="1" dirty="0" smtClean="0">
                <a:cs typeface="Helvetica" panose="020B0604020202020204" pitchFamily="34" charset="0"/>
              </a:rPr>
              <a:t>economic profit </a:t>
            </a:r>
            <a:r>
              <a:rPr lang="en-US" dirty="0" smtClean="0">
                <a:cs typeface="Helvetica" panose="020B0604020202020204" pitchFamily="34" charset="0"/>
              </a:rPr>
              <a:t>at equilibrium P</a:t>
            </a:r>
            <a:r>
              <a:rPr lang="en-US" baseline="-25000" dirty="0" smtClean="0">
                <a:cs typeface="Helvetica" panose="020B0604020202020204" pitchFamily="34" charset="0"/>
              </a:rPr>
              <a:t>0</a:t>
            </a:r>
            <a:r>
              <a:rPr lang="en-US" dirty="0" smtClean="0">
                <a:cs typeface="Helvetica" panose="020B0604020202020204" pitchFamily="34" charset="0"/>
              </a:rPr>
              <a:t> and Q</a:t>
            </a:r>
            <a:r>
              <a:rPr lang="en-US" baseline="-25000" dirty="0" smtClean="0">
                <a:cs typeface="Helvetica" panose="020B0604020202020204" pitchFamily="34" charset="0"/>
              </a:rPr>
              <a:t>0 </a:t>
            </a:r>
            <a:r>
              <a:rPr lang="en-US" dirty="0" smtClean="0">
                <a:cs typeface="Helvetica" panose="020B0604020202020204" pitchFamily="34" charset="0"/>
              </a:rPr>
              <a:t>.  New firms are induced to enter, shifting existing firm’s demand curve leftward from D</a:t>
            </a:r>
            <a:r>
              <a:rPr lang="en-US" baseline="-25000" dirty="0" smtClean="0">
                <a:cs typeface="Helvetica" panose="020B0604020202020204" pitchFamily="34" charset="0"/>
              </a:rPr>
              <a:t>0</a:t>
            </a:r>
            <a:r>
              <a:rPr lang="en-US" dirty="0" smtClean="0">
                <a:cs typeface="Helvetica" panose="020B0604020202020204" pitchFamily="34" charset="0"/>
              </a:rPr>
              <a:t> to D</a:t>
            </a:r>
            <a:r>
              <a:rPr lang="en-US" baseline="-25000" dirty="0" smtClean="0">
                <a:cs typeface="Helvetica" panose="020B0604020202020204" pitchFamily="34" charset="0"/>
              </a:rPr>
              <a:t>1</a:t>
            </a:r>
            <a:r>
              <a:rPr lang="en-US" dirty="0" smtClean="0">
                <a:cs typeface="Helvetica" panose="020B0604020202020204" pitchFamily="34" charset="0"/>
              </a:rPr>
              <a:t>.  At new equilibrium P</a:t>
            </a:r>
            <a:r>
              <a:rPr lang="en-US" baseline="-25000" dirty="0" smtClean="0">
                <a:cs typeface="Helvetica" panose="020B0604020202020204" pitchFamily="34" charset="0"/>
              </a:rPr>
              <a:t>1</a:t>
            </a:r>
            <a:r>
              <a:rPr lang="en-US" dirty="0" smtClean="0">
                <a:cs typeface="Helvetica" panose="020B0604020202020204" pitchFamily="34" charset="0"/>
              </a:rPr>
              <a:t> and Q</a:t>
            </a:r>
            <a:r>
              <a:rPr lang="en-US" baseline="-25000" dirty="0" smtClean="0">
                <a:cs typeface="Helvetica" panose="020B0604020202020204" pitchFamily="34" charset="0"/>
              </a:rPr>
              <a:t>1</a:t>
            </a:r>
            <a:r>
              <a:rPr lang="en-US" dirty="0" smtClean="0">
                <a:cs typeface="Helvetica" panose="020B0604020202020204" pitchFamily="34" charset="0"/>
              </a:rPr>
              <a:t>, existing firm is earning a </a:t>
            </a:r>
            <a:r>
              <a:rPr lang="en-US" b="1" dirty="0" smtClean="0">
                <a:cs typeface="Helvetica" panose="020B0604020202020204" pitchFamily="34" charset="0"/>
              </a:rPr>
              <a:t>normal profit</a:t>
            </a:r>
            <a:r>
              <a:rPr lang="en-US" dirty="0" smtClean="0">
                <a:cs typeface="Helvetica" panose="020B0604020202020204" pitchFamily="34" charset="0"/>
              </a:rPr>
              <a:t> 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15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128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80" y="1554480"/>
            <a:ext cx="7863840" cy="310896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53308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Entry and Exit in Monopolistic Competition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(3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754880"/>
            <a:ext cx="786384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Helvetica" panose="020B0604020202020204" pitchFamily="34" charset="0"/>
              </a:rPr>
              <a:t>Panel (b):  Existing firm is suffering an </a:t>
            </a:r>
            <a:r>
              <a:rPr lang="en-US" b="1" dirty="0" smtClean="0">
                <a:cs typeface="Helvetica" panose="020B0604020202020204" pitchFamily="34" charset="0"/>
              </a:rPr>
              <a:t>economic loss </a:t>
            </a:r>
            <a:r>
              <a:rPr lang="en-US" dirty="0" smtClean="0">
                <a:cs typeface="Helvetica" panose="020B0604020202020204" pitchFamily="34" charset="0"/>
              </a:rPr>
              <a:t>at equilibrium P</a:t>
            </a:r>
            <a:r>
              <a:rPr lang="en-US" baseline="-25000" dirty="0" smtClean="0">
                <a:cs typeface="Helvetica" panose="020B0604020202020204" pitchFamily="34" charset="0"/>
              </a:rPr>
              <a:t>0</a:t>
            </a:r>
            <a:r>
              <a:rPr lang="en-US" dirty="0" smtClean="0">
                <a:cs typeface="Helvetica" panose="020B0604020202020204" pitchFamily="34" charset="0"/>
              </a:rPr>
              <a:t> and Q</a:t>
            </a:r>
            <a:r>
              <a:rPr lang="en-US" baseline="-25000" dirty="0" smtClean="0">
                <a:cs typeface="Helvetica" panose="020B0604020202020204" pitchFamily="34" charset="0"/>
              </a:rPr>
              <a:t>0</a:t>
            </a:r>
            <a:r>
              <a:rPr lang="en-US" dirty="0" smtClean="0">
                <a:cs typeface="Helvetica" panose="020B0604020202020204" pitchFamily="34" charset="0"/>
              </a:rPr>
              <a:t>. Some existing firms are induced to leave, shifting remaining firm’s demand curve rightward from D</a:t>
            </a:r>
            <a:r>
              <a:rPr lang="en-US" baseline="-25000" dirty="0" smtClean="0">
                <a:cs typeface="Helvetica" panose="020B0604020202020204" pitchFamily="34" charset="0"/>
              </a:rPr>
              <a:t>0</a:t>
            </a:r>
            <a:r>
              <a:rPr lang="en-US" dirty="0" smtClean="0">
                <a:cs typeface="Helvetica" panose="020B0604020202020204" pitchFamily="34" charset="0"/>
              </a:rPr>
              <a:t> to D</a:t>
            </a:r>
            <a:r>
              <a:rPr lang="en-US" baseline="-25000" dirty="0" smtClean="0">
                <a:cs typeface="Helvetica" panose="020B0604020202020204" pitchFamily="34" charset="0"/>
              </a:rPr>
              <a:t>1</a:t>
            </a:r>
            <a:r>
              <a:rPr lang="en-US" dirty="0" smtClean="0">
                <a:cs typeface="Helvetica" panose="020B0604020202020204" pitchFamily="34" charset="0"/>
              </a:rPr>
              <a:t>.  At new equilibrium P</a:t>
            </a:r>
            <a:r>
              <a:rPr lang="en-US" baseline="-25000" dirty="0" smtClean="0">
                <a:cs typeface="Helvetica" panose="020B0604020202020204" pitchFamily="34" charset="0"/>
              </a:rPr>
              <a:t>1</a:t>
            </a:r>
            <a:r>
              <a:rPr lang="en-US" dirty="0" smtClean="0">
                <a:cs typeface="Helvetica" panose="020B0604020202020204" pitchFamily="34" charset="0"/>
              </a:rPr>
              <a:t> and Q</a:t>
            </a:r>
            <a:r>
              <a:rPr lang="en-US" baseline="-25000" dirty="0" smtClean="0">
                <a:cs typeface="Helvetica" panose="020B0604020202020204" pitchFamily="34" charset="0"/>
              </a:rPr>
              <a:t>1</a:t>
            </a:r>
            <a:r>
              <a:rPr lang="en-US" dirty="0" smtClean="0">
                <a:cs typeface="Helvetica" panose="020B0604020202020204" pitchFamily="34" charset="0"/>
              </a:rPr>
              <a:t>, remaining firm is earning a </a:t>
            </a:r>
            <a:r>
              <a:rPr lang="en-US" b="1" dirty="0" smtClean="0">
                <a:cs typeface="Helvetica" panose="020B0604020202020204" pitchFamily="34" charset="0"/>
              </a:rPr>
              <a:t>normal profit</a:t>
            </a:r>
            <a:r>
              <a:rPr lang="en-US" dirty="0" smtClean="0"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16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128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80" y="1554480"/>
            <a:ext cx="7863840" cy="310896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38298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Monopolistic Competition and Market Efficiency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As shown in panel (b) of the previous graph, the long-term equilibrium for the monopolistic competitor is on the downward-sloping portion of their AC curve. </a:t>
            </a:r>
          </a:p>
          <a:p>
            <a:r>
              <a:rPr lang="en-US" sz="2600" dirty="0" smtClean="0">
                <a:latin typeface="+mn-lt"/>
              </a:rPr>
              <a:t>This is in contrast to the perfect competitor whose long-term equilibrium is at the minimum point on their AC curve.</a:t>
            </a:r>
          </a:p>
          <a:p>
            <a:r>
              <a:rPr lang="en-US" sz="2600" dirty="0" smtClean="0">
                <a:latin typeface="+mn-lt"/>
              </a:rPr>
              <a:t>Therefore, monopolistic competition does not exhibit </a:t>
            </a:r>
            <a:r>
              <a:rPr lang="en-US" sz="2600" b="1" dirty="0" smtClean="0">
                <a:latin typeface="+mn-lt"/>
              </a:rPr>
              <a:t>productive efficiency</a:t>
            </a:r>
            <a:r>
              <a:rPr lang="en-US" sz="2600" dirty="0" smtClean="0">
                <a:latin typeface="+mn-lt"/>
              </a:rPr>
              <a:t>,</a:t>
            </a:r>
            <a:r>
              <a:rPr lang="en-US" sz="2600" b="1" dirty="0" smtClean="0">
                <a:latin typeface="+mn-lt"/>
              </a:rPr>
              <a:t> </a:t>
            </a:r>
            <a:r>
              <a:rPr lang="en-US" sz="2600" dirty="0" smtClean="0">
                <a:latin typeface="+mn-lt"/>
              </a:rPr>
              <a:t>meaning it does not result in lowest-cost production.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0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Product Differentiation and Variety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Despite not exhibiting either productive or allocative efficiency, monopolistic competition provides a benefit in the form of product differentiation and variety.</a:t>
            </a:r>
          </a:p>
          <a:p>
            <a:r>
              <a:rPr lang="en-US" sz="2600" dirty="0" smtClean="0">
                <a:latin typeface="+mn-lt"/>
              </a:rPr>
              <a:t>Most consumers value variety and choice in consumption decisions although economists don’t have a sense of the “optimal” amount of variety and product choice a market should provide.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2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Advertising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Advertising is a form of </a:t>
            </a:r>
            <a:r>
              <a:rPr lang="en-US" sz="2600" b="1" dirty="0" err="1" smtClean="0">
                <a:latin typeface="+mn-lt"/>
              </a:rPr>
              <a:t>nonprice</a:t>
            </a:r>
            <a:r>
              <a:rPr lang="en-US" sz="2600" b="1" dirty="0" smtClean="0">
                <a:latin typeface="+mn-lt"/>
              </a:rPr>
              <a:t> competition</a:t>
            </a:r>
            <a:r>
              <a:rPr lang="en-US" sz="2600" dirty="0" smtClean="0">
                <a:latin typeface="+mn-lt"/>
              </a:rPr>
              <a:t> and is used to convey product differentiation to consumers.</a:t>
            </a:r>
          </a:p>
          <a:p>
            <a:r>
              <a:rPr lang="en-US" sz="2600" dirty="0" smtClean="0">
                <a:latin typeface="+mn-lt"/>
              </a:rPr>
              <a:t>Advertising can increase a firm’s profits…</a:t>
            </a:r>
          </a:p>
          <a:p>
            <a:pPr lvl="1"/>
            <a:r>
              <a:rPr lang="en-US" sz="2200" dirty="0" smtClean="0">
                <a:latin typeface="+mn-lt"/>
              </a:rPr>
              <a:t>by making their demand curve more inelastic (implying fewer good substitutes) or</a:t>
            </a:r>
          </a:p>
          <a:p>
            <a:pPr lvl="1"/>
            <a:r>
              <a:rPr lang="en-US" sz="2200" dirty="0" smtClean="0">
                <a:latin typeface="+mn-lt"/>
              </a:rPr>
              <a:t>by shifting it to the right (meaning more sales at any given price).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90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Acknowledgments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+mn-lt"/>
              </a:rPr>
              <a:t>This PowerPoint presentation is based on and includes content derived from the following OER resource: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+mn-lt"/>
              </a:rPr>
              <a:t>Principles of Microeconomics</a:t>
            </a:r>
          </a:p>
          <a:p>
            <a:pPr marL="0" indent="0" algn="ctr">
              <a:buNone/>
            </a:pPr>
            <a:r>
              <a:rPr lang="en-US" sz="2400" dirty="0" smtClean="0">
                <a:latin typeface="+mn-lt"/>
              </a:rPr>
              <a:t>An OpenStax book used for this course may be downloaded for free at:</a:t>
            </a:r>
          </a:p>
          <a:p>
            <a:pPr marL="0" indent="0" algn="ctr">
              <a:buNone/>
            </a:pPr>
            <a:r>
              <a:rPr lang="en-US" sz="2200" dirty="0">
                <a:latin typeface="+mn-lt"/>
                <a:hlinkClick r:id="rId3"/>
              </a:rPr>
              <a:t>https://openstax.org/details/books/principles-microeconomics-2e</a:t>
            </a:r>
            <a:endParaRPr lang="en-US" sz="2200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Is Advertising Useful or Wasteful?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If advertising increases a firm’s sales, it may also allow a firm to experience economies of scale and therefore, greater production efficiency.</a:t>
            </a:r>
          </a:p>
          <a:p>
            <a:r>
              <a:rPr lang="en-US" sz="2600" dirty="0" smtClean="0">
                <a:latin typeface="+mn-lt"/>
              </a:rPr>
              <a:t>Critics contend, however, that most advertising is simply offsetting and doesn’t result in significant gains in production efficiency.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Is Advertising Useful or Wasteful?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It conveys valuable information about products that allows consumers to make better-informed choices.</a:t>
            </a:r>
          </a:p>
          <a:p>
            <a:r>
              <a:rPr lang="en-US" sz="2600" dirty="0" smtClean="0">
                <a:latin typeface="+mn-lt"/>
              </a:rPr>
              <a:t>Critics say that it spreads misinformation through deceitful claims or emphasis on minor differences in products.  </a:t>
            </a:r>
          </a:p>
          <a:p>
            <a:r>
              <a:rPr lang="en-US" sz="2600" dirty="0" smtClean="0">
                <a:latin typeface="+mn-lt"/>
              </a:rPr>
              <a:t>Advertising is subject to regulation by the Federal Trade Commission and must meet truth-in-advertising standards.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1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Oligopoly vs. Perfect Competition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Oligopoly means that a small number of large firms account for most of the total output and are therefore able to influence the market.</a:t>
            </a:r>
          </a:p>
          <a:p>
            <a:r>
              <a:rPr lang="en-US" sz="2600" dirty="0" smtClean="0">
                <a:latin typeface="+mn-lt"/>
              </a:rPr>
              <a:t>Oligopoly is characterized by significant barriers to entry that arise from economies of scale. </a:t>
            </a:r>
          </a:p>
          <a:p>
            <a:r>
              <a:rPr lang="en-US" sz="2600" dirty="0" err="1" smtClean="0">
                <a:latin typeface="+mn-lt"/>
              </a:rPr>
              <a:t>Oligopolists</a:t>
            </a:r>
            <a:r>
              <a:rPr lang="en-US" sz="2600" dirty="0" smtClean="0">
                <a:latin typeface="+mn-lt"/>
              </a:rPr>
              <a:t> may sell differentiated products or commodity-type goods.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28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Oligopoly and Mutual Interdependence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Due to their size and ability to influence market outcomes, oligopolistic firms are said to be </a:t>
            </a:r>
            <a:r>
              <a:rPr lang="en-US" sz="2600" b="1" dirty="0" smtClean="0">
                <a:latin typeface="+mn-lt"/>
              </a:rPr>
              <a:t>mutually interdependent</a:t>
            </a:r>
            <a:r>
              <a:rPr lang="en-US" sz="2600" dirty="0" smtClean="0">
                <a:latin typeface="+mn-lt"/>
              </a:rPr>
              <a:t>.</a:t>
            </a:r>
          </a:p>
          <a:p>
            <a:r>
              <a:rPr lang="en-US" sz="2600" dirty="0" smtClean="0">
                <a:latin typeface="+mn-lt"/>
              </a:rPr>
              <a:t>Mutual interdependence means that any given firm’s behavior is influenced by competing firms’ actual or potential responses.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Examples of Oligopoly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Oligopoly equates to “big business” which means large firms holding significant market shares.</a:t>
            </a:r>
          </a:p>
          <a:p>
            <a:r>
              <a:rPr lang="en-US" sz="2600" dirty="0" smtClean="0">
                <a:latin typeface="+mn-lt"/>
              </a:rPr>
              <a:t>Prime examples include:</a:t>
            </a:r>
          </a:p>
          <a:p>
            <a:pPr lvl="1"/>
            <a:r>
              <a:rPr lang="en-US" sz="2200" dirty="0" smtClean="0">
                <a:latin typeface="+mn-lt"/>
              </a:rPr>
              <a:t>Automakers like GM.</a:t>
            </a:r>
          </a:p>
          <a:p>
            <a:pPr lvl="1"/>
            <a:r>
              <a:rPr lang="en-US" sz="2200" dirty="0" smtClean="0">
                <a:latin typeface="+mn-lt"/>
              </a:rPr>
              <a:t>Airlines such as Delta.</a:t>
            </a:r>
          </a:p>
          <a:p>
            <a:pPr lvl="1"/>
            <a:r>
              <a:rPr lang="en-US" sz="2200" dirty="0" smtClean="0">
                <a:latin typeface="+mn-lt"/>
              </a:rPr>
              <a:t>Food manufacturers like General Mills. </a:t>
            </a:r>
          </a:p>
          <a:p>
            <a:pPr lvl="1"/>
            <a:r>
              <a:rPr lang="en-US" sz="2200" dirty="0" smtClean="0">
                <a:latin typeface="+mn-lt"/>
              </a:rPr>
              <a:t>Search engines such as Google</a:t>
            </a:r>
          </a:p>
          <a:p>
            <a:pPr lvl="1"/>
            <a:r>
              <a:rPr lang="en-US" sz="2200" dirty="0" smtClean="0">
                <a:latin typeface="+mn-lt"/>
              </a:rPr>
              <a:t>Wireless telecommunication providers like AT&amp;T.</a:t>
            </a:r>
          </a:p>
          <a:p>
            <a:pPr lvl="1"/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1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Oligopoly:  Competition and Collusion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err="1" smtClean="0">
                <a:latin typeface="+mn-lt"/>
              </a:rPr>
              <a:t>Oligopolists</a:t>
            </a:r>
            <a:r>
              <a:rPr lang="en-US" sz="2600" dirty="0" smtClean="0">
                <a:latin typeface="+mn-lt"/>
              </a:rPr>
              <a:t> may compete vigorously through price and </a:t>
            </a:r>
            <a:r>
              <a:rPr lang="en-US" sz="2600" dirty="0" err="1" smtClean="0">
                <a:latin typeface="+mn-lt"/>
              </a:rPr>
              <a:t>nonprice</a:t>
            </a:r>
            <a:r>
              <a:rPr lang="en-US" sz="2600" dirty="0" smtClean="0">
                <a:latin typeface="+mn-lt"/>
              </a:rPr>
              <a:t> means.</a:t>
            </a:r>
          </a:p>
          <a:p>
            <a:pPr lvl="1"/>
            <a:r>
              <a:rPr lang="en-US" sz="2200" dirty="0" smtClean="0">
                <a:latin typeface="+mn-lt"/>
              </a:rPr>
              <a:t>Price wars may occur as firms </a:t>
            </a:r>
            <a:r>
              <a:rPr lang="en-US" sz="2200" dirty="0" smtClean="0">
                <a:latin typeface="+mn-lt"/>
              </a:rPr>
              <a:t>seek </a:t>
            </a:r>
            <a:r>
              <a:rPr lang="en-US" sz="2200" dirty="0" smtClean="0">
                <a:latin typeface="+mn-lt"/>
              </a:rPr>
              <a:t>greater market </a:t>
            </a:r>
            <a:r>
              <a:rPr lang="en-US" sz="2200" dirty="0" smtClean="0">
                <a:latin typeface="+mn-lt"/>
              </a:rPr>
              <a:t>shares.  </a:t>
            </a:r>
            <a:endParaRPr lang="en-US" sz="2200" dirty="0" smtClean="0">
              <a:latin typeface="+mn-lt"/>
            </a:endParaRPr>
          </a:p>
          <a:p>
            <a:pPr lvl="1"/>
            <a:r>
              <a:rPr lang="en-US" sz="2200" dirty="0" err="1" smtClean="0">
                <a:latin typeface="+mn-lt"/>
              </a:rPr>
              <a:t>Nonprice</a:t>
            </a:r>
            <a:r>
              <a:rPr lang="en-US" sz="2200" dirty="0" smtClean="0">
                <a:latin typeface="+mn-lt"/>
              </a:rPr>
              <a:t> competition includes advertising and product development.</a:t>
            </a:r>
          </a:p>
          <a:p>
            <a:r>
              <a:rPr lang="en-US" sz="2600" dirty="0" smtClean="0">
                <a:latin typeface="+mn-lt"/>
              </a:rPr>
              <a:t>But their mutual interdependence may tempt them to collude.</a:t>
            </a:r>
          </a:p>
          <a:p>
            <a:pPr lvl="1"/>
            <a:r>
              <a:rPr lang="en-US" sz="2200" dirty="0" smtClean="0">
                <a:latin typeface="+mn-lt"/>
              </a:rPr>
              <a:t>Collusion allows them to act like a monopolist and enjoy monopoly profits.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8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Collusion:  Explicit and Implicit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Explicit </a:t>
            </a:r>
            <a:r>
              <a:rPr lang="en-US" sz="2600" dirty="0" smtClean="0">
                <a:latin typeface="+mn-lt"/>
              </a:rPr>
              <a:t>collusion refers to formal agreements </a:t>
            </a:r>
            <a:r>
              <a:rPr lang="en-US" sz="2600" dirty="0">
                <a:latin typeface="+mn-lt"/>
              </a:rPr>
              <a:t>among competing </a:t>
            </a:r>
            <a:r>
              <a:rPr lang="en-US" sz="2600" dirty="0" smtClean="0">
                <a:latin typeface="+mn-lt"/>
              </a:rPr>
              <a:t>firms to </a:t>
            </a:r>
            <a:r>
              <a:rPr lang="en-US" sz="2600" dirty="0">
                <a:latin typeface="+mn-lt"/>
              </a:rPr>
              <a:t>control the </a:t>
            </a:r>
            <a:r>
              <a:rPr lang="en-US" sz="2600" dirty="0" smtClean="0">
                <a:latin typeface="+mn-lt"/>
              </a:rPr>
              <a:t>market by setting price or output. </a:t>
            </a:r>
          </a:p>
          <a:p>
            <a:pPr lvl="1"/>
            <a:r>
              <a:rPr lang="en-US" sz="2200" dirty="0" smtClean="0">
                <a:latin typeface="+mn-lt"/>
              </a:rPr>
              <a:t>The downside…Explicit collusion is illegal! </a:t>
            </a:r>
          </a:p>
          <a:p>
            <a:r>
              <a:rPr lang="en-US" sz="2600" b="1" dirty="0" smtClean="0">
                <a:latin typeface="+mn-lt"/>
              </a:rPr>
              <a:t>Implicit </a:t>
            </a:r>
            <a:r>
              <a:rPr lang="en-US" sz="2600" dirty="0" smtClean="0">
                <a:latin typeface="+mn-lt"/>
              </a:rPr>
              <a:t>collusion refers to informal agreements, such as price leadership, that minimize direct competition.</a:t>
            </a:r>
          </a:p>
          <a:p>
            <a:pPr lvl="1"/>
            <a:r>
              <a:rPr lang="en-US" sz="2200" dirty="0" smtClean="0">
                <a:latin typeface="+mn-lt"/>
              </a:rPr>
              <a:t>Implicit collusion is not illegal if it doesn’t involve private, binding agreements among firms. </a:t>
            </a:r>
          </a:p>
          <a:p>
            <a:pPr lvl="1"/>
            <a:r>
              <a:rPr lang="en-US" sz="2200" dirty="0" smtClean="0">
                <a:latin typeface="+mn-lt"/>
              </a:rPr>
              <a:t>The downside…informal agreements aren’t legally binding and competitors may not go along.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Cartels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 cartel is a formal organization of producers who agree to act as a monopolist in setting output and price.</a:t>
            </a:r>
          </a:p>
          <a:p>
            <a:r>
              <a:rPr lang="en-US" sz="2600" dirty="0" smtClean="0">
                <a:latin typeface="+mn-lt"/>
              </a:rPr>
              <a:t>The most notable cartel in recent history is OPEC, which controls about three-quarters of known oil reserves. </a:t>
            </a:r>
          </a:p>
          <a:p>
            <a:r>
              <a:rPr lang="en-US" sz="2600" dirty="0" smtClean="0">
                <a:latin typeface="+mn-lt"/>
              </a:rPr>
              <a:t>Even mighty cartels like OPEC have trouble enforcing the agreements among their members.</a:t>
            </a: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0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Price and Output Decisions Under Oligopoly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825625"/>
            <a:ext cx="795528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 presence of mutual interdependence complicates </a:t>
            </a:r>
            <a:r>
              <a:rPr lang="en-US" sz="2600" dirty="0" err="1" smtClean="0">
                <a:latin typeface="+mn-lt"/>
              </a:rPr>
              <a:t>oligopolists</a:t>
            </a:r>
            <a:r>
              <a:rPr lang="en-US" sz="2600" dirty="0" smtClean="0">
                <a:latin typeface="+mn-lt"/>
              </a:rPr>
              <a:t>’ price and output decisions.</a:t>
            </a:r>
          </a:p>
          <a:p>
            <a:r>
              <a:rPr lang="en-US" sz="2600" dirty="0" smtClean="0">
                <a:latin typeface="+mn-lt"/>
              </a:rPr>
              <a:t>Here are a few approaches to the problem:</a:t>
            </a:r>
          </a:p>
          <a:p>
            <a:pPr lvl="1"/>
            <a:r>
              <a:rPr lang="en-US" sz="2200" dirty="0" smtClean="0">
                <a:latin typeface="+mn-lt"/>
              </a:rPr>
              <a:t>Price leadership</a:t>
            </a:r>
          </a:p>
          <a:p>
            <a:pPr lvl="1"/>
            <a:r>
              <a:rPr lang="en-US" sz="2200" dirty="0" smtClean="0">
                <a:latin typeface="+mn-lt"/>
              </a:rPr>
              <a:t>The kinked demand curve </a:t>
            </a:r>
          </a:p>
          <a:p>
            <a:pPr lvl="1"/>
            <a:r>
              <a:rPr lang="en-US" sz="2200" dirty="0" smtClean="0">
                <a:latin typeface="+mn-lt"/>
              </a:rPr>
              <a:t>Game theory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Price Leadership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 dominant firm in the industry announces its prices and its competitors follow suit. </a:t>
            </a:r>
          </a:p>
          <a:p>
            <a:pPr lvl="1"/>
            <a:r>
              <a:rPr lang="en-US" sz="2200" dirty="0" smtClean="0">
                <a:latin typeface="+mn-lt"/>
              </a:rPr>
              <a:t>Competing carmakers’ prices for similar models are very close.</a:t>
            </a:r>
          </a:p>
          <a:p>
            <a:pPr lvl="1"/>
            <a:r>
              <a:rPr lang="en-US" sz="2200" dirty="0" smtClean="0">
                <a:latin typeface="+mn-lt"/>
              </a:rPr>
              <a:t>Competing airlines’ fares for the same route are identical. </a:t>
            </a:r>
          </a:p>
          <a:p>
            <a:r>
              <a:rPr lang="en-US" sz="2600" dirty="0" smtClean="0">
                <a:latin typeface="+mn-lt"/>
              </a:rPr>
              <a:t>Price leadership can be seen as an instance of implicit collusion but followers may not comply and price wars may ensue.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Key Questions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n-lt"/>
              </a:rPr>
              <a:t>What is monopolistic competition and how does it differ from perfect competition?</a:t>
            </a:r>
          </a:p>
          <a:p>
            <a:r>
              <a:rPr lang="en-US" dirty="0" smtClean="0">
                <a:latin typeface="+mn-lt"/>
              </a:rPr>
              <a:t>What do we mean by product differentiation?   </a:t>
            </a:r>
          </a:p>
          <a:p>
            <a:r>
              <a:rPr lang="en-US" dirty="0" smtClean="0">
                <a:latin typeface="+mn-lt"/>
              </a:rPr>
              <a:t>How do monopolistic competitors make output and price decisions?</a:t>
            </a:r>
          </a:p>
          <a:p>
            <a:r>
              <a:rPr lang="en-US" dirty="0" smtClean="0">
                <a:latin typeface="+mn-lt"/>
              </a:rPr>
              <a:t>What is oligopoly and how does it differ from perfect competition?</a:t>
            </a:r>
          </a:p>
          <a:p>
            <a:r>
              <a:rPr lang="en-US" dirty="0" smtClean="0">
                <a:latin typeface="+mn-lt"/>
              </a:rPr>
              <a:t>What do we mean by mutual interdependence?</a:t>
            </a:r>
          </a:p>
          <a:p>
            <a:r>
              <a:rPr lang="en-US" dirty="0" smtClean="0">
                <a:latin typeface="+mn-lt"/>
              </a:rPr>
              <a:t>What is game theory and how is it used to understand the behavior of </a:t>
            </a:r>
            <a:r>
              <a:rPr lang="en-US" dirty="0" err="1" smtClean="0">
                <a:latin typeface="+mn-lt"/>
              </a:rPr>
              <a:t>oligopolists</a:t>
            </a:r>
            <a:r>
              <a:rPr lang="en-US" dirty="0" smtClean="0">
                <a:latin typeface="+mn-lt"/>
              </a:rPr>
              <a:t>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Kinked Demand Curve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+mn-lt"/>
              </a:rPr>
              <a:t>A kinked demand curve occurs when competitors match a price cut but not a price increase.</a:t>
            </a:r>
          </a:p>
          <a:p>
            <a:r>
              <a:rPr lang="en-US" sz="2600" dirty="0" smtClean="0">
                <a:latin typeface="+mn-lt"/>
              </a:rPr>
              <a:t>When the firm lowers its price, competitors do the same and the firm gains little in the way of increased sales (demand is very inelastic).</a:t>
            </a:r>
          </a:p>
          <a:p>
            <a:r>
              <a:rPr lang="en-US" sz="2600" dirty="0" smtClean="0">
                <a:latin typeface="+mn-lt"/>
              </a:rPr>
              <a:t>When the firm raises its price, competitors hold the line on theirs and the firm loses sales (demand is very elastic).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03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Kinked Demand Curve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297680" cy="402336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n-lt"/>
              </a:rPr>
              <a:t>Initial point is P=$500 and Q=10,000 and revenue is $5 m.</a:t>
            </a:r>
          </a:p>
          <a:p>
            <a:r>
              <a:rPr lang="en-US" sz="2000" dirty="0" smtClean="0">
                <a:latin typeface="+mn-lt"/>
              </a:rPr>
              <a:t>If the firm raises P to $550, Q=5,000 and revenue falls to $2.75 m.</a:t>
            </a:r>
          </a:p>
          <a:p>
            <a:r>
              <a:rPr lang="en-US" sz="2000" dirty="0" smtClean="0">
                <a:latin typeface="+mn-lt"/>
              </a:rPr>
              <a:t>If the firm drops P to $300, Q=11,000 and revenue falls to $3.3 m.</a:t>
            </a:r>
          </a:p>
          <a:p>
            <a:r>
              <a:rPr lang="en-US" sz="2000" dirty="0" smtClean="0">
                <a:latin typeface="+mn-lt"/>
              </a:rPr>
              <a:t>The firm is better off leaving P at $500.</a:t>
            </a:r>
            <a:endParaRPr lang="en-US" sz="1800" dirty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31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192" descr="CNX_Econ_C10_007.jpg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937760" y="1828800"/>
            <a:ext cx="3749040" cy="320040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37770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Game Theory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+mn-lt"/>
              </a:rPr>
              <a:t>Mutual interdependence requires that </a:t>
            </a:r>
            <a:r>
              <a:rPr lang="en-US" sz="2600" dirty="0" err="1" smtClean="0">
                <a:latin typeface="+mn-lt"/>
              </a:rPr>
              <a:t>oligopolists</a:t>
            </a:r>
            <a:r>
              <a:rPr lang="en-US" sz="2600" dirty="0" smtClean="0">
                <a:latin typeface="+mn-lt"/>
              </a:rPr>
              <a:t> devise strategies that take account the responses of their rivals, which they cannot know with certainty in advance.</a:t>
            </a:r>
          </a:p>
          <a:p>
            <a:r>
              <a:rPr lang="en-US" sz="2600" b="1" dirty="0" smtClean="0">
                <a:latin typeface="+mn-lt"/>
              </a:rPr>
              <a:t>Game theory</a:t>
            </a:r>
            <a:r>
              <a:rPr lang="en-US" sz="2600" dirty="0" smtClean="0">
                <a:latin typeface="+mn-lt"/>
              </a:rPr>
              <a:t> is an analytical approach used to assess interdependent strategic choices.</a:t>
            </a:r>
          </a:p>
          <a:p>
            <a:r>
              <a:rPr lang="en-US" sz="2600" dirty="0" smtClean="0">
                <a:latin typeface="+mn-lt"/>
              </a:rPr>
              <a:t>A classic game theory problem is the </a:t>
            </a:r>
            <a:r>
              <a:rPr lang="en-US" sz="2600" b="1" dirty="0" smtClean="0">
                <a:latin typeface="+mn-lt"/>
              </a:rPr>
              <a:t>Prisoner’s Dilemma</a:t>
            </a:r>
            <a:r>
              <a:rPr lang="en-US" sz="2600" dirty="0" smtClean="0">
                <a:latin typeface="+mn-lt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6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Prisoner’s Dilemma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Here’s a short description of the Prisoner’s Dilemma:</a:t>
            </a:r>
          </a:p>
          <a:p>
            <a:pPr marL="0" indent="0" algn="ctr">
              <a:buNone/>
            </a:pPr>
            <a:r>
              <a:rPr lang="en-US" sz="2200" dirty="0" smtClean="0">
                <a:latin typeface="+mn-lt"/>
                <a:hlinkClick r:id="rId2"/>
              </a:rPr>
              <a:t>https</a:t>
            </a:r>
            <a:r>
              <a:rPr lang="en-US" sz="2200" dirty="0">
                <a:latin typeface="+mn-lt"/>
                <a:hlinkClick r:id="rId2"/>
              </a:rPr>
              <a:t>://www.youtube.com/watch?v=t9Lo2fgxWHw</a:t>
            </a:r>
            <a:endParaRPr lang="en-US" sz="2200" dirty="0">
              <a:latin typeface="+mn-lt"/>
            </a:endParaRP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Prisoner’s Dilemma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 key takeaways from the video:</a:t>
            </a:r>
          </a:p>
          <a:p>
            <a:pPr lvl="1"/>
            <a:r>
              <a:rPr lang="en-US" sz="2200" dirty="0" smtClean="0">
                <a:latin typeface="+mn-lt"/>
              </a:rPr>
              <a:t>The </a:t>
            </a:r>
            <a:r>
              <a:rPr lang="en-US" sz="2200" b="1" dirty="0" smtClean="0">
                <a:latin typeface="+mn-lt"/>
              </a:rPr>
              <a:t>dominant strategy</a:t>
            </a:r>
            <a:r>
              <a:rPr lang="en-US" sz="2200" dirty="0" smtClean="0">
                <a:latin typeface="+mn-lt"/>
              </a:rPr>
              <a:t> for a player is the strategy that yields the highest payoff (lowest loss) </a:t>
            </a:r>
            <a:r>
              <a:rPr lang="en-US" sz="2200" u="sng" dirty="0" smtClean="0">
                <a:latin typeface="+mn-lt"/>
              </a:rPr>
              <a:t>regardless</a:t>
            </a:r>
            <a:r>
              <a:rPr lang="en-US" sz="2200" dirty="0" smtClean="0">
                <a:latin typeface="+mn-lt"/>
              </a:rPr>
              <a:t> of what the other player does.</a:t>
            </a:r>
          </a:p>
          <a:p>
            <a:pPr lvl="1"/>
            <a:r>
              <a:rPr lang="en-US" sz="2200" dirty="0" smtClean="0">
                <a:latin typeface="+mn-lt"/>
              </a:rPr>
              <a:t>Cooperation between the players results in best payoffs for both but cooperation is hard to achieve.</a:t>
            </a:r>
          </a:p>
          <a:p>
            <a:pPr lvl="1"/>
            <a:r>
              <a:rPr lang="en-US" sz="2200" dirty="0" smtClean="0">
                <a:latin typeface="+mn-lt"/>
              </a:rPr>
              <a:t>Strategies change, however, if the game is a repeated rather than one-shot game.  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9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Prisoner’s Dilemma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(3 of 3)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572000"/>
            <a:ext cx="786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cs typeface="Helvetica" panose="020B0604020202020204" pitchFamily="34" charset="0"/>
              </a:rPr>
              <a:t>Questions</a:t>
            </a:r>
            <a:r>
              <a:rPr lang="en-US" dirty="0" smtClean="0">
                <a:cs typeface="Helvetica" panose="020B0604020202020204" pitchFamily="34" charset="0"/>
              </a:rPr>
              <a:t>:</a:t>
            </a:r>
          </a:p>
          <a:p>
            <a:r>
              <a:rPr lang="en-US" dirty="0" smtClean="0">
                <a:cs typeface="Helvetica" panose="020B0604020202020204" pitchFamily="34" charset="0"/>
              </a:rPr>
              <a:t>What is the dominant strategy in this game?</a:t>
            </a:r>
          </a:p>
          <a:p>
            <a:r>
              <a:rPr lang="en-US" dirty="0" smtClean="0">
                <a:cs typeface="Helvetica" panose="020B0604020202020204" pitchFamily="34" charset="0"/>
              </a:rPr>
              <a:t>How do you know?</a:t>
            </a:r>
          </a:p>
          <a:p>
            <a:r>
              <a:rPr lang="en-US" dirty="0" smtClean="0">
                <a:cs typeface="Helvetica" panose="020B0604020202020204" pitchFamily="34" charset="0"/>
              </a:rPr>
              <a:t>What is the best collective strategy?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35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167" descr="CNX_Econ2e_C10_005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080" y="1737360"/>
            <a:ext cx="7863840" cy="265176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35328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Prisoner’s Dilemma Applied to Oligopoly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Because of mutual interdependence, </a:t>
            </a:r>
            <a:r>
              <a:rPr lang="en-US" sz="2600" dirty="0" err="1" smtClean="0">
                <a:latin typeface="+mn-lt"/>
              </a:rPr>
              <a:t>oligopolists</a:t>
            </a:r>
            <a:r>
              <a:rPr lang="en-US" sz="2600" dirty="0" smtClean="0">
                <a:latin typeface="+mn-lt"/>
              </a:rPr>
              <a:t> face their own “prisoner’s dilemma”.</a:t>
            </a:r>
          </a:p>
          <a:p>
            <a:r>
              <a:rPr lang="en-US" sz="2600" dirty="0" smtClean="0">
                <a:latin typeface="+mn-lt"/>
              </a:rPr>
              <a:t>Their profit-maximizing strategy is to collude (cooperate) with a competitor, but explicit collusion is illegal and implicit collusion is unreliable. </a:t>
            </a:r>
          </a:p>
          <a:p>
            <a:r>
              <a:rPr lang="en-US" sz="2600" dirty="0" smtClean="0">
                <a:latin typeface="+mn-lt"/>
              </a:rPr>
              <a:t>Therefore, they would typically choose the dominant strategy.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7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Prisoner’s Dilemma Applied to Oligopoly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572000"/>
            <a:ext cx="7863840" cy="146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Helvetica" panose="020B0604020202020204" pitchFamily="34" charset="0"/>
              </a:rPr>
              <a:t>In this game, the choice of the players is to increase output or not but each player’s payoff depends on what the other player does.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>
                <a:cs typeface="Helvetica" panose="020B0604020202020204" pitchFamily="34" charset="0"/>
              </a:rPr>
              <a:t>Questions</a:t>
            </a:r>
            <a:r>
              <a:rPr lang="en-US" b="1" dirty="0">
                <a:cs typeface="Helvetica" panose="020B0604020202020204" pitchFamily="34" charset="0"/>
              </a:rPr>
              <a:t>:</a:t>
            </a:r>
          </a:p>
          <a:p>
            <a:r>
              <a:rPr lang="en-US" dirty="0" smtClean="0">
                <a:cs typeface="Helvetica" panose="020B0604020202020204" pitchFamily="34" charset="0"/>
              </a:rPr>
              <a:t>      What </a:t>
            </a:r>
            <a:r>
              <a:rPr lang="en-US" dirty="0">
                <a:cs typeface="Helvetica" panose="020B0604020202020204" pitchFamily="34" charset="0"/>
              </a:rPr>
              <a:t>is the dominant strategy in this game</a:t>
            </a:r>
            <a:r>
              <a:rPr lang="en-US" dirty="0" smtClean="0">
                <a:cs typeface="Helvetica" panose="020B0604020202020204" pitchFamily="34" charset="0"/>
              </a:rPr>
              <a:t>?  Why?</a:t>
            </a:r>
            <a:endParaRPr lang="en-US" dirty="0">
              <a:cs typeface="Helvetica" panose="020B0604020202020204" pitchFamily="34" charset="0"/>
            </a:endParaRPr>
          </a:p>
          <a:p>
            <a:r>
              <a:rPr lang="en-US" dirty="0" smtClean="0">
                <a:cs typeface="Helvetica" panose="020B0604020202020204" pitchFamily="34" charset="0"/>
              </a:rPr>
              <a:t>      What </a:t>
            </a:r>
            <a:r>
              <a:rPr lang="en-US" dirty="0">
                <a:cs typeface="Helvetica" panose="020B0604020202020204" pitchFamily="34" charset="0"/>
              </a:rPr>
              <a:t>is the best </a:t>
            </a:r>
            <a:r>
              <a:rPr lang="en-US" dirty="0" smtClean="0">
                <a:cs typeface="Helvetica" panose="020B0604020202020204" pitchFamily="34" charset="0"/>
              </a:rPr>
              <a:t>collective strategy (if they cooperate)?</a:t>
            </a:r>
            <a:endParaRPr lang="en-US" dirty="0">
              <a:cs typeface="Helvetic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37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176" descr="CNX_Econ2e_C10_006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080" y="1737360"/>
            <a:ext cx="7863840" cy="2651760"/>
          </a:xfrm>
          <a:prstGeom prst="rect">
            <a:avLst/>
          </a:prstGeom>
          <a:noFill/>
          <a:ln w="25400" cmpd="dbl">
            <a:noFill/>
          </a:ln>
        </p:spPr>
      </p:pic>
    </p:spTree>
    <p:extLst>
      <p:ext uri="{BB962C8B-B14F-4D97-AF65-F5344CB8AC3E}">
        <p14:creationId xmlns:p14="http://schemas.microsoft.com/office/powerpoint/2010/main" val="22942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What is Imperfect Competition?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 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It refers to monopolistic competition and oligopoly, market structures that lie between the extremes of perfect competition and monopoly. </a:t>
            </a:r>
          </a:p>
          <a:p>
            <a:r>
              <a:rPr lang="en-US" sz="2600" dirty="0" smtClean="0">
                <a:latin typeface="+mn-lt"/>
              </a:rPr>
              <a:t>The vast majority of firms in the U.S. economy can be described as imperfect competitors.</a:t>
            </a:r>
          </a:p>
          <a:p>
            <a:r>
              <a:rPr lang="en-US" sz="2600" dirty="0" smtClean="0">
                <a:latin typeface="+mn-lt"/>
              </a:rPr>
              <a:t>Imperfect competitors engage in price and </a:t>
            </a:r>
            <a:r>
              <a:rPr lang="en-US" sz="2600" dirty="0" err="1" smtClean="0">
                <a:latin typeface="+mn-lt"/>
              </a:rPr>
              <a:t>nonprice</a:t>
            </a:r>
            <a:r>
              <a:rPr lang="en-US" sz="2600" dirty="0" smtClean="0">
                <a:latin typeface="+mn-lt"/>
              </a:rPr>
              <a:t> competition in order to maximize profits.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What is Imperfect Competition?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One thing all </a:t>
            </a:r>
            <a:r>
              <a:rPr lang="en-US" sz="2600" dirty="0">
                <a:latin typeface="+mn-lt"/>
              </a:rPr>
              <a:t>imperfect competitors </a:t>
            </a:r>
            <a:r>
              <a:rPr lang="en-US" sz="2600" dirty="0" smtClean="0">
                <a:latin typeface="+mn-lt"/>
              </a:rPr>
              <a:t>have in common is that they face </a:t>
            </a:r>
            <a:r>
              <a:rPr lang="en-US" sz="2600" dirty="0">
                <a:latin typeface="+mn-lt"/>
              </a:rPr>
              <a:t>a downward-sloping demand </a:t>
            </a:r>
            <a:r>
              <a:rPr lang="en-US" sz="2600" dirty="0" smtClean="0">
                <a:latin typeface="+mn-lt"/>
              </a:rPr>
              <a:t>curve.</a:t>
            </a:r>
          </a:p>
          <a:p>
            <a:r>
              <a:rPr lang="en-US" sz="2600" dirty="0" smtClean="0">
                <a:latin typeface="+mn-lt"/>
              </a:rPr>
              <a:t>As </a:t>
            </a:r>
            <a:r>
              <a:rPr lang="en-US" sz="2600" dirty="0">
                <a:latin typeface="+mn-lt"/>
              </a:rPr>
              <a:t>a consequence, all imperfect competitors sell at a price that is greater than marginal </a:t>
            </a:r>
            <a:r>
              <a:rPr lang="en-US" sz="2600" dirty="0" smtClean="0">
                <a:latin typeface="+mn-lt"/>
              </a:rPr>
              <a:t>cost.</a:t>
            </a:r>
          </a:p>
          <a:p>
            <a:r>
              <a:rPr lang="en-US" sz="2600" dirty="0" smtClean="0">
                <a:latin typeface="+mn-lt"/>
              </a:rPr>
              <a:t>Markets characterized by imperfect competition, therefore, are not </a:t>
            </a:r>
            <a:r>
              <a:rPr lang="en-US" sz="2600" dirty="0" err="1" smtClean="0">
                <a:latin typeface="+mn-lt"/>
              </a:rPr>
              <a:t>allocatively</a:t>
            </a:r>
            <a:r>
              <a:rPr lang="en-US" sz="2600" dirty="0" smtClean="0">
                <a:latin typeface="+mn-lt"/>
              </a:rPr>
              <a:t> efficient.</a:t>
            </a:r>
            <a:endParaRPr lang="en-US" sz="2600" dirty="0">
              <a:latin typeface="+mn-lt"/>
            </a:endParaRPr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Monopolistic Competition vs. Perfect Competition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Monopolistic competition shares some of the characteristics of perfect competition...</a:t>
            </a:r>
          </a:p>
          <a:p>
            <a:pPr lvl="1"/>
            <a:r>
              <a:rPr lang="en-US" sz="2200" dirty="0" smtClean="0">
                <a:latin typeface="+mn-lt"/>
              </a:rPr>
              <a:t>It’s characterized by a relatively larger number of sellers.</a:t>
            </a:r>
          </a:p>
          <a:p>
            <a:pPr lvl="1"/>
            <a:r>
              <a:rPr lang="en-US" sz="2200" dirty="0" smtClean="0">
                <a:latin typeface="+mn-lt"/>
              </a:rPr>
              <a:t>Entry and exit are relatively easy.  </a:t>
            </a:r>
          </a:p>
          <a:p>
            <a:r>
              <a:rPr lang="en-US" sz="2600" dirty="0" smtClean="0">
                <a:latin typeface="+mn-lt"/>
              </a:rPr>
              <a:t>But it differs from perfect competition in an important way.</a:t>
            </a:r>
          </a:p>
          <a:p>
            <a:pPr lvl="1"/>
            <a:r>
              <a:rPr lang="en-US" sz="2200" dirty="0" smtClean="0">
                <a:latin typeface="+mn-lt"/>
              </a:rPr>
              <a:t>Monopolistic competitors sell a </a:t>
            </a:r>
            <a:r>
              <a:rPr lang="en-US" sz="2200" b="1" dirty="0" smtClean="0">
                <a:latin typeface="+mn-lt"/>
              </a:rPr>
              <a:t>differentiated product</a:t>
            </a:r>
            <a:r>
              <a:rPr lang="en-US" sz="2200" dirty="0" smtClean="0">
                <a:latin typeface="+mn-lt"/>
              </a:rPr>
              <a:t>. </a:t>
            </a:r>
          </a:p>
          <a:p>
            <a:pPr lvl="1"/>
            <a:r>
              <a:rPr lang="en-US" sz="2200" dirty="0" smtClean="0">
                <a:latin typeface="+mn-lt"/>
              </a:rPr>
              <a:t>As a consequence, they face a downward-sloping demand curve.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Differentiated Products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 differentiated product is one that customers perceive as distinctive in some way.</a:t>
            </a:r>
          </a:p>
          <a:p>
            <a:r>
              <a:rPr lang="en-US" sz="2600" dirty="0" smtClean="0">
                <a:latin typeface="+mn-lt"/>
              </a:rPr>
              <a:t>Products can be differentiated in a number ways.</a:t>
            </a:r>
          </a:p>
          <a:p>
            <a:pPr lvl="1"/>
            <a:r>
              <a:rPr lang="en-US" sz="2200" dirty="0" smtClean="0">
                <a:latin typeface="+mn-lt"/>
              </a:rPr>
              <a:t>Their physical attributes </a:t>
            </a:r>
          </a:p>
          <a:p>
            <a:pPr lvl="1"/>
            <a:r>
              <a:rPr lang="en-US" sz="2200" dirty="0" smtClean="0">
                <a:latin typeface="+mn-lt"/>
              </a:rPr>
              <a:t>Their location of sale </a:t>
            </a:r>
          </a:p>
          <a:p>
            <a:pPr lvl="1"/>
            <a:r>
              <a:rPr lang="en-US" sz="2200" dirty="0" smtClean="0">
                <a:latin typeface="+mn-lt"/>
              </a:rPr>
              <a:t>Their intangible attributes  </a:t>
            </a:r>
          </a:p>
          <a:p>
            <a:pPr lvl="1"/>
            <a:r>
              <a:rPr lang="en-US" sz="2200" dirty="0" smtClean="0">
                <a:latin typeface="+mn-lt"/>
              </a:rPr>
              <a:t>Customer perceptions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Examples of Monopolistic Competition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Most consumer businesses like barbers and hairdressers and dry cleaners.</a:t>
            </a:r>
          </a:p>
          <a:p>
            <a:r>
              <a:rPr lang="en-US" sz="2600" dirty="0" smtClean="0">
                <a:latin typeface="+mn-lt"/>
              </a:rPr>
              <a:t>Restaurants and coffee shops.</a:t>
            </a:r>
          </a:p>
          <a:p>
            <a:r>
              <a:rPr lang="en-US" sz="2600" dirty="0" smtClean="0">
                <a:latin typeface="+mn-lt"/>
              </a:rPr>
              <a:t>Retail businesses like shoe stores or boutiques.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6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Perceived Demand Curves in Different Market Structures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For the perfect competitor, the demand curve is a horizontal line at the market equilibrium price. </a:t>
            </a:r>
          </a:p>
          <a:p>
            <a:r>
              <a:rPr lang="en-US" sz="2600" dirty="0" smtClean="0">
                <a:latin typeface="+mn-lt"/>
              </a:rPr>
              <a:t>For the monopolist, it is the downward-sloping market demand curve.</a:t>
            </a:r>
          </a:p>
          <a:p>
            <a:r>
              <a:rPr lang="en-US" sz="2600" dirty="0" smtClean="0">
                <a:latin typeface="+mn-lt"/>
              </a:rPr>
              <a:t>The monopolistic competitor also faces a downward-sloping demand curve but it represents demand for the firm’s differentiated product rather than the total market for all similar products, and is typically more elastic.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1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8606</TotalTime>
  <Words>2069</Words>
  <Application>Microsoft Office PowerPoint</Application>
  <PresentationFormat>On-screen Show (4:3)</PresentationFormat>
  <Paragraphs>210</Paragraphs>
  <Slides>37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Helvetica</vt:lpstr>
      <vt:lpstr>Office Theme</vt:lpstr>
      <vt:lpstr>Imperfect Competition</vt:lpstr>
      <vt:lpstr>Acknowledgments</vt:lpstr>
      <vt:lpstr>Key Questions </vt:lpstr>
      <vt:lpstr>What is Imperfect Competition? (1 of 2) </vt:lpstr>
      <vt:lpstr>What is Imperfect Competition? (2 of 2)</vt:lpstr>
      <vt:lpstr>Monopolistic Competition vs. Perfect Competition</vt:lpstr>
      <vt:lpstr>Differentiated Products</vt:lpstr>
      <vt:lpstr>Examples of Monopolistic Competition</vt:lpstr>
      <vt:lpstr>Perceived Demand Curves in Different Market Structures (1 of 2)</vt:lpstr>
      <vt:lpstr>Perceived Demand for Firms in Different Market Structures (2 of 2)</vt:lpstr>
      <vt:lpstr>Marginal Cost and Marginal Revenue: Perfect vs. Imperfect Competition</vt:lpstr>
      <vt:lpstr>Price and Output Decisions Under Monopolistic Competition </vt:lpstr>
      <vt:lpstr>Example of Profit-Maximizing Price and Quantity</vt:lpstr>
      <vt:lpstr>Entry and Exit in Monopolistic Competition (1 of 3)</vt:lpstr>
      <vt:lpstr>Entry and Exit in Monopolistic Competition (2 of 3)</vt:lpstr>
      <vt:lpstr>Entry and Exit in Monopolistic Competition (3 of 3)</vt:lpstr>
      <vt:lpstr>Monopolistic Competition and Market Efficiency</vt:lpstr>
      <vt:lpstr>Product Differentiation and Variety</vt:lpstr>
      <vt:lpstr>Advertising</vt:lpstr>
      <vt:lpstr>Is Advertising Useful or Wasteful? (1 of 2)</vt:lpstr>
      <vt:lpstr>Is Advertising Useful or Wasteful? (2 of 2)</vt:lpstr>
      <vt:lpstr>Oligopoly vs. Perfect Competition</vt:lpstr>
      <vt:lpstr>Oligopoly and Mutual Interdependence</vt:lpstr>
      <vt:lpstr>Examples of Oligopoly</vt:lpstr>
      <vt:lpstr>Oligopoly:  Competition and Collusion</vt:lpstr>
      <vt:lpstr>Collusion:  Explicit and Implicit</vt:lpstr>
      <vt:lpstr>Cartels</vt:lpstr>
      <vt:lpstr>Price and Output Decisions Under Oligopoly</vt:lpstr>
      <vt:lpstr>Price Leadership</vt:lpstr>
      <vt:lpstr>The Kinked Demand Curve (1 of 2)</vt:lpstr>
      <vt:lpstr>The Kinked Demand Curve (2 of 2)</vt:lpstr>
      <vt:lpstr>Game Theory</vt:lpstr>
      <vt:lpstr>The Prisoner’s Dilemma (1 of 3)</vt:lpstr>
      <vt:lpstr>The Prisoner’s Dilemma (2 of 3)</vt:lpstr>
      <vt:lpstr>The Prisoner’s Dilemma (3 of 3)</vt:lpstr>
      <vt:lpstr>The Prisoner’s Dilemma Applied to Oligopoly (1 of 2)</vt:lpstr>
      <vt:lpstr>The Prisoner’s Dilemma Applied to Oligopoly (2 of 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Efficiency and Market Failure</dc:title>
  <dc:creator>John Fiske</dc:creator>
  <cp:lastModifiedBy>John Fiske</cp:lastModifiedBy>
  <cp:revision>273</cp:revision>
  <cp:lastPrinted>2019-05-18T09:58:55Z</cp:lastPrinted>
  <dcterms:created xsi:type="dcterms:W3CDTF">2019-03-29T18:35:26Z</dcterms:created>
  <dcterms:modified xsi:type="dcterms:W3CDTF">2019-08-19T17:51:14Z</dcterms:modified>
</cp:coreProperties>
</file>