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8"/>
  </p:notesMasterIdLst>
  <p:handoutMasterIdLst>
    <p:handoutMasterId r:id="rId29"/>
  </p:handoutMasterIdLst>
  <p:sldIdLst>
    <p:sldId id="256" r:id="rId2"/>
    <p:sldId id="330" r:id="rId3"/>
    <p:sldId id="286" r:id="rId4"/>
    <p:sldId id="305" r:id="rId5"/>
    <p:sldId id="360" r:id="rId6"/>
    <p:sldId id="361" r:id="rId7"/>
    <p:sldId id="362" r:id="rId8"/>
    <p:sldId id="363" r:id="rId9"/>
    <p:sldId id="374" r:id="rId10"/>
    <p:sldId id="382" r:id="rId11"/>
    <p:sldId id="366" r:id="rId12"/>
    <p:sldId id="367" r:id="rId13"/>
    <p:sldId id="369" r:id="rId14"/>
    <p:sldId id="371" r:id="rId15"/>
    <p:sldId id="368" r:id="rId16"/>
    <p:sldId id="370" r:id="rId17"/>
    <p:sldId id="372" r:id="rId18"/>
    <p:sldId id="373" r:id="rId19"/>
    <p:sldId id="381" r:id="rId20"/>
    <p:sldId id="383" r:id="rId21"/>
    <p:sldId id="376" r:id="rId22"/>
    <p:sldId id="384" r:id="rId23"/>
    <p:sldId id="378" r:id="rId24"/>
    <p:sldId id="379" r:id="rId25"/>
    <p:sldId id="380" r:id="rId26"/>
    <p:sldId id="264" r:id="rId2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111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EE68B13-9F9A-4A0C-A136-351263A03169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B38A37F-F213-4903-91D6-0E09B5EBD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8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CA17-42F7-435E-BABD-75E6D44836E5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3A94-783F-42B0-A027-1CA4EABC8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48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21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93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38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75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61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94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69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96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59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41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90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0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805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B59-0888-4456-BD8B-F11E359CF84A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8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61C-6CED-4AD4-8019-0400AE2B622F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1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5C75-386B-436E-AECC-F603F31CAC1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118-A129-487F-90CF-FE99C6F5B27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D355-2A81-4E00-AD18-7134E46BF64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7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DD68-9261-4DBB-9C98-D9502324E90A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9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BF58-AAEC-424D-97FC-0EB75A063469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9C-4CB9-4F6E-9DE4-F7AE8A23AAC1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8967-8FCA-48F3-A051-19F4ACDDD306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19DF-E7C0-4693-9134-0271F40F240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92AF-D534-4EBA-8FF6-0C7A4DB33CC4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4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6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s.gov/bls/blswage.htm" TargetMode="External"/><Relationship Id="rId2" Type="http://schemas.openxmlformats.org/officeDocument/2006/relationships/hyperlink" Target="https://fred.stlouisfed.org/search?st=wag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tax.org/details/books/principles-microeconomics-2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94021"/>
            <a:ext cx="6858000" cy="17907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+mn-lt"/>
              </a:rPr>
              <a:t>Market for a Factor of Production: Labor</a:t>
            </a:r>
            <a:endParaRPr lang="en-US" sz="5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2648"/>
            <a:ext cx="6858000" cy="124182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869247"/>
            <a:ext cx="9144000" cy="0"/>
          </a:xfrm>
          <a:prstGeom prst="line">
            <a:avLst/>
          </a:prstGeom>
          <a:ln w="101600" cmpd="tri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9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Market Wage Rate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20624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+mn-lt"/>
              </a:rPr>
              <a:t>In </a:t>
            </a:r>
            <a:r>
              <a:rPr lang="en-US" sz="2200" dirty="0">
                <a:latin typeface="+mn-lt"/>
              </a:rPr>
              <a:t>a </a:t>
            </a:r>
            <a:r>
              <a:rPr lang="en-US" sz="2200" u="sng" dirty="0">
                <a:latin typeface="+mn-lt"/>
              </a:rPr>
              <a:t>competitive</a:t>
            </a:r>
            <a:r>
              <a:rPr lang="en-US" sz="2200" dirty="0">
                <a:latin typeface="+mn-lt"/>
              </a:rPr>
              <a:t> labor market, the equilibrium wage and employment level are determined </a:t>
            </a:r>
            <a:r>
              <a:rPr lang="en-US" sz="2200" dirty="0" smtClean="0">
                <a:latin typeface="+mn-lt"/>
              </a:rPr>
              <a:t>where </a:t>
            </a:r>
            <a:r>
              <a:rPr lang="en-US" sz="2200" u="sng" dirty="0" smtClean="0">
                <a:latin typeface="+mn-lt"/>
              </a:rPr>
              <a:t>market </a:t>
            </a:r>
            <a:r>
              <a:rPr lang="en-US" sz="2200" u="sng" dirty="0">
                <a:latin typeface="+mn-lt"/>
              </a:rPr>
              <a:t>demand for labor = </a:t>
            </a:r>
            <a:r>
              <a:rPr lang="en-US" sz="2200" u="sng" dirty="0" smtClean="0">
                <a:latin typeface="+mn-lt"/>
              </a:rPr>
              <a:t>market </a:t>
            </a:r>
            <a:r>
              <a:rPr lang="en-US" sz="2200" u="sng" dirty="0">
                <a:latin typeface="+mn-lt"/>
              </a:rPr>
              <a:t>supply of labor.</a:t>
            </a:r>
          </a:p>
          <a:p>
            <a:endParaRPr lang="en-US" sz="2200" dirty="0" smtClean="0">
              <a:latin typeface="+mn-lt"/>
            </a:endParaRPr>
          </a:p>
          <a:p>
            <a:endParaRPr lang="en-US" sz="21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10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118" descr="CNX_Econ2e_C15_005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828800"/>
            <a:ext cx="3657600" cy="347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8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What Determines the Going Market Wage?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market wage rate is determined through the interaction of supply and demand in the labor </a:t>
            </a:r>
            <a:r>
              <a:rPr lang="en-US" sz="2400" dirty="0" smtClean="0">
                <a:latin typeface="+mn-lt"/>
              </a:rPr>
              <a:t>market.</a:t>
            </a:r>
          </a:p>
          <a:p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FRED database has historical data on the minimum wage  and median real earnings</a:t>
            </a:r>
            <a:r>
              <a:rPr lang="en-US" sz="2400" dirty="0" smtClean="0">
                <a:latin typeface="+mn-lt"/>
              </a:rPr>
              <a:t>.</a:t>
            </a:r>
          </a:p>
          <a:p>
            <a:pPr marL="0" indent="0" algn="ctr">
              <a:buNone/>
            </a:pPr>
            <a:r>
              <a:rPr lang="en-US" sz="2200" u="sng" dirty="0" smtClean="0">
                <a:latin typeface="+mn-lt"/>
                <a:hlinkClick r:id="rId2"/>
              </a:rPr>
              <a:t>https</a:t>
            </a:r>
            <a:r>
              <a:rPr lang="en-US" sz="2200" u="sng" dirty="0">
                <a:latin typeface="+mn-lt"/>
                <a:hlinkClick r:id="rId2"/>
              </a:rPr>
              <a:t>://</a:t>
            </a:r>
            <a:r>
              <a:rPr lang="en-US" sz="2200" u="sng" dirty="0" smtClean="0">
                <a:latin typeface="+mn-lt"/>
                <a:hlinkClick r:id="rId2"/>
              </a:rPr>
              <a:t>fred.stlouisfed.org/search?st=wages</a:t>
            </a:r>
            <a:endParaRPr lang="en-US" sz="2200" u="sng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Bureau </a:t>
            </a:r>
            <a:r>
              <a:rPr lang="en-US" sz="2400" dirty="0" smtClean="0">
                <a:latin typeface="+mn-lt"/>
              </a:rPr>
              <a:t>of </a:t>
            </a:r>
            <a:r>
              <a:rPr lang="en-US" sz="2400" dirty="0">
                <a:latin typeface="+mn-lt"/>
              </a:rPr>
              <a:t>Labor Statistics database has comparative wage and earnings data for different occupations and populations in the US. </a:t>
            </a:r>
            <a:endParaRPr lang="en-US" sz="2400" dirty="0" smtClean="0">
              <a:latin typeface="+mn-lt"/>
            </a:endParaRPr>
          </a:p>
          <a:p>
            <a:pPr marL="0" indent="0" algn="ctr">
              <a:buNone/>
            </a:pPr>
            <a:r>
              <a:rPr lang="en-US" sz="2200" u="sng" dirty="0" smtClean="0">
                <a:latin typeface="+mn-lt"/>
                <a:hlinkClick r:id="rId3"/>
              </a:rPr>
              <a:t>https</a:t>
            </a:r>
            <a:r>
              <a:rPr lang="en-US" sz="2200" u="sng" dirty="0">
                <a:latin typeface="+mn-lt"/>
                <a:hlinkClick r:id="rId3"/>
              </a:rPr>
              <a:t>://www.bls.gov/bls/blswage.htm</a:t>
            </a:r>
            <a:endParaRPr lang="en-US" sz="2200" dirty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12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Demand and Supply at Work in Labor Markets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 fontScale="55000" lnSpcReduction="20000"/>
          </a:bodyPr>
          <a:lstStyle/>
          <a:p>
            <a:r>
              <a:rPr lang="en-US" sz="4700" dirty="0" smtClean="0">
                <a:latin typeface="+mn-lt"/>
              </a:rPr>
              <a:t>The </a:t>
            </a:r>
            <a:r>
              <a:rPr lang="en-US" sz="4700" b="1" dirty="0" smtClean="0">
                <a:latin typeface="+mn-lt"/>
              </a:rPr>
              <a:t>law </a:t>
            </a:r>
            <a:r>
              <a:rPr lang="en-US" sz="4700" b="1" dirty="0">
                <a:latin typeface="+mn-lt"/>
              </a:rPr>
              <a:t>of demand</a:t>
            </a:r>
            <a:r>
              <a:rPr lang="en-US" sz="4700" dirty="0">
                <a:latin typeface="+mn-lt"/>
              </a:rPr>
              <a:t> </a:t>
            </a:r>
            <a:r>
              <a:rPr lang="en-US" sz="4700" dirty="0" smtClean="0">
                <a:latin typeface="+mn-lt"/>
              </a:rPr>
              <a:t>applied to labor markets:</a:t>
            </a:r>
          </a:p>
          <a:p>
            <a:pPr lvl="1"/>
            <a:r>
              <a:rPr lang="en-US" sz="4000" dirty="0" smtClean="0">
                <a:latin typeface="+mn-lt"/>
              </a:rPr>
              <a:t>Higher price (</a:t>
            </a:r>
            <a:r>
              <a:rPr lang="en-US" sz="4000" dirty="0" smtClean="0">
                <a:solidFill>
                  <a:schemeClr val="dk1"/>
                </a:solidFill>
                <a:latin typeface="+mn-lt"/>
              </a:rPr>
              <a:t>wage) </a:t>
            </a:r>
            <a:r>
              <a:rPr lang="en-US" sz="4000" dirty="0" smtClean="0">
                <a:latin typeface="+mn-lt"/>
              </a:rPr>
              <a:t>in </a:t>
            </a:r>
            <a:r>
              <a:rPr lang="en-US" sz="4000" dirty="0">
                <a:latin typeface="+mn-lt"/>
              </a:rPr>
              <a:t>the labor </a:t>
            </a:r>
            <a:r>
              <a:rPr lang="en-US" sz="4000" dirty="0" smtClean="0">
                <a:latin typeface="+mn-lt"/>
              </a:rPr>
              <a:t>market = a decrease </a:t>
            </a:r>
            <a:r>
              <a:rPr lang="en-US" sz="4000" dirty="0">
                <a:latin typeface="+mn-lt"/>
              </a:rPr>
              <a:t>in the quantity of labor demanded by </a:t>
            </a:r>
            <a:r>
              <a:rPr lang="en-US" sz="4000" dirty="0" smtClean="0">
                <a:latin typeface="+mn-lt"/>
              </a:rPr>
              <a:t>employers.</a:t>
            </a:r>
          </a:p>
          <a:p>
            <a:pPr lvl="1"/>
            <a:r>
              <a:rPr lang="en-US" sz="4000" dirty="0" smtClean="0">
                <a:latin typeface="+mn-lt"/>
              </a:rPr>
              <a:t>Lower price (wage) = an </a:t>
            </a:r>
            <a:r>
              <a:rPr lang="en-US" sz="4000" dirty="0">
                <a:latin typeface="+mn-lt"/>
              </a:rPr>
              <a:t>increase in the quantity of labor </a:t>
            </a:r>
            <a:r>
              <a:rPr lang="en-US" sz="4000" dirty="0" smtClean="0">
                <a:latin typeface="+mn-lt"/>
              </a:rPr>
              <a:t>demanded.</a:t>
            </a:r>
          </a:p>
          <a:p>
            <a:r>
              <a:rPr lang="en-US" sz="4700" dirty="0" smtClean="0">
                <a:solidFill>
                  <a:srgbClr val="000000"/>
                </a:solidFill>
                <a:latin typeface="+mn-lt"/>
              </a:rPr>
              <a:t>The </a:t>
            </a:r>
            <a:r>
              <a:rPr lang="en-US" sz="4700" b="1" dirty="0" smtClean="0">
                <a:solidFill>
                  <a:srgbClr val="000000"/>
                </a:solidFill>
                <a:latin typeface="+mn-lt"/>
              </a:rPr>
              <a:t>law of supply</a:t>
            </a:r>
            <a:r>
              <a:rPr lang="en-US" sz="4700" dirty="0" smtClean="0">
                <a:solidFill>
                  <a:srgbClr val="000000"/>
                </a:solidFill>
                <a:latin typeface="+mn-lt"/>
              </a:rPr>
              <a:t> applied to labor markets:</a:t>
            </a:r>
          </a:p>
          <a:p>
            <a:pPr lvl="1"/>
            <a:r>
              <a:rPr lang="en-US" sz="4000" dirty="0" smtClean="0">
                <a:latin typeface="+mn-lt"/>
              </a:rPr>
              <a:t>H</a:t>
            </a:r>
            <a:r>
              <a:rPr lang="en-US" sz="4000" dirty="0" smtClean="0">
                <a:solidFill>
                  <a:srgbClr val="000000"/>
                </a:solidFill>
                <a:latin typeface="+mn-lt"/>
              </a:rPr>
              <a:t>igher </a:t>
            </a:r>
            <a:r>
              <a:rPr lang="en-US" sz="4000" dirty="0">
                <a:solidFill>
                  <a:srgbClr val="000000"/>
                </a:solidFill>
                <a:latin typeface="+mn-lt"/>
              </a:rPr>
              <a:t>price for </a:t>
            </a:r>
            <a:r>
              <a:rPr lang="en-US" sz="4000" dirty="0" smtClean="0">
                <a:solidFill>
                  <a:srgbClr val="000000"/>
                </a:solidFill>
                <a:latin typeface="+mn-lt"/>
              </a:rPr>
              <a:t>labor = an increase in quantity </a:t>
            </a:r>
            <a:r>
              <a:rPr lang="en-US" sz="4000" dirty="0">
                <a:solidFill>
                  <a:srgbClr val="000000"/>
                </a:solidFill>
                <a:latin typeface="+mn-lt"/>
              </a:rPr>
              <a:t>of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+mn-lt"/>
              </a:rPr>
              <a:t>labor </a:t>
            </a:r>
            <a:r>
              <a:rPr lang="en-US" sz="4000" dirty="0" smtClean="0">
                <a:solidFill>
                  <a:srgbClr val="000000"/>
                </a:solidFill>
                <a:latin typeface="+mn-lt"/>
              </a:rPr>
              <a:t>supplied.</a:t>
            </a:r>
          </a:p>
          <a:p>
            <a:pPr lvl="1"/>
            <a:r>
              <a:rPr lang="en-US" sz="4000" dirty="0" smtClean="0">
                <a:latin typeface="+mn-lt"/>
              </a:rPr>
              <a:t>L</a:t>
            </a:r>
            <a:r>
              <a:rPr lang="en-US" sz="4000" dirty="0" smtClean="0">
                <a:solidFill>
                  <a:srgbClr val="000000"/>
                </a:solidFill>
                <a:latin typeface="+mn-lt"/>
              </a:rPr>
              <a:t>ower </a:t>
            </a:r>
            <a:r>
              <a:rPr lang="en-US" sz="4000" dirty="0">
                <a:solidFill>
                  <a:srgbClr val="000000"/>
                </a:solidFill>
                <a:latin typeface="+mn-lt"/>
              </a:rPr>
              <a:t>price for </a:t>
            </a:r>
            <a:r>
              <a:rPr lang="en-US" sz="4000" dirty="0" smtClean="0">
                <a:solidFill>
                  <a:srgbClr val="000000"/>
                </a:solidFill>
                <a:latin typeface="+mn-lt"/>
              </a:rPr>
              <a:t>labor = a decrease in quantity supplied.</a:t>
            </a:r>
          </a:p>
          <a:p>
            <a:r>
              <a:rPr lang="en-US" sz="4700" b="1" dirty="0" smtClean="0">
                <a:latin typeface="+mn-lt"/>
              </a:rPr>
              <a:t>Equilibrium</a:t>
            </a:r>
            <a:r>
              <a:rPr lang="en-US" sz="4700" dirty="0" smtClean="0">
                <a:latin typeface="+mn-lt"/>
              </a:rPr>
              <a:t> in the labor market means quantity demanded = quantity supplied.  </a:t>
            </a:r>
          </a:p>
          <a:p>
            <a:pPr lvl="1"/>
            <a:r>
              <a:rPr lang="en-US" sz="4000" dirty="0" smtClean="0">
                <a:latin typeface="+mn-lt"/>
              </a:rPr>
              <a:t>At </a:t>
            </a:r>
            <a:r>
              <a:rPr lang="en-US" sz="4000" dirty="0">
                <a:latin typeface="+mn-lt"/>
              </a:rPr>
              <a:t>the equilibrium wage, employers can find workers, and workers can find jobs.</a:t>
            </a:r>
            <a:endParaRPr lang="en-US" sz="40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6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Demand and Supply of Nurses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663440"/>
            <a:ext cx="786384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demand curve (D)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shows how many nurses employers will demand at different salary levels.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supply curve (S)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shows how many nurses are willing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to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at different salary levels.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intersection of D and S shows the equilibrium salary and quantity.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13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82" descr="CNX_Econv1-2_C04_02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 l="-16539" r="-16539"/>
          <a:stretch/>
        </p:blipFill>
        <p:spPr>
          <a:xfrm>
            <a:off x="1188720" y="1371600"/>
            <a:ext cx="6675120" cy="3291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4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Demand and Supply of Nurses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663440"/>
            <a:ext cx="786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At any salary above the equilibrium salary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of $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70,000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 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supply exceeds demand and a </a:t>
            </a:r>
            <a:r>
              <a:rPr lang="en-US" u="sng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surplus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of nurses exists.  Salaries would fall to restore equilibrium.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At any salary below the equilibrium, demand exceeds supply and a </a:t>
            </a:r>
            <a:r>
              <a:rPr lang="en-US" u="sng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shortage</a:t>
            </a: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of nurses exists.  Salaries would rise to restore equilibrium.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14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82" descr="CNX_Econv1-2_C04_02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 l="-16539" r="-16539"/>
          <a:stretch/>
        </p:blipFill>
        <p:spPr>
          <a:xfrm>
            <a:off x="1188720" y="1371600"/>
            <a:ext cx="6675120" cy="3291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333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Shifts in the Demand for Labor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Factors </a:t>
            </a:r>
            <a:r>
              <a:rPr lang="en-US" sz="2600" dirty="0">
                <a:latin typeface="+mn-lt"/>
              </a:rPr>
              <a:t>that can </a:t>
            </a:r>
            <a:r>
              <a:rPr lang="en-US" sz="2600" u="sng" dirty="0">
                <a:latin typeface="+mn-lt"/>
              </a:rPr>
              <a:t>shift</a:t>
            </a:r>
            <a:r>
              <a:rPr lang="en-US" sz="2600" dirty="0">
                <a:latin typeface="+mn-lt"/>
              </a:rPr>
              <a:t> the demand curve for </a:t>
            </a:r>
            <a:r>
              <a:rPr lang="en-US" sz="2600" dirty="0" smtClean="0">
                <a:latin typeface="+mn-lt"/>
              </a:rPr>
              <a:t>labor:</a:t>
            </a:r>
          </a:p>
          <a:p>
            <a:pPr lvl="1"/>
            <a:r>
              <a:rPr lang="en-US" sz="2200" dirty="0" smtClean="0">
                <a:latin typeface="+mn-lt"/>
              </a:rPr>
              <a:t>Demand </a:t>
            </a:r>
            <a:r>
              <a:rPr lang="en-US" sz="2200" dirty="0">
                <a:latin typeface="+mn-lt"/>
              </a:rPr>
              <a:t>for </a:t>
            </a:r>
            <a:r>
              <a:rPr lang="en-US" sz="2200" dirty="0" smtClean="0">
                <a:latin typeface="+mn-lt"/>
              </a:rPr>
              <a:t>output</a:t>
            </a:r>
          </a:p>
          <a:p>
            <a:pPr lvl="1"/>
            <a:r>
              <a:rPr lang="en-US" sz="2200" dirty="0" smtClean="0">
                <a:latin typeface="+mn-lt"/>
              </a:rPr>
              <a:t>Education </a:t>
            </a:r>
            <a:r>
              <a:rPr lang="en-US" sz="2200" dirty="0">
                <a:latin typeface="+mn-lt"/>
              </a:rPr>
              <a:t>and </a:t>
            </a:r>
            <a:r>
              <a:rPr lang="en-US" sz="2200" dirty="0" smtClean="0">
                <a:latin typeface="+mn-lt"/>
              </a:rPr>
              <a:t>training</a:t>
            </a:r>
          </a:p>
          <a:p>
            <a:pPr lvl="1"/>
            <a:r>
              <a:rPr lang="en-US" sz="2200" dirty="0" smtClean="0">
                <a:latin typeface="+mn-lt"/>
              </a:rPr>
              <a:t>Technology</a:t>
            </a:r>
          </a:p>
          <a:p>
            <a:pPr lvl="1"/>
            <a:r>
              <a:rPr lang="en-US" sz="2200" dirty="0" smtClean="0">
                <a:latin typeface="+mn-lt"/>
              </a:rPr>
              <a:t>The number </a:t>
            </a:r>
            <a:r>
              <a:rPr lang="en-US" sz="2200" dirty="0">
                <a:latin typeface="+mn-lt"/>
              </a:rPr>
              <a:t>of </a:t>
            </a:r>
            <a:r>
              <a:rPr lang="en-US" sz="2200" dirty="0" smtClean="0">
                <a:latin typeface="+mn-lt"/>
              </a:rPr>
              <a:t>companies needing workers</a:t>
            </a:r>
          </a:p>
          <a:p>
            <a:pPr lvl="1"/>
            <a:r>
              <a:rPr lang="en-US" sz="2200" dirty="0" smtClean="0">
                <a:latin typeface="+mn-lt"/>
              </a:rPr>
              <a:t>Government regulations</a:t>
            </a:r>
          </a:p>
          <a:p>
            <a:pPr lvl="1"/>
            <a:r>
              <a:rPr lang="en-US" sz="2200" dirty="0" smtClean="0">
                <a:latin typeface="+mn-lt"/>
              </a:rPr>
              <a:t>Price </a:t>
            </a:r>
            <a:r>
              <a:rPr lang="en-US" sz="2200" dirty="0">
                <a:latin typeface="+mn-lt"/>
              </a:rPr>
              <a:t>and </a:t>
            </a:r>
            <a:r>
              <a:rPr lang="en-US" sz="2200" dirty="0" smtClean="0">
                <a:latin typeface="+mn-lt"/>
              </a:rPr>
              <a:t>availability </a:t>
            </a:r>
            <a:r>
              <a:rPr lang="en-US" sz="2200" dirty="0">
                <a:latin typeface="+mn-lt"/>
              </a:rPr>
              <a:t>of </a:t>
            </a:r>
            <a:r>
              <a:rPr lang="en-US" sz="2200" dirty="0" smtClean="0">
                <a:latin typeface="+mn-lt"/>
              </a:rPr>
              <a:t>other inputs</a:t>
            </a:r>
            <a:endParaRPr lang="en-US" sz="2200" dirty="0">
              <a:latin typeface="+mn-lt"/>
            </a:endParaRPr>
          </a:p>
          <a:p>
            <a:endParaRPr lang="en-US" sz="5100" dirty="0" smtClean="0">
              <a:latin typeface="+mn-lt"/>
            </a:endParaRPr>
          </a:p>
          <a:p>
            <a:endParaRPr lang="en-US" sz="4700" dirty="0" smtClean="0">
              <a:latin typeface="+mn-lt"/>
            </a:endParaRPr>
          </a:p>
          <a:p>
            <a:pPr lvl="1"/>
            <a:endParaRPr lang="en-US" sz="43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83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Shifts in the Supply of Labor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Factors </a:t>
            </a:r>
            <a:r>
              <a:rPr lang="en-US" sz="2600" dirty="0">
                <a:latin typeface="+mn-lt"/>
              </a:rPr>
              <a:t>that can </a:t>
            </a:r>
            <a:r>
              <a:rPr lang="en-US" sz="2600" u="sng" dirty="0">
                <a:latin typeface="+mn-lt"/>
              </a:rPr>
              <a:t>shift</a:t>
            </a:r>
            <a:r>
              <a:rPr lang="en-US" sz="2600" dirty="0">
                <a:latin typeface="+mn-lt"/>
              </a:rPr>
              <a:t> the </a:t>
            </a:r>
            <a:r>
              <a:rPr lang="en-US" sz="2600" dirty="0" smtClean="0">
                <a:latin typeface="+mn-lt"/>
              </a:rPr>
              <a:t>supply </a:t>
            </a:r>
            <a:r>
              <a:rPr lang="en-US" sz="2600" dirty="0">
                <a:latin typeface="+mn-lt"/>
              </a:rPr>
              <a:t>curve </a:t>
            </a:r>
            <a:r>
              <a:rPr lang="en-US" sz="2600" dirty="0" smtClean="0">
                <a:latin typeface="+mn-lt"/>
              </a:rPr>
              <a:t>of labor:</a:t>
            </a:r>
          </a:p>
          <a:p>
            <a:pPr lvl="1"/>
            <a:r>
              <a:rPr lang="en-US" sz="2200" dirty="0" smtClean="0">
                <a:solidFill>
                  <a:schemeClr val="dk1"/>
                </a:solidFill>
                <a:latin typeface="+mn-lt"/>
              </a:rPr>
              <a:t>Size of the labor force (number of people working or looking for work)</a:t>
            </a:r>
          </a:p>
          <a:p>
            <a:pPr lvl="1"/>
            <a:r>
              <a:rPr lang="en-US" sz="2200" dirty="0" smtClean="0">
                <a:solidFill>
                  <a:schemeClr val="dk1"/>
                </a:solidFill>
                <a:latin typeface="+mn-lt"/>
              </a:rPr>
              <a:t>Skill or educational requirements</a:t>
            </a:r>
          </a:p>
          <a:p>
            <a:pPr lvl="1"/>
            <a:r>
              <a:rPr lang="en-US" sz="2200" dirty="0" smtClean="0">
                <a:solidFill>
                  <a:schemeClr val="dk1"/>
                </a:solidFill>
                <a:latin typeface="+mn-lt"/>
              </a:rPr>
              <a:t>Government policies</a:t>
            </a:r>
            <a:endParaRPr lang="en-US" sz="2200" dirty="0">
              <a:solidFill>
                <a:schemeClr val="dk1"/>
              </a:solidFill>
              <a:latin typeface="+mn-lt"/>
            </a:endParaRPr>
          </a:p>
          <a:p>
            <a:pPr lvl="1"/>
            <a:endParaRPr lang="en-US" dirty="0" smtClean="0">
              <a:latin typeface="+mn-lt"/>
            </a:endParaRPr>
          </a:p>
          <a:p>
            <a:endParaRPr lang="en-US" sz="5100" dirty="0" smtClean="0">
              <a:latin typeface="+mn-lt"/>
            </a:endParaRPr>
          </a:p>
          <a:p>
            <a:endParaRPr lang="en-US" sz="4700" dirty="0" smtClean="0">
              <a:latin typeface="+mn-lt"/>
            </a:endParaRPr>
          </a:p>
          <a:p>
            <a:pPr lvl="1"/>
            <a:endParaRPr lang="en-US" sz="43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8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Technology and Wages:  An Application of Supply and Demand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663440"/>
            <a:ext cx="7863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(a):  The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demand for low-skill labor shifts to the left when technology can do the job previously done by these workers. </a:t>
            </a:r>
            <a:endParaRPr lang="en-US" dirty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Panel (b):  New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technologies can also increase the demand for high-skill labor in fields such as information technology and network administration.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17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114" descr="CNX_Econ_C04_001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8720" y="1554480"/>
            <a:ext cx="6766560" cy="2926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0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Wages and Employment in an Imperfectly Competitive Market 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There a two sources </a:t>
            </a:r>
            <a:r>
              <a:rPr lang="en-US" sz="2600" dirty="0">
                <a:latin typeface="+mn-lt"/>
              </a:rPr>
              <a:t>of imperfect competition in labor markets: </a:t>
            </a:r>
            <a:endParaRPr lang="en-US" sz="2600" dirty="0" smtClean="0">
              <a:latin typeface="+mn-lt"/>
            </a:endParaRPr>
          </a:p>
          <a:p>
            <a:pPr lvl="1"/>
            <a:r>
              <a:rPr lang="en-US" sz="2200" dirty="0" smtClean="0">
                <a:latin typeface="+mn-lt"/>
              </a:rPr>
              <a:t>Demand </a:t>
            </a:r>
            <a:r>
              <a:rPr lang="en-US" sz="2200" dirty="0">
                <a:latin typeface="+mn-lt"/>
              </a:rPr>
              <a:t>side sources - labor market power by employers </a:t>
            </a:r>
            <a:endParaRPr lang="en-US" sz="2200" dirty="0" smtClean="0">
              <a:latin typeface="+mn-lt"/>
            </a:endParaRPr>
          </a:p>
          <a:p>
            <a:pPr lvl="1"/>
            <a:r>
              <a:rPr lang="en-US" sz="2200" dirty="0" smtClean="0">
                <a:latin typeface="+mn-lt"/>
              </a:rPr>
              <a:t>Supply </a:t>
            </a:r>
            <a:r>
              <a:rPr lang="en-US" sz="2200" dirty="0">
                <a:latin typeface="+mn-lt"/>
              </a:rPr>
              <a:t>side sources - labor market power by employees. </a:t>
            </a:r>
            <a:endParaRPr lang="en-US" sz="2200" dirty="0" smtClean="0">
              <a:latin typeface="+mn-lt"/>
            </a:endParaRPr>
          </a:p>
          <a:p>
            <a:r>
              <a:rPr lang="en-US" sz="2600" b="1" dirty="0" smtClean="0">
                <a:latin typeface="+mn-lt"/>
              </a:rPr>
              <a:t>Monopsony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- a sole employer that has no direct competition in hiring, and exploits its market power by offering lower wages than would exist in a competitive </a:t>
            </a:r>
            <a:r>
              <a:rPr lang="en-US" sz="2600" dirty="0" smtClean="0">
                <a:latin typeface="+mn-lt"/>
              </a:rPr>
              <a:t>market.</a:t>
            </a:r>
          </a:p>
          <a:p>
            <a:endParaRPr lang="en-US" dirty="0" smtClean="0">
              <a:latin typeface="+mn-lt"/>
            </a:endParaRPr>
          </a:p>
          <a:p>
            <a:endParaRPr lang="en-US" sz="5100" dirty="0" smtClean="0">
              <a:latin typeface="+mn-lt"/>
            </a:endParaRPr>
          </a:p>
          <a:p>
            <a:endParaRPr lang="en-US" sz="4700" dirty="0" smtClean="0">
              <a:latin typeface="+mn-lt"/>
            </a:endParaRPr>
          </a:p>
          <a:p>
            <a:pPr lvl="1"/>
            <a:endParaRPr lang="en-US" sz="43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40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Marginal Cost of Labor in a Monopsony Market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206240"/>
          </a:xfrm>
        </p:spPr>
        <p:txBody>
          <a:bodyPr>
            <a:normAutofit fontScale="92500"/>
          </a:bodyPr>
          <a:lstStyle/>
          <a:p>
            <a:r>
              <a:rPr lang="en-US" sz="2100" dirty="0" smtClean="0">
                <a:latin typeface="+mn-lt"/>
              </a:rPr>
              <a:t>A monopsony is </a:t>
            </a:r>
            <a:r>
              <a:rPr lang="en-US" sz="2100" dirty="0">
                <a:latin typeface="+mn-lt"/>
              </a:rPr>
              <a:t>the </a:t>
            </a:r>
            <a:r>
              <a:rPr lang="en-US" sz="2100" u="sng" dirty="0">
                <a:latin typeface="+mn-lt"/>
              </a:rPr>
              <a:t>sole demander for labor</a:t>
            </a:r>
            <a:r>
              <a:rPr lang="en-US" sz="2100" dirty="0">
                <a:latin typeface="+mn-lt"/>
              </a:rPr>
              <a:t>, </a:t>
            </a:r>
            <a:r>
              <a:rPr lang="en-US" sz="2100" dirty="0" smtClean="0">
                <a:latin typeface="+mn-lt"/>
              </a:rPr>
              <a:t>so it faces the entire </a:t>
            </a:r>
            <a:r>
              <a:rPr lang="en-US" sz="2100" dirty="0">
                <a:latin typeface="+mn-lt"/>
              </a:rPr>
              <a:t>market supply curve for labor</a:t>
            </a:r>
            <a:r>
              <a:rPr lang="en-US" sz="2100" dirty="0" smtClean="0">
                <a:latin typeface="+mn-lt"/>
              </a:rPr>
              <a:t>.</a:t>
            </a:r>
          </a:p>
          <a:p>
            <a:r>
              <a:rPr lang="en-US" sz="2100" dirty="0" smtClean="0">
                <a:latin typeface="+mn-lt"/>
              </a:rPr>
              <a:t>In </a:t>
            </a:r>
            <a:r>
              <a:rPr lang="en-US" sz="2100" dirty="0">
                <a:latin typeface="+mn-lt"/>
              </a:rPr>
              <a:t>order to increase employment </a:t>
            </a:r>
            <a:r>
              <a:rPr lang="en-US" sz="2100" dirty="0" smtClean="0">
                <a:latin typeface="+mn-lt"/>
              </a:rPr>
              <a:t>the </a:t>
            </a:r>
            <a:r>
              <a:rPr lang="en-US" sz="2100" dirty="0" err="1" smtClean="0">
                <a:latin typeface="+mn-lt"/>
              </a:rPr>
              <a:t>monopsonist</a:t>
            </a:r>
            <a:r>
              <a:rPr lang="en-US" sz="2100" dirty="0" smtClean="0">
                <a:latin typeface="+mn-lt"/>
              </a:rPr>
              <a:t> must </a:t>
            </a:r>
            <a:r>
              <a:rPr lang="en-US" sz="2100" dirty="0">
                <a:latin typeface="+mn-lt"/>
              </a:rPr>
              <a:t>raise </a:t>
            </a:r>
            <a:r>
              <a:rPr lang="en-US" sz="2100" dirty="0" smtClean="0">
                <a:latin typeface="+mn-lt"/>
              </a:rPr>
              <a:t>the </a:t>
            </a:r>
            <a:r>
              <a:rPr lang="en-US" sz="2100" dirty="0">
                <a:latin typeface="+mn-lt"/>
              </a:rPr>
              <a:t>wage </a:t>
            </a:r>
            <a:r>
              <a:rPr lang="en-US" sz="2100" dirty="0" smtClean="0">
                <a:latin typeface="+mn-lt"/>
              </a:rPr>
              <a:t>not </a:t>
            </a:r>
            <a:r>
              <a:rPr lang="en-US" sz="2100" dirty="0">
                <a:latin typeface="+mn-lt"/>
              </a:rPr>
              <a:t>just for new </a:t>
            </a:r>
            <a:r>
              <a:rPr lang="en-US" sz="2100" dirty="0" smtClean="0">
                <a:latin typeface="+mn-lt"/>
              </a:rPr>
              <a:t>workers </a:t>
            </a:r>
            <a:r>
              <a:rPr lang="en-US" sz="2100" dirty="0">
                <a:latin typeface="+mn-lt"/>
              </a:rPr>
              <a:t>but for </a:t>
            </a:r>
            <a:r>
              <a:rPr lang="en-US" sz="2100" i="1" dirty="0">
                <a:latin typeface="+mn-lt"/>
              </a:rPr>
              <a:t>all the existing workers</a:t>
            </a:r>
            <a:r>
              <a:rPr lang="en-US" sz="2100" dirty="0">
                <a:latin typeface="+mn-lt"/>
              </a:rPr>
              <a:t> they could have hired at the previous lower wage. </a:t>
            </a:r>
            <a:endParaRPr lang="en-US" sz="2100" dirty="0" smtClean="0">
              <a:latin typeface="+mn-lt"/>
            </a:endParaRPr>
          </a:p>
          <a:p>
            <a:r>
              <a:rPr lang="en-US" sz="2100" dirty="0" smtClean="0">
                <a:latin typeface="+mn-lt"/>
              </a:rPr>
              <a:t>As </a:t>
            </a:r>
            <a:r>
              <a:rPr lang="en-US" sz="2100" dirty="0">
                <a:latin typeface="+mn-lt"/>
              </a:rPr>
              <a:t>a result, the </a:t>
            </a:r>
            <a:r>
              <a:rPr lang="en-US" sz="2100" u="sng" dirty="0">
                <a:latin typeface="+mn-lt"/>
              </a:rPr>
              <a:t>marginal cost of additional hiring labor</a:t>
            </a:r>
            <a:r>
              <a:rPr lang="en-US" sz="2100" dirty="0">
                <a:latin typeface="+mn-lt"/>
              </a:rPr>
              <a:t> is greater than the wage, and thus for any level of employment (above the first worker), MC</a:t>
            </a:r>
            <a:r>
              <a:rPr lang="en-US" sz="2100" baseline="-25000" dirty="0">
                <a:latin typeface="+mn-lt"/>
              </a:rPr>
              <a:t>L</a:t>
            </a:r>
            <a:r>
              <a:rPr lang="en-US" sz="2100" dirty="0">
                <a:latin typeface="+mn-lt"/>
              </a:rPr>
              <a:t> is above the Market Supply of Labor.</a:t>
            </a:r>
          </a:p>
          <a:p>
            <a:endParaRPr lang="en-US" sz="2400" dirty="0" smtClean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19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133" descr="CNX_Econ2e_C15_006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828800"/>
            <a:ext cx="3657600" cy="347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27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Acknowledgments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This PowerPoint presentation is based on and includes content derived from the following OER resource: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+mn-lt"/>
              </a:rPr>
              <a:t>Principles of Microeconomics</a:t>
            </a:r>
          </a:p>
          <a:p>
            <a:pPr marL="0" indent="0" algn="ctr">
              <a:buNone/>
            </a:pPr>
            <a:r>
              <a:rPr lang="en-US" sz="2200" b="1" dirty="0">
                <a:latin typeface="+mn-lt"/>
              </a:rPr>
              <a:t>Chapter 4 (Section 4.1 and Chapter 14 (Sections 14.1-14.4)</a:t>
            </a:r>
          </a:p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An OpenStax book used for this course may be downloaded for free at:</a:t>
            </a:r>
          </a:p>
          <a:p>
            <a:pPr marL="0" indent="0" algn="ctr">
              <a:buNone/>
            </a:pPr>
            <a:r>
              <a:rPr lang="en-US" sz="2400" dirty="0">
                <a:latin typeface="+mn-lt"/>
                <a:hlinkClick r:id="rId3"/>
              </a:rPr>
              <a:t>https://openstax.org/details/books/principles-microeconomics-2e</a:t>
            </a:r>
            <a:endParaRPr lang="en-US" sz="2400" dirty="0" smtClean="0">
              <a:latin typeface="+mn-lt"/>
            </a:endParaRPr>
          </a:p>
          <a:p>
            <a:pPr marL="0" indent="0" algn="ctr"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Labor Market Outcomes:  Monopsony vs. Perfect Competition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20624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A </a:t>
            </a:r>
            <a:r>
              <a:rPr lang="en-US" sz="2400" dirty="0" err="1">
                <a:latin typeface="+mn-lt"/>
              </a:rPr>
              <a:t>monopsonist</a:t>
            </a:r>
            <a:r>
              <a:rPr lang="en-US" sz="2400" dirty="0">
                <a:latin typeface="+mn-lt"/>
              </a:rPr>
              <a:t> hires fewer workers, L</a:t>
            </a:r>
            <a:r>
              <a:rPr lang="en-US" sz="2400" baseline="-25000" dirty="0">
                <a:latin typeface="+mn-lt"/>
              </a:rPr>
              <a:t>m</a:t>
            </a:r>
            <a:r>
              <a:rPr lang="en-US" sz="2400" dirty="0">
                <a:latin typeface="+mn-lt"/>
              </a:rPr>
              <a:t>, than would be hired in a competitive labor market, </a:t>
            </a:r>
            <a:r>
              <a:rPr lang="en-US" sz="2400" dirty="0" err="1">
                <a:latin typeface="+mn-lt"/>
              </a:rPr>
              <a:t>L</a:t>
            </a:r>
            <a:r>
              <a:rPr lang="en-US" sz="2400" baseline="-25000" dirty="0" err="1">
                <a:latin typeface="+mn-lt"/>
              </a:rPr>
              <a:t>c</a:t>
            </a:r>
            <a:r>
              <a:rPr lang="en-US" sz="2400" dirty="0">
                <a:latin typeface="+mn-lt"/>
              </a:rPr>
              <a:t>. </a:t>
            </a:r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In </a:t>
            </a:r>
            <a:r>
              <a:rPr lang="en-US" sz="2400" dirty="0">
                <a:latin typeface="+mn-lt"/>
              </a:rPr>
              <a:t>exploiting its market power, the </a:t>
            </a:r>
            <a:r>
              <a:rPr lang="en-US" sz="2400" dirty="0" err="1">
                <a:latin typeface="+mn-lt"/>
              </a:rPr>
              <a:t>monopsonist</a:t>
            </a:r>
            <a:r>
              <a:rPr lang="en-US" sz="2400" dirty="0">
                <a:latin typeface="+mn-lt"/>
              </a:rPr>
              <a:t> can pay a </a:t>
            </a:r>
            <a:r>
              <a:rPr lang="en-US" sz="2400" u="sng" dirty="0">
                <a:latin typeface="+mn-lt"/>
              </a:rPr>
              <a:t>lower</a:t>
            </a:r>
            <a:r>
              <a:rPr lang="en-US" sz="2400" dirty="0">
                <a:latin typeface="+mn-lt"/>
              </a:rPr>
              <a:t> wage, W</a:t>
            </a:r>
            <a:r>
              <a:rPr lang="en-US" sz="2400" baseline="-25000" dirty="0">
                <a:latin typeface="+mn-lt"/>
              </a:rPr>
              <a:t>m</a:t>
            </a:r>
            <a:r>
              <a:rPr lang="en-US" sz="2400" dirty="0">
                <a:latin typeface="+mn-lt"/>
              </a:rPr>
              <a:t>, than workers would earn in a competitive labor market, </a:t>
            </a:r>
            <a:r>
              <a:rPr lang="en-US" sz="2400" dirty="0" err="1">
                <a:latin typeface="+mn-lt"/>
              </a:rPr>
              <a:t>W</a:t>
            </a:r>
            <a:r>
              <a:rPr lang="en-US" sz="2400" baseline="-25000" dirty="0" err="1">
                <a:latin typeface="+mn-lt"/>
              </a:rPr>
              <a:t>c</a:t>
            </a:r>
            <a:r>
              <a:rPr lang="en-US" sz="2400" dirty="0">
                <a:latin typeface="+mn-lt"/>
              </a:rPr>
              <a:t>.</a:t>
            </a:r>
          </a:p>
          <a:p>
            <a:endParaRPr lang="en-US" sz="21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20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149" descr="CNX_Econ2e_C15_008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828800"/>
            <a:ext cx="3657600" cy="347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00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Market Power on the Supply Side of the Labor Market:  Unions 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A </a:t>
            </a:r>
            <a:r>
              <a:rPr lang="en-US" sz="2400" b="1" dirty="0">
                <a:latin typeface="+mn-lt"/>
              </a:rPr>
              <a:t>labor union</a:t>
            </a:r>
            <a:r>
              <a:rPr lang="en-US" sz="2400" dirty="0">
                <a:latin typeface="+mn-lt"/>
              </a:rPr>
              <a:t> is an organization of workers that negotiates with employers over </a:t>
            </a:r>
            <a:r>
              <a:rPr lang="en-US" sz="2400" dirty="0" smtClean="0">
                <a:latin typeface="+mn-lt"/>
              </a:rPr>
              <a:t>wages, benefits </a:t>
            </a:r>
            <a:r>
              <a:rPr lang="en-US" sz="2400" dirty="0">
                <a:latin typeface="+mn-lt"/>
              </a:rPr>
              <a:t>and working </a:t>
            </a:r>
            <a:r>
              <a:rPr lang="en-US" sz="2400" dirty="0" smtClean="0">
                <a:latin typeface="+mn-lt"/>
              </a:rPr>
              <a:t>conditions.</a:t>
            </a:r>
          </a:p>
          <a:p>
            <a:r>
              <a:rPr lang="en-US" sz="2400" dirty="0" smtClean="0">
                <a:latin typeface="+mn-lt"/>
              </a:rPr>
              <a:t>A </a:t>
            </a:r>
            <a:r>
              <a:rPr lang="en-US" sz="2400" dirty="0">
                <a:latin typeface="+mn-lt"/>
              </a:rPr>
              <a:t>labor union seeks to change the balance of power between employers and workers by requiring employers to deal with workers </a:t>
            </a:r>
            <a:r>
              <a:rPr lang="en-US" sz="2400" u="sng" dirty="0">
                <a:latin typeface="+mn-lt"/>
              </a:rPr>
              <a:t>collectively</a:t>
            </a:r>
            <a:r>
              <a:rPr lang="en-US" sz="2400" dirty="0">
                <a:latin typeface="+mn-lt"/>
              </a:rPr>
              <a:t>, rather than as individuals. </a:t>
            </a:r>
            <a:endParaRPr lang="en-US" sz="2400" dirty="0" smtClean="0">
              <a:latin typeface="+mn-lt"/>
            </a:endParaRPr>
          </a:p>
          <a:p>
            <a:r>
              <a:rPr lang="en-US" sz="2400" b="1" dirty="0" smtClean="0">
                <a:latin typeface="+mn-lt"/>
              </a:rPr>
              <a:t>Collective </a:t>
            </a:r>
            <a:r>
              <a:rPr lang="en-US" sz="2400" b="1" dirty="0">
                <a:latin typeface="+mn-lt"/>
              </a:rPr>
              <a:t>bargaining</a:t>
            </a:r>
            <a:r>
              <a:rPr lang="en-US" sz="2400" dirty="0">
                <a:latin typeface="+mn-lt"/>
              </a:rPr>
              <a:t> refers to  negotiations between unions and a firm or firms using union labor</a:t>
            </a:r>
            <a:r>
              <a:rPr lang="en-US" sz="2400" dirty="0" smtClean="0">
                <a:latin typeface="+mn-lt"/>
              </a:rPr>
              <a:t>.</a:t>
            </a:r>
          </a:p>
          <a:p>
            <a:r>
              <a:rPr lang="en-US" sz="2400" dirty="0" smtClean="0">
                <a:latin typeface="+mn-lt"/>
              </a:rPr>
              <a:t>A </a:t>
            </a:r>
            <a:r>
              <a:rPr lang="en-US" sz="2400" dirty="0">
                <a:latin typeface="+mn-lt"/>
              </a:rPr>
              <a:t>labor union operates like a </a:t>
            </a:r>
            <a:r>
              <a:rPr lang="en-US" sz="2400" dirty="0" smtClean="0">
                <a:latin typeface="+mn-lt"/>
              </a:rPr>
              <a:t>monopolist (a single seller) </a:t>
            </a:r>
            <a:r>
              <a:rPr lang="en-US" sz="2400" dirty="0">
                <a:latin typeface="+mn-lt"/>
              </a:rPr>
              <a:t>in a labor </a:t>
            </a:r>
            <a:r>
              <a:rPr lang="en-US" sz="2400" dirty="0" smtClean="0">
                <a:latin typeface="+mn-lt"/>
              </a:rPr>
              <a:t>market.</a:t>
            </a:r>
          </a:p>
          <a:p>
            <a:endParaRPr lang="en-US" sz="24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5100" dirty="0" smtClean="0">
              <a:latin typeface="+mn-lt"/>
            </a:endParaRPr>
          </a:p>
          <a:p>
            <a:endParaRPr lang="en-US" sz="4700" dirty="0" smtClean="0">
              <a:latin typeface="+mn-lt"/>
            </a:endParaRPr>
          </a:p>
          <a:p>
            <a:pPr lvl="1"/>
            <a:endParaRPr lang="en-US" sz="43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Union Wage Negotiations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20624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+mn-lt"/>
              </a:rPr>
              <a:t>Without </a:t>
            </a:r>
            <a:r>
              <a:rPr lang="en-US" sz="2200" dirty="0">
                <a:latin typeface="+mn-lt"/>
              </a:rPr>
              <a:t>a union, equilibrium is at E with wage W</a:t>
            </a:r>
            <a:r>
              <a:rPr lang="en-US" sz="2200" baseline="-25000" dirty="0">
                <a:latin typeface="+mn-lt"/>
              </a:rPr>
              <a:t>e</a:t>
            </a:r>
            <a:r>
              <a:rPr lang="en-US" sz="2200" dirty="0">
                <a:latin typeface="+mn-lt"/>
              </a:rPr>
              <a:t> and quantity of labor </a:t>
            </a:r>
            <a:r>
              <a:rPr lang="en-US" sz="2200" dirty="0" err="1">
                <a:latin typeface="+mn-lt"/>
              </a:rPr>
              <a:t>Qe</a:t>
            </a:r>
            <a:r>
              <a:rPr lang="en-US" sz="2200" dirty="0">
                <a:latin typeface="+mn-lt"/>
              </a:rPr>
              <a:t>. </a:t>
            </a:r>
            <a:endParaRPr lang="en-US" sz="2200" dirty="0" smtClean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The </a:t>
            </a:r>
            <a:r>
              <a:rPr lang="en-US" sz="2200" dirty="0">
                <a:latin typeface="+mn-lt"/>
              </a:rPr>
              <a:t>union is able to use its bargaining power to raise the wage to W</a:t>
            </a:r>
            <a:r>
              <a:rPr lang="en-US" sz="2200" baseline="-25000" dirty="0">
                <a:latin typeface="+mn-lt"/>
              </a:rPr>
              <a:t>u</a:t>
            </a:r>
            <a:r>
              <a:rPr lang="en-US" sz="2200" dirty="0">
                <a:latin typeface="+mn-lt"/>
              </a:rPr>
              <a:t>. </a:t>
            </a:r>
            <a:endParaRPr lang="en-US" sz="2200" dirty="0" smtClean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At </a:t>
            </a:r>
            <a:r>
              <a:rPr lang="en-US" sz="2200" dirty="0">
                <a:latin typeface="+mn-lt"/>
              </a:rPr>
              <a:t>W</a:t>
            </a:r>
            <a:r>
              <a:rPr lang="en-US" sz="2200" baseline="-25000" dirty="0">
                <a:latin typeface="+mn-lt"/>
              </a:rPr>
              <a:t>u</a:t>
            </a:r>
            <a:r>
              <a:rPr lang="en-US" sz="2200" dirty="0">
                <a:latin typeface="+mn-lt"/>
              </a:rPr>
              <a:t> there is an excess supply of labor; that is, the quantity of labor supplied, Q</a:t>
            </a:r>
            <a:r>
              <a:rPr lang="en-US" sz="2200" baseline="-25000" dirty="0">
                <a:latin typeface="+mn-lt"/>
              </a:rPr>
              <a:t>s</a:t>
            </a:r>
            <a:r>
              <a:rPr lang="en-US" sz="2200" dirty="0">
                <a:latin typeface="+mn-lt"/>
              </a:rPr>
              <a:t> is greater than the quantity of labor demanded, </a:t>
            </a:r>
            <a:r>
              <a:rPr lang="en-US" sz="2200" dirty="0" err="1">
                <a:latin typeface="+mn-lt"/>
              </a:rPr>
              <a:t>Q</a:t>
            </a:r>
            <a:r>
              <a:rPr lang="en-US" sz="2200" baseline="-25000" dirty="0" err="1">
                <a:latin typeface="+mn-lt"/>
              </a:rPr>
              <a:t>d</a:t>
            </a:r>
            <a:r>
              <a:rPr lang="en-US" sz="2200" dirty="0">
                <a:latin typeface="+mn-lt"/>
              </a:rPr>
              <a:t>.</a:t>
            </a:r>
          </a:p>
          <a:p>
            <a:endParaRPr lang="en-US" sz="2400" dirty="0" smtClean="0">
              <a:latin typeface="+mn-lt"/>
            </a:endParaRPr>
          </a:p>
          <a:p>
            <a:endParaRPr lang="en-US" sz="21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22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172" descr="CNX_Econ2e_C15_013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828800"/>
            <a:ext cx="3657600" cy="347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29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Union Membership in the U.S. 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</a:t>
            </a:r>
            <a:r>
              <a:rPr lang="en-US" sz="2600" b="1" dirty="0" smtClean="0">
                <a:latin typeface="+mn-lt"/>
              </a:rPr>
              <a:t>National </a:t>
            </a:r>
            <a:r>
              <a:rPr lang="en-US" sz="2600" b="1" dirty="0">
                <a:latin typeface="+mn-lt"/>
              </a:rPr>
              <a:t>Labor-Management Relations Act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smtClean="0">
                <a:latin typeface="+mn-lt"/>
              </a:rPr>
              <a:t>specified </a:t>
            </a:r>
            <a:r>
              <a:rPr lang="en-US" sz="2600" dirty="0">
                <a:latin typeface="+mn-lt"/>
              </a:rPr>
              <a:t>that workers </a:t>
            </a:r>
            <a:r>
              <a:rPr lang="en-US" sz="2600" dirty="0" smtClean="0">
                <a:latin typeface="+mn-lt"/>
              </a:rPr>
              <a:t>have </a:t>
            </a:r>
            <a:r>
              <a:rPr lang="en-US" sz="2600" dirty="0">
                <a:latin typeface="+mn-lt"/>
              </a:rPr>
              <a:t>a right to organize unions and that management </a:t>
            </a:r>
            <a:r>
              <a:rPr lang="en-US" sz="2600" dirty="0" smtClean="0">
                <a:latin typeface="+mn-lt"/>
              </a:rPr>
              <a:t>have </a:t>
            </a:r>
            <a:r>
              <a:rPr lang="en-US" sz="2600" dirty="0">
                <a:latin typeface="+mn-lt"/>
              </a:rPr>
              <a:t>to give them a fair chance to do </a:t>
            </a:r>
            <a:r>
              <a:rPr lang="en-US" sz="2600" dirty="0" smtClean="0">
                <a:latin typeface="+mn-lt"/>
              </a:rPr>
              <a:t>so.</a:t>
            </a:r>
          </a:p>
          <a:p>
            <a:r>
              <a:rPr lang="en-US" sz="2600" dirty="0" smtClean="0">
                <a:latin typeface="+mn-lt"/>
              </a:rPr>
              <a:t>Government </a:t>
            </a:r>
            <a:r>
              <a:rPr lang="en-US" sz="2600" dirty="0">
                <a:latin typeface="+mn-lt"/>
              </a:rPr>
              <a:t>workers comprise several of the biggest unions in the country: </a:t>
            </a:r>
            <a:endParaRPr lang="en-US" sz="2600" dirty="0" smtClean="0">
              <a:latin typeface="+mn-lt"/>
            </a:endParaRPr>
          </a:p>
          <a:p>
            <a:pPr lvl="1"/>
            <a:r>
              <a:rPr lang="en-US" sz="2200" dirty="0" smtClean="0">
                <a:latin typeface="+mn-lt"/>
              </a:rPr>
              <a:t>American </a:t>
            </a:r>
            <a:r>
              <a:rPr lang="en-US" sz="2200" dirty="0">
                <a:latin typeface="+mn-lt"/>
              </a:rPr>
              <a:t>Federation of State, County and Municipal Employees (AFSCME),  </a:t>
            </a:r>
            <a:endParaRPr lang="en-US" sz="2200" dirty="0" smtClean="0">
              <a:latin typeface="+mn-lt"/>
            </a:endParaRPr>
          </a:p>
          <a:p>
            <a:pPr lvl="1"/>
            <a:r>
              <a:rPr lang="en-US" sz="2200" dirty="0" smtClean="0">
                <a:latin typeface="+mn-lt"/>
              </a:rPr>
              <a:t>Service </a:t>
            </a:r>
            <a:r>
              <a:rPr lang="en-US" sz="2200" dirty="0">
                <a:latin typeface="+mn-lt"/>
              </a:rPr>
              <a:t>Employees International Union, </a:t>
            </a:r>
            <a:endParaRPr lang="en-US" sz="2200" dirty="0" smtClean="0">
              <a:latin typeface="+mn-lt"/>
            </a:endParaRPr>
          </a:p>
          <a:p>
            <a:pPr lvl="1"/>
            <a:r>
              <a:rPr lang="en-US" sz="2200" dirty="0" smtClean="0">
                <a:latin typeface="+mn-lt"/>
              </a:rPr>
              <a:t>National </a:t>
            </a:r>
            <a:r>
              <a:rPr lang="en-US" sz="2200" dirty="0">
                <a:latin typeface="+mn-lt"/>
              </a:rPr>
              <a:t>Education Association.</a:t>
            </a:r>
          </a:p>
          <a:p>
            <a:endParaRPr lang="en-US" sz="2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5100" dirty="0" smtClean="0">
              <a:latin typeface="+mn-lt"/>
            </a:endParaRPr>
          </a:p>
          <a:p>
            <a:endParaRPr lang="en-US" sz="4700" dirty="0" smtClean="0">
              <a:latin typeface="+mn-lt"/>
            </a:endParaRPr>
          </a:p>
          <a:p>
            <a:pPr lvl="1"/>
            <a:endParaRPr lang="en-US" sz="43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3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Decline in Union Membership in the U.S. 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20624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</a:t>
            </a:r>
            <a:r>
              <a:rPr lang="en-US" sz="2600" dirty="0">
                <a:latin typeface="+mn-lt"/>
              </a:rPr>
              <a:t>proportion of U.S. workers belonging to unions has declined since the early 1950s. </a:t>
            </a:r>
            <a:endParaRPr lang="en-US" sz="2600" dirty="0" smtClean="0">
              <a:latin typeface="+mn-lt"/>
            </a:endParaRPr>
          </a:p>
          <a:p>
            <a:r>
              <a:rPr lang="en-US" sz="2600" dirty="0" smtClean="0">
                <a:latin typeface="+mn-lt"/>
              </a:rPr>
              <a:t>Possible explanations include: </a:t>
            </a:r>
          </a:p>
          <a:p>
            <a:pPr lvl="1"/>
            <a:r>
              <a:rPr lang="en-US" sz="2200" dirty="0" smtClean="0">
                <a:latin typeface="+mn-lt"/>
              </a:rPr>
              <a:t>The </a:t>
            </a:r>
            <a:r>
              <a:rPr lang="en-US" sz="2200" dirty="0">
                <a:latin typeface="+mn-lt"/>
              </a:rPr>
              <a:t>shift from manufacturing to service </a:t>
            </a:r>
            <a:r>
              <a:rPr lang="en-US" sz="2200" dirty="0" smtClean="0">
                <a:latin typeface="+mn-lt"/>
              </a:rPr>
              <a:t>industries.</a:t>
            </a:r>
          </a:p>
          <a:p>
            <a:pPr lvl="1"/>
            <a:r>
              <a:rPr lang="en-US" sz="2200" dirty="0" smtClean="0">
                <a:latin typeface="+mn-lt"/>
              </a:rPr>
              <a:t>The </a:t>
            </a:r>
            <a:r>
              <a:rPr lang="en-US" sz="2200" dirty="0">
                <a:latin typeface="+mn-lt"/>
              </a:rPr>
              <a:t>force of globalization and increased competition from foreign </a:t>
            </a:r>
            <a:r>
              <a:rPr lang="en-US" sz="2200" dirty="0" smtClean="0">
                <a:latin typeface="+mn-lt"/>
              </a:rPr>
              <a:t>producers.</a:t>
            </a:r>
          </a:p>
          <a:p>
            <a:pPr lvl="1"/>
            <a:r>
              <a:rPr lang="en-US" sz="2200" dirty="0" smtClean="0">
                <a:latin typeface="+mn-lt"/>
              </a:rPr>
              <a:t>A </a:t>
            </a:r>
            <a:r>
              <a:rPr lang="en-US" sz="2200" dirty="0">
                <a:latin typeface="+mn-lt"/>
              </a:rPr>
              <a:t>reduced desire for unions because of the workplace protection laws now in </a:t>
            </a:r>
            <a:r>
              <a:rPr lang="en-US" sz="2200" dirty="0" smtClean="0">
                <a:latin typeface="+mn-lt"/>
              </a:rPr>
              <a:t>place.</a:t>
            </a:r>
          </a:p>
          <a:p>
            <a:pPr lvl="1"/>
            <a:r>
              <a:rPr lang="en-US" sz="2200" dirty="0" smtClean="0">
                <a:latin typeface="+mn-lt"/>
              </a:rPr>
              <a:t>U.S</a:t>
            </a:r>
            <a:r>
              <a:rPr lang="en-US" sz="2200" dirty="0">
                <a:latin typeface="+mn-lt"/>
              </a:rPr>
              <a:t>. legal environment that makes it relatively more difficult for unions to organize workers and expand their membership.</a:t>
            </a:r>
          </a:p>
          <a:p>
            <a:endParaRPr lang="en-US" sz="26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5100" dirty="0" smtClean="0">
              <a:latin typeface="+mn-lt"/>
            </a:endParaRPr>
          </a:p>
          <a:p>
            <a:endParaRPr lang="en-US" sz="4700" dirty="0" smtClean="0">
              <a:latin typeface="+mn-lt"/>
            </a:endParaRPr>
          </a:p>
          <a:p>
            <a:pPr lvl="1"/>
            <a:endParaRPr lang="en-US" sz="43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26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Growth in Service Jobs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5212080"/>
            <a:ext cx="786384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Union membership in the U.S</a:t>
            </a:r>
            <a:r>
              <a:rPr lang="en-US" dirty="0"/>
              <a:t>. </a:t>
            </a:r>
            <a:r>
              <a:rPr lang="en-US" dirty="0" smtClean="0"/>
              <a:t>has declined as service jobs have increased.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Outside </a:t>
            </a:r>
            <a:r>
              <a:rPr lang="en-US" dirty="0"/>
              <a:t>of government employees, unions have not had great success in organizing the service sector</a:t>
            </a:r>
            <a:r>
              <a:rPr lang="en-US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25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194" descr="CNX_Econ2e_C15_014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1520" y="1188720"/>
            <a:ext cx="7680960" cy="3931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24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Bilateral Monopoly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rmAutofit fontScale="92500"/>
          </a:bodyPr>
          <a:lstStyle/>
          <a:p>
            <a:r>
              <a:rPr lang="en-US" sz="2200" dirty="0" smtClean="0">
                <a:latin typeface="+mn-lt"/>
              </a:rPr>
              <a:t>A</a:t>
            </a:r>
            <a:r>
              <a:rPr lang="en-US" sz="2200" b="1" dirty="0" smtClean="0">
                <a:latin typeface="+mn-lt"/>
              </a:rPr>
              <a:t> bilateral </a:t>
            </a:r>
            <a:r>
              <a:rPr lang="en-US" sz="2200" b="1" dirty="0">
                <a:latin typeface="+mn-lt"/>
              </a:rPr>
              <a:t>monopoly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smtClean="0">
                <a:latin typeface="+mn-lt"/>
              </a:rPr>
              <a:t>is </a:t>
            </a:r>
            <a:r>
              <a:rPr lang="en-US" sz="2200" dirty="0">
                <a:latin typeface="+mn-lt"/>
              </a:rPr>
              <a:t>a labor market with a union on the supply side and a </a:t>
            </a:r>
            <a:r>
              <a:rPr lang="en-US" sz="2200" dirty="0" smtClean="0">
                <a:latin typeface="+mn-lt"/>
              </a:rPr>
              <a:t>single firm (</a:t>
            </a:r>
            <a:r>
              <a:rPr lang="en-US" sz="2200" dirty="0" err="1" smtClean="0">
                <a:latin typeface="+mn-lt"/>
              </a:rPr>
              <a:t>monopsonist</a:t>
            </a:r>
            <a:r>
              <a:rPr lang="en-US" sz="2200" dirty="0" smtClean="0">
                <a:latin typeface="+mn-lt"/>
              </a:rPr>
              <a:t>) </a:t>
            </a:r>
            <a:r>
              <a:rPr lang="en-US" sz="2200" dirty="0">
                <a:latin typeface="+mn-lt"/>
              </a:rPr>
              <a:t>on the demand side. </a:t>
            </a:r>
            <a:endParaRPr lang="en-US" sz="2200" dirty="0" smtClean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Employment</a:t>
            </a:r>
            <a:r>
              <a:rPr lang="en-US" sz="2200" dirty="0">
                <a:latin typeface="+mn-lt"/>
              </a:rPr>
              <a:t>, L*, will be lower in a bilateral monopoly than in a competitive labor market. </a:t>
            </a:r>
            <a:endParaRPr lang="en-US" sz="2200" dirty="0" smtClean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The </a:t>
            </a:r>
            <a:r>
              <a:rPr lang="en-US" sz="2200" dirty="0">
                <a:latin typeface="+mn-lt"/>
              </a:rPr>
              <a:t>equilibrium wage is indeterminate, somewhere in the range between W</a:t>
            </a:r>
            <a:r>
              <a:rPr lang="en-US" sz="2200" baseline="-25000" dirty="0">
                <a:latin typeface="+mn-lt"/>
              </a:rPr>
              <a:t>u</a:t>
            </a:r>
            <a:r>
              <a:rPr lang="en-US" sz="2200" dirty="0">
                <a:latin typeface="+mn-lt"/>
              </a:rPr>
              <a:t>, what the union would choose, and W</a:t>
            </a:r>
            <a:r>
              <a:rPr lang="en-US" sz="2200" baseline="-25000" dirty="0">
                <a:latin typeface="+mn-lt"/>
              </a:rPr>
              <a:t>m</a:t>
            </a:r>
            <a:r>
              <a:rPr lang="en-US" sz="2200" dirty="0">
                <a:latin typeface="+mn-lt"/>
              </a:rPr>
              <a:t>, what the </a:t>
            </a:r>
            <a:r>
              <a:rPr lang="en-US" sz="2200" dirty="0" err="1" smtClean="0">
                <a:latin typeface="+mn-lt"/>
              </a:rPr>
              <a:t>monopsonist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would choose.</a:t>
            </a:r>
          </a:p>
          <a:p>
            <a:endParaRPr lang="en-US" sz="2400" dirty="0"/>
          </a:p>
          <a:p>
            <a:endParaRPr lang="en-US" sz="2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26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203" descr="CNX_Econ2e_C15_015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828800"/>
            <a:ext cx="3657600" cy="347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6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Key Questions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 fontScale="92500"/>
          </a:bodyPr>
          <a:lstStyle/>
          <a:p>
            <a:r>
              <a:rPr lang="en-US" sz="2300" dirty="0" smtClean="0">
                <a:latin typeface="+mn-lt"/>
              </a:rPr>
              <a:t>What do we mean by derived demand? </a:t>
            </a:r>
            <a:endParaRPr lang="en-US" sz="2300" dirty="0" smtClean="0">
              <a:latin typeface="+mn-lt"/>
            </a:endParaRPr>
          </a:p>
          <a:p>
            <a:r>
              <a:rPr lang="en-US" sz="2300" dirty="0" smtClean="0">
                <a:latin typeface="+mn-lt"/>
              </a:rPr>
              <a:t>What are the </a:t>
            </a:r>
            <a:r>
              <a:rPr lang="en-US" sz="2300" dirty="0">
                <a:latin typeface="+mn-lt"/>
              </a:rPr>
              <a:t>marginal </a:t>
            </a:r>
            <a:r>
              <a:rPr lang="en-US" sz="2300" dirty="0" smtClean="0">
                <a:latin typeface="+mn-lt"/>
              </a:rPr>
              <a:t>product and marginal </a:t>
            </a:r>
            <a:r>
              <a:rPr lang="en-US" sz="2300" dirty="0">
                <a:latin typeface="+mn-lt"/>
              </a:rPr>
              <a:t>revenue </a:t>
            </a:r>
            <a:r>
              <a:rPr lang="en-US" sz="2300" dirty="0" smtClean="0">
                <a:latin typeface="+mn-lt"/>
              </a:rPr>
              <a:t>product of labor and how do they relate to the demand for labor?</a:t>
            </a:r>
            <a:endParaRPr lang="en-US" sz="2300" dirty="0" smtClean="0">
              <a:latin typeface="+mn-lt"/>
            </a:endParaRPr>
          </a:p>
          <a:p>
            <a:r>
              <a:rPr lang="en-US" sz="2300" dirty="0" smtClean="0">
                <a:latin typeface="+mn-lt"/>
              </a:rPr>
              <a:t>What is the marginal </a:t>
            </a:r>
            <a:r>
              <a:rPr lang="en-US" sz="2300" dirty="0">
                <a:latin typeface="+mn-lt"/>
              </a:rPr>
              <a:t>cost of labor and </a:t>
            </a:r>
            <a:r>
              <a:rPr lang="en-US" sz="2300" dirty="0" smtClean="0">
                <a:latin typeface="+mn-lt"/>
              </a:rPr>
              <a:t>how does it relate to the </a:t>
            </a:r>
            <a:r>
              <a:rPr lang="en-US" sz="2300" dirty="0">
                <a:latin typeface="+mn-lt"/>
              </a:rPr>
              <a:t>supply of </a:t>
            </a:r>
            <a:r>
              <a:rPr lang="en-US" sz="2300" dirty="0" smtClean="0">
                <a:latin typeface="+mn-lt"/>
              </a:rPr>
              <a:t>labor?</a:t>
            </a:r>
            <a:endParaRPr lang="en-US" sz="2300" dirty="0" smtClean="0">
              <a:latin typeface="+mn-lt"/>
            </a:endParaRPr>
          </a:p>
          <a:p>
            <a:r>
              <a:rPr lang="en-US" sz="2300" dirty="0" smtClean="0">
                <a:latin typeface="+mn-lt"/>
              </a:rPr>
              <a:t>How are employment and wage levels set in </a:t>
            </a:r>
            <a:r>
              <a:rPr lang="en-US" sz="2300" dirty="0">
                <a:latin typeface="+mn-lt"/>
              </a:rPr>
              <a:t>a perfectly competitive labor </a:t>
            </a:r>
            <a:r>
              <a:rPr lang="en-US" sz="2300" dirty="0" smtClean="0">
                <a:latin typeface="+mn-lt"/>
              </a:rPr>
              <a:t>market?</a:t>
            </a:r>
            <a:endParaRPr lang="en-US" sz="2300" dirty="0" smtClean="0">
              <a:latin typeface="+mn-lt"/>
            </a:endParaRPr>
          </a:p>
          <a:p>
            <a:r>
              <a:rPr lang="en-US" sz="2300" dirty="0" smtClean="0">
                <a:latin typeface="+mn-lt"/>
              </a:rPr>
              <a:t>How are they determined in an imperfectly </a:t>
            </a:r>
            <a:r>
              <a:rPr lang="en-US" sz="2300" dirty="0">
                <a:latin typeface="+mn-lt"/>
              </a:rPr>
              <a:t>competitive </a:t>
            </a:r>
            <a:r>
              <a:rPr lang="en-US" sz="2300" dirty="0" smtClean="0">
                <a:latin typeface="+mn-lt"/>
              </a:rPr>
              <a:t>market?</a:t>
            </a:r>
            <a:endParaRPr lang="en-US" sz="2300" dirty="0" smtClean="0">
              <a:latin typeface="+mn-lt"/>
            </a:endParaRPr>
          </a:p>
          <a:p>
            <a:r>
              <a:rPr lang="en-US" sz="2300" dirty="0" smtClean="0">
                <a:latin typeface="+mn-lt"/>
              </a:rPr>
              <a:t>What do we mean by </a:t>
            </a:r>
            <a:r>
              <a:rPr lang="en-US" sz="2300" dirty="0" smtClean="0">
                <a:latin typeface="+mn-lt"/>
              </a:rPr>
              <a:t>equilibrium </a:t>
            </a:r>
            <a:r>
              <a:rPr lang="en-US" sz="2300" dirty="0">
                <a:latin typeface="+mn-lt"/>
              </a:rPr>
              <a:t>in the labor market and </a:t>
            </a:r>
            <a:r>
              <a:rPr lang="en-US" sz="2300" dirty="0" smtClean="0">
                <a:latin typeface="+mn-lt"/>
              </a:rPr>
              <a:t>what factors shift </a:t>
            </a:r>
            <a:r>
              <a:rPr lang="en-US" sz="2300" dirty="0">
                <a:latin typeface="+mn-lt"/>
              </a:rPr>
              <a:t>the demand </a:t>
            </a:r>
            <a:r>
              <a:rPr lang="en-US" sz="2300" dirty="0" smtClean="0">
                <a:latin typeface="+mn-lt"/>
              </a:rPr>
              <a:t>and </a:t>
            </a:r>
            <a:r>
              <a:rPr lang="en-US" sz="2300" dirty="0">
                <a:latin typeface="+mn-lt"/>
              </a:rPr>
              <a:t>supply </a:t>
            </a:r>
            <a:r>
              <a:rPr lang="en-US" sz="2300" dirty="0" smtClean="0">
                <a:latin typeface="+mn-lt"/>
              </a:rPr>
              <a:t>curves </a:t>
            </a:r>
            <a:r>
              <a:rPr lang="en-US" sz="2300" dirty="0">
                <a:latin typeface="+mn-lt"/>
              </a:rPr>
              <a:t>for </a:t>
            </a:r>
            <a:r>
              <a:rPr lang="en-US" sz="2300" dirty="0" smtClean="0">
                <a:latin typeface="+mn-lt"/>
              </a:rPr>
              <a:t>labor?</a:t>
            </a:r>
            <a:endParaRPr lang="en-US" sz="2300" dirty="0" smtClean="0">
              <a:latin typeface="+mn-lt"/>
            </a:endParaRPr>
          </a:p>
          <a:p>
            <a:r>
              <a:rPr lang="en-US" sz="2300" dirty="0" smtClean="0">
                <a:latin typeface="+mn-lt"/>
              </a:rPr>
              <a:t>What </a:t>
            </a:r>
            <a:r>
              <a:rPr lang="en-US" sz="2300" dirty="0" smtClean="0">
                <a:latin typeface="+mn-lt"/>
              </a:rPr>
              <a:t>role do labor unions play </a:t>
            </a:r>
            <a:r>
              <a:rPr lang="en-US" sz="2300" dirty="0" smtClean="0">
                <a:latin typeface="+mn-lt"/>
              </a:rPr>
              <a:t>in </a:t>
            </a:r>
            <a:r>
              <a:rPr lang="en-US" sz="2300" dirty="0">
                <a:latin typeface="+mn-lt"/>
              </a:rPr>
              <a:t>wage </a:t>
            </a:r>
            <a:r>
              <a:rPr lang="en-US" sz="2300" dirty="0" smtClean="0">
                <a:latin typeface="+mn-lt"/>
              </a:rPr>
              <a:t>determination?</a:t>
            </a:r>
            <a:endParaRPr lang="en-US" sz="2300" dirty="0">
              <a:latin typeface="+mn-lt"/>
            </a:endParaRPr>
          </a:p>
          <a:p>
            <a:endParaRPr lang="en-US" sz="2600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Demand for Labor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>
                <a:latin typeface="+mn-lt"/>
              </a:rPr>
              <a:t>The demand for labor is a</a:t>
            </a:r>
            <a:r>
              <a:rPr lang="en-US" sz="3400" b="1" dirty="0" smtClean="0">
                <a:latin typeface="+mn-lt"/>
              </a:rPr>
              <a:t> derived demand</a:t>
            </a:r>
            <a:r>
              <a:rPr lang="en-US" sz="3400" dirty="0" smtClean="0">
                <a:latin typeface="+mn-lt"/>
              </a:rPr>
              <a:t> which means that labor</a:t>
            </a:r>
            <a:r>
              <a:rPr lang="en-US" sz="3400" b="1" dirty="0" smtClean="0">
                <a:latin typeface="+mn-lt"/>
              </a:rPr>
              <a:t> </a:t>
            </a:r>
            <a:r>
              <a:rPr lang="en-US" sz="3400" dirty="0" smtClean="0">
                <a:latin typeface="+mn-lt"/>
              </a:rPr>
              <a:t>is demanded because of the value of the goods or services it produces.  That value is the price of those goods and services.</a:t>
            </a:r>
          </a:p>
          <a:p>
            <a:r>
              <a:rPr lang="en-US" sz="3400" dirty="0" smtClean="0">
                <a:latin typeface="+mn-lt"/>
              </a:rPr>
              <a:t>In order to find the demand curve for labor, we need to know two things.</a:t>
            </a:r>
          </a:p>
          <a:p>
            <a:pPr lvl="1"/>
            <a:r>
              <a:rPr lang="en-US" sz="2800" dirty="0" smtClean="0">
                <a:latin typeface="+mn-lt"/>
              </a:rPr>
              <a:t>The marginal product of labor (MP</a:t>
            </a:r>
            <a:r>
              <a:rPr lang="en-US" sz="2800" baseline="-25000" dirty="0" smtClean="0">
                <a:latin typeface="+mn-lt"/>
              </a:rPr>
              <a:t>L</a:t>
            </a:r>
            <a:r>
              <a:rPr lang="en-US" sz="2800" dirty="0" smtClean="0">
                <a:latin typeface="+mn-lt"/>
              </a:rPr>
              <a:t>), which is the change in total output due an additional unit of labor.</a:t>
            </a:r>
          </a:p>
          <a:p>
            <a:pPr lvl="1"/>
            <a:r>
              <a:rPr lang="en-US" sz="2800" dirty="0" smtClean="0">
                <a:latin typeface="+mn-lt"/>
              </a:rPr>
              <a:t>The price of output (P), which is the market price.</a:t>
            </a:r>
          </a:p>
          <a:p>
            <a:r>
              <a:rPr lang="en-US" sz="3400" dirty="0" smtClean="0">
                <a:latin typeface="+mn-lt"/>
              </a:rPr>
              <a:t>The demand curve for labor is the value of the marginal product of labor (VMP</a:t>
            </a:r>
            <a:r>
              <a:rPr lang="en-US" sz="3400" baseline="-25000" dirty="0" smtClean="0">
                <a:latin typeface="+mn-lt"/>
              </a:rPr>
              <a:t>L</a:t>
            </a:r>
            <a:r>
              <a:rPr lang="en-US" sz="3400" dirty="0" smtClean="0">
                <a:latin typeface="+mn-lt"/>
              </a:rPr>
              <a:t>):</a:t>
            </a:r>
          </a:p>
          <a:p>
            <a:pPr marL="0" indent="0" algn="ctr">
              <a:buNone/>
            </a:pPr>
            <a:r>
              <a:rPr lang="en-US" sz="3400" b="1" dirty="0" smtClean="0">
                <a:latin typeface="+mn-lt"/>
              </a:rPr>
              <a:t>VMP</a:t>
            </a:r>
            <a:r>
              <a:rPr lang="en-US" sz="3400" b="1" baseline="-25000" dirty="0" smtClean="0">
                <a:latin typeface="+mn-lt"/>
              </a:rPr>
              <a:t>L</a:t>
            </a:r>
            <a:r>
              <a:rPr lang="en-US" sz="3400" b="1" dirty="0" smtClean="0">
                <a:latin typeface="+mn-lt"/>
              </a:rPr>
              <a:t> = MP</a:t>
            </a:r>
            <a:r>
              <a:rPr lang="en-US" sz="3400" b="1" baseline="-25000" dirty="0" smtClean="0">
                <a:latin typeface="+mn-lt"/>
              </a:rPr>
              <a:t>L</a:t>
            </a:r>
            <a:r>
              <a:rPr lang="en-US" sz="3400" b="1" dirty="0" smtClean="0">
                <a:latin typeface="+mn-lt"/>
              </a:rPr>
              <a:t> x P</a:t>
            </a:r>
            <a:endParaRPr lang="en-US" sz="3400" b="1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Marginal Product of Labor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754880"/>
            <a:ext cx="7863840" cy="1280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Helvetica" panose="020B0604020202020204" pitchFamily="34" charset="0"/>
              </a:rPr>
              <a:t>Assuming that capital is fixed, the </a:t>
            </a:r>
            <a:r>
              <a:rPr lang="en-US" sz="2000" u="sng" dirty="0" smtClean="0">
                <a:cs typeface="Helvetica" panose="020B0604020202020204" pitchFamily="34" charset="0"/>
              </a:rPr>
              <a:t>marginal product</a:t>
            </a:r>
            <a:r>
              <a:rPr lang="en-US" sz="2000" dirty="0" smtClean="0">
                <a:cs typeface="Helvetica" panose="020B0604020202020204" pitchFamily="34" charset="0"/>
              </a:rPr>
              <a:t> of labor (MP</a:t>
            </a:r>
            <a:r>
              <a:rPr lang="en-US" sz="2000" baseline="-25000" dirty="0" smtClean="0">
                <a:cs typeface="Helvetica" panose="020B0604020202020204" pitchFamily="34" charset="0"/>
              </a:rPr>
              <a:t>L</a:t>
            </a:r>
            <a:r>
              <a:rPr lang="en-US" sz="2000" dirty="0" smtClean="0">
                <a:cs typeface="Helvetica" panose="020B0604020202020204" pitchFamily="34" charset="0"/>
              </a:rPr>
              <a:t>) falls as more workers are hired.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Helvetica" panose="020B0604020202020204" pitchFamily="34" charset="0"/>
              </a:rPr>
              <a:t>MP</a:t>
            </a:r>
            <a:r>
              <a:rPr lang="en-US" sz="2000" baseline="-25000" dirty="0" smtClean="0">
                <a:cs typeface="Helvetica" panose="020B0604020202020204" pitchFamily="34" charset="0"/>
              </a:rPr>
              <a:t>L</a:t>
            </a:r>
            <a:r>
              <a:rPr lang="en-US" sz="2000" dirty="0" smtClean="0">
                <a:cs typeface="Helvetica" panose="020B0604020202020204" pitchFamily="34" charset="0"/>
              </a:rPr>
              <a:t> = ∆Total Output / ∆Labor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Helvetica" panose="020B0604020202020204" pitchFamily="34" charset="0"/>
              </a:rPr>
              <a:t>MP</a:t>
            </a:r>
            <a:r>
              <a:rPr lang="en-US" sz="2000" baseline="-25000" dirty="0" smtClean="0">
                <a:cs typeface="Helvetica" panose="020B0604020202020204" pitchFamily="34" charset="0"/>
              </a:rPr>
              <a:t>L</a:t>
            </a:r>
            <a:r>
              <a:rPr lang="en-US" sz="2000" dirty="0" smtClean="0">
                <a:cs typeface="Helvetica" panose="020B0604020202020204" pitchFamily="34" charset="0"/>
              </a:rPr>
              <a:t> is stated in terms of units of output.</a:t>
            </a:r>
            <a:endParaRPr lang="en-US" sz="2000" dirty="0">
              <a:cs typeface="Helvetic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72" descr="CNX_Econ2e_C15_00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0320" y="1463040"/>
            <a:ext cx="384048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70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Value of the Marginal Product of Labor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754880"/>
            <a:ext cx="7863840" cy="1280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For </a:t>
            </a:r>
            <a:r>
              <a:rPr lang="en-US" sz="2000" dirty="0"/>
              <a:t>firms </a:t>
            </a:r>
            <a:r>
              <a:rPr lang="en-US" sz="2000" dirty="0" smtClean="0"/>
              <a:t>selling </a:t>
            </a:r>
            <a:r>
              <a:rPr lang="en-US" sz="2000" dirty="0"/>
              <a:t>in a competitive </a:t>
            </a:r>
            <a:r>
              <a:rPr lang="en-US" sz="2000" dirty="0" smtClean="0"/>
              <a:t>market</a:t>
            </a:r>
            <a:r>
              <a:rPr lang="en-US" sz="2000" dirty="0"/>
              <a:t>, the value of additional output sold is the </a:t>
            </a:r>
            <a:r>
              <a:rPr lang="en-US" sz="2000" dirty="0" smtClean="0"/>
              <a:t>market price, 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value of the marginal product, VMP</a:t>
            </a:r>
            <a:r>
              <a:rPr lang="en-US" sz="2000" baseline="-25000" dirty="0" smtClean="0"/>
              <a:t>L </a:t>
            </a:r>
            <a:r>
              <a:rPr lang="en-US" sz="2000" dirty="0" smtClean="0"/>
              <a:t> is equal to MP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 x 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Helvetica" panose="020B0604020202020204" pitchFamily="34" charset="0"/>
              </a:rPr>
              <a:t>VMP</a:t>
            </a:r>
            <a:r>
              <a:rPr lang="en-US" sz="2000" baseline="-25000" dirty="0" smtClean="0">
                <a:cs typeface="Helvetica" panose="020B0604020202020204" pitchFamily="34" charset="0"/>
              </a:rPr>
              <a:t>L</a:t>
            </a:r>
            <a:r>
              <a:rPr lang="en-US" sz="2000" dirty="0" smtClean="0">
                <a:cs typeface="Helvetica" panose="020B0604020202020204" pitchFamily="34" charset="0"/>
              </a:rPr>
              <a:t>, which is stated in dollars, is the demand curve for labor.</a:t>
            </a:r>
            <a:endParaRPr lang="en-US" sz="2000" dirty="0">
              <a:cs typeface="Helvetic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80" descr="CNX_Econ2e_C15_00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0320" y="1463040"/>
            <a:ext cx="384048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64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Equilibrium Employment in a Competitive Labor Market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663440"/>
            <a:ext cx="786384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marginal </a:t>
            </a:r>
            <a:r>
              <a:rPr lang="en-US" dirty="0"/>
              <a:t>cost of labor </a:t>
            </a:r>
            <a:r>
              <a:rPr lang="en-US" dirty="0" smtClean="0"/>
              <a:t>is the </a:t>
            </a:r>
            <a:r>
              <a:rPr lang="en-US" dirty="0"/>
              <a:t>cost to the firm of hiring one more </a:t>
            </a:r>
            <a:r>
              <a:rPr lang="en-US" dirty="0" smtClean="0"/>
              <a:t>worker.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a perfectly competitive labor </a:t>
            </a:r>
            <a:r>
              <a:rPr lang="en-US" dirty="0" smtClean="0"/>
              <a:t>market, the market wage is the marginal </a:t>
            </a:r>
            <a:r>
              <a:rPr lang="en-US" dirty="0"/>
              <a:t>cost of </a:t>
            </a:r>
            <a:r>
              <a:rPr lang="en-US" dirty="0" smtClean="0"/>
              <a:t>labor.  It is also the supply curve for labor.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Firms will hire </a:t>
            </a:r>
            <a:r>
              <a:rPr lang="en-US" dirty="0"/>
              <a:t>workers up to the point </a:t>
            </a:r>
            <a:r>
              <a:rPr lang="en-US" dirty="0" smtClean="0"/>
              <a:t>where </a:t>
            </a:r>
            <a:r>
              <a:rPr lang="en-US" dirty="0"/>
              <a:t>the going market </a:t>
            </a:r>
            <a:r>
              <a:rPr lang="en-US" dirty="0" smtClean="0"/>
              <a:t>wage 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mkt</a:t>
            </a:r>
            <a:r>
              <a:rPr lang="en-US" dirty="0" smtClean="0"/>
              <a:t>) </a:t>
            </a:r>
            <a:r>
              <a:rPr lang="en-US" dirty="0"/>
              <a:t>equals the value of the marginal product of </a:t>
            </a:r>
            <a:r>
              <a:rPr lang="en-US" dirty="0" smtClean="0"/>
              <a:t>labor VMP</a:t>
            </a:r>
            <a:r>
              <a:rPr lang="en-US" baseline="-25000" dirty="0" smtClean="0"/>
              <a:t>L</a:t>
            </a:r>
            <a:r>
              <a:rPr lang="en-US" dirty="0" smtClean="0"/>
              <a:t>.  This is point L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  <a:endParaRPr lang="en-US" dirty="0">
              <a:cs typeface="Helvetic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88" descr="CNX_Econ2e_C15_00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1760" y="1463040"/>
            <a:ext cx="384048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89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Demand for Labor in Imperfectly Competitive Output Markets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If </a:t>
            </a:r>
            <a:r>
              <a:rPr lang="en-US" sz="2600" dirty="0">
                <a:latin typeface="+mn-lt"/>
              </a:rPr>
              <a:t>the </a:t>
            </a:r>
            <a:r>
              <a:rPr lang="en-US" sz="2600" dirty="0" smtClean="0">
                <a:latin typeface="+mn-lt"/>
              </a:rPr>
              <a:t>firm does </a:t>
            </a:r>
            <a:r>
              <a:rPr lang="en-US" sz="2600" dirty="0">
                <a:latin typeface="+mn-lt"/>
              </a:rPr>
              <a:t>not </a:t>
            </a:r>
            <a:r>
              <a:rPr lang="en-US" sz="2600" dirty="0" smtClean="0">
                <a:latin typeface="+mn-lt"/>
              </a:rPr>
              <a:t>sell in </a:t>
            </a:r>
            <a:r>
              <a:rPr lang="en-US" sz="2600" dirty="0">
                <a:latin typeface="+mn-lt"/>
              </a:rPr>
              <a:t>a perfectly competitive </a:t>
            </a:r>
            <a:r>
              <a:rPr lang="en-US" sz="2600" dirty="0" smtClean="0">
                <a:latin typeface="+mn-lt"/>
              </a:rPr>
              <a:t>market, </a:t>
            </a:r>
            <a:r>
              <a:rPr lang="en-US" sz="2600" dirty="0">
                <a:latin typeface="+mn-lt"/>
              </a:rPr>
              <a:t>it faces a downward sloping demand curve for output, which means that in order to sell additional output </a:t>
            </a:r>
            <a:r>
              <a:rPr lang="en-US" sz="2600" dirty="0" smtClean="0">
                <a:latin typeface="+mn-lt"/>
              </a:rPr>
              <a:t>it must </a:t>
            </a:r>
            <a:r>
              <a:rPr lang="en-US" sz="2600" dirty="0">
                <a:latin typeface="+mn-lt"/>
              </a:rPr>
              <a:t>lower its price. </a:t>
            </a:r>
            <a:endParaRPr lang="en-US" sz="2600" dirty="0" smtClean="0">
              <a:latin typeface="+mn-lt"/>
            </a:endParaRPr>
          </a:p>
          <a:p>
            <a:r>
              <a:rPr lang="en-US" sz="2600" dirty="0" smtClean="0">
                <a:latin typeface="+mn-lt"/>
              </a:rPr>
              <a:t>In this case, the </a:t>
            </a:r>
            <a:r>
              <a:rPr lang="en-US" sz="2600" dirty="0">
                <a:latin typeface="+mn-lt"/>
              </a:rPr>
              <a:t>demand for labor is the marginal </a:t>
            </a:r>
            <a:r>
              <a:rPr lang="en-US" sz="2600" dirty="0" smtClean="0">
                <a:latin typeface="+mn-lt"/>
              </a:rPr>
              <a:t>product of labor </a:t>
            </a:r>
            <a:r>
              <a:rPr lang="en-US" sz="2600" dirty="0">
                <a:latin typeface="+mn-lt"/>
              </a:rPr>
              <a:t>times the </a:t>
            </a:r>
            <a:r>
              <a:rPr lang="en-US" sz="2600" dirty="0" smtClean="0">
                <a:latin typeface="+mn-lt"/>
              </a:rPr>
              <a:t>firm’s marginal revenue.</a:t>
            </a:r>
          </a:p>
          <a:p>
            <a:pPr marL="0" indent="0" algn="ctr">
              <a:buNone/>
            </a:pPr>
            <a:r>
              <a:rPr lang="en-US" sz="2600" dirty="0" smtClean="0">
                <a:latin typeface="+mn-lt"/>
              </a:rPr>
              <a:t>D</a:t>
            </a:r>
            <a:r>
              <a:rPr lang="en-US" sz="2600" baseline="-25000" dirty="0" smtClean="0">
                <a:latin typeface="+mn-lt"/>
              </a:rPr>
              <a:t>L</a:t>
            </a:r>
            <a:r>
              <a:rPr lang="en-US" sz="2600" dirty="0" smtClean="0">
                <a:latin typeface="+mn-lt"/>
              </a:rPr>
              <a:t> = MP</a:t>
            </a:r>
            <a:r>
              <a:rPr lang="en-US" sz="2600" baseline="-25000" dirty="0" smtClean="0">
                <a:latin typeface="+mn-lt"/>
              </a:rPr>
              <a:t>L</a:t>
            </a:r>
            <a:r>
              <a:rPr lang="en-US" sz="2600" dirty="0" smtClean="0">
                <a:latin typeface="+mn-lt"/>
              </a:rPr>
              <a:t> x MR</a:t>
            </a:r>
            <a:endParaRPr lang="en-US" sz="2600" dirty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sz="31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5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Equilibrium Employment for Firms in Imperfect Markets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20624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latin typeface="+mn-lt"/>
              </a:rPr>
              <a:t>Firms </a:t>
            </a:r>
            <a:r>
              <a:rPr lang="en-US" sz="2200" dirty="0">
                <a:latin typeface="+mn-lt"/>
              </a:rPr>
              <a:t>in imperfect output markets choose the number of workers, L</a:t>
            </a:r>
            <a:r>
              <a:rPr lang="en-US" sz="2200" baseline="-2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, where MRP</a:t>
            </a:r>
            <a:r>
              <a:rPr lang="en-US" sz="2200" baseline="-25000" dirty="0">
                <a:latin typeface="+mn-lt"/>
              </a:rPr>
              <a:t>L</a:t>
            </a:r>
            <a:r>
              <a:rPr lang="en-US" sz="2200" dirty="0">
                <a:latin typeface="+mn-lt"/>
              </a:rPr>
              <a:t> = </a:t>
            </a:r>
            <a:r>
              <a:rPr lang="en-US" sz="2200" dirty="0" err="1" smtClean="0">
                <a:latin typeface="+mn-lt"/>
              </a:rPr>
              <a:t>W</a:t>
            </a:r>
            <a:r>
              <a:rPr lang="en-US" sz="2200" baseline="-25000" dirty="0" err="1" smtClean="0">
                <a:latin typeface="+mn-lt"/>
              </a:rPr>
              <a:t>mkt</a:t>
            </a:r>
            <a:r>
              <a:rPr lang="en-US" sz="2200" dirty="0" smtClean="0">
                <a:latin typeface="+mn-lt"/>
              </a:rPr>
              <a:t>. </a:t>
            </a:r>
          </a:p>
          <a:p>
            <a:r>
              <a:rPr lang="en-US" sz="2200" dirty="0" smtClean="0">
                <a:latin typeface="+mn-lt"/>
              </a:rPr>
              <a:t>Because </a:t>
            </a:r>
            <a:r>
              <a:rPr lang="en-US" sz="2200" dirty="0">
                <a:latin typeface="+mn-lt"/>
              </a:rPr>
              <a:t>marginal revenue &lt; price, the demand for labor for a firm competing in an imperfect output market is less than the demand for labor for a firm competing in a perfect competitive market (L</a:t>
            </a:r>
            <a:r>
              <a:rPr lang="en-US" sz="2200" baseline="-25000" dirty="0">
                <a:latin typeface="+mn-lt"/>
              </a:rPr>
              <a:t>1</a:t>
            </a:r>
            <a:r>
              <a:rPr lang="en-US" sz="2200" dirty="0">
                <a:latin typeface="+mn-lt"/>
              </a:rPr>
              <a:t>). </a:t>
            </a:r>
            <a:endParaRPr lang="en-US" sz="2200" dirty="0" smtClean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Consequently</a:t>
            </a:r>
            <a:r>
              <a:rPr lang="en-US" sz="2200" dirty="0">
                <a:latin typeface="+mn-lt"/>
              </a:rPr>
              <a:t>, employment will be lower in an imperfectly competitive market.</a:t>
            </a:r>
          </a:p>
          <a:p>
            <a:endParaRPr lang="en-US" sz="21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103" descr="CNX_Econ2e_C15_004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828800"/>
            <a:ext cx="3657600" cy="347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80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2995</TotalTime>
  <Words>1756</Words>
  <Application>Microsoft Office PowerPoint</Application>
  <PresentationFormat>On-screen Show (4:3)</PresentationFormat>
  <Paragraphs>242</Paragraphs>
  <Slides>26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Helvetica</vt:lpstr>
      <vt:lpstr>Office Theme</vt:lpstr>
      <vt:lpstr>Market for a Factor of Production: Labor</vt:lpstr>
      <vt:lpstr>Acknowledgments</vt:lpstr>
      <vt:lpstr>Key Questions </vt:lpstr>
      <vt:lpstr>The Demand for Labor</vt:lpstr>
      <vt:lpstr>The Marginal Product of Labor</vt:lpstr>
      <vt:lpstr>The Value of the Marginal Product of Labor</vt:lpstr>
      <vt:lpstr>Equilibrium Employment in a Competitive Labor Market</vt:lpstr>
      <vt:lpstr>Demand for Labor in Imperfectly Competitive Output Markets</vt:lpstr>
      <vt:lpstr>Equilibrium Employment for Firms in Imperfect Markets</vt:lpstr>
      <vt:lpstr>The Market Wage Rate</vt:lpstr>
      <vt:lpstr>What Determines the Going Market Wage?</vt:lpstr>
      <vt:lpstr>Demand and Supply at Work in Labor Markets</vt:lpstr>
      <vt:lpstr>Demand and Supply of Nurses (1 of 2)</vt:lpstr>
      <vt:lpstr>Demand and Supply of Nurses (2 of 2)</vt:lpstr>
      <vt:lpstr>Shifts in the Demand for Labor</vt:lpstr>
      <vt:lpstr>Shifts in the Supply of Labor</vt:lpstr>
      <vt:lpstr>Technology and Wages:  An Application of Supply and Demand</vt:lpstr>
      <vt:lpstr>Wages and Employment in an Imperfectly Competitive Market </vt:lpstr>
      <vt:lpstr>The Marginal Cost of Labor in a Monopsony Market</vt:lpstr>
      <vt:lpstr>Labor Market Outcomes:  Monopsony vs. Perfect Competition</vt:lpstr>
      <vt:lpstr>Market Power on the Supply Side of the Labor Market:  Unions </vt:lpstr>
      <vt:lpstr>Union Wage Negotiations</vt:lpstr>
      <vt:lpstr>Union Membership in the U.S. </vt:lpstr>
      <vt:lpstr>The Decline in Union Membership in the U.S. </vt:lpstr>
      <vt:lpstr>The Growth in Service Jobs</vt:lpstr>
      <vt:lpstr>Bilateral Monopoly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Efficiency and Market Failure</dc:title>
  <dc:creator>John Fiske</dc:creator>
  <cp:lastModifiedBy>John Fiske</cp:lastModifiedBy>
  <cp:revision>217</cp:revision>
  <cp:lastPrinted>2019-06-06T12:57:35Z</cp:lastPrinted>
  <dcterms:created xsi:type="dcterms:W3CDTF">2019-03-29T18:35:26Z</dcterms:created>
  <dcterms:modified xsi:type="dcterms:W3CDTF">2019-08-19T12:38:35Z</dcterms:modified>
</cp:coreProperties>
</file>