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30"/>
  </p:notesMasterIdLst>
  <p:handoutMasterIdLst>
    <p:handoutMasterId r:id="rId31"/>
  </p:handoutMasterIdLst>
  <p:sldIdLst>
    <p:sldId id="317" r:id="rId2"/>
    <p:sldId id="363" r:id="rId3"/>
    <p:sldId id="351" r:id="rId4"/>
    <p:sldId id="374" r:id="rId5"/>
    <p:sldId id="356" r:id="rId6"/>
    <p:sldId id="355" r:id="rId7"/>
    <p:sldId id="352" r:id="rId8"/>
    <p:sldId id="353" r:id="rId9"/>
    <p:sldId id="354" r:id="rId10"/>
    <p:sldId id="316" r:id="rId11"/>
    <p:sldId id="314" r:id="rId12"/>
    <p:sldId id="318" r:id="rId13"/>
    <p:sldId id="358" r:id="rId14"/>
    <p:sldId id="357" r:id="rId15"/>
    <p:sldId id="366" r:id="rId16"/>
    <p:sldId id="359" r:id="rId17"/>
    <p:sldId id="360" r:id="rId18"/>
    <p:sldId id="367" r:id="rId19"/>
    <p:sldId id="368" r:id="rId20"/>
    <p:sldId id="361" r:id="rId21"/>
    <p:sldId id="362" r:id="rId22"/>
    <p:sldId id="364" r:id="rId23"/>
    <p:sldId id="365" r:id="rId24"/>
    <p:sldId id="369" r:id="rId25"/>
    <p:sldId id="370" r:id="rId26"/>
    <p:sldId id="371" r:id="rId27"/>
    <p:sldId id="373" r:id="rId28"/>
    <p:sldId id="372" r:id="rId2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81" d="100"/>
          <a:sy n="81" d="100"/>
        </p:scale>
        <p:origin x="1110" y="9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CEE68B13-9F9A-4A0C-A136-351263A03169}" type="datetimeFigureOut">
              <a:rPr lang="en-US" smtClean="0"/>
              <a:t>8/19/2019</a:t>
            </a:fld>
            <a:endParaRPr lang="en-US" dirty="0"/>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B38A37F-F213-4903-91D6-0E09B5EBDC9C}" type="slidenum">
              <a:rPr lang="en-US" smtClean="0"/>
              <a:t>‹#›</a:t>
            </a:fld>
            <a:endParaRPr lang="en-US" dirty="0"/>
          </a:p>
        </p:txBody>
      </p:sp>
    </p:spTree>
    <p:extLst>
      <p:ext uri="{BB962C8B-B14F-4D97-AF65-F5344CB8AC3E}">
        <p14:creationId xmlns:p14="http://schemas.microsoft.com/office/powerpoint/2010/main" val="1000683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13A1CA17-42F7-435E-BABD-75E6D44836E5}" type="datetimeFigureOut">
              <a:rPr lang="en-US" smtClean="0"/>
              <a:t>8/19/2019</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389D3A94-783F-42B0-A027-1CA4EABC87CB}" type="slidenum">
              <a:rPr lang="en-US" smtClean="0"/>
              <a:t>‹#›</a:t>
            </a:fld>
            <a:endParaRPr lang="en-US" dirty="0"/>
          </a:p>
        </p:txBody>
      </p:sp>
    </p:spTree>
    <p:extLst>
      <p:ext uri="{BB962C8B-B14F-4D97-AF65-F5344CB8AC3E}">
        <p14:creationId xmlns:p14="http://schemas.microsoft.com/office/powerpoint/2010/main" val="1860346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1</a:t>
            </a:fld>
            <a:endParaRPr lang="en-US" dirty="0"/>
          </a:p>
        </p:txBody>
      </p:sp>
    </p:spTree>
    <p:extLst>
      <p:ext uri="{BB962C8B-B14F-4D97-AF65-F5344CB8AC3E}">
        <p14:creationId xmlns:p14="http://schemas.microsoft.com/office/powerpoint/2010/main" val="495297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2</a:t>
            </a:fld>
            <a:endParaRPr lang="en-US" dirty="0"/>
          </a:p>
        </p:txBody>
      </p:sp>
    </p:spTree>
    <p:extLst>
      <p:ext uri="{BB962C8B-B14F-4D97-AF65-F5344CB8AC3E}">
        <p14:creationId xmlns:p14="http://schemas.microsoft.com/office/powerpoint/2010/main" val="1232927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6</a:t>
            </a:fld>
            <a:endParaRPr lang="en-US" dirty="0"/>
          </a:p>
        </p:txBody>
      </p:sp>
    </p:spTree>
    <p:extLst>
      <p:ext uri="{BB962C8B-B14F-4D97-AF65-F5344CB8AC3E}">
        <p14:creationId xmlns:p14="http://schemas.microsoft.com/office/powerpoint/2010/main" val="3088848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10</a:t>
            </a:fld>
            <a:endParaRPr lang="en-US" dirty="0"/>
          </a:p>
        </p:txBody>
      </p:sp>
    </p:spTree>
    <p:extLst>
      <p:ext uri="{BB962C8B-B14F-4D97-AF65-F5344CB8AC3E}">
        <p14:creationId xmlns:p14="http://schemas.microsoft.com/office/powerpoint/2010/main" val="1666245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12</a:t>
            </a:fld>
            <a:endParaRPr lang="en-US" dirty="0"/>
          </a:p>
        </p:txBody>
      </p:sp>
    </p:spTree>
    <p:extLst>
      <p:ext uri="{BB962C8B-B14F-4D97-AF65-F5344CB8AC3E}">
        <p14:creationId xmlns:p14="http://schemas.microsoft.com/office/powerpoint/2010/main" val="462262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15</a:t>
            </a:fld>
            <a:endParaRPr lang="en-US" dirty="0"/>
          </a:p>
        </p:txBody>
      </p:sp>
    </p:spTree>
    <p:extLst>
      <p:ext uri="{BB962C8B-B14F-4D97-AF65-F5344CB8AC3E}">
        <p14:creationId xmlns:p14="http://schemas.microsoft.com/office/powerpoint/2010/main" val="2086564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18</a:t>
            </a:fld>
            <a:endParaRPr lang="en-US" dirty="0"/>
          </a:p>
        </p:txBody>
      </p:sp>
    </p:spTree>
    <p:extLst>
      <p:ext uri="{BB962C8B-B14F-4D97-AF65-F5344CB8AC3E}">
        <p14:creationId xmlns:p14="http://schemas.microsoft.com/office/powerpoint/2010/main" val="305594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9D3A94-783F-42B0-A027-1CA4EABC87CB}" type="slidenum">
              <a:rPr lang="en-US" smtClean="0"/>
              <a:t>19</a:t>
            </a:fld>
            <a:endParaRPr lang="en-US" dirty="0"/>
          </a:p>
        </p:txBody>
      </p:sp>
    </p:spTree>
    <p:extLst>
      <p:ext uri="{BB962C8B-B14F-4D97-AF65-F5344CB8AC3E}">
        <p14:creationId xmlns:p14="http://schemas.microsoft.com/office/powerpoint/2010/main" val="4114811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8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Helvetica" panose="020B0604020202020204" pitchFamily="34" charset="0"/>
                <a:cs typeface="Helvetica"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9BFE8D2-B253-436D-A99B-6FC21F6089FF}" type="datetime1">
              <a:rPr lang="en-US" smtClean="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1678381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40F564F3-22CB-4636-99ED-F34AF39809FB}" type="datetime1">
              <a:rPr lang="en-US" smtClean="0"/>
              <a:t>8/19/2019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204601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Helvetica" panose="020B0604020202020204" pitchFamily="34" charset="0"/>
                <a:cs typeface="Helvetica" panose="020B0604020202020204" pitchFamily="34" charset="0"/>
              </a:defRPr>
            </a:lvl1pPr>
            <a:lvl2pPr>
              <a:defRPr>
                <a:latin typeface="Helvetica" panose="020B0604020202020204" pitchFamily="34" charset="0"/>
                <a:cs typeface="Helvetica" panose="020B0604020202020204" pitchFamily="34" charset="0"/>
              </a:defRPr>
            </a:lvl2pPr>
            <a:lvl3pPr>
              <a:defRPr>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872B8BD-D022-4E35-A22D-3C1E1679025F}" type="datetime1">
              <a:rPr lang="en-US" smtClean="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5655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8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latin typeface="Helvetica" panose="020B0604020202020204" pitchFamily="34" charset="0"/>
                <a:cs typeface="Helvetica"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CA73F8CC-3B64-467D-963B-6C5655B4BA18}" type="datetime1">
              <a:rPr lang="en-US" smtClean="0"/>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4125123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latin typeface="Helvetica" panose="020B0604020202020204" pitchFamily="34" charset="0"/>
                <a:cs typeface="Helvetica" panose="020B0604020202020204" pitchFamily="34" charset="0"/>
              </a:defRPr>
            </a:lvl1pPr>
            <a:lvl2pPr>
              <a:defRPr>
                <a:latin typeface="Helvetica" panose="020B0604020202020204" pitchFamily="34" charset="0"/>
                <a:cs typeface="Helvetica" panose="020B0604020202020204" pitchFamily="34" charset="0"/>
              </a:defRPr>
            </a:lvl2pPr>
            <a:lvl3pPr>
              <a:defRPr>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latin typeface="Helvetica" panose="020B0604020202020204" pitchFamily="34" charset="0"/>
                <a:cs typeface="Helvetica" panose="020B0604020202020204" pitchFamily="34" charset="0"/>
              </a:defRPr>
            </a:lvl1pPr>
            <a:lvl2pPr>
              <a:defRPr>
                <a:latin typeface="Helvetica" panose="020B0604020202020204" pitchFamily="34" charset="0"/>
                <a:cs typeface="Helvetica" panose="020B0604020202020204" pitchFamily="34" charset="0"/>
              </a:defRPr>
            </a:lvl2pPr>
            <a:lvl3pPr>
              <a:defRPr>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D55A9001-5BBB-4708-A1C9-0B364B1D871D}" type="datetime1">
              <a:rPr lang="en-US" smtClean="0"/>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2445373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normAutofit/>
          </a:bodyPr>
          <a:lstStyle>
            <a:lvl1pPr>
              <a:defRPr sz="40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Helvetica" panose="020B0604020202020204" pitchFamily="34" charset="0"/>
                <a:cs typeface="Helvetica"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Helvetica" panose="020B0604020202020204" pitchFamily="34" charset="0"/>
                <a:cs typeface="Helvetica" panose="020B0604020202020204" pitchFamily="34" charset="0"/>
              </a:defRPr>
            </a:lvl1pPr>
            <a:lvl2pPr>
              <a:defRPr>
                <a:latin typeface="Helvetica" panose="020B0604020202020204" pitchFamily="34" charset="0"/>
                <a:cs typeface="Helvetica" panose="020B0604020202020204" pitchFamily="34" charset="0"/>
              </a:defRPr>
            </a:lvl2pPr>
            <a:lvl3pPr>
              <a:defRPr>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Helvetica" panose="020B0604020202020204" pitchFamily="34" charset="0"/>
                <a:cs typeface="Helvetica"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latin typeface="Helvetica" panose="020B0604020202020204" pitchFamily="34" charset="0"/>
                <a:cs typeface="Helvetica" panose="020B0604020202020204" pitchFamily="34" charset="0"/>
              </a:defRPr>
            </a:lvl1pPr>
            <a:lvl2pPr>
              <a:defRPr>
                <a:latin typeface="Helvetica" panose="020B0604020202020204" pitchFamily="34" charset="0"/>
                <a:cs typeface="Helvetica" panose="020B0604020202020204" pitchFamily="34" charset="0"/>
              </a:defRPr>
            </a:lvl2pPr>
            <a:lvl3pPr>
              <a:defRPr>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9B4BA3EC-9B8C-4B5C-96D9-9C83D18D80E5}" type="datetime1">
              <a:rPr lang="en-US" smtClean="0"/>
              <a:t>8/19/2019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1162291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3995DABE-4D2F-4B4A-8A9F-A7A259F46852}" type="datetime1">
              <a:rPr lang="en-US" smtClean="0"/>
              <a:t>8/19/2019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4184708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99F4A-BB07-4FF3-8F2F-42F6A3C35F9B}" type="datetime1">
              <a:rPr lang="en-US" smtClean="0"/>
              <a:t>8/19/2019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3295674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atin typeface="Helvetica" panose="020B0604020202020204" pitchFamily="34" charset="0"/>
                <a:cs typeface="Helvetica" panose="020B0604020202020204" pitchFamily="34" charset="0"/>
              </a:defRPr>
            </a:lvl1pPr>
            <a:lvl2pPr>
              <a:defRPr sz="2800">
                <a:latin typeface="Helvetica" panose="020B0604020202020204" pitchFamily="34" charset="0"/>
                <a:cs typeface="Helvetica" panose="020B0604020202020204" pitchFamily="34" charset="0"/>
              </a:defRPr>
            </a:lvl2pPr>
            <a:lvl3pPr>
              <a:defRPr sz="2400">
                <a:latin typeface="Helvetica" panose="020B0604020202020204" pitchFamily="34" charset="0"/>
                <a:cs typeface="Helvetica" panose="020B0604020202020204" pitchFamily="34" charset="0"/>
              </a:defRPr>
            </a:lvl3pPr>
            <a:lvl4pPr>
              <a:defRPr sz="2000">
                <a:latin typeface="Helvetica" panose="020B0604020202020204" pitchFamily="34" charset="0"/>
                <a:cs typeface="Helvetica" panose="020B0604020202020204" pitchFamily="34" charset="0"/>
              </a:defRPr>
            </a:lvl4pPr>
            <a:lvl5pPr>
              <a:defRPr sz="2000">
                <a:latin typeface="Helvetica" panose="020B0604020202020204" pitchFamily="34" charset="0"/>
                <a:cs typeface="Helvetica" panose="020B0604020202020204"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EAF07-225E-4B6B-AC37-4CDB7F0A77D7}" type="datetime1">
              <a:rPr lang="en-US" smtClean="0"/>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983967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atin typeface="Helvetica" panose="020B0604020202020204" pitchFamily="34" charset="0"/>
                <a:cs typeface="Helvetica"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Helvetica" panose="020B0604020202020204" pitchFamily="34" charset="0"/>
                <a:cs typeface="Helvetica"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889A2AF1-57F4-415E-AF53-FBA613208819}" type="datetime1">
              <a:rPr lang="en-US" smtClean="0"/>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4F471A-6AD7-4FB5-AE38-A8FCE07ED035}" type="slidenum">
              <a:rPr lang="en-US" smtClean="0"/>
              <a:t>‹#›</a:t>
            </a:fld>
            <a:endParaRPr lang="en-US" dirty="0"/>
          </a:p>
        </p:txBody>
      </p:sp>
    </p:spTree>
    <p:extLst>
      <p:ext uri="{BB962C8B-B14F-4D97-AF65-F5344CB8AC3E}">
        <p14:creationId xmlns:p14="http://schemas.microsoft.com/office/powerpoint/2010/main" val="370484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D093F-D83E-472C-99C5-84DAE89EBABF}" type="datetime1">
              <a:rPr lang="en-US" smtClean="0"/>
              <a:t>8/19/2019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4F471A-6AD7-4FB5-AE38-A8FCE07ED035}" type="slidenum">
              <a:rPr lang="en-US" smtClean="0"/>
              <a:t>‹#›</a:t>
            </a:fld>
            <a:endParaRPr lang="en-US" dirty="0"/>
          </a:p>
        </p:txBody>
      </p:sp>
    </p:spTree>
    <p:extLst>
      <p:ext uri="{BB962C8B-B14F-4D97-AF65-F5344CB8AC3E}">
        <p14:creationId xmlns:p14="http://schemas.microsoft.com/office/powerpoint/2010/main" val="135534929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60"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census.gov/data/tables/time-series/demo/income-poverty/historical-income-inequality.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openstax.org/details/books/principles-microeconomics-2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data.worldbank.org/topic/poverty"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povertydata.worldbank.org/poverty/hom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794021"/>
            <a:ext cx="6858000" cy="1790700"/>
          </a:xfrm>
        </p:spPr>
        <p:txBody>
          <a:bodyPr>
            <a:normAutofit/>
          </a:bodyPr>
          <a:lstStyle/>
          <a:p>
            <a:r>
              <a:rPr lang="en-US" sz="5400" dirty="0" smtClean="0">
                <a:solidFill>
                  <a:srgbClr val="C00000"/>
                </a:solidFill>
                <a:latin typeface="+mn-lt"/>
              </a:rPr>
              <a:t>Poverty and Income Inequality</a:t>
            </a:r>
            <a:endParaRPr lang="en-US" sz="5400" dirty="0">
              <a:solidFill>
                <a:srgbClr val="C00000"/>
              </a:solidFill>
              <a:latin typeface="+mn-lt"/>
            </a:endParaRPr>
          </a:p>
        </p:txBody>
      </p:sp>
      <p:sp>
        <p:nvSpPr>
          <p:cNvPr id="3" name="Subtitle 2"/>
          <p:cNvSpPr>
            <a:spLocks noGrp="1"/>
          </p:cNvSpPr>
          <p:nvPr>
            <p:ph type="subTitle" idx="1"/>
          </p:nvPr>
        </p:nvSpPr>
        <p:spPr>
          <a:xfrm>
            <a:off x="1143000" y="4582648"/>
            <a:ext cx="6858000" cy="1241822"/>
          </a:xfrm>
        </p:spPr>
        <p:txBody>
          <a:bodyPr/>
          <a:lstStyle/>
          <a:p>
            <a:endParaRPr lang="en-US" dirty="0"/>
          </a:p>
        </p:txBody>
      </p:sp>
      <p:cxnSp>
        <p:nvCxnSpPr>
          <p:cNvPr id="4" name="Straight Connector 3"/>
          <p:cNvCxnSpPr/>
          <p:nvPr/>
        </p:nvCxnSpPr>
        <p:spPr>
          <a:xfrm>
            <a:off x="0" y="3869247"/>
            <a:ext cx="9144000" cy="0"/>
          </a:xfrm>
          <a:prstGeom prst="line">
            <a:avLst/>
          </a:prstGeom>
          <a:ln w="101600" cmpd="tri">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3589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Expenditures on Income Security Programs  - 1988 – 2013 (est.) </a:t>
            </a:r>
            <a:endParaRPr lang="en-US" sz="3600" dirty="0">
              <a:solidFill>
                <a:srgbClr val="C00000"/>
              </a:solidFill>
              <a:latin typeface="+mn-lt"/>
            </a:endParaRPr>
          </a:p>
        </p:txBody>
      </p:sp>
      <p:sp>
        <p:nvSpPr>
          <p:cNvPr id="5" name="Content Placeholder 4"/>
          <p:cNvSpPr>
            <a:spLocks noGrp="1"/>
          </p:cNvSpPr>
          <p:nvPr>
            <p:ph sz="half" idx="1"/>
          </p:nvPr>
        </p:nvSpPr>
        <p:spPr>
          <a:xfrm>
            <a:off x="457200" y="1828800"/>
            <a:ext cx="4023360" cy="4023360"/>
          </a:xfrm>
        </p:spPr>
        <p:txBody>
          <a:bodyPr>
            <a:normAutofit lnSpcReduction="10000"/>
          </a:bodyPr>
          <a:lstStyle/>
          <a:p>
            <a:r>
              <a:rPr lang="en-US" sz="1900" dirty="0" smtClean="0">
                <a:solidFill>
                  <a:srgbClr val="000000"/>
                </a:solidFill>
                <a:latin typeface="+mn-lt"/>
                <a:ea typeface="Arial"/>
                <a:sym typeface="Arial"/>
              </a:rPr>
              <a:t>Total </a:t>
            </a:r>
            <a:r>
              <a:rPr lang="en-US" sz="1900" dirty="0">
                <a:solidFill>
                  <a:srgbClr val="000000"/>
                </a:solidFill>
                <a:latin typeface="+mn-lt"/>
                <a:ea typeface="Arial"/>
                <a:sym typeface="Arial"/>
              </a:rPr>
              <a:t>expenditures on income security </a:t>
            </a:r>
            <a:r>
              <a:rPr lang="en-US" sz="1900" dirty="0" smtClean="0">
                <a:solidFill>
                  <a:srgbClr val="000000"/>
                </a:solidFill>
                <a:latin typeface="+mn-lt"/>
                <a:ea typeface="Arial"/>
                <a:sym typeface="Arial"/>
              </a:rPr>
              <a:t>rose </a:t>
            </a:r>
            <a:r>
              <a:rPr lang="en-US" sz="1900" dirty="0">
                <a:solidFill>
                  <a:srgbClr val="000000"/>
                </a:solidFill>
                <a:latin typeface="+mn-lt"/>
                <a:ea typeface="Arial"/>
                <a:sym typeface="Arial"/>
              </a:rPr>
              <a:t>between 1988 and </a:t>
            </a:r>
            <a:r>
              <a:rPr lang="en-US" sz="1900" dirty="0" smtClean="0">
                <a:solidFill>
                  <a:srgbClr val="000000"/>
                </a:solidFill>
                <a:latin typeface="+mn-lt"/>
                <a:ea typeface="Arial"/>
                <a:sym typeface="Arial"/>
              </a:rPr>
              <a:t>2010</a:t>
            </a:r>
            <a:r>
              <a:rPr lang="en-US" sz="1900" dirty="0" smtClean="0">
                <a:latin typeface="+mn-lt"/>
              </a:rPr>
              <a:t>.</a:t>
            </a:r>
          </a:p>
          <a:p>
            <a:r>
              <a:rPr lang="en-US" sz="1900" dirty="0" smtClean="0">
                <a:solidFill>
                  <a:srgbClr val="000000"/>
                </a:solidFill>
                <a:latin typeface="+mn-lt"/>
                <a:ea typeface="Arial"/>
                <a:sym typeface="Arial"/>
              </a:rPr>
              <a:t>TANF increased </a:t>
            </a:r>
            <a:r>
              <a:rPr lang="en-US" sz="1900" dirty="0">
                <a:solidFill>
                  <a:srgbClr val="000000"/>
                </a:solidFill>
                <a:latin typeface="+mn-lt"/>
                <a:ea typeface="Arial"/>
                <a:sym typeface="Arial"/>
              </a:rPr>
              <a:t>from $13 billion in 1998 to </a:t>
            </a:r>
            <a:r>
              <a:rPr lang="en-US" sz="1900" dirty="0" smtClean="0">
                <a:solidFill>
                  <a:srgbClr val="000000"/>
                </a:solidFill>
                <a:latin typeface="+mn-lt"/>
                <a:ea typeface="Arial"/>
                <a:sym typeface="Arial"/>
              </a:rPr>
              <a:t>$</a:t>
            </a:r>
            <a:r>
              <a:rPr lang="en-US" sz="1900" dirty="0">
                <a:solidFill>
                  <a:srgbClr val="000000"/>
                </a:solidFill>
                <a:latin typeface="+mn-lt"/>
                <a:ea typeface="Arial"/>
                <a:sym typeface="Arial"/>
              </a:rPr>
              <a:t>17.3 billion in 2013.  SNAP has seen relatively small increments</a:t>
            </a:r>
            <a:r>
              <a:rPr lang="en-US" sz="1900" dirty="0" smtClean="0">
                <a:solidFill>
                  <a:srgbClr val="000000"/>
                </a:solidFill>
                <a:latin typeface="+mn-lt"/>
                <a:ea typeface="Arial"/>
                <a:sym typeface="Arial"/>
              </a:rPr>
              <a:t>. </a:t>
            </a:r>
          </a:p>
          <a:p>
            <a:r>
              <a:rPr lang="en-US" sz="1900" dirty="0" smtClean="0">
                <a:solidFill>
                  <a:srgbClr val="000000"/>
                </a:solidFill>
                <a:latin typeface="+mn-lt"/>
                <a:ea typeface="Arial"/>
                <a:sym typeface="Arial"/>
              </a:rPr>
              <a:t>These </a:t>
            </a:r>
            <a:r>
              <a:rPr lang="en-US" sz="1900" dirty="0">
                <a:solidFill>
                  <a:srgbClr val="000000"/>
                </a:solidFill>
                <a:latin typeface="+mn-lt"/>
                <a:ea typeface="Arial"/>
                <a:sym typeface="Arial"/>
              </a:rPr>
              <a:t>two programs comprise </a:t>
            </a:r>
            <a:r>
              <a:rPr lang="en-US" sz="1900" dirty="0" smtClean="0">
                <a:solidFill>
                  <a:srgbClr val="000000"/>
                </a:solidFill>
                <a:latin typeface="+mn-lt"/>
                <a:ea typeface="Arial"/>
                <a:sym typeface="Arial"/>
              </a:rPr>
              <a:t>about 30% of </a:t>
            </a:r>
            <a:r>
              <a:rPr lang="en-US" sz="1900" dirty="0">
                <a:solidFill>
                  <a:srgbClr val="000000"/>
                </a:solidFill>
                <a:latin typeface="+mn-lt"/>
                <a:ea typeface="Arial"/>
                <a:sym typeface="Arial"/>
              </a:rPr>
              <a:t>the estimated $106 billion dedicated to income security in 2013. </a:t>
            </a:r>
            <a:endParaRPr lang="en-US" sz="1900" dirty="0" smtClean="0">
              <a:solidFill>
                <a:srgbClr val="000000"/>
              </a:solidFill>
              <a:latin typeface="+mn-lt"/>
              <a:ea typeface="Arial"/>
              <a:sym typeface="Arial"/>
            </a:endParaRPr>
          </a:p>
          <a:p>
            <a:r>
              <a:rPr lang="en-US" sz="1900" dirty="0" smtClean="0">
                <a:solidFill>
                  <a:srgbClr val="000000"/>
                </a:solidFill>
                <a:latin typeface="+mn-lt"/>
                <a:ea typeface="Arial"/>
                <a:sym typeface="Arial"/>
              </a:rPr>
              <a:t>Note </a:t>
            </a:r>
            <a:r>
              <a:rPr lang="en-US" sz="1900" dirty="0">
                <a:solidFill>
                  <a:srgbClr val="000000"/>
                </a:solidFill>
                <a:latin typeface="+mn-lt"/>
                <a:ea typeface="Arial"/>
                <a:sym typeface="Arial"/>
              </a:rPr>
              <a:t>that </a:t>
            </a:r>
            <a:r>
              <a:rPr lang="en-US" sz="1900" dirty="0" smtClean="0">
                <a:solidFill>
                  <a:srgbClr val="000000"/>
                </a:solidFill>
                <a:latin typeface="+mn-lt"/>
                <a:ea typeface="Arial"/>
                <a:sym typeface="Arial"/>
              </a:rPr>
              <a:t>“Other” </a:t>
            </a:r>
            <a:r>
              <a:rPr lang="en-US" sz="1900" dirty="0">
                <a:solidFill>
                  <a:srgbClr val="000000"/>
                </a:solidFill>
                <a:latin typeface="+mn-lt"/>
                <a:ea typeface="Arial"/>
                <a:sym typeface="Arial"/>
              </a:rPr>
              <a:t>programs and </a:t>
            </a:r>
            <a:r>
              <a:rPr lang="en-US" sz="1900" dirty="0" smtClean="0">
                <a:solidFill>
                  <a:srgbClr val="000000"/>
                </a:solidFill>
                <a:latin typeface="+mn-lt"/>
                <a:ea typeface="Arial"/>
                <a:sym typeface="Arial"/>
              </a:rPr>
              <a:t>HUD </a:t>
            </a:r>
            <a:r>
              <a:rPr lang="en-US" sz="1900" dirty="0">
                <a:solidFill>
                  <a:srgbClr val="000000"/>
                </a:solidFill>
                <a:latin typeface="+mn-lt"/>
                <a:ea typeface="Arial"/>
                <a:sym typeface="Arial"/>
              </a:rPr>
              <a:t>programs increased dramatically during the 2008 and 2010 time </a:t>
            </a:r>
            <a:r>
              <a:rPr lang="en-US" sz="1900" dirty="0" smtClean="0">
                <a:solidFill>
                  <a:srgbClr val="000000"/>
                </a:solidFill>
                <a:latin typeface="+mn-lt"/>
                <a:ea typeface="Arial"/>
                <a:sym typeface="Arial"/>
              </a:rPr>
              <a:t>period.</a:t>
            </a:r>
            <a:endParaRPr lang="en-US" sz="1900" dirty="0">
              <a:solidFill>
                <a:srgbClr val="000000"/>
              </a:solidFill>
              <a:latin typeface="+mn-lt"/>
              <a:ea typeface="Arial"/>
              <a:sym typeface="Arial"/>
            </a:endParaRPr>
          </a:p>
          <a:p>
            <a:endParaRPr lang="en-US" sz="2000" dirty="0"/>
          </a:p>
          <a:p>
            <a:endParaRPr lang="en-US" sz="1800" dirty="0"/>
          </a:p>
        </p:txBody>
      </p:sp>
      <p:cxnSp>
        <p:nvCxnSpPr>
          <p:cNvPr id="8" name="Straight Connector 7"/>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D4F471A-6AD7-4FB5-AE38-A8FCE07ED035}" type="slidenum">
              <a:rPr lang="en-US" sz="1600" smtClean="0">
                <a:solidFill>
                  <a:schemeClr val="tx1"/>
                </a:solidFill>
              </a:rPr>
              <a:t>10</a:t>
            </a:fld>
            <a:endParaRPr lang="en-US" sz="1600" dirty="0">
              <a:solidFill>
                <a:schemeClr val="tx1"/>
              </a:solidFill>
            </a:endParaRPr>
          </a:p>
        </p:txBody>
      </p:sp>
      <p:pic>
        <p:nvPicPr>
          <p:cNvPr id="10" name="Shape 119" descr="CNX_Econ_C14_012.jpg"/>
          <p:cNvPicPr preferRelativeResize="0">
            <a:picLocks noGrp="1"/>
          </p:cNvPicPr>
          <p:nvPr>
            <p:ph sz="half" idx="2"/>
          </p:nvPr>
        </p:nvPicPr>
        <p:blipFill rotWithShape="1">
          <a:blip r:embed="rId3">
            <a:alphaModFix/>
          </a:blip>
          <a:srcRect/>
          <a:stretch/>
        </p:blipFill>
        <p:spPr>
          <a:xfrm>
            <a:off x="4663440" y="1920240"/>
            <a:ext cx="3840480" cy="3108960"/>
          </a:xfrm>
          <a:prstGeom prst="rect">
            <a:avLst/>
          </a:prstGeom>
          <a:noFill/>
          <a:ln w="25400" cmpd="dbl">
            <a:noFill/>
          </a:ln>
        </p:spPr>
      </p:pic>
      <p:sp>
        <p:nvSpPr>
          <p:cNvPr id="7" name="Rectangle 6"/>
          <p:cNvSpPr/>
          <p:nvPr/>
        </p:nvSpPr>
        <p:spPr>
          <a:xfrm>
            <a:off x="4480560" y="5156023"/>
            <a:ext cx="4114800" cy="646331"/>
          </a:xfrm>
          <a:prstGeom prst="rect">
            <a:avLst/>
          </a:prstGeom>
        </p:spPr>
        <p:txBody>
          <a:bodyPr wrap="square">
            <a:spAutoFit/>
          </a:bodyPr>
          <a:lstStyle/>
          <a:p>
            <a:pPr lvl="0"/>
            <a:r>
              <a:rPr lang="en-US" sz="1200" dirty="0">
                <a:solidFill>
                  <a:schemeClr val="dk1"/>
                </a:solidFill>
                <a:cs typeface="Helvetica" panose="020B0604020202020204" pitchFamily="34" charset="0"/>
              </a:rPr>
              <a:t>(Source: Table 12.3 Section 600 Income Security, http://www.whitehouse.gov/sites/default/files/omb/budget/fy2013/assets/hist.pdf)</a:t>
            </a:r>
          </a:p>
        </p:txBody>
      </p:sp>
    </p:spTree>
    <p:extLst>
      <p:ext uri="{BB962C8B-B14F-4D97-AF65-F5344CB8AC3E}">
        <p14:creationId xmlns:p14="http://schemas.microsoft.com/office/powerpoint/2010/main" val="1902675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Medicaid </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A </a:t>
            </a:r>
            <a:r>
              <a:rPr lang="en-US" sz="2600" dirty="0">
                <a:latin typeface="+mn-lt"/>
              </a:rPr>
              <a:t>joint health insurance program between states and the federal </a:t>
            </a:r>
            <a:r>
              <a:rPr lang="en-US" sz="2600" dirty="0" smtClean="0">
                <a:latin typeface="+mn-lt"/>
              </a:rPr>
              <a:t>government.</a:t>
            </a:r>
          </a:p>
          <a:p>
            <a:r>
              <a:rPr lang="en-US" sz="2600" dirty="0" smtClean="0">
                <a:latin typeface="+mn-lt"/>
              </a:rPr>
              <a:t>Provides </a:t>
            </a:r>
            <a:r>
              <a:rPr lang="en-US" sz="2600" dirty="0">
                <a:latin typeface="+mn-lt"/>
              </a:rPr>
              <a:t>medical insurance for certain low- income people, with a focus on families with children, the elderly, and the </a:t>
            </a:r>
            <a:r>
              <a:rPr lang="en-US" sz="2600" dirty="0" smtClean="0">
                <a:latin typeface="+mn-lt"/>
              </a:rPr>
              <a:t>disabled.</a:t>
            </a:r>
          </a:p>
          <a:p>
            <a:r>
              <a:rPr lang="en-US" sz="2600" dirty="0" smtClean="0">
                <a:latin typeface="+mn-lt"/>
              </a:rPr>
              <a:t>Includes the near-poor as well as those below the poverty line.</a:t>
            </a:r>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11</a:t>
            </a:fld>
            <a:endParaRPr lang="en-US" sz="1600" dirty="0">
              <a:solidFill>
                <a:schemeClr val="tx1"/>
              </a:solidFill>
            </a:endParaRPr>
          </a:p>
        </p:txBody>
      </p:sp>
    </p:spTree>
    <p:extLst>
      <p:ext uri="{BB962C8B-B14F-4D97-AF65-F5344CB8AC3E}">
        <p14:creationId xmlns:p14="http://schemas.microsoft.com/office/powerpoint/2010/main" val="3184902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Medicaid Enrollment and Spending</a:t>
            </a:r>
            <a:endParaRPr lang="en-US" sz="3600" dirty="0">
              <a:solidFill>
                <a:srgbClr val="C00000"/>
              </a:solidFill>
              <a:latin typeface="+mn-lt"/>
            </a:endParaRPr>
          </a:p>
        </p:txBody>
      </p:sp>
      <p:cxnSp>
        <p:nvCxnSpPr>
          <p:cNvPr id="8" name="Straight Connector 7"/>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40080" y="5029200"/>
            <a:ext cx="7863840" cy="1077218"/>
          </a:xfrm>
          <a:prstGeom prst="rect">
            <a:avLst/>
          </a:prstGeom>
          <a:noFill/>
        </p:spPr>
        <p:txBody>
          <a:bodyPr wrap="square" rtlCol="0">
            <a:spAutoFit/>
          </a:bodyPr>
          <a:lstStyle/>
          <a:p>
            <a:r>
              <a:rPr lang="en-US" sz="1600" dirty="0" smtClean="0">
                <a:cs typeface="Helvetica" panose="020B0604020202020204" pitchFamily="34" charset="0"/>
              </a:rPr>
              <a:t>Panel (a)</a:t>
            </a:r>
            <a:r>
              <a:rPr lang="en-US" sz="1600" b="1" dirty="0" smtClean="0">
                <a:cs typeface="Helvetica" panose="020B0604020202020204" pitchFamily="34" charset="0"/>
              </a:rPr>
              <a:t>:</a:t>
            </a:r>
            <a:r>
              <a:rPr lang="en-US" sz="1600" dirty="0" smtClean="0">
                <a:cs typeface="Helvetica" panose="020B0604020202020204" pitchFamily="34" charset="0"/>
              </a:rPr>
              <a:t> </a:t>
            </a:r>
            <a:r>
              <a:rPr lang="en-US" sz="1600" dirty="0" smtClean="0">
                <a:solidFill>
                  <a:srgbClr val="000000"/>
                </a:solidFill>
                <a:ea typeface="Arial"/>
                <a:cs typeface="Helvetica" panose="020B0604020202020204" pitchFamily="34" charset="0"/>
                <a:sym typeface="Arial"/>
              </a:rPr>
              <a:t>Medicaid </a:t>
            </a:r>
            <a:r>
              <a:rPr lang="en-US" sz="1600" dirty="0">
                <a:solidFill>
                  <a:srgbClr val="000000"/>
                </a:solidFill>
                <a:ea typeface="Arial"/>
                <a:cs typeface="Helvetica" panose="020B0604020202020204" pitchFamily="34" charset="0"/>
                <a:sym typeface="Arial"/>
              </a:rPr>
              <a:t>enrollment by different </a:t>
            </a:r>
            <a:r>
              <a:rPr lang="en-US" sz="1600" dirty="0" smtClean="0">
                <a:solidFill>
                  <a:srgbClr val="000000"/>
                </a:solidFill>
                <a:ea typeface="Arial"/>
                <a:cs typeface="Helvetica" panose="020B0604020202020204" pitchFamily="34" charset="0"/>
                <a:sym typeface="Arial"/>
              </a:rPr>
              <a:t>population groups.  Children comprise nearly half. </a:t>
            </a:r>
            <a:endParaRPr lang="en-US" sz="1600" dirty="0">
              <a:solidFill>
                <a:srgbClr val="000000"/>
              </a:solidFill>
              <a:ea typeface="Arial"/>
              <a:cs typeface="Helvetica" panose="020B0604020202020204" pitchFamily="34" charset="0"/>
              <a:sym typeface="Arial"/>
            </a:endParaRPr>
          </a:p>
          <a:p>
            <a:r>
              <a:rPr lang="en-US" sz="1600" dirty="0" smtClean="0">
                <a:cs typeface="Helvetica" panose="020B0604020202020204" pitchFamily="34" charset="0"/>
              </a:rPr>
              <a:t>Panel (b): </a:t>
            </a:r>
            <a:r>
              <a:rPr lang="en-US" sz="1600" dirty="0" smtClean="0">
                <a:solidFill>
                  <a:srgbClr val="000000"/>
                </a:solidFill>
                <a:ea typeface="Arial"/>
                <a:cs typeface="Helvetica" panose="020B0604020202020204" pitchFamily="34" charset="0"/>
                <a:sym typeface="Arial"/>
              </a:rPr>
              <a:t>Medicaid </a:t>
            </a:r>
            <a:r>
              <a:rPr lang="en-US" sz="1600" dirty="0">
                <a:solidFill>
                  <a:srgbClr val="000000"/>
                </a:solidFill>
                <a:ea typeface="Arial"/>
                <a:cs typeface="Helvetica" panose="020B0604020202020204" pitchFamily="34" charset="0"/>
                <a:sym typeface="Arial"/>
              </a:rPr>
              <a:t>spending </a:t>
            </a:r>
            <a:r>
              <a:rPr lang="en-US" sz="1600" dirty="0" smtClean="0">
                <a:solidFill>
                  <a:srgbClr val="000000"/>
                </a:solidFill>
                <a:ea typeface="Arial"/>
                <a:cs typeface="Helvetica" panose="020B0604020202020204" pitchFamily="34" charset="0"/>
                <a:sym typeface="Arial"/>
              </a:rPr>
              <a:t>by different population groups.  Children account for about a fifth.</a:t>
            </a:r>
          </a:p>
        </p:txBody>
      </p:sp>
      <p:sp>
        <p:nvSpPr>
          <p:cNvPr id="2" name="Slide Number Placeholder 1"/>
          <p:cNvSpPr>
            <a:spLocks noGrp="1"/>
          </p:cNvSpPr>
          <p:nvPr>
            <p:ph type="sldNum" sz="quarter" idx="12"/>
          </p:nvPr>
        </p:nvSpPr>
        <p:spPr/>
        <p:txBody>
          <a:bodyPr/>
          <a:lstStyle/>
          <a:p>
            <a:fld id="{6D4F471A-6AD7-4FB5-AE38-A8FCE07ED035}" type="slidenum">
              <a:rPr lang="en-US" sz="1600" smtClean="0">
                <a:solidFill>
                  <a:schemeClr val="tx1"/>
                </a:solidFill>
              </a:rPr>
              <a:t>12</a:t>
            </a:fld>
            <a:endParaRPr lang="en-US" sz="1600" dirty="0">
              <a:solidFill>
                <a:schemeClr val="tx1"/>
              </a:solidFill>
            </a:endParaRPr>
          </a:p>
        </p:txBody>
      </p:sp>
      <p:pic>
        <p:nvPicPr>
          <p:cNvPr id="7" name="Shape 135" descr="CNX_Econ_C14_008.jpg"/>
          <p:cNvPicPr preferRelativeResize="0">
            <a:picLocks/>
          </p:cNvPicPr>
          <p:nvPr/>
        </p:nvPicPr>
        <p:blipFill rotWithShape="1">
          <a:blip r:embed="rId3">
            <a:alphaModFix/>
          </a:blip>
          <a:srcRect/>
          <a:stretch/>
        </p:blipFill>
        <p:spPr>
          <a:xfrm>
            <a:off x="540600" y="1858684"/>
            <a:ext cx="8062800" cy="2946000"/>
          </a:xfrm>
          <a:prstGeom prst="rect">
            <a:avLst/>
          </a:prstGeom>
          <a:noFill/>
          <a:ln w="25400" cmpd="dbl">
            <a:noFill/>
          </a:ln>
        </p:spPr>
      </p:pic>
    </p:spTree>
    <p:extLst>
      <p:ext uri="{BB962C8B-B14F-4D97-AF65-F5344CB8AC3E}">
        <p14:creationId xmlns:p14="http://schemas.microsoft.com/office/powerpoint/2010/main" val="2997943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Income Inequality: Measurement and Causes</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fontScale="85000" lnSpcReduction="20000"/>
          </a:bodyPr>
          <a:lstStyle/>
          <a:p>
            <a:r>
              <a:rPr lang="en-US" dirty="0" smtClean="0">
                <a:latin typeface="+mn-lt"/>
              </a:rPr>
              <a:t>Income </a:t>
            </a:r>
            <a:r>
              <a:rPr lang="en-US" dirty="0">
                <a:latin typeface="+mn-lt"/>
              </a:rPr>
              <a:t>inequality involves comparing those with high incomes, middle incomes, and low incomes - not just looking at those below or near the poverty line. </a:t>
            </a:r>
            <a:r>
              <a:rPr lang="en-US" i="1" dirty="0">
                <a:latin typeface="+mn-lt"/>
              </a:rPr>
              <a:t>It is a reference to the comparative changes in the share of the total income (or wealth) in society that different groups receive. </a:t>
            </a:r>
            <a:endParaRPr lang="en-US" i="1" dirty="0" smtClean="0">
              <a:latin typeface="+mn-lt"/>
            </a:endParaRPr>
          </a:p>
          <a:p>
            <a:r>
              <a:rPr lang="en-US" b="1" dirty="0" smtClean="0">
                <a:latin typeface="+mn-lt"/>
              </a:rPr>
              <a:t>Quintile</a:t>
            </a:r>
            <a:r>
              <a:rPr lang="en-US" dirty="0" smtClean="0">
                <a:latin typeface="+mn-lt"/>
              </a:rPr>
              <a:t> </a:t>
            </a:r>
            <a:r>
              <a:rPr lang="en-US" dirty="0">
                <a:latin typeface="+mn-lt"/>
              </a:rPr>
              <a:t>- dividing a group into fifths, a method economists often use to look at distribution of income. </a:t>
            </a:r>
            <a:endParaRPr lang="en-US" dirty="0" smtClean="0">
              <a:latin typeface="+mn-lt"/>
            </a:endParaRPr>
          </a:p>
          <a:p>
            <a:r>
              <a:rPr lang="en-US" b="1" dirty="0" smtClean="0">
                <a:latin typeface="+mn-lt"/>
              </a:rPr>
              <a:t>Lorenz curve </a:t>
            </a:r>
          </a:p>
          <a:p>
            <a:pPr lvl="1"/>
            <a:r>
              <a:rPr lang="en-US" dirty="0" smtClean="0">
                <a:solidFill>
                  <a:schemeClr val="dk1"/>
                </a:solidFill>
                <a:latin typeface="+mn-lt"/>
              </a:rPr>
              <a:t>Graph </a:t>
            </a:r>
            <a:r>
              <a:rPr lang="en-US" dirty="0">
                <a:solidFill>
                  <a:schemeClr val="dk1"/>
                </a:solidFill>
                <a:latin typeface="+mn-lt"/>
              </a:rPr>
              <a:t>that compares the cumulative income actually received to a perfectly equal distribution of </a:t>
            </a:r>
            <a:r>
              <a:rPr lang="en-US" dirty="0" smtClean="0">
                <a:solidFill>
                  <a:schemeClr val="dk1"/>
                </a:solidFill>
                <a:latin typeface="+mn-lt"/>
              </a:rPr>
              <a:t>income.</a:t>
            </a:r>
          </a:p>
          <a:p>
            <a:pPr lvl="1"/>
            <a:r>
              <a:rPr lang="en-US" dirty="0" smtClean="0">
                <a:latin typeface="+mn-lt"/>
              </a:rPr>
              <a:t>Shows </a:t>
            </a:r>
            <a:r>
              <a:rPr lang="en-US" dirty="0">
                <a:latin typeface="+mn-lt"/>
              </a:rPr>
              <a:t>the cumulative share of population on the horizontal axis and the cumulative percentage of total income received on the vertical axis.</a:t>
            </a:r>
          </a:p>
          <a:p>
            <a:endParaRPr lang="en-US" dirty="0"/>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13</a:t>
            </a:fld>
            <a:endParaRPr lang="en-US" sz="1600" dirty="0">
              <a:solidFill>
                <a:schemeClr val="tx1"/>
              </a:solidFill>
            </a:endParaRPr>
          </a:p>
        </p:txBody>
      </p:sp>
    </p:spTree>
    <p:extLst>
      <p:ext uri="{BB962C8B-B14F-4D97-AF65-F5344CB8AC3E}">
        <p14:creationId xmlns:p14="http://schemas.microsoft.com/office/powerpoint/2010/main" val="3891121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Data Exercise on Income Inequality </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fontScale="55000" lnSpcReduction="20000"/>
          </a:bodyPr>
          <a:lstStyle/>
          <a:p>
            <a:endParaRPr lang="en-US" dirty="0" smtClean="0"/>
          </a:p>
          <a:p>
            <a:r>
              <a:rPr lang="en-US" sz="4400" dirty="0" smtClean="0">
                <a:latin typeface="+mn-lt"/>
              </a:rPr>
              <a:t>Historical </a:t>
            </a:r>
            <a:r>
              <a:rPr lang="en-US" sz="4400" dirty="0">
                <a:latin typeface="+mn-lt"/>
              </a:rPr>
              <a:t>data on income distribution (1967 to 2017) are provided in Tables H-2</a:t>
            </a:r>
            <a:r>
              <a:rPr lang="en-US" sz="4400" dirty="0" smtClean="0">
                <a:latin typeface="+mn-lt"/>
              </a:rPr>
              <a:t>.</a:t>
            </a:r>
          </a:p>
          <a:p>
            <a:endParaRPr lang="en-US" dirty="0">
              <a:latin typeface="+mn-lt"/>
            </a:endParaRPr>
          </a:p>
          <a:p>
            <a:pPr marL="0" indent="0" algn="ctr">
              <a:buNone/>
            </a:pPr>
            <a:r>
              <a:rPr lang="en-US" sz="3600" u="sng" dirty="0">
                <a:latin typeface="+mn-lt"/>
                <a:hlinkClick r:id="rId2"/>
              </a:rPr>
              <a:t>https://</a:t>
            </a:r>
            <a:r>
              <a:rPr lang="en-US" sz="3600" u="sng" dirty="0" smtClean="0">
                <a:latin typeface="+mn-lt"/>
                <a:hlinkClick r:id="rId2"/>
              </a:rPr>
              <a:t>www.census.gov/data/tables/time-series/demo/income-poverty/historical-income-inequality.html</a:t>
            </a:r>
            <a:endParaRPr lang="en-US" sz="3600" u="sng" dirty="0" smtClean="0">
              <a:latin typeface="+mn-lt"/>
            </a:endParaRPr>
          </a:p>
          <a:p>
            <a:pPr marL="0" indent="0">
              <a:buNone/>
            </a:pPr>
            <a:endParaRPr lang="en-US" dirty="0">
              <a:latin typeface="+mn-lt"/>
            </a:endParaRPr>
          </a:p>
          <a:p>
            <a:r>
              <a:rPr lang="en-US" sz="3600" u="sng" dirty="0" smtClean="0">
                <a:latin typeface="+mn-lt"/>
              </a:rPr>
              <a:t>Questions</a:t>
            </a:r>
            <a:r>
              <a:rPr lang="en-US" sz="3600" dirty="0" smtClean="0">
                <a:latin typeface="+mn-lt"/>
              </a:rPr>
              <a:t>:</a:t>
            </a:r>
          </a:p>
          <a:p>
            <a:pPr lvl="1"/>
            <a:r>
              <a:rPr lang="en-US" sz="3200" dirty="0" smtClean="0">
                <a:latin typeface="+mn-lt"/>
              </a:rPr>
              <a:t>In </a:t>
            </a:r>
            <a:r>
              <a:rPr lang="en-US" sz="3200" dirty="0">
                <a:latin typeface="+mn-lt"/>
              </a:rPr>
              <a:t>table H-2, what has happened to the share of aggregate income received by each quintile and the top 5 percent of households since 2000</a:t>
            </a:r>
            <a:r>
              <a:rPr lang="en-US" sz="3200" dirty="0" smtClean="0">
                <a:latin typeface="+mn-lt"/>
              </a:rPr>
              <a:t>?</a:t>
            </a:r>
          </a:p>
          <a:p>
            <a:pPr lvl="1"/>
            <a:r>
              <a:rPr lang="en-US" sz="3200" dirty="0" smtClean="0">
                <a:latin typeface="+mn-lt"/>
              </a:rPr>
              <a:t>In </a:t>
            </a:r>
            <a:r>
              <a:rPr lang="en-US" sz="3200" dirty="0">
                <a:latin typeface="+mn-lt"/>
              </a:rPr>
              <a:t>what periods did each quintile experience the most significant changes</a:t>
            </a:r>
            <a:r>
              <a:rPr lang="en-US" sz="3200" dirty="0" smtClean="0">
                <a:latin typeface="+mn-lt"/>
              </a:rPr>
              <a:t>?</a:t>
            </a:r>
          </a:p>
          <a:p>
            <a:pPr lvl="1"/>
            <a:r>
              <a:rPr lang="en-US" sz="3200" dirty="0" smtClean="0">
                <a:latin typeface="+mn-lt"/>
              </a:rPr>
              <a:t>Could </a:t>
            </a:r>
            <a:r>
              <a:rPr lang="en-US" sz="3200" dirty="0">
                <a:latin typeface="+mn-lt"/>
              </a:rPr>
              <a:t>you identify reasons for those changes</a:t>
            </a:r>
            <a:r>
              <a:rPr lang="en-US" sz="3200" dirty="0" smtClean="0">
                <a:latin typeface="+mn-lt"/>
              </a:rPr>
              <a:t>?</a:t>
            </a:r>
          </a:p>
          <a:p>
            <a:pPr lvl="1"/>
            <a:r>
              <a:rPr lang="en-US" sz="3200" dirty="0" smtClean="0">
                <a:latin typeface="+mn-lt"/>
              </a:rPr>
              <a:t>Overall</a:t>
            </a:r>
            <a:r>
              <a:rPr lang="en-US" sz="3200" dirty="0">
                <a:latin typeface="+mn-lt"/>
              </a:rPr>
              <a:t>, would you conclude that income inequality has increased in the U.S. since 2000?</a:t>
            </a:r>
          </a:p>
          <a:p>
            <a:endParaRPr lang="en-US" dirty="0"/>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14</a:t>
            </a:fld>
            <a:endParaRPr lang="en-US" sz="1600" dirty="0">
              <a:solidFill>
                <a:schemeClr val="tx1"/>
              </a:solidFill>
            </a:endParaRPr>
          </a:p>
        </p:txBody>
      </p:sp>
    </p:spTree>
    <p:extLst>
      <p:ext uri="{BB962C8B-B14F-4D97-AF65-F5344CB8AC3E}">
        <p14:creationId xmlns:p14="http://schemas.microsoft.com/office/powerpoint/2010/main" val="2945015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The Lorenz Curve </a:t>
            </a:r>
            <a:endParaRPr lang="en-US" sz="3600" dirty="0">
              <a:solidFill>
                <a:srgbClr val="C00000"/>
              </a:solidFill>
              <a:latin typeface="+mn-lt"/>
            </a:endParaRPr>
          </a:p>
        </p:txBody>
      </p:sp>
      <p:sp>
        <p:nvSpPr>
          <p:cNvPr id="5" name="Content Placeholder 4"/>
          <p:cNvSpPr>
            <a:spLocks noGrp="1"/>
          </p:cNvSpPr>
          <p:nvPr>
            <p:ph sz="half" idx="1"/>
          </p:nvPr>
        </p:nvSpPr>
        <p:spPr>
          <a:xfrm>
            <a:off x="457200" y="1828800"/>
            <a:ext cx="4023360" cy="4023360"/>
          </a:xfrm>
        </p:spPr>
        <p:txBody>
          <a:bodyPr>
            <a:normAutofit/>
          </a:bodyPr>
          <a:lstStyle/>
          <a:p>
            <a:r>
              <a:rPr lang="en-US" sz="2000" dirty="0" smtClean="0">
                <a:solidFill>
                  <a:srgbClr val="000000"/>
                </a:solidFill>
                <a:latin typeface="+mn-lt"/>
                <a:ea typeface="Arial"/>
                <a:cs typeface="Arial"/>
                <a:sym typeface="Arial"/>
              </a:rPr>
              <a:t>A </a:t>
            </a:r>
            <a:r>
              <a:rPr lang="en-US" sz="2000" u="sng" dirty="0">
                <a:solidFill>
                  <a:srgbClr val="000000"/>
                </a:solidFill>
                <a:latin typeface="+mn-lt"/>
                <a:ea typeface="Arial"/>
                <a:cs typeface="Arial"/>
                <a:sym typeface="Arial"/>
              </a:rPr>
              <a:t>Lorenz curve</a:t>
            </a:r>
            <a:r>
              <a:rPr lang="en-US" sz="2000" dirty="0">
                <a:solidFill>
                  <a:srgbClr val="000000"/>
                </a:solidFill>
                <a:latin typeface="+mn-lt"/>
                <a:ea typeface="Arial"/>
                <a:cs typeface="Arial"/>
                <a:sym typeface="Arial"/>
              </a:rPr>
              <a:t> graphs the cumulative shares of income received by everyone up to a certain quintile. </a:t>
            </a:r>
            <a:endParaRPr lang="en-US" sz="2000" dirty="0" smtClean="0">
              <a:solidFill>
                <a:srgbClr val="000000"/>
              </a:solidFill>
              <a:latin typeface="+mn-lt"/>
              <a:ea typeface="Arial"/>
              <a:cs typeface="Arial"/>
              <a:sym typeface="Arial"/>
            </a:endParaRPr>
          </a:p>
          <a:p>
            <a:r>
              <a:rPr lang="en-US" sz="2000" dirty="0" smtClean="0">
                <a:solidFill>
                  <a:srgbClr val="000000"/>
                </a:solidFill>
                <a:latin typeface="+mn-lt"/>
                <a:ea typeface="Arial"/>
                <a:cs typeface="Arial"/>
                <a:sym typeface="Arial"/>
              </a:rPr>
              <a:t>The </a:t>
            </a:r>
            <a:r>
              <a:rPr lang="en-US" sz="2000" dirty="0">
                <a:solidFill>
                  <a:srgbClr val="000000"/>
                </a:solidFill>
                <a:latin typeface="+mn-lt"/>
                <a:ea typeface="Arial"/>
                <a:cs typeface="Arial"/>
                <a:sym typeface="Arial"/>
              </a:rPr>
              <a:t>income distribution in 1980 was closer to the perfect equality line than the income distribution in </a:t>
            </a:r>
            <a:r>
              <a:rPr lang="en-US" sz="2000" dirty="0" smtClean="0">
                <a:solidFill>
                  <a:srgbClr val="000000"/>
                </a:solidFill>
                <a:latin typeface="+mn-lt"/>
                <a:ea typeface="Arial"/>
                <a:cs typeface="Arial"/>
                <a:sym typeface="Arial"/>
              </a:rPr>
              <a:t>2011; that </a:t>
            </a:r>
            <a:r>
              <a:rPr lang="en-US" sz="2000" dirty="0">
                <a:solidFill>
                  <a:srgbClr val="000000"/>
                </a:solidFill>
                <a:latin typeface="+mn-lt"/>
                <a:ea typeface="Arial"/>
                <a:cs typeface="Arial"/>
                <a:sym typeface="Arial"/>
              </a:rPr>
              <a:t>is, </a:t>
            </a:r>
            <a:r>
              <a:rPr lang="en-US" sz="2000" dirty="0" smtClean="0">
                <a:solidFill>
                  <a:srgbClr val="000000"/>
                </a:solidFill>
                <a:latin typeface="+mn-lt"/>
                <a:ea typeface="Arial"/>
                <a:cs typeface="Arial"/>
                <a:sym typeface="Arial"/>
              </a:rPr>
              <a:t>U.S</a:t>
            </a:r>
            <a:r>
              <a:rPr lang="en-US" sz="2000" dirty="0">
                <a:solidFill>
                  <a:srgbClr val="000000"/>
                </a:solidFill>
                <a:latin typeface="+mn-lt"/>
                <a:ea typeface="Arial"/>
                <a:cs typeface="Arial"/>
                <a:sym typeface="Arial"/>
              </a:rPr>
              <a:t>. income distribution became more unequal over time.</a:t>
            </a:r>
          </a:p>
          <a:p>
            <a:endParaRPr lang="en-US" sz="2000" dirty="0"/>
          </a:p>
          <a:p>
            <a:endParaRPr lang="en-US" sz="1800" dirty="0"/>
          </a:p>
        </p:txBody>
      </p:sp>
      <p:cxnSp>
        <p:nvCxnSpPr>
          <p:cNvPr id="8" name="Straight Connector 7"/>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D4F471A-6AD7-4FB5-AE38-A8FCE07ED035}" type="slidenum">
              <a:rPr lang="en-US" sz="1600" smtClean="0">
                <a:solidFill>
                  <a:schemeClr val="tx1"/>
                </a:solidFill>
              </a:rPr>
              <a:t>15</a:t>
            </a:fld>
            <a:endParaRPr lang="en-US" sz="1600" dirty="0">
              <a:solidFill>
                <a:schemeClr val="tx1"/>
              </a:solidFill>
            </a:endParaRPr>
          </a:p>
        </p:txBody>
      </p:sp>
      <p:pic>
        <p:nvPicPr>
          <p:cNvPr id="11" name="Shape 150" descr="CNX_Econ_C14_004.jpg"/>
          <p:cNvPicPr preferRelativeResize="0">
            <a:picLocks noGrp="1"/>
          </p:cNvPicPr>
          <p:nvPr>
            <p:ph sz="half" idx="2"/>
          </p:nvPr>
        </p:nvPicPr>
        <p:blipFill rotWithShape="1">
          <a:blip r:embed="rId3">
            <a:alphaModFix/>
          </a:blip>
          <a:srcRect/>
          <a:stretch/>
        </p:blipFill>
        <p:spPr>
          <a:xfrm>
            <a:off x="4663440" y="1920240"/>
            <a:ext cx="3840480" cy="3108960"/>
          </a:xfrm>
          <a:prstGeom prst="rect">
            <a:avLst/>
          </a:prstGeom>
          <a:noFill/>
          <a:ln w="25400" cmpd="dbl">
            <a:noFill/>
          </a:ln>
        </p:spPr>
      </p:pic>
    </p:spTree>
    <p:extLst>
      <p:ext uri="{BB962C8B-B14F-4D97-AF65-F5344CB8AC3E}">
        <p14:creationId xmlns:p14="http://schemas.microsoft.com/office/powerpoint/2010/main" val="4143161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Autofit/>
          </a:bodyPr>
          <a:lstStyle/>
          <a:p>
            <a:r>
              <a:rPr lang="en-US" sz="3200" dirty="0" smtClean="0">
                <a:solidFill>
                  <a:srgbClr val="C00000"/>
                </a:solidFill>
                <a:latin typeface="+mn-lt"/>
              </a:rPr>
              <a:t>Causes of Growing Income Inequality: The Changing Composition of U.S. Households</a:t>
            </a:r>
            <a:endParaRPr lang="en-US" sz="32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A </a:t>
            </a:r>
            <a:r>
              <a:rPr lang="en-US" sz="2600" dirty="0">
                <a:latin typeface="+mn-lt"/>
              </a:rPr>
              <a:t>pattern of households with </a:t>
            </a:r>
            <a:r>
              <a:rPr lang="en-US" sz="2600" u="sng" dirty="0">
                <a:latin typeface="+mn-lt"/>
              </a:rPr>
              <a:t>two high earners</a:t>
            </a:r>
            <a:r>
              <a:rPr lang="en-US" sz="2600" dirty="0">
                <a:latin typeface="+mn-lt"/>
              </a:rPr>
              <a:t> </a:t>
            </a:r>
            <a:r>
              <a:rPr lang="en-US" sz="2600" dirty="0" smtClean="0">
                <a:latin typeface="+mn-lt"/>
              </a:rPr>
              <a:t>(marriage of one </a:t>
            </a:r>
            <a:r>
              <a:rPr lang="en-US" sz="2600" dirty="0">
                <a:latin typeface="+mn-lt"/>
              </a:rPr>
              <a:t>high earner </a:t>
            </a:r>
            <a:r>
              <a:rPr lang="en-US" sz="2600" dirty="0" smtClean="0">
                <a:latin typeface="+mn-lt"/>
              </a:rPr>
              <a:t>to another) </a:t>
            </a:r>
            <a:r>
              <a:rPr lang="en-US" sz="2600" dirty="0">
                <a:latin typeface="+mn-lt"/>
              </a:rPr>
              <a:t>tends to increase the proportion of high-earning </a:t>
            </a:r>
            <a:r>
              <a:rPr lang="en-US" sz="2600" dirty="0" smtClean="0">
                <a:latin typeface="+mn-lt"/>
              </a:rPr>
              <a:t>households.</a:t>
            </a:r>
          </a:p>
          <a:p>
            <a:r>
              <a:rPr lang="en-US" sz="2600" dirty="0" smtClean="0">
                <a:latin typeface="+mn-lt"/>
              </a:rPr>
              <a:t>The </a:t>
            </a:r>
            <a:r>
              <a:rPr lang="en-US" sz="2600" dirty="0">
                <a:latin typeface="+mn-lt"/>
              </a:rPr>
              <a:t>number of </a:t>
            </a:r>
            <a:r>
              <a:rPr lang="en-US" sz="2600" u="sng" dirty="0">
                <a:latin typeface="+mn-lt"/>
              </a:rPr>
              <a:t>single-parent households</a:t>
            </a:r>
            <a:r>
              <a:rPr lang="en-US" sz="2600" dirty="0">
                <a:latin typeface="+mn-lt"/>
              </a:rPr>
              <a:t>, usually headed by a single mother, has increased and the poverty rate of these households tends to be relatively high.</a:t>
            </a:r>
            <a:endParaRPr lang="en-US" sz="2600" i="1" dirty="0" smtClean="0">
              <a:latin typeface="+mn-lt"/>
            </a:endParaRPr>
          </a:p>
          <a:p>
            <a:endParaRPr lang="en-US" dirty="0"/>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16</a:t>
            </a:fld>
            <a:endParaRPr lang="en-US" sz="1600" dirty="0">
              <a:solidFill>
                <a:schemeClr val="tx1"/>
              </a:solidFill>
            </a:endParaRPr>
          </a:p>
        </p:txBody>
      </p:sp>
    </p:spTree>
    <p:extLst>
      <p:ext uri="{BB962C8B-B14F-4D97-AF65-F5344CB8AC3E}">
        <p14:creationId xmlns:p14="http://schemas.microsoft.com/office/powerpoint/2010/main" val="3863198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Causes of Growing Income Inequality: A Shift in the Distribution of Wages</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The </a:t>
            </a:r>
            <a:r>
              <a:rPr lang="en-US" sz="2600" dirty="0">
                <a:latin typeface="+mn-lt"/>
              </a:rPr>
              <a:t>earnings of high-skilled labor relative to low-skilled labor have </a:t>
            </a:r>
            <a:r>
              <a:rPr lang="en-US" sz="2600" dirty="0" smtClean="0">
                <a:latin typeface="+mn-lt"/>
              </a:rPr>
              <a:t>increased.</a:t>
            </a:r>
          </a:p>
          <a:p>
            <a:r>
              <a:rPr lang="en-US" sz="2600" dirty="0" smtClean="0">
                <a:latin typeface="+mn-lt"/>
              </a:rPr>
              <a:t>Winner-take-all </a:t>
            </a:r>
            <a:r>
              <a:rPr lang="en-US" sz="2600" dirty="0">
                <a:latin typeface="+mn-lt"/>
              </a:rPr>
              <a:t>labor markets result from changes in technology, which have increased global demand for “stars</a:t>
            </a:r>
            <a:r>
              <a:rPr lang="en-US" sz="2600" dirty="0" smtClean="0">
                <a:latin typeface="+mn-lt"/>
              </a:rPr>
              <a:t>”.</a:t>
            </a:r>
          </a:p>
          <a:p>
            <a:pPr lvl="1"/>
            <a:r>
              <a:rPr lang="en-US" sz="2200" dirty="0" smtClean="0">
                <a:latin typeface="+mn-lt"/>
              </a:rPr>
              <a:t>This </a:t>
            </a:r>
            <a:r>
              <a:rPr lang="en-US" sz="2200" dirty="0">
                <a:latin typeface="+mn-lt"/>
              </a:rPr>
              <a:t>global demand pushes salaries far above productivity differences versus educational </a:t>
            </a:r>
            <a:r>
              <a:rPr lang="en-US" sz="2200" dirty="0" smtClean="0">
                <a:latin typeface="+mn-lt"/>
              </a:rPr>
              <a:t>differences.</a:t>
            </a:r>
          </a:p>
          <a:p>
            <a:pPr lvl="1"/>
            <a:r>
              <a:rPr lang="en-US" sz="2200" dirty="0" smtClean="0">
                <a:latin typeface="+mn-lt"/>
              </a:rPr>
              <a:t>Argues </a:t>
            </a:r>
            <a:r>
              <a:rPr lang="en-US" sz="2200" dirty="0">
                <a:latin typeface="+mn-lt"/>
              </a:rPr>
              <a:t>that the salary gap between the median and the top 1 percent is </a:t>
            </a:r>
            <a:r>
              <a:rPr lang="en-US" sz="2200" u="sng" dirty="0">
                <a:latin typeface="+mn-lt"/>
              </a:rPr>
              <a:t>not due to educational differences</a:t>
            </a:r>
            <a:r>
              <a:rPr lang="en-US" sz="2200" dirty="0">
                <a:latin typeface="+mn-lt"/>
              </a:rPr>
              <a:t>.</a:t>
            </a:r>
          </a:p>
          <a:p>
            <a:endParaRPr lang="en-US" dirty="0"/>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17</a:t>
            </a:fld>
            <a:endParaRPr lang="en-US" sz="1600" dirty="0">
              <a:solidFill>
                <a:schemeClr val="tx1"/>
              </a:solidFill>
            </a:endParaRPr>
          </a:p>
        </p:txBody>
      </p:sp>
    </p:spTree>
    <p:extLst>
      <p:ext uri="{BB962C8B-B14F-4D97-AF65-F5344CB8AC3E}">
        <p14:creationId xmlns:p14="http://schemas.microsoft.com/office/powerpoint/2010/main" val="4092988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Why Would Wages Rise for Skilled Labor? </a:t>
            </a:r>
            <a:r>
              <a:rPr lang="en-US" sz="3200" dirty="0" smtClean="0">
                <a:solidFill>
                  <a:srgbClr val="C00000"/>
                </a:solidFill>
                <a:latin typeface="+mn-lt"/>
              </a:rPr>
              <a:t>(1 of 2)</a:t>
            </a:r>
            <a:r>
              <a:rPr lang="en-US" sz="3600" dirty="0" smtClean="0">
                <a:solidFill>
                  <a:srgbClr val="C00000"/>
                </a:solidFill>
                <a:latin typeface="+mn-lt"/>
              </a:rPr>
              <a:t> </a:t>
            </a:r>
            <a:endParaRPr lang="en-US" sz="3600" dirty="0">
              <a:solidFill>
                <a:srgbClr val="C00000"/>
              </a:solidFill>
              <a:latin typeface="+mn-lt"/>
            </a:endParaRPr>
          </a:p>
        </p:txBody>
      </p:sp>
      <p:sp>
        <p:nvSpPr>
          <p:cNvPr id="5" name="Content Placeholder 4"/>
          <p:cNvSpPr>
            <a:spLocks noGrp="1"/>
          </p:cNvSpPr>
          <p:nvPr>
            <p:ph sz="half" idx="1"/>
          </p:nvPr>
        </p:nvSpPr>
        <p:spPr>
          <a:xfrm>
            <a:off x="457200" y="1828800"/>
            <a:ext cx="4023360" cy="4023360"/>
          </a:xfrm>
        </p:spPr>
        <p:txBody>
          <a:bodyPr>
            <a:normAutofit/>
          </a:bodyPr>
          <a:lstStyle/>
          <a:p>
            <a:r>
              <a:rPr lang="en-US" sz="2000" dirty="0" smtClean="0">
                <a:solidFill>
                  <a:srgbClr val="000000"/>
                </a:solidFill>
                <a:latin typeface="+mn-lt"/>
                <a:ea typeface="Arial"/>
                <a:cs typeface="Arial"/>
                <a:sym typeface="Arial"/>
              </a:rPr>
              <a:t>The </a:t>
            </a:r>
            <a:r>
              <a:rPr lang="en-US" sz="2000" dirty="0">
                <a:solidFill>
                  <a:srgbClr val="000000"/>
                </a:solidFill>
                <a:latin typeface="+mn-lt"/>
                <a:ea typeface="Arial"/>
                <a:cs typeface="Arial"/>
                <a:sym typeface="Arial"/>
              </a:rPr>
              <a:t>proportion of workers attending college has increased in recent decades, so the </a:t>
            </a:r>
            <a:r>
              <a:rPr lang="en-US" sz="2000" u="sng" dirty="0">
                <a:solidFill>
                  <a:srgbClr val="000000"/>
                </a:solidFill>
                <a:latin typeface="+mn-lt"/>
                <a:ea typeface="Arial"/>
                <a:cs typeface="Arial"/>
                <a:sym typeface="Arial"/>
              </a:rPr>
              <a:t>supply curve</a:t>
            </a:r>
            <a:r>
              <a:rPr lang="en-US" sz="2000" dirty="0">
                <a:solidFill>
                  <a:srgbClr val="000000"/>
                </a:solidFill>
                <a:latin typeface="+mn-lt"/>
                <a:ea typeface="Arial"/>
                <a:cs typeface="Arial"/>
                <a:sym typeface="Arial"/>
              </a:rPr>
              <a:t> for high-skilled labor has shifted from S</a:t>
            </a:r>
            <a:r>
              <a:rPr lang="en-US" sz="2000" baseline="-25000" dirty="0">
                <a:solidFill>
                  <a:srgbClr val="000000"/>
                </a:solidFill>
                <a:latin typeface="+mn-lt"/>
                <a:ea typeface="Arial"/>
                <a:cs typeface="Arial"/>
                <a:sym typeface="Arial"/>
              </a:rPr>
              <a:t>0</a:t>
            </a:r>
            <a:r>
              <a:rPr lang="en-US" sz="2000" dirty="0">
                <a:solidFill>
                  <a:srgbClr val="000000"/>
                </a:solidFill>
                <a:latin typeface="+mn-lt"/>
                <a:ea typeface="Arial"/>
                <a:cs typeface="Arial"/>
                <a:sym typeface="Arial"/>
              </a:rPr>
              <a:t> to S</a:t>
            </a:r>
            <a:r>
              <a:rPr lang="en-US" sz="2000" baseline="-25000" dirty="0">
                <a:solidFill>
                  <a:srgbClr val="000000"/>
                </a:solidFill>
                <a:latin typeface="+mn-lt"/>
                <a:ea typeface="Arial"/>
                <a:cs typeface="Arial"/>
                <a:sym typeface="Arial"/>
              </a:rPr>
              <a:t>1</a:t>
            </a:r>
            <a:r>
              <a:rPr lang="en-US" sz="2000" dirty="0">
                <a:solidFill>
                  <a:srgbClr val="000000"/>
                </a:solidFill>
                <a:latin typeface="+mn-lt"/>
                <a:ea typeface="Arial"/>
                <a:cs typeface="Arial"/>
                <a:sym typeface="Arial"/>
              </a:rPr>
              <a:t>. </a:t>
            </a:r>
            <a:endParaRPr lang="en-US" sz="2000" dirty="0" smtClean="0">
              <a:solidFill>
                <a:srgbClr val="000000"/>
              </a:solidFill>
              <a:latin typeface="+mn-lt"/>
              <a:ea typeface="Arial"/>
              <a:cs typeface="Arial"/>
              <a:sym typeface="Arial"/>
            </a:endParaRPr>
          </a:p>
          <a:p>
            <a:r>
              <a:rPr lang="en-US" sz="2000" dirty="0" smtClean="0">
                <a:solidFill>
                  <a:srgbClr val="000000"/>
                </a:solidFill>
                <a:latin typeface="+mn-lt"/>
                <a:ea typeface="Arial"/>
                <a:cs typeface="Arial"/>
                <a:sym typeface="Arial"/>
              </a:rPr>
              <a:t>If </a:t>
            </a:r>
            <a:r>
              <a:rPr lang="en-US" sz="2000" dirty="0">
                <a:solidFill>
                  <a:srgbClr val="000000"/>
                </a:solidFill>
                <a:latin typeface="+mn-lt"/>
                <a:ea typeface="Arial"/>
                <a:cs typeface="Arial"/>
                <a:sym typeface="Arial"/>
              </a:rPr>
              <a:t>the demand for high-skilled labor had remained at D</a:t>
            </a:r>
            <a:r>
              <a:rPr lang="en-US" sz="2000" baseline="-25000" dirty="0">
                <a:solidFill>
                  <a:srgbClr val="000000"/>
                </a:solidFill>
                <a:latin typeface="+mn-lt"/>
                <a:ea typeface="Arial"/>
                <a:cs typeface="Arial"/>
                <a:sym typeface="Arial"/>
              </a:rPr>
              <a:t>0</a:t>
            </a:r>
            <a:r>
              <a:rPr lang="en-US" sz="2000" dirty="0">
                <a:solidFill>
                  <a:srgbClr val="000000"/>
                </a:solidFill>
                <a:latin typeface="+mn-lt"/>
                <a:ea typeface="Arial"/>
                <a:cs typeface="Arial"/>
                <a:sym typeface="Arial"/>
              </a:rPr>
              <a:t>, then this shift in supply would have led to lower wages for high-skilled labor. </a:t>
            </a:r>
          </a:p>
          <a:p>
            <a:endParaRPr lang="en-US" sz="2000" dirty="0" smtClean="0">
              <a:solidFill>
                <a:srgbClr val="000000"/>
              </a:solidFill>
              <a:latin typeface="Arial"/>
              <a:ea typeface="Arial"/>
              <a:cs typeface="Arial"/>
              <a:sym typeface="Arial"/>
            </a:endParaRPr>
          </a:p>
          <a:p>
            <a:endParaRPr lang="en-US" sz="2000" dirty="0"/>
          </a:p>
          <a:p>
            <a:endParaRPr lang="en-US" sz="1800" dirty="0"/>
          </a:p>
        </p:txBody>
      </p:sp>
      <p:cxnSp>
        <p:nvCxnSpPr>
          <p:cNvPr id="8" name="Straight Connector 7"/>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D4F471A-6AD7-4FB5-AE38-A8FCE07ED035}" type="slidenum">
              <a:rPr lang="en-US" sz="1600" smtClean="0">
                <a:solidFill>
                  <a:schemeClr val="tx1"/>
                </a:solidFill>
              </a:rPr>
              <a:t>18</a:t>
            </a:fld>
            <a:endParaRPr lang="en-US" sz="1600" dirty="0">
              <a:solidFill>
                <a:schemeClr val="tx1"/>
              </a:solidFill>
            </a:endParaRPr>
          </a:p>
        </p:txBody>
      </p:sp>
      <p:pic>
        <p:nvPicPr>
          <p:cNvPr id="9" name="Shape 172" descr="CNX_Econ_C14_006.jpg"/>
          <p:cNvPicPr preferRelativeResize="0">
            <a:picLocks noGrp="1"/>
          </p:cNvPicPr>
          <p:nvPr>
            <p:ph sz="half" idx="2"/>
          </p:nvPr>
        </p:nvPicPr>
        <p:blipFill rotWithShape="1">
          <a:blip r:embed="rId3">
            <a:alphaModFix/>
          </a:blip>
          <a:srcRect/>
          <a:stretch/>
        </p:blipFill>
        <p:spPr>
          <a:xfrm>
            <a:off x="4663440" y="1920240"/>
            <a:ext cx="4023360" cy="3108960"/>
          </a:xfrm>
          <a:prstGeom prst="rect">
            <a:avLst/>
          </a:prstGeom>
          <a:noFill/>
          <a:ln w="25400" cmpd="dbl">
            <a:noFill/>
          </a:ln>
        </p:spPr>
      </p:pic>
    </p:spTree>
    <p:extLst>
      <p:ext uri="{BB962C8B-B14F-4D97-AF65-F5344CB8AC3E}">
        <p14:creationId xmlns:p14="http://schemas.microsoft.com/office/powerpoint/2010/main" val="2918708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Why Would Wages Rise for Skilled Labor? </a:t>
            </a:r>
            <a:r>
              <a:rPr lang="en-US" sz="3200" dirty="0" smtClean="0">
                <a:solidFill>
                  <a:srgbClr val="C00000"/>
                </a:solidFill>
                <a:latin typeface="+mn-lt"/>
              </a:rPr>
              <a:t>(2 of 2)</a:t>
            </a:r>
            <a:r>
              <a:rPr lang="en-US" sz="3600" dirty="0" smtClean="0">
                <a:solidFill>
                  <a:srgbClr val="C00000"/>
                </a:solidFill>
                <a:latin typeface="+mn-lt"/>
              </a:rPr>
              <a:t> </a:t>
            </a:r>
            <a:endParaRPr lang="en-US" sz="3600" dirty="0">
              <a:solidFill>
                <a:srgbClr val="C00000"/>
              </a:solidFill>
              <a:latin typeface="+mn-lt"/>
            </a:endParaRPr>
          </a:p>
        </p:txBody>
      </p:sp>
      <p:sp>
        <p:nvSpPr>
          <p:cNvPr id="5" name="Content Placeholder 4"/>
          <p:cNvSpPr>
            <a:spLocks noGrp="1"/>
          </p:cNvSpPr>
          <p:nvPr>
            <p:ph sz="half" idx="1"/>
          </p:nvPr>
        </p:nvSpPr>
        <p:spPr>
          <a:xfrm>
            <a:off x="457200" y="1828800"/>
            <a:ext cx="4023360" cy="4023360"/>
          </a:xfrm>
        </p:spPr>
        <p:txBody>
          <a:bodyPr>
            <a:normAutofit/>
          </a:bodyPr>
          <a:lstStyle/>
          <a:p>
            <a:r>
              <a:rPr lang="en-US" sz="2000" dirty="0" smtClean="0">
                <a:solidFill>
                  <a:srgbClr val="000000"/>
                </a:solidFill>
                <a:latin typeface="+mn-lt"/>
                <a:ea typeface="Arial"/>
                <a:cs typeface="Arial"/>
                <a:sym typeface="Arial"/>
              </a:rPr>
              <a:t>However</a:t>
            </a:r>
            <a:r>
              <a:rPr lang="en-US" sz="2000" dirty="0">
                <a:solidFill>
                  <a:srgbClr val="000000"/>
                </a:solidFill>
                <a:latin typeface="+mn-lt"/>
                <a:ea typeface="Arial"/>
                <a:cs typeface="Arial"/>
                <a:sym typeface="Arial"/>
              </a:rPr>
              <a:t>, the wages for high-skilled labor</a:t>
            </a:r>
            <a:r>
              <a:rPr lang="en-US" sz="2000" dirty="0">
                <a:latin typeface="+mn-lt"/>
              </a:rPr>
              <a:t> </a:t>
            </a:r>
            <a:r>
              <a:rPr lang="en-US" sz="2000" dirty="0">
                <a:solidFill>
                  <a:srgbClr val="000000"/>
                </a:solidFill>
                <a:latin typeface="+mn-lt"/>
                <a:ea typeface="Arial"/>
                <a:cs typeface="Arial"/>
                <a:sym typeface="Arial"/>
              </a:rPr>
              <a:t>have increased even with the shift in supply to the </a:t>
            </a:r>
            <a:r>
              <a:rPr lang="en-US" sz="2000" dirty="0" smtClean="0">
                <a:solidFill>
                  <a:srgbClr val="000000"/>
                </a:solidFill>
                <a:latin typeface="+mn-lt"/>
                <a:ea typeface="Arial"/>
                <a:cs typeface="Arial"/>
                <a:sym typeface="Arial"/>
              </a:rPr>
              <a:t>right.</a:t>
            </a:r>
          </a:p>
          <a:p>
            <a:r>
              <a:rPr lang="en-US" sz="2000" dirty="0" smtClean="0">
                <a:solidFill>
                  <a:srgbClr val="000000"/>
                </a:solidFill>
                <a:latin typeface="+mn-lt"/>
                <a:ea typeface="Arial"/>
                <a:cs typeface="Arial"/>
                <a:sym typeface="Arial"/>
              </a:rPr>
              <a:t>The </a:t>
            </a:r>
            <a:r>
              <a:rPr lang="en-US" sz="2000" dirty="0">
                <a:solidFill>
                  <a:srgbClr val="000000"/>
                </a:solidFill>
                <a:latin typeface="+mn-lt"/>
                <a:ea typeface="Arial"/>
                <a:cs typeface="Arial"/>
                <a:sym typeface="Arial"/>
              </a:rPr>
              <a:t>explanation must lie in a shift to the right in demand for high-skilled labor, from D</a:t>
            </a:r>
            <a:r>
              <a:rPr lang="en-US" sz="2000" baseline="-25000" dirty="0">
                <a:solidFill>
                  <a:srgbClr val="000000"/>
                </a:solidFill>
                <a:latin typeface="+mn-lt"/>
                <a:ea typeface="Arial"/>
                <a:cs typeface="Arial"/>
                <a:sym typeface="Arial"/>
              </a:rPr>
              <a:t>0</a:t>
            </a:r>
            <a:r>
              <a:rPr lang="en-US" sz="2000" dirty="0">
                <a:solidFill>
                  <a:srgbClr val="000000"/>
                </a:solidFill>
                <a:latin typeface="+mn-lt"/>
                <a:ea typeface="Arial"/>
                <a:cs typeface="Arial"/>
                <a:sym typeface="Arial"/>
              </a:rPr>
              <a:t> to D</a:t>
            </a:r>
            <a:r>
              <a:rPr lang="en-US" sz="2000" baseline="-25000" dirty="0">
                <a:solidFill>
                  <a:srgbClr val="000000"/>
                </a:solidFill>
                <a:latin typeface="+mn-lt"/>
                <a:ea typeface="Arial"/>
                <a:cs typeface="Arial"/>
                <a:sym typeface="Arial"/>
              </a:rPr>
              <a:t>1</a:t>
            </a:r>
            <a:r>
              <a:rPr lang="en-US" sz="2000" dirty="0">
                <a:solidFill>
                  <a:srgbClr val="000000"/>
                </a:solidFill>
                <a:latin typeface="+mn-lt"/>
                <a:ea typeface="Arial"/>
                <a:cs typeface="Arial"/>
                <a:sym typeface="Arial"/>
              </a:rPr>
              <a:t>. </a:t>
            </a:r>
            <a:endParaRPr lang="en-US" sz="2000" dirty="0" smtClean="0">
              <a:solidFill>
                <a:srgbClr val="000000"/>
              </a:solidFill>
              <a:latin typeface="+mn-lt"/>
              <a:ea typeface="Arial"/>
              <a:cs typeface="Arial"/>
              <a:sym typeface="Arial"/>
            </a:endParaRPr>
          </a:p>
          <a:p>
            <a:r>
              <a:rPr lang="en-US" sz="2000" dirty="0" smtClean="0">
                <a:solidFill>
                  <a:srgbClr val="000000"/>
                </a:solidFill>
                <a:latin typeface="+mn-lt"/>
                <a:ea typeface="Arial"/>
                <a:cs typeface="Arial"/>
                <a:sym typeface="Arial"/>
              </a:rPr>
              <a:t>The </a:t>
            </a:r>
            <a:r>
              <a:rPr lang="en-US" sz="2000" dirty="0">
                <a:solidFill>
                  <a:srgbClr val="000000"/>
                </a:solidFill>
                <a:latin typeface="+mn-lt"/>
                <a:ea typeface="Arial"/>
                <a:cs typeface="Arial"/>
                <a:sym typeface="Arial"/>
              </a:rPr>
              <a:t>combination of the shift in supply and demand</a:t>
            </a:r>
            <a:r>
              <a:rPr lang="en-US" sz="2000" dirty="0">
                <a:latin typeface="+mn-lt"/>
              </a:rPr>
              <a:t> </a:t>
            </a:r>
            <a:r>
              <a:rPr lang="en-US" sz="2000" dirty="0">
                <a:solidFill>
                  <a:srgbClr val="000000"/>
                </a:solidFill>
                <a:latin typeface="+mn-lt"/>
                <a:ea typeface="Arial"/>
                <a:cs typeface="Arial"/>
                <a:sym typeface="Arial"/>
              </a:rPr>
              <a:t>led to both an </a:t>
            </a:r>
            <a:r>
              <a:rPr lang="en-US" sz="2000" u="sng" dirty="0">
                <a:solidFill>
                  <a:srgbClr val="000000"/>
                </a:solidFill>
                <a:latin typeface="+mn-lt"/>
                <a:ea typeface="Arial"/>
                <a:cs typeface="Arial"/>
                <a:sym typeface="Arial"/>
              </a:rPr>
              <a:t>increase in the quantity</a:t>
            </a:r>
            <a:r>
              <a:rPr lang="en-US" sz="2000" dirty="0">
                <a:solidFill>
                  <a:srgbClr val="000000"/>
                </a:solidFill>
                <a:latin typeface="+mn-lt"/>
                <a:ea typeface="Arial"/>
                <a:cs typeface="Arial"/>
                <a:sym typeface="Arial"/>
              </a:rPr>
              <a:t> of high-skilled labor hired and also to a </a:t>
            </a:r>
            <a:r>
              <a:rPr lang="en-US" sz="2000" u="sng" dirty="0">
                <a:solidFill>
                  <a:srgbClr val="000000"/>
                </a:solidFill>
                <a:latin typeface="+mn-lt"/>
                <a:ea typeface="Arial"/>
                <a:cs typeface="Arial"/>
                <a:sym typeface="Arial"/>
              </a:rPr>
              <a:t>rise in the wage</a:t>
            </a:r>
            <a:r>
              <a:rPr lang="en-US" sz="2000" dirty="0">
                <a:solidFill>
                  <a:srgbClr val="000000"/>
                </a:solidFill>
                <a:latin typeface="+mn-lt"/>
                <a:ea typeface="Arial"/>
                <a:cs typeface="Arial"/>
                <a:sym typeface="Arial"/>
              </a:rPr>
              <a:t> for such labor, from W</a:t>
            </a:r>
            <a:r>
              <a:rPr lang="en-US" sz="2000" baseline="-25000" dirty="0">
                <a:solidFill>
                  <a:srgbClr val="000000"/>
                </a:solidFill>
                <a:latin typeface="+mn-lt"/>
                <a:ea typeface="Arial"/>
                <a:cs typeface="Arial"/>
                <a:sym typeface="Arial"/>
              </a:rPr>
              <a:t>0</a:t>
            </a:r>
            <a:r>
              <a:rPr lang="en-US" sz="2000" dirty="0">
                <a:solidFill>
                  <a:srgbClr val="000000"/>
                </a:solidFill>
                <a:latin typeface="+mn-lt"/>
                <a:ea typeface="Arial"/>
                <a:cs typeface="Arial"/>
                <a:sym typeface="Arial"/>
              </a:rPr>
              <a:t> to W</a:t>
            </a:r>
            <a:r>
              <a:rPr lang="en-US" sz="2000" baseline="-25000" dirty="0">
                <a:solidFill>
                  <a:srgbClr val="000000"/>
                </a:solidFill>
                <a:latin typeface="+mn-lt"/>
                <a:ea typeface="Arial"/>
                <a:cs typeface="Arial"/>
                <a:sym typeface="Arial"/>
              </a:rPr>
              <a:t>1</a:t>
            </a:r>
            <a:r>
              <a:rPr lang="en-US" sz="2000" dirty="0">
                <a:solidFill>
                  <a:srgbClr val="000000"/>
                </a:solidFill>
                <a:latin typeface="+mn-lt"/>
                <a:ea typeface="Arial"/>
                <a:cs typeface="Arial"/>
                <a:sym typeface="Arial"/>
              </a:rPr>
              <a:t>.</a:t>
            </a:r>
          </a:p>
          <a:p>
            <a:endParaRPr lang="en-US" sz="2000" dirty="0" smtClean="0">
              <a:solidFill>
                <a:srgbClr val="000000"/>
              </a:solidFill>
              <a:latin typeface="Arial"/>
              <a:ea typeface="Arial"/>
              <a:cs typeface="Arial"/>
              <a:sym typeface="Arial"/>
            </a:endParaRPr>
          </a:p>
          <a:p>
            <a:endParaRPr lang="en-US" sz="2000" dirty="0" smtClean="0">
              <a:solidFill>
                <a:srgbClr val="000000"/>
              </a:solidFill>
              <a:latin typeface="Arial"/>
              <a:ea typeface="Arial"/>
              <a:cs typeface="Arial"/>
              <a:sym typeface="Arial"/>
            </a:endParaRPr>
          </a:p>
          <a:p>
            <a:endParaRPr lang="en-US" sz="2000" dirty="0"/>
          </a:p>
          <a:p>
            <a:endParaRPr lang="en-US" sz="1800" dirty="0"/>
          </a:p>
        </p:txBody>
      </p:sp>
      <p:cxnSp>
        <p:nvCxnSpPr>
          <p:cNvPr id="8" name="Straight Connector 7"/>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D4F471A-6AD7-4FB5-AE38-A8FCE07ED035}" type="slidenum">
              <a:rPr lang="en-US" sz="1600" smtClean="0">
                <a:solidFill>
                  <a:schemeClr val="tx1"/>
                </a:solidFill>
              </a:rPr>
              <a:t>19</a:t>
            </a:fld>
            <a:endParaRPr lang="en-US" sz="1600" dirty="0">
              <a:solidFill>
                <a:schemeClr val="tx1"/>
              </a:solidFill>
            </a:endParaRPr>
          </a:p>
        </p:txBody>
      </p:sp>
      <p:pic>
        <p:nvPicPr>
          <p:cNvPr id="9" name="Shape 172" descr="CNX_Econ_C14_006.jpg"/>
          <p:cNvPicPr preferRelativeResize="0">
            <a:picLocks noGrp="1"/>
          </p:cNvPicPr>
          <p:nvPr>
            <p:ph sz="half" idx="2"/>
          </p:nvPr>
        </p:nvPicPr>
        <p:blipFill rotWithShape="1">
          <a:blip r:embed="rId3">
            <a:alphaModFix/>
          </a:blip>
          <a:srcRect/>
          <a:stretch/>
        </p:blipFill>
        <p:spPr>
          <a:xfrm>
            <a:off x="4663440" y="1920240"/>
            <a:ext cx="4023360" cy="3108960"/>
          </a:xfrm>
          <a:prstGeom prst="rect">
            <a:avLst/>
          </a:prstGeom>
          <a:noFill/>
          <a:ln w="25400" cmpd="dbl">
            <a:noFill/>
          </a:ln>
        </p:spPr>
      </p:pic>
    </p:spTree>
    <p:extLst>
      <p:ext uri="{BB962C8B-B14F-4D97-AF65-F5344CB8AC3E}">
        <p14:creationId xmlns:p14="http://schemas.microsoft.com/office/powerpoint/2010/main" val="2757216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Acknowledgments</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fontScale="92500" lnSpcReduction="10000"/>
          </a:bodyPr>
          <a:lstStyle/>
          <a:p>
            <a:pPr marL="0" indent="0" algn="ctr">
              <a:buNone/>
            </a:pPr>
            <a:r>
              <a:rPr lang="en-US" sz="2400" dirty="0" smtClean="0">
                <a:latin typeface="+mn-lt"/>
              </a:rPr>
              <a:t>This PowerPoint presentation is based on and includes content derived from the following OER resource:</a:t>
            </a:r>
          </a:p>
          <a:p>
            <a:pPr marL="0" indent="0" algn="ctr">
              <a:buNone/>
            </a:pPr>
            <a:r>
              <a:rPr lang="en-US" sz="2400" b="1" dirty="0" smtClean="0">
                <a:latin typeface="+mn-lt"/>
              </a:rPr>
              <a:t>Principles </a:t>
            </a:r>
            <a:r>
              <a:rPr lang="en-US" sz="2400" b="1" dirty="0" smtClean="0">
                <a:latin typeface="+mn-lt"/>
              </a:rPr>
              <a:t>of Microeconomics</a:t>
            </a:r>
          </a:p>
          <a:p>
            <a:pPr marL="0" indent="0" algn="ctr">
              <a:buNone/>
            </a:pPr>
            <a:r>
              <a:rPr lang="en-US" sz="2400" dirty="0" smtClean="0">
                <a:latin typeface="+mn-lt"/>
              </a:rPr>
              <a:t>An OpenStax book used for this course may be downloaded for free at:</a:t>
            </a:r>
          </a:p>
          <a:p>
            <a:pPr marL="0" indent="0" algn="ctr">
              <a:buNone/>
            </a:pPr>
            <a:r>
              <a:rPr lang="en-US" sz="2200" dirty="0">
                <a:latin typeface="+mn-lt"/>
                <a:hlinkClick r:id="rId3"/>
              </a:rPr>
              <a:t>https://</a:t>
            </a:r>
            <a:r>
              <a:rPr lang="en-US" sz="2200" dirty="0" smtClean="0">
                <a:latin typeface="+mn-lt"/>
                <a:hlinkClick r:id="rId3"/>
              </a:rPr>
              <a:t>openstax.org/details/books/principles-microeconomics-2e</a:t>
            </a:r>
            <a:endParaRPr lang="en-US" sz="2200" dirty="0" smtClean="0">
              <a:latin typeface="+mn-lt"/>
            </a:endParaRPr>
          </a:p>
          <a:p>
            <a:pPr marL="0" indent="0">
              <a:buNone/>
            </a:pPr>
            <a:r>
              <a:rPr lang="en-US" sz="2200" dirty="0" smtClean="0">
                <a:latin typeface="+mn-lt"/>
              </a:rPr>
              <a:t>Data </a:t>
            </a:r>
            <a:r>
              <a:rPr lang="en-US" sz="2200" dirty="0">
                <a:latin typeface="+mn-lt"/>
              </a:rPr>
              <a:t>have been updated from the U.S. Census Bureau.</a:t>
            </a:r>
          </a:p>
          <a:p>
            <a:pPr marL="0" indent="0">
              <a:buNone/>
            </a:pPr>
            <a:r>
              <a:rPr lang="en-US" sz="2200" dirty="0">
                <a:latin typeface="+mn-lt"/>
              </a:rPr>
              <a:t>Data links from The U.S. Census Bureau and The World Bank support the lesson outcomes and form the basis for updated data exercises on trends in U.S. and global poverty and income inequality.</a:t>
            </a:r>
          </a:p>
          <a:p>
            <a:pPr marL="0" indent="0">
              <a:buNone/>
            </a:pPr>
            <a:r>
              <a:rPr lang="en-US" sz="2200" dirty="0">
                <a:latin typeface="+mn-lt"/>
              </a:rPr>
              <a:t>Changes include reordering (and removing) slides, and adding/changing slides 2,3,4,5,11,12,18,21,25, and 26 to match learning outcomes.</a:t>
            </a:r>
          </a:p>
          <a:p>
            <a:pPr marL="0" indent="0" algn="ctr">
              <a:buNone/>
            </a:pPr>
            <a:endParaRPr lang="en-US" sz="2400" dirty="0"/>
          </a:p>
          <a:p>
            <a:pPr marL="0" indent="0" algn="ctr">
              <a:buNone/>
            </a:pPr>
            <a:endParaRPr lang="en-US" sz="2400"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a:t>
            </a:fld>
            <a:endParaRPr lang="en-US" sz="1600" dirty="0">
              <a:solidFill>
                <a:schemeClr val="tx1"/>
              </a:solidFill>
            </a:endParaRPr>
          </a:p>
        </p:txBody>
      </p:sp>
    </p:spTree>
    <p:extLst>
      <p:ext uri="{BB962C8B-B14F-4D97-AF65-F5344CB8AC3E}">
        <p14:creationId xmlns:p14="http://schemas.microsoft.com/office/powerpoint/2010/main" val="150772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Discrimination and Income Inequality</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b="1" dirty="0" smtClean="0">
                <a:latin typeface="+mn-lt"/>
              </a:rPr>
              <a:t>Discrimination</a:t>
            </a:r>
            <a:r>
              <a:rPr lang="en-US" sz="2600" dirty="0" smtClean="0">
                <a:latin typeface="+mn-lt"/>
              </a:rPr>
              <a:t> </a:t>
            </a:r>
            <a:r>
              <a:rPr lang="en-US" sz="2600" dirty="0">
                <a:latin typeface="+mn-lt"/>
              </a:rPr>
              <a:t>- acting on the belief that members of a certain group are inferior solely because of a factor such as race, gender, or religion</a:t>
            </a:r>
            <a:r>
              <a:rPr lang="en-US" sz="2600" dirty="0" smtClean="0">
                <a:latin typeface="+mn-lt"/>
              </a:rPr>
              <a:t>.</a:t>
            </a:r>
          </a:p>
          <a:p>
            <a:r>
              <a:rPr lang="en-US" sz="2600" dirty="0" smtClean="0">
                <a:latin typeface="+mn-lt"/>
              </a:rPr>
              <a:t>Based </a:t>
            </a:r>
            <a:r>
              <a:rPr lang="en-US" sz="2600" dirty="0">
                <a:latin typeface="+mn-lt"/>
              </a:rPr>
              <a:t>on wage data published by the U.S. Department of Labor, Bureau of Labor Statistics, </a:t>
            </a:r>
            <a:r>
              <a:rPr lang="en-US" sz="2600" u="sng" dirty="0">
                <a:latin typeface="+mn-lt"/>
              </a:rPr>
              <a:t>a gap remains</a:t>
            </a:r>
            <a:r>
              <a:rPr lang="en-US" sz="2600" dirty="0">
                <a:latin typeface="+mn-lt"/>
              </a:rPr>
              <a:t> between the average wages of black and white workers and between the average wages of female and male workers</a:t>
            </a:r>
          </a:p>
          <a:p>
            <a:endParaRPr lang="en-US" dirty="0"/>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20</a:t>
            </a:fld>
            <a:endParaRPr lang="en-US" sz="1600" dirty="0">
              <a:solidFill>
                <a:schemeClr val="tx1"/>
              </a:solidFill>
            </a:endParaRPr>
          </a:p>
        </p:txBody>
      </p:sp>
    </p:spTree>
    <p:extLst>
      <p:ext uri="{BB962C8B-B14F-4D97-AF65-F5344CB8AC3E}">
        <p14:creationId xmlns:p14="http://schemas.microsoft.com/office/powerpoint/2010/main" val="13524038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The Male/Female Earnings Gap</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fontScale="92500" lnSpcReduction="10000"/>
          </a:bodyPr>
          <a:lstStyle/>
          <a:p>
            <a:r>
              <a:rPr lang="en-US" dirty="0" smtClean="0">
                <a:latin typeface="+mn-lt"/>
              </a:rPr>
              <a:t>Gains </a:t>
            </a:r>
            <a:r>
              <a:rPr lang="en-US" dirty="0">
                <a:latin typeface="+mn-lt"/>
              </a:rPr>
              <a:t>in education and experience have reduced the female/male wage gap over time, but </a:t>
            </a:r>
            <a:r>
              <a:rPr lang="en-US" u="sng" dirty="0">
                <a:latin typeface="+mn-lt"/>
              </a:rPr>
              <a:t>not eliminated it</a:t>
            </a:r>
            <a:r>
              <a:rPr lang="en-US" dirty="0" smtClean="0">
                <a:latin typeface="+mn-lt"/>
              </a:rPr>
              <a:t>.</a:t>
            </a:r>
          </a:p>
          <a:p>
            <a:r>
              <a:rPr lang="en-US" dirty="0" smtClean="0">
                <a:latin typeface="+mn-lt"/>
              </a:rPr>
              <a:t>Concerns </a:t>
            </a:r>
            <a:r>
              <a:rPr lang="en-US" dirty="0">
                <a:latin typeface="+mn-lt"/>
              </a:rPr>
              <a:t>remain about the extent to which women have not yet assumed a substantial share of the positions at the top of the largest companies or in the U.S. Congress</a:t>
            </a:r>
            <a:r>
              <a:rPr lang="en-US" dirty="0" smtClean="0">
                <a:latin typeface="+mn-lt"/>
              </a:rPr>
              <a:t>. </a:t>
            </a:r>
          </a:p>
          <a:p>
            <a:r>
              <a:rPr lang="en-US" dirty="0" smtClean="0">
                <a:latin typeface="+mn-lt"/>
              </a:rPr>
              <a:t>Women </a:t>
            </a:r>
            <a:r>
              <a:rPr lang="en-US" dirty="0">
                <a:latin typeface="+mn-lt"/>
              </a:rPr>
              <a:t>are likely to bear a </a:t>
            </a:r>
            <a:r>
              <a:rPr lang="en-US" u="sng" dirty="0">
                <a:latin typeface="+mn-lt"/>
              </a:rPr>
              <a:t>disproportionately large share</a:t>
            </a:r>
            <a:r>
              <a:rPr lang="en-US" dirty="0">
                <a:latin typeface="+mn-lt"/>
              </a:rPr>
              <a:t> of household responsibilities and </a:t>
            </a:r>
            <a:r>
              <a:rPr lang="en-US" dirty="0" smtClean="0">
                <a:latin typeface="+mn-lt"/>
              </a:rPr>
              <a:t>child-rearing.</a:t>
            </a:r>
          </a:p>
          <a:p>
            <a:r>
              <a:rPr lang="en-US" dirty="0" smtClean="0">
                <a:latin typeface="+mn-lt"/>
              </a:rPr>
              <a:t>This </a:t>
            </a:r>
            <a:r>
              <a:rPr lang="en-US" dirty="0">
                <a:latin typeface="+mn-lt"/>
              </a:rPr>
              <a:t>issue may primarily be rooted in America’s social patterns of discrimination, involving the roles that fathers and mothers play.</a:t>
            </a:r>
          </a:p>
          <a:p>
            <a:endParaRPr lang="en-US" dirty="0" smtClean="0"/>
          </a:p>
          <a:p>
            <a:endParaRPr lang="en-US" dirty="0"/>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21</a:t>
            </a:fld>
            <a:endParaRPr lang="en-US" sz="1600" dirty="0">
              <a:solidFill>
                <a:schemeClr val="tx1"/>
              </a:solidFill>
            </a:endParaRPr>
          </a:p>
        </p:txBody>
      </p:sp>
    </p:spTree>
    <p:extLst>
      <p:ext uri="{BB962C8B-B14F-4D97-AF65-F5344CB8AC3E}">
        <p14:creationId xmlns:p14="http://schemas.microsoft.com/office/powerpoint/2010/main" val="2558180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The Black/White Earnings Gap</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206240"/>
          </a:xfrm>
        </p:spPr>
        <p:txBody>
          <a:bodyPr>
            <a:normAutofit fontScale="85000" lnSpcReduction="10000"/>
          </a:bodyPr>
          <a:lstStyle/>
          <a:p>
            <a:r>
              <a:rPr lang="en-US" dirty="0" smtClean="0">
                <a:latin typeface="+mn-lt"/>
              </a:rPr>
              <a:t>Until </a:t>
            </a:r>
            <a:r>
              <a:rPr lang="en-US" dirty="0">
                <a:latin typeface="+mn-lt"/>
              </a:rPr>
              <a:t>the passage of the </a:t>
            </a:r>
            <a:r>
              <a:rPr lang="en-US" u="sng" dirty="0">
                <a:latin typeface="+mn-lt"/>
              </a:rPr>
              <a:t>Civil Rights Act</a:t>
            </a:r>
            <a:r>
              <a:rPr lang="en-US" dirty="0">
                <a:latin typeface="+mn-lt"/>
              </a:rPr>
              <a:t> of 1964, it was legal in many states to refuse to hire a black worker, regardless of the credentials or experience of that worker. </a:t>
            </a:r>
            <a:endParaRPr lang="en-US" dirty="0" smtClean="0">
              <a:latin typeface="+mn-lt"/>
            </a:endParaRPr>
          </a:p>
          <a:p>
            <a:r>
              <a:rPr lang="en-US" dirty="0" smtClean="0">
                <a:latin typeface="+mn-lt"/>
              </a:rPr>
              <a:t>Historically</a:t>
            </a:r>
            <a:r>
              <a:rPr lang="en-US" dirty="0">
                <a:latin typeface="+mn-lt"/>
              </a:rPr>
              <a:t>, blacks were often denied access to educational </a:t>
            </a:r>
            <a:r>
              <a:rPr lang="en-US" dirty="0" smtClean="0">
                <a:latin typeface="+mn-lt"/>
              </a:rPr>
              <a:t>opportunities.</a:t>
            </a:r>
          </a:p>
          <a:p>
            <a:r>
              <a:rPr lang="en-US" dirty="0" smtClean="0">
                <a:latin typeface="+mn-lt"/>
              </a:rPr>
              <a:t>Although </a:t>
            </a:r>
            <a:r>
              <a:rPr lang="en-US" dirty="0">
                <a:latin typeface="+mn-lt"/>
              </a:rPr>
              <a:t>the gap in </a:t>
            </a:r>
            <a:r>
              <a:rPr lang="en-US" dirty="0" smtClean="0">
                <a:latin typeface="+mn-lt"/>
              </a:rPr>
              <a:t>black/white </a:t>
            </a:r>
            <a:r>
              <a:rPr lang="en-US" dirty="0">
                <a:latin typeface="+mn-lt"/>
              </a:rPr>
              <a:t>earnings has narrowed, the remaining racial gap seems related both to continuing </a:t>
            </a:r>
            <a:r>
              <a:rPr lang="en-US" u="sng" dirty="0">
                <a:latin typeface="+mn-lt"/>
              </a:rPr>
              <a:t>differences in education levels</a:t>
            </a:r>
            <a:r>
              <a:rPr lang="en-US" dirty="0">
                <a:latin typeface="+mn-lt"/>
              </a:rPr>
              <a:t> and the </a:t>
            </a:r>
            <a:r>
              <a:rPr lang="en-US" u="sng" dirty="0">
                <a:latin typeface="+mn-lt"/>
              </a:rPr>
              <a:t>presence of </a:t>
            </a:r>
            <a:r>
              <a:rPr lang="en-US" u="sng" dirty="0" smtClean="0">
                <a:latin typeface="+mn-lt"/>
              </a:rPr>
              <a:t>discrimination</a:t>
            </a:r>
            <a:r>
              <a:rPr lang="en-US" dirty="0" smtClean="0">
                <a:latin typeface="+mn-lt"/>
              </a:rPr>
              <a:t>.</a:t>
            </a:r>
          </a:p>
          <a:p>
            <a:r>
              <a:rPr lang="en-US" dirty="0" smtClean="0">
                <a:latin typeface="+mn-lt"/>
              </a:rPr>
              <a:t>There </a:t>
            </a:r>
            <a:r>
              <a:rPr lang="en-US" dirty="0">
                <a:latin typeface="+mn-lt"/>
              </a:rPr>
              <a:t>is also evidence to support that discrimination in the housing market (and thus quality education attainment) is connected to employment discrimination.</a:t>
            </a:r>
            <a:endParaRPr lang="en-US" dirty="0" smtClean="0">
              <a:latin typeface="+mn-lt"/>
            </a:endParaRPr>
          </a:p>
          <a:p>
            <a:endParaRPr lang="en-US" dirty="0" smtClean="0"/>
          </a:p>
          <a:p>
            <a:endParaRPr lang="en-US" dirty="0"/>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22</a:t>
            </a:fld>
            <a:endParaRPr lang="en-US" sz="1600" dirty="0">
              <a:solidFill>
                <a:schemeClr val="tx1"/>
              </a:solidFill>
            </a:endParaRPr>
          </a:p>
        </p:txBody>
      </p:sp>
    </p:spTree>
    <p:extLst>
      <p:ext uri="{BB962C8B-B14F-4D97-AF65-F5344CB8AC3E}">
        <p14:creationId xmlns:p14="http://schemas.microsoft.com/office/powerpoint/2010/main" val="28045571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Government Policies to Reduce Income Inequality</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297680"/>
          </a:xfrm>
        </p:spPr>
        <p:txBody>
          <a:bodyPr>
            <a:normAutofit fontScale="92500" lnSpcReduction="20000"/>
          </a:bodyPr>
          <a:lstStyle/>
          <a:p>
            <a:r>
              <a:rPr lang="en-US" dirty="0" smtClean="0">
                <a:latin typeface="+mn-lt"/>
              </a:rPr>
              <a:t>If </a:t>
            </a:r>
            <a:r>
              <a:rPr lang="en-US" dirty="0">
                <a:latin typeface="+mn-lt"/>
              </a:rPr>
              <a:t>a society decides to reduce the level of economic inequality, it has a set of tools at its disposal: </a:t>
            </a:r>
            <a:endParaRPr lang="en-US" dirty="0" smtClean="0">
              <a:latin typeface="+mn-lt"/>
            </a:endParaRPr>
          </a:p>
          <a:p>
            <a:pPr lvl="1"/>
            <a:r>
              <a:rPr lang="en-US" dirty="0" smtClean="0">
                <a:latin typeface="+mn-lt"/>
              </a:rPr>
              <a:t>Redistribution</a:t>
            </a:r>
            <a:r>
              <a:rPr lang="en-US" dirty="0">
                <a:latin typeface="+mn-lt"/>
              </a:rPr>
              <a:t>: involves taxing those with high incomes at significantly high rates than those with low incomes (income tax), and a tax on inheritance (wealth</a:t>
            </a:r>
            <a:r>
              <a:rPr lang="en-US" dirty="0" smtClean="0">
                <a:latin typeface="+mn-lt"/>
              </a:rPr>
              <a:t>).</a:t>
            </a:r>
          </a:p>
          <a:p>
            <a:pPr lvl="1"/>
            <a:r>
              <a:rPr lang="en-US" dirty="0" smtClean="0">
                <a:latin typeface="+mn-lt"/>
              </a:rPr>
              <a:t>Ladder </a:t>
            </a:r>
            <a:r>
              <a:rPr lang="en-US" dirty="0">
                <a:latin typeface="+mn-lt"/>
              </a:rPr>
              <a:t>of Opportunity: trying to assure that a ladder of opportunity is widely </a:t>
            </a:r>
            <a:r>
              <a:rPr lang="en-US" dirty="0" smtClean="0">
                <a:latin typeface="+mn-lt"/>
              </a:rPr>
              <a:t>available.</a:t>
            </a:r>
          </a:p>
          <a:p>
            <a:pPr lvl="1"/>
            <a:r>
              <a:rPr lang="en-US" dirty="0" smtClean="0">
                <a:latin typeface="+mn-lt"/>
              </a:rPr>
              <a:t>Antidiscrimination</a:t>
            </a:r>
            <a:r>
              <a:rPr lang="en-US" dirty="0">
                <a:latin typeface="+mn-lt"/>
              </a:rPr>
              <a:t>: trying to ensure that different population are not explicitly or implicitly targeted for discrimination. </a:t>
            </a:r>
            <a:endParaRPr lang="en-US" dirty="0" smtClean="0">
              <a:latin typeface="+mn-lt"/>
            </a:endParaRPr>
          </a:p>
          <a:p>
            <a:r>
              <a:rPr lang="en-US" b="1" dirty="0" smtClean="0">
                <a:latin typeface="+mn-lt"/>
              </a:rPr>
              <a:t>Income</a:t>
            </a:r>
            <a:r>
              <a:rPr lang="en-US" dirty="0" smtClean="0">
                <a:latin typeface="+mn-lt"/>
              </a:rPr>
              <a:t> </a:t>
            </a:r>
            <a:r>
              <a:rPr lang="en-US" dirty="0">
                <a:latin typeface="+mn-lt"/>
              </a:rPr>
              <a:t>- a flow of money received, often measured on a monthly or an annual </a:t>
            </a:r>
            <a:r>
              <a:rPr lang="en-US" dirty="0" smtClean="0">
                <a:latin typeface="+mn-lt"/>
              </a:rPr>
              <a:t>basis.</a:t>
            </a:r>
          </a:p>
          <a:p>
            <a:r>
              <a:rPr lang="en-US" b="1" dirty="0" smtClean="0">
                <a:latin typeface="+mn-lt"/>
              </a:rPr>
              <a:t>Wealth</a:t>
            </a:r>
            <a:r>
              <a:rPr lang="en-US" dirty="0" smtClean="0">
                <a:latin typeface="+mn-lt"/>
              </a:rPr>
              <a:t> </a:t>
            </a:r>
            <a:r>
              <a:rPr lang="en-US" dirty="0">
                <a:latin typeface="+mn-lt"/>
              </a:rPr>
              <a:t>- the sum of the value of all assets, including money in bank accounts, financial investments, a pension fund, and the value of a home.</a:t>
            </a:r>
          </a:p>
          <a:p>
            <a:endParaRPr lang="en-US" dirty="0" smtClean="0"/>
          </a:p>
          <a:p>
            <a:endParaRPr lang="en-US" dirty="0"/>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23</a:t>
            </a:fld>
            <a:endParaRPr lang="en-US" sz="1600" dirty="0">
              <a:solidFill>
                <a:schemeClr val="tx1"/>
              </a:solidFill>
            </a:endParaRPr>
          </a:p>
        </p:txBody>
      </p:sp>
    </p:spTree>
    <p:extLst>
      <p:ext uri="{BB962C8B-B14F-4D97-AF65-F5344CB8AC3E}">
        <p14:creationId xmlns:p14="http://schemas.microsoft.com/office/powerpoint/2010/main" val="38840291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Redistribution</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b="1" dirty="0" smtClean="0">
                <a:latin typeface="+mn-lt"/>
              </a:rPr>
              <a:t>Redistribution</a:t>
            </a:r>
            <a:r>
              <a:rPr lang="en-US" sz="2600" dirty="0" smtClean="0">
                <a:latin typeface="+mn-lt"/>
              </a:rPr>
              <a:t> </a:t>
            </a:r>
            <a:r>
              <a:rPr lang="en-US" sz="2600" dirty="0">
                <a:latin typeface="+mn-lt"/>
              </a:rPr>
              <a:t>- taking income from those with higher incomes and providing income to those with lower </a:t>
            </a:r>
            <a:r>
              <a:rPr lang="en-US" sz="2600" dirty="0" smtClean="0">
                <a:latin typeface="+mn-lt"/>
              </a:rPr>
              <a:t>incomes.</a:t>
            </a:r>
          </a:p>
          <a:p>
            <a:r>
              <a:rPr lang="en-US" sz="2600" b="1" dirty="0" smtClean="0">
                <a:latin typeface="+mn-lt"/>
              </a:rPr>
              <a:t>Progressive </a:t>
            </a:r>
            <a:r>
              <a:rPr lang="en-US" sz="2600" b="1" dirty="0">
                <a:latin typeface="+mn-lt"/>
              </a:rPr>
              <a:t>tax system</a:t>
            </a:r>
            <a:r>
              <a:rPr lang="en-US" sz="2600" dirty="0">
                <a:latin typeface="+mn-lt"/>
              </a:rPr>
              <a:t> - a tax system in which the </a:t>
            </a:r>
            <a:r>
              <a:rPr lang="en-US" sz="2600" dirty="0" smtClean="0">
                <a:latin typeface="+mn-lt"/>
              </a:rPr>
              <a:t>higher earners pay </a:t>
            </a:r>
            <a:r>
              <a:rPr lang="en-US" sz="2600" dirty="0">
                <a:latin typeface="+mn-lt"/>
              </a:rPr>
              <a:t>a higher percentage of their income in </a:t>
            </a:r>
            <a:r>
              <a:rPr lang="en-US" sz="2600" dirty="0" smtClean="0">
                <a:latin typeface="+mn-lt"/>
              </a:rPr>
              <a:t>taxes.  </a:t>
            </a:r>
          </a:p>
          <a:p>
            <a:r>
              <a:rPr lang="en-US" sz="2600" b="1" dirty="0" smtClean="0">
                <a:latin typeface="+mn-lt"/>
              </a:rPr>
              <a:t>Effective </a:t>
            </a:r>
            <a:r>
              <a:rPr lang="en-US" sz="2600" b="1" dirty="0">
                <a:latin typeface="+mn-lt"/>
              </a:rPr>
              <a:t>income </a:t>
            </a:r>
            <a:r>
              <a:rPr lang="en-US" sz="2600" b="1" dirty="0" smtClean="0">
                <a:latin typeface="+mn-lt"/>
              </a:rPr>
              <a:t>tax rate</a:t>
            </a:r>
            <a:r>
              <a:rPr lang="en-US" sz="2600" dirty="0" smtClean="0">
                <a:latin typeface="+mn-lt"/>
              </a:rPr>
              <a:t> </a:t>
            </a:r>
            <a:r>
              <a:rPr lang="en-US" sz="2600" dirty="0">
                <a:latin typeface="+mn-lt"/>
              </a:rPr>
              <a:t>- total taxes paid divided by total income.</a:t>
            </a:r>
          </a:p>
          <a:p>
            <a:endParaRPr lang="en-US" dirty="0" smtClean="0"/>
          </a:p>
          <a:p>
            <a:endParaRPr lang="en-US" dirty="0" smtClean="0"/>
          </a:p>
          <a:p>
            <a:endParaRPr lang="en-US" dirty="0"/>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24</a:t>
            </a:fld>
            <a:endParaRPr lang="en-US" sz="1600" dirty="0">
              <a:solidFill>
                <a:schemeClr val="tx1"/>
              </a:solidFill>
            </a:endParaRPr>
          </a:p>
        </p:txBody>
      </p:sp>
    </p:spTree>
    <p:extLst>
      <p:ext uri="{BB962C8B-B14F-4D97-AF65-F5344CB8AC3E}">
        <p14:creationId xmlns:p14="http://schemas.microsoft.com/office/powerpoint/2010/main" val="33291096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The Ladder of Opportunity</a:t>
            </a:r>
            <a:endParaRPr lang="en-US" sz="3600" dirty="0">
              <a:solidFill>
                <a:srgbClr val="C00000"/>
              </a:solidFill>
              <a:latin typeface="+mn-lt"/>
            </a:endParaRPr>
          </a:p>
        </p:txBody>
      </p:sp>
      <p:sp>
        <p:nvSpPr>
          <p:cNvPr id="3" name="Content Placeholder 2"/>
          <p:cNvSpPr>
            <a:spLocks noGrp="1"/>
          </p:cNvSpPr>
          <p:nvPr>
            <p:ph idx="1"/>
          </p:nvPr>
        </p:nvSpPr>
        <p:spPr>
          <a:xfrm>
            <a:off x="651510" y="1837500"/>
            <a:ext cx="7863840" cy="4114800"/>
          </a:xfrm>
        </p:spPr>
        <p:txBody>
          <a:bodyPr>
            <a:normAutofit fontScale="92500" lnSpcReduction="10000"/>
          </a:bodyPr>
          <a:lstStyle/>
          <a:p>
            <a:r>
              <a:rPr lang="en-US" b="1" dirty="0" smtClean="0">
                <a:latin typeface="+mn-lt"/>
              </a:rPr>
              <a:t>The </a:t>
            </a:r>
            <a:r>
              <a:rPr lang="en-US" b="1" dirty="0">
                <a:latin typeface="+mn-lt"/>
              </a:rPr>
              <a:t>Ladder of </a:t>
            </a:r>
            <a:r>
              <a:rPr lang="en-US" b="1" dirty="0" smtClean="0">
                <a:latin typeface="+mn-lt"/>
              </a:rPr>
              <a:t>Opportunity</a:t>
            </a:r>
            <a:r>
              <a:rPr lang="en-US" dirty="0" smtClean="0">
                <a:latin typeface="+mn-lt"/>
              </a:rPr>
              <a:t> </a:t>
            </a:r>
            <a:r>
              <a:rPr lang="en-US" dirty="0">
                <a:latin typeface="+mn-lt"/>
              </a:rPr>
              <a:t>- even though all children will never come from identical families and attend identical schools, each child has a reasonable opportunity to attain an economic niche in </a:t>
            </a:r>
            <a:r>
              <a:rPr lang="en-US" dirty="0" smtClean="0">
                <a:latin typeface="+mn-lt"/>
              </a:rPr>
              <a:t>society.</a:t>
            </a:r>
          </a:p>
          <a:p>
            <a:r>
              <a:rPr lang="en-US" dirty="0" smtClean="0">
                <a:latin typeface="+mn-lt"/>
              </a:rPr>
              <a:t>Examples of “Ladder </a:t>
            </a:r>
            <a:r>
              <a:rPr lang="en-US" dirty="0">
                <a:latin typeface="+mn-lt"/>
              </a:rPr>
              <a:t>of </a:t>
            </a:r>
            <a:r>
              <a:rPr lang="en-US" dirty="0" smtClean="0">
                <a:latin typeface="+mn-lt"/>
              </a:rPr>
              <a:t>Opportunity” </a:t>
            </a:r>
            <a:r>
              <a:rPr lang="en-US" dirty="0">
                <a:latin typeface="+mn-lt"/>
              </a:rPr>
              <a:t>public </a:t>
            </a:r>
            <a:r>
              <a:rPr lang="en-US" dirty="0" smtClean="0">
                <a:latin typeface="+mn-lt"/>
              </a:rPr>
              <a:t>policy:</a:t>
            </a:r>
          </a:p>
          <a:p>
            <a:pPr lvl="1"/>
            <a:r>
              <a:rPr lang="en-US" dirty="0" smtClean="0">
                <a:latin typeface="+mn-lt"/>
              </a:rPr>
              <a:t>Improved </a:t>
            </a:r>
            <a:r>
              <a:rPr lang="en-US" dirty="0">
                <a:latin typeface="+mn-lt"/>
              </a:rPr>
              <a:t>day </a:t>
            </a:r>
            <a:r>
              <a:rPr lang="en-US" dirty="0" smtClean="0">
                <a:latin typeface="+mn-lt"/>
              </a:rPr>
              <a:t>care</a:t>
            </a:r>
          </a:p>
          <a:p>
            <a:pPr lvl="1"/>
            <a:r>
              <a:rPr lang="en-US" dirty="0" smtClean="0">
                <a:latin typeface="+mn-lt"/>
              </a:rPr>
              <a:t>Enrichment </a:t>
            </a:r>
            <a:r>
              <a:rPr lang="en-US" dirty="0">
                <a:latin typeface="+mn-lt"/>
              </a:rPr>
              <a:t>programs for </a:t>
            </a:r>
            <a:r>
              <a:rPr lang="en-US" dirty="0" smtClean="0">
                <a:latin typeface="+mn-lt"/>
              </a:rPr>
              <a:t>preschoolers</a:t>
            </a:r>
          </a:p>
          <a:p>
            <a:pPr lvl="1"/>
            <a:r>
              <a:rPr lang="en-US" dirty="0" smtClean="0">
                <a:latin typeface="+mn-lt"/>
              </a:rPr>
              <a:t>Improved </a:t>
            </a:r>
            <a:r>
              <a:rPr lang="en-US" dirty="0">
                <a:latin typeface="+mn-lt"/>
              </a:rPr>
              <a:t>public </a:t>
            </a:r>
            <a:r>
              <a:rPr lang="en-US" dirty="0" smtClean="0">
                <a:latin typeface="+mn-lt"/>
              </a:rPr>
              <a:t>schools</a:t>
            </a:r>
          </a:p>
          <a:p>
            <a:pPr lvl="1"/>
            <a:r>
              <a:rPr lang="en-US" dirty="0" smtClean="0">
                <a:latin typeface="+mn-lt"/>
              </a:rPr>
              <a:t>College </a:t>
            </a:r>
            <a:r>
              <a:rPr lang="en-US" dirty="0">
                <a:latin typeface="+mn-lt"/>
              </a:rPr>
              <a:t>loans and grants for those in financial </a:t>
            </a:r>
            <a:r>
              <a:rPr lang="en-US" dirty="0" smtClean="0">
                <a:latin typeface="+mn-lt"/>
              </a:rPr>
              <a:t>need</a:t>
            </a:r>
          </a:p>
          <a:p>
            <a:pPr lvl="1"/>
            <a:r>
              <a:rPr lang="en-US" dirty="0" smtClean="0">
                <a:latin typeface="+mn-lt"/>
              </a:rPr>
              <a:t>Opportunities </a:t>
            </a:r>
            <a:r>
              <a:rPr lang="en-US" dirty="0">
                <a:latin typeface="+mn-lt"/>
              </a:rPr>
              <a:t>for retraining and acquiring new </a:t>
            </a:r>
            <a:r>
              <a:rPr lang="en-US" dirty="0" smtClean="0">
                <a:latin typeface="+mn-lt"/>
              </a:rPr>
              <a:t>skills</a:t>
            </a:r>
          </a:p>
          <a:p>
            <a:pPr lvl="1"/>
            <a:r>
              <a:rPr lang="en-US" dirty="0" smtClean="0">
                <a:latin typeface="+mn-lt"/>
              </a:rPr>
              <a:t>Prohibiting </a:t>
            </a:r>
            <a:r>
              <a:rPr lang="en-US" dirty="0">
                <a:latin typeface="+mn-lt"/>
              </a:rPr>
              <a:t>discrimination in job markets and housing</a:t>
            </a:r>
          </a:p>
          <a:p>
            <a:endParaRPr lang="en-US" dirty="0" smtClean="0"/>
          </a:p>
          <a:p>
            <a:endParaRPr lang="en-US" dirty="0" smtClean="0"/>
          </a:p>
          <a:p>
            <a:endParaRPr lang="en-US" dirty="0"/>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25</a:t>
            </a:fld>
            <a:endParaRPr lang="en-US" sz="1600" dirty="0">
              <a:solidFill>
                <a:schemeClr val="tx1"/>
              </a:solidFill>
            </a:endParaRPr>
          </a:p>
        </p:txBody>
      </p:sp>
    </p:spTree>
    <p:extLst>
      <p:ext uri="{BB962C8B-B14F-4D97-AF65-F5344CB8AC3E}">
        <p14:creationId xmlns:p14="http://schemas.microsoft.com/office/powerpoint/2010/main" val="1404018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Public Policies to Reduce Discrimination</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For </a:t>
            </a:r>
            <a:r>
              <a:rPr lang="en-US" sz="2600" dirty="0">
                <a:latin typeface="+mn-lt"/>
              </a:rPr>
              <a:t>earnings gap between blacks and whites (and also between Hispanics and whites), probably the single largest step that could be taken at this point in U.S. history to close the earnings gap would be to </a:t>
            </a:r>
            <a:r>
              <a:rPr lang="en-US" sz="2600" u="sng" dirty="0">
                <a:latin typeface="+mn-lt"/>
              </a:rPr>
              <a:t>reduce the gap in educational </a:t>
            </a:r>
            <a:r>
              <a:rPr lang="en-US" sz="2600" u="sng" dirty="0" smtClean="0">
                <a:latin typeface="+mn-lt"/>
              </a:rPr>
              <a:t>achievement</a:t>
            </a:r>
            <a:r>
              <a:rPr lang="en-US" sz="2600" dirty="0" smtClean="0">
                <a:latin typeface="+mn-lt"/>
              </a:rPr>
              <a:t>:</a:t>
            </a:r>
          </a:p>
          <a:p>
            <a:pPr lvl="1"/>
            <a:r>
              <a:rPr lang="en-US" sz="2200" dirty="0" smtClean="0">
                <a:latin typeface="+mn-lt"/>
              </a:rPr>
              <a:t>Improve </a:t>
            </a:r>
            <a:r>
              <a:rPr lang="en-US" sz="2200" dirty="0">
                <a:latin typeface="+mn-lt"/>
              </a:rPr>
              <a:t>the performance of </a:t>
            </a:r>
            <a:r>
              <a:rPr lang="en-US" sz="2200" dirty="0" smtClean="0">
                <a:latin typeface="+mn-lt"/>
              </a:rPr>
              <a:t>schools.</a:t>
            </a:r>
          </a:p>
          <a:p>
            <a:r>
              <a:rPr lang="en-US" sz="2600" b="1" dirty="0" smtClean="0">
                <a:latin typeface="+mn-lt"/>
              </a:rPr>
              <a:t>Affirmative </a:t>
            </a:r>
            <a:r>
              <a:rPr lang="en-US" sz="2600" b="1" dirty="0">
                <a:latin typeface="+mn-lt"/>
              </a:rPr>
              <a:t>action</a:t>
            </a:r>
            <a:r>
              <a:rPr lang="en-US" sz="2600" dirty="0">
                <a:latin typeface="+mn-lt"/>
              </a:rPr>
              <a:t> - active efforts by government or businesses that give special rights to minorities in hiring, promotion or access to education to make up for past </a:t>
            </a:r>
            <a:r>
              <a:rPr lang="en-US" sz="2600" dirty="0" smtClean="0">
                <a:latin typeface="+mn-lt"/>
              </a:rPr>
              <a:t>discrimination.</a:t>
            </a:r>
            <a:endParaRPr lang="en-US" sz="2600" dirty="0">
              <a:latin typeface="+mn-lt"/>
            </a:endParaRPr>
          </a:p>
          <a:p>
            <a:endParaRPr lang="en-US" dirty="0" smtClean="0">
              <a:latin typeface="+mn-lt"/>
            </a:endParaRPr>
          </a:p>
          <a:p>
            <a:endParaRPr lang="en-US" dirty="0" smtClean="0"/>
          </a:p>
          <a:p>
            <a:endParaRPr lang="en-US" dirty="0"/>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26</a:t>
            </a:fld>
            <a:endParaRPr lang="en-US" sz="1600" dirty="0">
              <a:solidFill>
                <a:schemeClr val="tx1"/>
              </a:solidFill>
            </a:endParaRPr>
          </a:p>
        </p:txBody>
      </p:sp>
    </p:spTree>
    <p:extLst>
      <p:ext uri="{BB962C8B-B14F-4D97-AF65-F5344CB8AC3E}">
        <p14:creationId xmlns:p14="http://schemas.microsoft.com/office/powerpoint/2010/main" val="13775726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Data Exercise on Global Comparisons of Income Inequality</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fontScale="92500" lnSpcReduction="10000"/>
          </a:bodyPr>
          <a:lstStyle/>
          <a:p>
            <a:pPr marL="0" indent="0" algn="ctr">
              <a:buNone/>
            </a:pPr>
            <a:r>
              <a:rPr lang="en-US" sz="2400" dirty="0" smtClean="0">
                <a:latin typeface="+mn-lt"/>
                <a:hlinkClick r:id="rId2"/>
              </a:rPr>
              <a:t>https://data.worldbank.org/topic/poverty</a:t>
            </a:r>
            <a:endParaRPr lang="en-US" sz="2400" dirty="0" smtClean="0">
              <a:latin typeface="+mn-lt"/>
            </a:endParaRPr>
          </a:p>
          <a:p>
            <a:r>
              <a:rPr lang="en-US" dirty="0" smtClean="0">
                <a:latin typeface="+mn-lt"/>
              </a:rPr>
              <a:t>Data Exercise: Refer to the figure to the left in which each horizontal line represents a country.  For each country click on the respective income shares to view the data.</a:t>
            </a:r>
          </a:p>
          <a:p>
            <a:r>
              <a:rPr lang="en-US" dirty="0" smtClean="0">
                <a:latin typeface="+mn-lt"/>
              </a:rPr>
              <a:t>For two countries for which data are provided, collect data on aggregate income shares of the quintiles (bottom 20% to top 20%).  How does income distribution in the two countries compare to the US in 2017?</a:t>
            </a:r>
          </a:p>
          <a:p>
            <a:r>
              <a:rPr lang="en-US" dirty="0" smtClean="0">
                <a:latin typeface="+mn-lt"/>
              </a:rPr>
              <a:t>Repeat the exercise for multiple countries.</a:t>
            </a:r>
          </a:p>
          <a:p>
            <a:endParaRPr lang="en-US" dirty="0"/>
          </a:p>
          <a:p>
            <a:pPr marL="0" indent="0">
              <a:buNone/>
            </a:pPr>
            <a:endParaRPr lang="en-US" dirty="0"/>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27</a:t>
            </a:fld>
            <a:endParaRPr lang="en-US" sz="1600" dirty="0">
              <a:solidFill>
                <a:schemeClr val="tx1"/>
              </a:solidFill>
            </a:endParaRPr>
          </a:p>
        </p:txBody>
      </p:sp>
    </p:spTree>
    <p:extLst>
      <p:ext uri="{BB962C8B-B14F-4D97-AF65-F5344CB8AC3E}">
        <p14:creationId xmlns:p14="http://schemas.microsoft.com/office/powerpoint/2010/main" val="38546710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Causes of Poverty Across Countries</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a:latin typeface="+mn-lt"/>
              </a:rPr>
              <a:t>Go to the link </a:t>
            </a:r>
            <a:r>
              <a:rPr lang="en-US" sz="2600" dirty="0" smtClean="0">
                <a:latin typeface="+mn-lt"/>
              </a:rPr>
              <a:t>below </a:t>
            </a:r>
            <a:r>
              <a:rPr lang="en-US" sz="2600" dirty="0">
                <a:latin typeface="+mn-lt"/>
              </a:rPr>
              <a:t>and </a:t>
            </a:r>
            <a:r>
              <a:rPr lang="en-US" sz="2600" dirty="0" smtClean="0">
                <a:latin typeface="+mn-lt"/>
              </a:rPr>
              <a:t>examine the </a:t>
            </a:r>
            <a:r>
              <a:rPr lang="en-US" sz="2600" dirty="0">
                <a:latin typeface="+mn-lt"/>
              </a:rPr>
              <a:t>poverty data for two different countries.  Identify the causes of poverty in </a:t>
            </a:r>
            <a:r>
              <a:rPr lang="en-US" sz="2600" dirty="0" smtClean="0">
                <a:latin typeface="+mn-lt"/>
              </a:rPr>
              <a:t>those </a:t>
            </a:r>
            <a:r>
              <a:rPr lang="en-US" sz="2600" dirty="0">
                <a:latin typeface="+mn-lt"/>
              </a:rPr>
              <a:t>countries.  </a:t>
            </a:r>
          </a:p>
          <a:p>
            <a:pPr marL="0" indent="0" algn="ctr">
              <a:buNone/>
            </a:pPr>
            <a:r>
              <a:rPr lang="en-US" sz="2200" dirty="0" smtClean="0">
                <a:latin typeface="+mn-lt"/>
                <a:hlinkClick r:id="rId2"/>
              </a:rPr>
              <a:t>http</a:t>
            </a:r>
            <a:r>
              <a:rPr lang="en-US" sz="2200" dirty="0">
                <a:latin typeface="+mn-lt"/>
                <a:hlinkClick r:id="rId2"/>
              </a:rPr>
              <a:t>://povertydata.worldbank.org/poverty/home/</a:t>
            </a:r>
            <a:endParaRPr lang="en-US" sz="2200" dirty="0">
              <a:latin typeface="+mn-lt"/>
            </a:endParaRPr>
          </a:p>
          <a:p>
            <a:endParaRPr lang="en-US" dirty="0" smtClean="0"/>
          </a:p>
          <a:p>
            <a:endParaRPr lang="en-US" dirty="0"/>
          </a:p>
          <a:p>
            <a:pPr marL="0" indent="0">
              <a:buNone/>
            </a:pPr>
            <a:endParaRPr lang="en-US" dirty="0"/>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28</a:t>
            </a:fld>
            <a:endParaRPr lang="en-US" sz="1600" dirty="0">
              <a:solidFill>
                <a:schemeClr val="tx1"/>
              </a:solidFill>
            </a:endParaRPr>
          </a:p>
        </p:txBody>
      </p:sp>
    </p:spTree>
    <p:extLst>
      <p:ext uri="{BB962C8B-B14F-4D97-AF65-F5344CB8AC3E}">
        <p14:creationId xmlns:p14="http://schemas.microsoft.com/office/powerpoint/2010/main" val="3644783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Income Inequality, Poverty and Discrimination </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fontScale="62500" lnSpcReduction="20000"/>
          </a:bodyPr>
          <a:lstStyle/>
          <a:p>
            <a:endParaRPr lang="en-US" dirty="0" smtClean="0">
              <a:latin typeface="+mn-lt"/>
            </a:endParaRPr>
          </a:p>
          <a:p>
            <a:r>
              <a:rPr lang="en-US" dirty="0" smtClean="0">
                <a:latin typeface="+mn-lt"/>
              </a:rPr>
              <a:t>Explain how the poverty line is determined.</a:t>
            </a:r>
          </a:p>
          <a:p>
            <a:pPr lvl="0" fontAlgn="base"/>
            <a:r>
              <a:rPr lang="en-US" dirty="0">
                <a:latin typeface="+mn-lt"/>
              </a:rPr>
              <a:t>Explain how income inequality is measured </a:t>
            </a:r>
          </a:p>
          <a:p>
            <a:pPr lvl="0" fontAlgn="base"/>
            <a:r>
              <a:rPr lang="en-US" dirty="0">
                <a:latin typeface="+mn-lt"/>
              </a:rPr>
              <a:t>Identify and discuss the causes of poverty and income inequality </a:t>
            </a:r>
          </a:p>
          <a:p>
            <a:pPr lvl="0" fontAlgn="base"/>
            <a:r>
              <a:rPr lang="en-US" dirty="0">
                <a:latin typeface="+mn-lt"/>
              </a:rPr>
              <a:t>Describe trends in the poverty rates and income inequality over time </a:t>
            </a:r>
          </a:p>
          <a:p>
            <a:pPr lvl="0" fontAlgn="base"/>
            <a:r>
              <a:rPr lang="en-US" dirty="0">
                <a:latin typeface="+mn-lt"/>
              </a:rPr>
              <a:t>Identify and explain differences in poverty rates across different populations </a:t>
            </a:r>
          </a:p>
          <a:p>
            <a:pPr lvl="0" fontAlgn="base"/>
            <a:r>
              <a:rPr lang="en-US" dirty="0">
                <a:latin typeface="+mn-lt"/>
              </a:rPr>
              <a:t>Identify and describe government programs to reduce poverty and income inequality </a:t>
            </a:r>
          </a:p>
          <a:p>
            <a:pPr lvl="0" fontAlgn="base"/>
            <a:r>
              <a:rPr lang="en-US" dirty="0">
                <a:latin typeface="+mn-lt"/>
              </a:rPr>
              <a:t>Explain the role of discrimination in poverty and income inequality </a:t>
            </a:r>
          </a:p>
          <a:p>
            <a:pPr lvl="0" fontAlgn="base"/>
            <a:r>
              <a:rPr lang="en-US" dirty="0">
                <a:latin typeface="+mn-lt"/>
              </a:rPr>
              <a:t>Explain the potential benefits and costs of government income redistribution and antipoverty measures </a:t>
            </a:r>
          </a:p>
          <a:p>
            <a:pPr lvl="0" fontAlgn="base"/>
            <a:r>
              <a:rPr lang="en-US" dirty="0">
                <a:latin typeface="+mn-lt"/>
              </a:rPr>
              <a:t>Compare poverty rates and income inequality across different countries </a:t>
            </a:r>
          </a:p>
          <a:p>
            <a:pPr lvl="0" fontAlgn="base"/>
            <a:r>
              <a:rPr lang="en-US" dirty="0">
                <a:latin typeface="+mn-lt"/>
              </a:rPr>
              <a:t>Identify the causes of poverty and income inequality across different countries</a:t>
            </a:r>
            <a:endParaRPr lang="en-US" dirty="0" smtClean="0">
              <a:latin typeface="+mn-lt"/>
            </a:endParaRP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3</a:t>
            </a:fld>
            <a:endParaRPr lang="en-US" sz="1600" dirty="0">
              <a:solidFill>
                <a:schemeClr val="tx1"/>
              </a:solidFill>
            </a:endParaRPr>
          </a:p>
        </p:txBody>
      </p:sp>
    </p:spTree>
    <p:extLst>
      <p:ext uri="{BB962C8B-B14F-4D97-AF65-F5344CB8AC3E}">
        <p14:creationId xmlns:p14="http://schemas.microsoft.com/office/powerpoint/2010/main" val="37993224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Key Questions </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297680"/>
          </a:xfrm>
        </p:spPr>
        <p:txBody>
          <a:bodyPr>
            <a:normAutofit fontScale="70000" lnSpcReduction="20000"/>
          </a:bodyPr>
          <a:lstStyle/>
          <a:p>
            <a:r>
              <a:rPr lang="en-US" dirty="0" smtClean="0">
                <a:latin typeface="+mn-lt"/>
              </a:rPr>
              <a:t>Explain </a:t>
            </a:r>
            <a:r>
              <a:rPr lang="en-US" dirty="0">
                <a:latin typeface="+mn-lt"/>
              </a:rPr>
              <a:t>how the poverty line is determined.</a:t>
            </a:r>
          </a:p>
          <a:p>
            <a:pPr lvl="0" fontAlgn="base"/>
            <a:r>
              <a:rPr lang="en-US" dirty="0">
                <a:latin typeface="+mn-lt"/>
              </a:rPr>
              <a:t>Explain how income inequality is measured </a:t>
            </a:r>
          </a:p>
          <a:p>
            <a:pPr lvl="0" fontAlgn="base"/>
            <a:r>
              <a:rPr lang="en-US" dirty="0">
                <a:latin typeface="+mn-lt"/>
              </a:rPr>
              <a:t>Identify and discuss the causes of poverty and income inequality </a:t>
            </a:r>
          </a:p>
          <a:p>
            <a:pPr lvl="0" fontAlgn="base"/>
            <a:r>
              <a:rPr lang="en-US" dirty="0">
                <a:latin typeface="+mn-lt"/>
              </a:rPr>
              <a:t>Describe trends in the poverty rates and income inequality over time </a:t>
            </a:r>
          </a:p>
          <a:p>
            <a:pPr lvl="0" fontAlgn="base"/>
            <a:r>
              <a:rPr lang="en-US" dirty="0">
                <a:latin typeface="+mn-lt"/>
              </a:rPr>
              <a:t>Identify and explain differences in poverty rates across different populations </a:t>
            </a:r>
          </a:p>
          <a:p>
            <a:pPr lvl="0" fontAlgn="base"/>
            <a:r>
              <a:rPr lang="en-US" dirty="0">
                <a:latin typeface="+mn-lt"/>
              </a:rPr>
              <a:t>Identify and describe government programs to reduce poverty and income inequality </a:t>
            </a:r>
          </a:p>
          <a:p>
            <a:pPr lvl="0" fontAlgn="base"/>
            <a:r>
              <a:rPr lang="en-US" dirty="0">
                <a:latin typeface="+mn-lt"/>
              </a:rPr>
              <a:t>Explain the role of discrimination in poverty and income inequality </a:t>
            </a:r>
          </a:p>
          <a:p>
            <a:pPr lvl="0" fontAlgn="base"/>
            <a:r>
              <a:rPr lang="en-US" dirty="0">
                <a:latin typeface="+mn-lt"/>
              </a:rPr>
              <a:t>Explain the potential benefits and costs of government income redistribution and antipoverty measures </a:t>
            </a:r>
          </a:p>
          <a:p>
            <a:pPr lvl="0" fontAlgn="base"/>
            <a:r>
              <a:rPr lang="en-US" dirty="0">
                <a:latin typeface="+mn-lt"/>
              </a:rPr>
              <a:t>Compare poverty rates and income inequality across different countries </a:t>
            </a:r>
          </a:p>
          <a:p>
            <a:pPr lvl="0" fontAlgn="base"/>
            <a:r>
              <a:rPr lang="en-US" dirty="0">
                <a:latin typeface="+mn-lt"/>
              </a:rPr>
              <a:t>Identify the causes of poverty and income inequality across different countries</a:t>
            </a:r>
          </a:p>
          <a:p>
            <a:pPr lvl="0" fontAlgn="base"/>
            <a:endParaRPr lang="en-US" dirty="0" smtClean="0">
              <a:latin typeface="+mn-lt"/>
            </a:endParaRPr>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4</a:t>
            </a:fld>
            <a:endParaRPr lang="en-US" sz="1600" dirty="0">
              <a:solidFill>
                <a:schemeClr val="tx1"/>
              </a:solidFill>
            </a:endParaRPr>
          </a:p>
        </p:txBody>
      </p:sp>
    </p:spTree>
    <p:extLst>
      <p:ext uri="{BB962C8B-B14F-4D97-AF65-F5344CB8AC3E}">
        <p14:creationId xmlns:p14="http://schemas.microsoft.com/office/powerpoint/2010/main" val="1882670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Drawing the Poverty Line </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fontScale="92500" lnSpcReduction="10000"/>
          </a:bodyPr>
          <a:lstStyle/>
          <a:p>
            <a:r>
              <a:rPr lang="en-US" b="1" dirty="0" smtClean="0">
                <a:latin typeface="+mn-lt"/>
              </a:rPr>
              <a:t>Poverty</a:t>
            </a:r>
            <a:r>
              <a:rPr lang="en-US" dirty="0" smtClean="0">
                <a:latin typeface="+mn-lt"/>
              </a:rPr>
              <a:t> </a:t>
            </a:r>
            <a:r>
              <a:rPr lang="en-US" dirty="0">
                <a:latin typeface="+mn-lt"/>
              </a:rPr>
              <a:t>- measured by the number of people who fall below a certain level of income, called the poverty line</a:t>
            </a:r>
            <a:r>
              <a:rPr lang="en-US" dirty="0" smtClean="0">
                <a:latin typeface="+mn-lt"/>
              </a:rPr>
              <a:t>.</a:t>
            </a:r>
          </a:p>
          <a:p>
            <a:r>
              <a:rPr lang="en-US" b="1" dirty="0" smtClean="0">
                <a:latin typeface="+mn-lt"/>
              </a:rPr>
              <a:t>Poverty </a:t>
            </a:r>
            <a:r>
              <a:rPr lang="en-US" b="1" dirty="0">
                <a:latin typeface="+mn-lt"/>
              </a:rPr>
              <a:t>line</a:t>
            </a:r>
            <a:r>
              <a:rPr lang="en-US" dirty="0">
                <a:latin typeface="+mn-lt"/>
              </a:rPr>
              <a:t> - the specific amount of income one requires for a basic standard of living.  It is three times the amount of income necessary to maintain adequate nutritional level for a </a:t>
            </a:r>
            <a:r>
              <a:rPr lang="en-US" dirty="0" smtClean="0">
                <a:latin typeface="+mn-lt"/>
              </a:rPr>
              <a:t>family.</a:t>
            </a:r>
          </a:p>
          <a:p>
            <a:r>
              <a:rPr lang="en-US" b="1" dirty="0" smtClean="0">
                <a:latin typeface="+mn-lt"/>
              </a:rPr>
              <a:t>The </a:t>
            </a:r>
            <a:r>
              <a:rPr lang="en-US" b="1" dirty="0">
                <a:latin typeface="+mn-lt"/>
              </a:rPr>
              <a:t>poverty threshold income - </a:t>
            </a:r>
            <a:r>
              <a:rPr lang="en-US" dirty="0">
                <a:latin typeface="+mn-lt"/>
              </a:rPr>
              <a:t>$17,604 in 2000, $22,315 </a:t>
            </a:r>
            <a:r>
              <a:rPr lang="en-US" dirty="0" smtClean="0">
                <a:latin typeface="+mn-lt"/>
              </a:rPr>
              <a:t>in 2010</a:t>
            </a:r>
            <a:r>
              <a:rPr lang="en-US" dirty="0">
                <a:latin typeface="+mn-lt"/>
              </a:rPr>
              <a:t>, and $25,094 in 2017 for a family of 4 (Source: U.S. Census Bureau</a:t>
            </a:r>
            <a:r>
              <a:rPr lang="en-US" dirty="0" smtClean="0">
                <a:latin typeface="+mn-lt"/>
              </a:rPr>
              <a:t>).</a:t>
            </a:r>
          </a:p>
          <a:p>
            <a:r>
              <a:rPr lang="en-US" b="1" dirty="0" smtClean="0">
                <a:latin typeface="+mn-lt"/>
              </a:rPr>
              <a:t>Poverty </a:t>
            </a:r>
            <a:r>
              <a:rPr lang="en-US" b="1" dirty="0">
                <a:latin typeface="+mn-lt"/>
              </a:rPr>
              <a:t>rate</a:t>
            </a:r>
            <a:r>
              <a:rPr lang="en-US" dirty="0">
                <a:latin typeface="+mn-lt"/>
              </a:rPr>
              <a:t> - the percentage of the population below the poverty line in any given year.</a:t>
            </a:r>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5</a:t>
            </a:fld>
            <a:endParaRPr lang="en-US" sz="1600" dirty="0">
              <a:solidFill>
                <a:schemeClr val="tx1"/>
              </a:solidFill>
            </a:endParaRPr>
          </a:p>
        </p:txBody>
      </p:sp>
    </p:spTree>
    <p:extLst>
      <p:ext uri="{BB962C8B-B14F-4D97-AF65-F5344CB8AC3E}">
        <p14:creationId xmlns:p14="http://schemas.microsoft.com/office/powerpoint/2010/main" val="3673148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The U.S. Poverty Rate Since 1960</a:t>
            </a:r>
            <a:endParaRPr lang="en-US" sz="3600" dirty="0">
              <a:solidFill>
                <a:srgbClr val="C00000"/>
              </a:solidFill>
              <a:latin typeface="+mn-lt"/>
            </a:endParaRPr>
          </a:p>
        </p:txBody>
      </p:sp>
      <p:cxnSp>
        <p:nvCxnSpPr>
          <p:cNvPr id="8" name="Straight Connector 7"/>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40080" y="4937760"/>
            <a:ext cx="7863840" cy="1692771"/>
          </a:xfrm>
          <a:prstGeom prst="rect">
            <a:avLst/>
          </a:prstGeom>
          <a:noFill/>
        </p:spPr>
        <p:txBody>
          <a:bodyPr wrap="square" rtlCol="0">
            <a:spAutoFit/>
          </a:bodyPr>
          <a:lstStyle/>
          <a:p>
            <a:pPr marL="514350" lvl="0" indent="-285750">
              <a:buFont typeface="Arial" panose="020B0604020202020204" pitchFamily="34" charset="0"/>
              <a:buChar char="•"/>
            </a:pPr>
            <a:r>
              <a:rPr lang="en-US" dirty="0" smtClean="0">
                <a:cs typeface="Helvetica" panose="020B0604020202020204" pitchFamily="34" charset="0"/>
              </a:rPr>
              <a:t>The </a:t>
            </a:r>
            <a:r>
              <a:rPr lang="en-US" dirty="0">
                <a:cs typeface="Helvetica" panose="020B0604020202020204" pitchFamily="34" charset="0"/>
              </a:rPr>
              <a:t>poverty rate decreased from 22.2% in 1960 to 12.6% in 1970</a:t>
            </a:r>
            <a:r>
              <a:rPr lang="en-US" dirty="0" smtClean="0">
                <a:cs typeface="Helvetica" panose="020B0604020202020204" pitchFamily="34" charset="0"/>
              </a:rPr>
              <a:t>.</a:t>
            </a:r>
          </a:p>
          <a:p>
            <a:pPr marL="514350" lvl="0" indent="-285750">
              <a:buFont typeface="Arial" panose="020B0604020202020204" pitchFamily="34" charset="0"/>
              <a:buChar char="•"/>
            </a:pPr>
            <a:r>
              <a:rPr lang="en-US" dirty="0" smtClean="0">
                <a:cs typeface="Helvetica" panose="020B0604020202020204" pitchFamily="34" charset="0"/>
              </a:rPr>
              <a:t>The </a:t>
            </a:r>
            <a:r>
              <a:rPr lang="en-US" dirty="0">
                <a:cs typeface="Helvetica" panose="020B0604020202020204" pitchFamily="34" charset="0"/>
              </a:rPr>
              <a:t>poverty rose slightly in the 1970s and 1980s, and reached 11.3% in 2000.</a:t>
            </a:r>
          </a:p>
          <a:p>
            <a:pPr marL="514350" lvl="0" indent="-285750">
              <a:buFont typeface="Arial" panose="020B0604020202020204" pitchFamily="34" charset="0"/>
              <a:buChar char="•"/>
            </a:pPr>
            <a:r>
              <a:rPr lang="en-US" dirty="0">
                <a:cs typeface="Helvetica" panose="020B0604020202020204" pitchFamily="34" charset="0"/>
              </a:rPr>
              <a:t>It </a:t>
            </a:r>
            <a:r>
              <a:rPr lang="en-US" dirty="0" smtClean="0">
                <a:cs typeface="Helvetica" panose="020B0604020202020204" pitchFamily="34" charset="0"/>
              </a:rPr>
              <a:t>reached 15</a:t>
            </a:r>
            <a:r>
              <a:rPr lang="en-US" dirty="0">
                <a:cs typeface="Helvetica" panose="020B0604020202020204" pitchFamily="34" charset="0"/>
              </a:rPr>
              <a:t>% in </a:t>
            </a:r>
            <a:r>
              <a:rPr lang="en-US" dirty="0" smtClean="0">
                <a:cs typeface="Helvetica" panose="020B0604020202020204" pitchFamily="34" charset="0"/>
              </a:rPr>
              <a:t>2010-2012 </a:t>
            </a:r>
            <a:r>
              <a:rPr lang="en-US" dirty="0">
                <a:cs typeface="Helvetica" panose="020B0604020202020204" pitchFamily="34" charset="0"/>
              </a:rPr>
              <a:t>and has declined since then to 12.3 % in 2017</a:t>
            </a:r>
            <a:r>
              <a:rPr lang="en-US" dirty="0" smtClean="0">
                <a:cs typeface="Helvetica" panose="020B0604020202020204" pitchFamily="34" charset="0"/>
              </a:rPr>
              <a:t>.</a:t>
            </a:r>
          </a:p>
          <a:p>
            <a:pPr marL="228600" lvl="0"/>
            <a:r>
              <a:rPr lang="en-US" dirty="0" smtClean="0">
                <a:cs typeface="Helvetica" panose="020B0604020202020204" pitchFamily="34" charset="0"/>
              </a:rPr>
              <a:t>      (</a:t>
            </a:r>
            <a:r>
              <a:rPr lang="en-US" dirty="0">
                <a:cs typeface="Helvetica" panose="020B0604020202020204" pitchFamily="34" charset="0"/>
              </a:rPr>
              <a:t>Source: U.S. Census Bureau)</a:t>
            </a:r>
          </a:p>
          <a:p>
            <a:endParaRPr lang="en-US" sz="1600" dirty="0">
              <a:latin typeface="Helvetica" panose="020B0604020202020204" pitchFamily="34" charset="0"/>
              <a:cs typeface="Helvetica" panose="020B0604020202020204" pitchFamily="34" charset="0"/>
            </a:endParaRPr>
          </a:p>
          <a:p>
            <a:endParaRPr lang="en-US" sz="1600" dirty="0">
              <a:latin typeface="Helvetica" panose="020B0604020202020204" pitchFamily="34" charset="0"/>
              <a:cs typeface="Helvetica" panose="020B0604020202020204" pitchFamily="34" charset="0"/>
            </a:endParaRPr>
          </a:p>
        </p:txBody>
      </p:sp>
      <p:sp>
        <p:nvSpPr>
          <p:cNvPr id="2" name="Slide Number Placeholder 1"/>
          <p:cNvSpPr>
            <a:spLocks noGrp="1"/>
          </p:cNvSpPr>
          <p:nvPr>
            <p:ph type="sldNum" sz="quarter" idx="12"/>
          </p:nvPr>
        </p:nvSpPr>
        <p:spPr/>
        <p:txBody>
          <a:bodyPr/>
          <a:lstStyle/>
          <a:p>
            <a:fld id="{6D4F471A-6AD7-4FB5-AE38-A8FCE07ED035}" type="slidenum">
              <a:rPr lang="en-US" sz="1600" smtClean="0">
                <a:solidFill>
                  <a:schemeClr val="tx1"/>
                </a:solidFill>
              </a:rPr>
              <a:t>6</a:t>
            </a:fld>
            <a:endParaRPr lang="en-US" sz="1600" dirty="0">
              <a:solidFill>
                <a:schemeClr val="tx1"/>
              </a:solidFill>
            </a:endParaRPr>
          </a:p>
        </p:txBody>
      </p:sp>
      <p:pic>
        <p:nvPicPr>
          <p:cNvPr id="7" name="Shape 72" descr="CNX_Econv1-2_C14_02.jpg"/>
          <p:cNvPicPr preferRelativeResize="0">
            <a:picLocks/>
          </p:cNvPicPr>
          <p:nvPr/>
        </p:nvPicPr>
        <p:blipFill rotWithShape="1">
          <a:blip r:embed="rId3">
            <a:alphaModFix/>
          </a:blip>
          <a:srcRect l="-10796" r="-10784"/>
          <a:stretch/>
        </p:blipFill>
        <p:spPr>
          <a:xfrm>
            <a:off x="1188720" y="1645920"/>
            <a:ext cx="6766560" cy="3108960"/>
          </a:xfrm>
          <a:prstGeom prst="rect">
            <a:avLst/>
          </a:prstGeom>
          <a:noFill/>
          <a:ln w="25400" cmpd="dbl">
            <a:noFill/>
          </a:ln>
        </p:spPr>
      </p:pic>
    </p:spTree>
    <p:extLst>
      <p:ext uri="{BB962C8B-B14F-4D97-AF65-F5344CB8AC3E}">
        <p14:creationId xmlns:p14="http://schemas.microsoft.com/office/powerpoint/2010/main" val="2918894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Poverty Rates by Race </a:t>
            </a:r>
            <a:endParaRPr lang="en-US" sz="3600" dirty="0">
              <a:solidFill>
                <a:srgbClr val="C00000"/>
              </a:solidFill>
              <a:latin typeface="+mn-l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1014949"/>
              </p:ext>
            </p:extLst>
          </p:nvPr>
        </p:nvGraphicFramePr>
        <p:xfrm>
          <a:off x="639763" y="1825625"/>
          <a:ext cx="7864475" cy="2768600"/>
        </p:xfrm>
        <a:graphic>
          <a:graphicData uri="http://schemas.openxmlformats.org/drawingml/2006/table">
            <a:tbl>
              <a:tblPr firstRow="1" bandRow="1">
                <a:tableStyleId>{5C22544A-7EE6-4342-B048-85BDC9FD1C3A}</a:tableStyleId>
              </a:tblPr>
              <a:tblGrid>
                <a:gridCol w="1572895"/>
                <a:gridCol w="1572895"/>
                <a:gridCol w="1572895"/>
                <a:gridCol w="1572895"/>
                <a:gridCol w="1572895"/>
              </a:tblGrid>
              <a:tr h="370840">
                <a:tc>
                  <a:txBody>
                    <a:bodyPr/>
                    <a:lstStyle/>
                    <a:p>
                      <a:endParaRPr lang="en-US" sz="1800" b="1" dirty="0" smtClean="0">
                        <a:solidFill>
                          <a:schemeClr val="tx1"/>
                        </a:solidFill>
                        <a:latin typeface="+mn-lt"/>
                        <a:cs typeface="Helvetica" panose="020B0604020202020204" pitchFamily="34" charset="0"/>
                      </a:endParaRPr>
                    </a:p>
                    <a:p>
                      <a:endParaRPr lang="en-US" sz="1800" b="1" dirty="0" smtClean="0">
                        <a:solidFill>
                          <a:schemeClr val="tx1"/>
                        </a:solidFill>
                        <a:latin typeface="+mn-lt"/>
                        <a:cs typeface="Helvetica" panose="020B0604020202020204" pitchFamily="34" charset="0"/>
                      </a:endParaRPr>
                    </a:p>
                    <a:p>
                      <a:pPr algn="ctr"/>
                      <a:r>
                        <a:rPr lang="en-US" sz="1800" b="1" dirty="0" smtClean="0">
                          <a:solidFill>
                            <a:schemeClr val="tx1"/>
                          </a:solidFill>
                          <a:latin typeface="+mn-lt"/>
                          <a:cs typeface="Helvetica" panose="020B0604020202020204" pitchFamily="34" charset="0"/>
                        </a:rPr>
                        <a:t>Year</a:t>
                      </a:r>
                      <a:endParaRPr lang="en-US" sz="1800" b="1" dirty="0">
                        <a:solidFill>
                          <a:schemeClr val="tx1"/>
                        </a:solidFill>
                        <a:latin typeface="+mn-lt"/>
                        <a:cs typeface="Helvetica" panose="020B0604020202020204" pitchFamily="34" charset="0"/>
                      </a:endParaRPr>
                    </a:p>
                  </a:txBody>
                  <a:tcPr>
                    <a:solidFill>
                      <a:schemeClr val="bg1">
                        <a:lumMod val="85000"/>
                      </a:schemeClr>
                    </a:solidFill>
                  </a:tcPr>
                </a:tc>
                <a:tc>
                  <a:txBody>
                    <a:bodyPr/>
                    <a:lstStyle/>
                    <a:p>
                      <a:r>
                        <a:rPr lang="en-US" sz="1800" b="1" dirty="0" smtClean="0">
                          <a:solidFill>
                            <a:schemeClr val="tx1"/>
                          </a:solidFill>
                          <a:latin typeface="+mn-lt"/>
                          <a:cs typeface="Helvetica" panose="020B0604020202020204" pitchFamily="34" charset="0"/>
                        </a:rPr>
                        <a:t>Blacks (alone</a:t>
                      </a:r>
                      <a:r>
                        <a:rPr lang="en-US" sz="1800" b="1" baseline="0" dirty="0" smtClean="0">
                          <a:solidFill>
                            <a:schemeClr val="tx1"/>
                          </a:solidFill>
                          <a:latin typeface="+mn-lt"/>
                          <a:cs typeface="Helvetica" panose="020B0604020202020204" pitchFamily="34" charset="0"/>
                        </a:rPr>
                        <a:t> or in combination)</a:t>
                      </a:r>
                      <a:endParaRPr lang="en-US" sz="1800" b="1" dirty="0">
                        <a:solidFill>
                          <a:schemeClr val="tx1"/>
                        </a:solidFill>
                        <a:latin typeface="+mn-lt"/>
                        <a:cs typeface="Helvetica" panose="020B0604020202020204" pitchFamily="34" charset="0"/>
                      </a:endParaRPr>
                    </a:p>
                  </a:txBody>
                  <a:tcPr>
                    <a:solidFill>
                      <a:schemeClr val="bg1">
                        <a:lumMod val="85000"/>
                      </a:schemeClr>
                    </a:solidFill>
                  </a:tcPr>
                </a:tc>
                <a:tc>
                  <a:txBody>
                    <a:bodyPr/>
                    <a:lstStyle/>
                    <a:p>
                      <a:endParaRPr lang="en-US" sz="1800" b="1" dirty="0" smtClean="0">
                        <a:solidFill>
                          <a:schemeClr val="tx1"/>
                        </a:solidFill>
                        <a:latin typeface="+mn-lt"/>
                        <a:cs typeface="Helvetica" panose="020B0604020202020204" pitchFamily="34" charset="0"/>
                      </a:endParaRPr>
                    </a:p>
                    <a:p>
                      <a:r>
                        <a:rPr lang="en-US" sz="1800" b="1" dirty="0" smtClean="0">
                          <a:solidFill>
                            <a:schemeClr val="tx1"/>
                          </a:solidFill>
                          <a:latin typeface="+mn-lt"/>
                          <a:cs typeface="Helvetica" panose="020B0604020202020204" pitchFamily="34" charset="0"/>
                        </a:rPr>
                        <a:t>Whites (alone)</a:t>
                      </a:r>
                      <a:endParaRPr lang="en-US" sz="1800" b="1" dirty="0">
                        <a:solidFill>
                          <a:schemeClr val="tx1"/>
                        </a:solidFill>
                        <a:latin typeface="+mn-lt"/>
                        <a:cs typeface="Helvetica" panose="020B0604020202020204" pitchFamily="34" charset="0"/>
                      </a:endParaRPr>
                    </a:p>
                  </a:txBody>
                  <a:tcPr>
                    <a:solidFill>
                      <a:schemeClr val="bg1">
                        <a:lumMod val="85000"/>
                      </a:schemeClr>
                    </a:solidFill>
                  </a:tcPr>
                </a:tc>
                <a:tc>
                  <a:txBody>
                    <a:bodyPr/>
                    <a:lstStyle/>
                    <a:p>
                      <a:r>
                        <a:rPr lang="en-US" sz="1800" b="1" dirty="0" smtClean="0">
                          <a:solidFill>
                            <a:schemeClr val="tx1"/>
                          </a:solidFill>
                          <a:latin typeface="+mn-lt"/>
                          <a:cs typeface="Helvetica" panose="020B0604020202020204" pitchFamily="34" charset="0"/>
                        </a:rPr>
                        <a:t>Asian (alone or in combination)</a:t>
                      </a:r>
                      <a:endParaRPr lang="en-US" sz="1800" b="1" dirty="0">
                        <a:solidFill>
                          <a:schemeClr val="tx1"/>
                        </a:solidFill>
                        <a:latin typeface="+mn-lt"/>
                        <a:cs typeface="Helvetica" panose="020B0604020202020204" pitchFamily="34" charset="0"/>
                      </a:endParaRPr>
                    </a:p>
                  </a:txBody>
                  <a:tcPr>
                    <a:solidFill>
                      <a:schemeClr val="bg1">
                        <a:lumMod val="85000"/>
                      </a:schemeClr>
                    </a:solidFill>
                  </a:tcPr>
                </a:tc>
                <a:tc>
                  <a:txBody>
                    <a:bodyPr/>
                    <a:lstStyle/>
                    <a:p>
                      <a:endParaRPr lang="en-US" sz="1800" b="1" dirty="0" smtClean="0">
                        <a:solidFill>
                          <a:schemeClr val="tx1"/>
                        </a:solidFill>
                        <a:latin typeface="+mn-lt"/>
                        <a:cs typeface="Helvetica" panose="020B0604020202020204" pitchFamily="34" charset="0"/>
                      </a:endParaRPr>
                    </a:p>
                    <a:p>
                      <a:r>
                        <a:rPr lang="en-US" sz="1800" b="1" dirty="0" smtClean="0">
                          <a:solidFill>
                            <a:schemeClr val="tx1"/>
                          </a:solidFill>
                          <a:latin typeface="+mn-lt"/>
                          <a:cs typeface="Helvetica" panose="020B0604020202020204" pitchFamily="34" charset="0"/>
                        </a:rPr>
                        <a:t>Hispanic (any combination)</a:t>
                      </a:r>
                      <a:endParaRPr lang="en-US" sz="1800" b="1" dirty="0">
                        <a:solidFill>
                          <a:schemeClr val="tx1"/>
                        </a:solidFill>
                        <a:latin typeface="+mn-lt"/>
                        <a:cs typeface="Helvetica" panose="020B0604020202020204" pitchFamily="34" charset="0"/>
                      </a:endParaRPr>
                    </a:p>
                  </a:txBody>
                  <a:tcPr>
                    <a:solidFill>
                      <a:schemeClr val="bg1">
                        <a:lumMod val="85000"/>
                      </a:schemeClr>
                    </a:solidFill>
                  </a:tcPr>
                </a:tc>
              </a:tr>
              <a:tr h="370840">
                <a:tc>
                  <a:txBody>
                    <a:bodyPr/>
                    <a:lstStyle/>
                    <a:p>
                      <a:pPr algn="ctr"/>
                      <a:r>
                        <a:rPr lang="en-US" sz="1800" dirty="0" smtClean="0">
                          <a:latin typeface="+mn-lt"/>
                          <a:cs typeface="Helvetica" panose="020B0604020202020204" pitchFamily="34" charset="0"/>
                        </a:rPr>
                        <a:t>2005</a:t>
                      </a:r>
                      <a:endParaRPr lang="en-US" sz="1800" dirty="0">
                        <a:latin typeface="+mn-lt"/>
                        <a:cs typeface="Helvetica" panose="020B0604020202020204" pitchFamily="34" charset="0"/>
                      </a:endParaRPr>
                    </a:p>
                  </a:txBody>
                  <a:tcPr>
                    <a:noFill/>
                  </a:tcPr>
                </a:tc>
                <a:tc>
                  <a:txBody>
                    <a:bodyPr/>
                    <a:lstStyle/>
                    <a:p>
                      <a:pPr algn="r"/>
                      <a:r>
                        <a:rPr lang="en-US" sz="1800" dirty="0" smtClean="0">
                          <a:latin typeface="+mn-lt"/>
                          <a:cs typeface="Helvetica" panose="020B0604020202020204" pitchFamily="34" charset="0"/>
                        </a:rPr>
                        <a:t>24.7</a:t>
                      </a:r>
                      <a:endParaRPr lang="en-US" sz="1800" dirty="0">
                        <a:latin typeface="+mn-lt"/>
                        <a:cs typeface="Helvetica" panose="020B0604020202020204" pitchFamily="34" charset="0"/>
                      </a:endParaRPr>
                    </a:p>
                  </a:txBody>
                  <a:tcPr>
                    <a:noFill/>
                  </a:tcPr>
                </a:tc>
                <a:tc>
                  <a:txBody>
                    <a:bodyPr/>
                    <a:lstStyle/>
                    <a:p>
                      <a:pPr algn="r"/>
                      <a:r>
                        <a:rPr lang="en-US" sz="1800" dirty="0" smtClean="0">
                          <a:latin typeface="+mn-lt"/>
                          <a:cs typeface="Helvetica" panose="020B0604020202020204" pitchFamily="34" charset="0"/>
                        </a:rPr>
                        <a:t>10.6</a:t>
                      </a:r>
                      <a:endParaRPr lang="en-US" sz="1800" dirty="0">
                        <a:latin typeface="+mn-lt"/>
                        <a:cs typeface="Helvetica" panose="020B0604020202020204" pitchFamily="34" charset="0"/>
                      </a:endParaRPr>
                    </a:p>
                  </a:txBody>
                  <a:tcPr>
                    <a:noFill/>
                  </a:tcPr>
                </a:tc>
                <a:tc>
                  <a:txBody>
                    <a:bodyPr/>
                    <a:lstStyle/>
                    <a:p>
                      <a:pPr algn="r"/>
                      <a:r>
                        <a:rPr lang="en-US" sz="1800" dirty="0" smtClean="0">
                          <a:latin typeface="+mn-lt"/>
                          <a:cs typeface="Helvetica" panose="020B0604020202020204" pitchFamily="34" charset="0"/>
                        </a:rPr>
                        <a:t>10.9</a:t>
                      </a:r>
                      <a:endParaRPr lang="en-US" sz="1800" dirty="0">
                        <a:latin typeface="+mn-lt"/>
                        <a:cs typeface="Helvetica" panose="020B0604020202020204" pitchFamily="34" charset="0"/>
                      </a:endParaRPr>
                    </a:p>
                  </a:txBody>
                  <a:tcPr>
                    <a:noFill/>
                  </a:tcPr>
                </a:tc>
                <a:tc>
                  <a:txBody>
                    <a:bodyPr/>
                    <a:lstStyle/>
                    <a:p>
                      <a:pPr algn="r"/>
                      <a:r>
                        <a:rPr lang="en-US" sz="1800" dirty="0" smtClean="0">
                          <a:latin typeface="+mn-lt"/>
                          <a:cs typeface="Helvetica" panose="020B0604020202020204" pitchFamily="34" charset="0"/>
                        </a:rPr>
                        <a:t>21.8</a:t>
                      </a:r>
                      <a:endParaRPr lang="en-US" sz="1800" dirty="0">
                        <a:latin typeface="+mn-lt"/>
                        <a:cs typeface="Helvetica" panose="020B0604020202020204" pitchFamily="34" charset="0"/>
                      </a:endParaRPr>
                    </a:p>
                  </a:txBody>
                  <a:tcPr>
                    <a:noFill/>
                  </a:tcPr>
                </a:tc>
              </a:tr>
              <a:tr h="370840">
                <a:tc>
                  <a:txBody>
                    <a:bodyPr/>
                    <a:lstStyle/>
                    <a:p>
                      <a:pPr algn="ctr"/>
                      <a:r>
                        <a:rPr lang="en-US" sz="1800" dirty="0" smtClean="0">
                          <a:latin typeface="+mn-lt"/>
                          <a:cs typeface="Helvetica" panose="020B0604020202020204" pitchFamily="34" charset="0"/>
                        </a:rPr>
                        <a:t>2010</a:t>
                      </a:r>
                      <a:endParaRPr lang="en-US" sz="1800" dirty="0">
                        <a:latin typeface="+mn-lt"/>
                        <a:cs typeface="Helvetica" panose="020B0604020202020204" pitchFamily="34" charset="0"/>
                      </a:endParaRPr>
                    </a:p>
                  </a:txBody>
                  <a:tcPr>
                    <a:noFill/>
                  </a:tcPr>
                </a:tc>
                <a:tc>
                  <a:txBody>
                    <a:bodyPr/>
                    <a:lstStyle/>
                    <a:p>
                      <a:pPr algn="r"/>
                      <a:r>
                        <a:rPr lang="en-US" sz="1800" dirty="0" smtClean="0">
                          <a:latin typeface="+mn-lt"/>
                          <a:cs typeface="Helvetica" panose="020B0604020202020204" pitchFamily="34" charset="0"/>
                        </a:rPr>
                        <a:t>27.4</a:t>
                      </a:r>
                      <a:endParaRPr lang="en-US" sz="1800" dirty="0">
                        <a:latin typeface="+mn-lt"/>
                        <a:cs typeface="Helvetica" panose="020B0604020202020204" pitchFamily="34" charset="0"/>
                      </a:endParaRPr>
                    </a:p>
                  </a:txBody>
                  <a:tcPr>
                    <a:noFill/>
                  </a:tcPr>
                </a:tc>
                <a:tc>
                  <a:txBody>
                    <a:bodyPr/>
                    <a:lstStyle/>
                    <a:p>
                      <a:pPr algn="r"/>
                      <a:r>
                        <a:rPr lang="en-US" sz="1800" dirty="0" smtClean="0">
                          <a:latin typeface="+mn-lt"/>
                          <a:cs typeface="Helvetica" panose="020B0604020202020204" pitchFamily="34" charset="0"/>
                        </a:rPr>
                        <a:t>13.0</a:t>
                      </a:r>
                      <a:endParaRPr lang="en-US" sz="1800" dirty="0">
                        <a:latin typeface="+mn-lt"/>
                        <a:cs typeface="Helvetica" panose="020B0604020202020204" pitchFamily="34" charset="0"/>
                      </a:endParaRPr>
                    </a:p>
                  </a:txBody>
                  <a:tcPr>
                    <a:noFill/>
                  </a:tcPr>
                </a:tc>
                <a:tc>
                  <a:txBody>
                    <a:bodyPr/>
                    <a:lstStyle/>
                    <a:p>
                      <a:pPr algn="r"/>
                      <a:r>
                        <a:rPr lang="en-US" sz="1800" dirty="0" smtClean="0">
                          <a:latin typeface="+mn-lt"/>
                          <a:cs typeface="Helvetica" panose="020B0604020202020204" pitchFamily="34" charset="0"/>
                        </a:rPr>
                        <a:t>12.0</a:t>
                      </a:r>
                      <a:endParaRPr lang="en-US" sz="1800" dirty="0">
                        <a:latin typeface="+mn-lt"/>
                        <a:cs typeface="Helvetica" panose="020B0604020202020204" pitchFamily="34" charset="0"/>
                      </a:endParaRPr>
                    </a:p>
                  </a:txBody>
                  <a:tcPr>
                    <a:noFill/>
                  </a:tcPr>
                </a:tc>
                <a:tc>
                  <a:txBody>
                    <a:bodyPr/>
                    <a:lstStyle/>
                    <a:p>
                      <a:pPr algn="r"/>
                      <a:r>
                        <a:rPr lang="en-US" sz="1800" dirty="0" smtClean="0">
                          <a:latin typeface="+mn-lt"/>
                          <a:cs typeface="Helvetica" panose="020B0604020202020204" pitchFamily="34" charset="0"/>
                        </a:rPr>
                        <a:t>26.5</a:t>
                      </a:r>
                      <a:endParaRPr lang="en-US" sz="1800" dirty="0">
                        <a:latin typeface="+mn-lt"/>
                        <a:cs typeface="Helvetica" panose="020B0604020202020204" pitchFamily="34" charset="0"/>
                      </a:endParaRPr>
                    </a:p>
                  </a:txBody>
                  <a:tcPr>
                    <a:noFill/>
                  </a:tcPr>
                </a:tc>
              </a:tr>
              <a:tr h="370840">
                <a:tc>
                  <a:txBody>
                    <a:bodyPr/>
                    <a:lstStyle/>
                    <a:p>
                      <a:pPr algn="ctr"/>
                      <a:r>
                        <a:rPr lang="en-US" sz="1800" dirty="0" smtClean="0">
                          <a:latin typeface="+mn-lt"/>
                          <a:cs typeface="Helvetica" panose="020B0604020202020204" pitchFamily="34" charset="0"/>
                        </a:rPr>
                        <a:t>2014</a:t>
                      </a:r>
                      <a:endParaRPr lang="en-US" sz="1800" dirty="0">
                        <a:latin typeface="+mn-lt"/>
                        <a:cs typeface="Helvetica" panose="020B0604020202020204" pitchFamily="34" charset="0"/>
                      </a:endParaRPr>
                    </a:p>
                  </a:txBody>
                  <a:tcPr>
                    <a:noFill/>
                  </a:tcPr>
                </a:tc>
                <a:tc>
                  <a:txBody>
                    <a:bodyPr/>
                    <a:lstStyle/>
                    <a:p>
                      <a:pPr algn="r"/>
                      <a:r>
                        <a:rPr lang="en-US" sz="1800" dirty="0" smtClean="0">
                          <a:latin typeface="+mn-lt"/>
                          <a:cs typeface="Helvetica" panose="020B0604020202020204" pitchFamily="34" charset="0"/>
                        </a:rPr>
                        <a:t>23.9</a:t>
                      </a:r>
                      <a:endParaRPr lang="en-US" sz="1800" dirty="0">
                        <a:latin typeface="+mn-lt"/>
                        <a:cs typeface="Helvetica" panose="020B0604020202020204" pitchFamily="34" charset="0"/>
                      </a:endParaRPr>
                    </a:p>
                  </a:txBody>
                  <a:tcPr>
                    <a:noFill/>
                  </a:tcPr>
                </a:tc>
                <a:tc>
                  <a:txBody>
                    <a:bodyPr/>
                    <a:lstStyle/>
                    <a:p>
                      <a:pPr algn="r"/>
                      <a:r>
                        <a:rPr lang="en-US" sz="1800" dirty="0" smtClean="0">
                          <a:latin typeface="+mn-lt"/>
                          <a:cs typeface="Helvetica" panose="020B0604020202020204" pitchFamily="34" charset="0"/>
                        </a:rPr>
                        <a:t>11.6</a:t>
                      </a:r>
                      <a:endParaRPr lang="en-US" sz="1800" dirty="0">
                        <a:latin typeface="+mn-lt"/>
                        <a:cs typeface="Helvetica" panose="020B0604020202020204" pitchFamily="34" charset="0"/>
                      </a:endParaRPr>
                    </a:p>
                  </a:txBody>
                  <a:tcPr>
                    <a:noFill/>
                  </a:tcPr>
                </a:tc>
                <a:tc>
                  <a:txBody>
                    <a:bodyPr/>
                    <a:lstStyle/>
                    <a:p>
                      <a:pPr algn="r"/>
                      <a:r>
                        <a:rPr lang="en-US" sz="1800" dirty="0" smtClean="0">
                          <a:latin typeface="+mn-lt"/>
                          <a:cs typeface="Helvetica" panose="020B0604020202020204" pitchFamily="34" charset="0"/>
                        </a:rPr>
                        <a:t>11.1</a:t>
                      </a:r>
                      <a:endParaRPr lang="en-US" sz="1800" dirty="0">
                        <a:latin typeface="+mn-lt"/>
                        <a:cs typeface="Helvetica" panose="020B0604020202020204" pitchFamily="34" charset="0"/>
                      </a:endParaRPr>
                    </a:p>
                  </a:txBody>
                  <a:tcPr>
                    <a:noFill/>
                  </a:tcPr>
                </a:tc>
                <a:tc>
                  <a:txBody>
                    <a:bodyPr/>
                    <a:lstStyle/>
                    <a:p>
                      <a:pPr algn="r"/>
                      <a:r>
                        <a:rPr lang="en-US" sz="1800" dirty="0" smtClean="0">
                          <a:latin typeface="+mn-lt"/>
                          <a:cs typeface="Helvetica" panose="020B0604020202020204" pitchFamily="34" charset="0"/>
                        </a:rPr>
                        <a:t>21.4</a:t>
                      </a:r>
                      <a:endParaRPr lang="en-US" sz="1800" dirty="0">
                        <a:latin typeface="+mn-lt"/>
                        <a:cs typeface="Helvetica" panose="020B0604020202020204" pitchFamily="34" charset="0"/>
                      </a:endParaRPr>
                    </a:p>
                  </a:txBody>
                  <a:tcPr>
                    <a:noFill/>
                  </a:tcPr>
                </a:tc>
              </a:tr>
              <a:tr h="370840">
                <a:tc>
                  <a:txBody>
                    <a:bodyPr/>
                    <a:lstStyle/>
                    <a:p>
                      <a:pPr algn="ctr"/>
                      <a:r>
                        <a:rPr lang="en-US" sz="1800" dirty="0" smtClean="0">
                          <a:latin typeface="+mn-lt"/>
                          <a:cs typeface="Helvetica" panose="020B0604020202020204" pitchFamily="34" charset="0"/>
                        </a:rPr>
                        <a:t>2017</a:t>
                      </a:r>
                      <a:endParaRPr lang="en-US" sz="1800" dirty="0">
                        <a:latin typeface="+mn-lt"/>
                        <a:cs typeface="Helvetica" panose="020B0604020202020204" pitchFamily="34" charset="0"/>
                      </a:endParaRPr>
                    </a:p>
                  </a:txBody>
                  <a:tcPr>
                    <a:noFill/>
                  </a:tcPr>
                </a:tc>
                <a:tc>
                  <a:txBody>
                    <a:bodyPr/>
                    <a:lstStyle/>
                    <a:p>
                      <a:pPr algn="r"/>
                      <a:r>
                        <a:rPr lang="en-US" sz="1800" dirty="0" smtClean="0">
                          <a:latin typeface="+mn-lt"/>
                          <a:cs typeface="Helvetica" panose="020B0604020202020204" pitchFamily="34" charset="0"/>
                        </a:rPr>
                        <a:t>21.2</a:t>
                      </a:r>
                      <a:endParaRPr lang="en-US" sz="1800" dirty="0">
                        <a:latin typeface="+mn-lt"/>
                        <a:cs typeface="Helvetica" panose="020B0604020202020204" pitchFamily="34" charset="0"/>
                      </a:endParaRPr>
                    </a:p>
                  </a:txBody>
                  <a:tcPr>
                    <a:noFill/>
                  </a:tcPr>
                </a:tc>
                <a:tc>
                  <a:txBody>
                    <a:bodyPr/>
                    <a:lstStyle/>
                    <a:p>
                      <a:pPr algn="r"/>
                      <a:r>
                        <a:rPr lang="en-US" sz="1800" dirty="0" smtClean="0">
                          <a:latin typeface="+mn-lt"/>
                          <a:cs typeface="Helvetica" panose="020B0604020202020204" pitchFamily="34" charset="0"/>
                        </a:rPr>
                        <a:t>10.7</a:t>
                      </a:r>
                      <a:endParaRPr lang="en-US" sz="1800" dirty="0">
                        <a:latin typeface="+mn-lt"/>
                        <a:cs typeface="Helvetica" panose="020B0604020202020204" pitchFamily="34" charset="0"/>
                      </a:endParaRPr>
                    </a:p>
                  </a:txBody>
                  <a:tcPr>
                    <a:noFill/>
                  </a:tcPr>
                </a:tc>
                <a:tc>
                  <a:txBody>
                    <a:bodyPr/>
                    <a:lstStyle/>
                    <a:p>
                      <a:pPr algn="r"/>
                      <a:r>
                        <a:rPr lang="en-US" sz="1800" dirty="0" smtClean="0">
                          <a:latin typeface="+mn-lt"/>
                          <a:cs typeface="Helvetica" panose="020B0604020202020204" pitchFamily="34" charset="0"/>
                        </a:rPr>
                        <a:t>9.8</a:t>
                      </a:r>
                      <a:endParaRPr lang="en-US" sz="1800" dirty="0">
                        <a:latin typeface="+mn-lt"/>
                        <a:cs typeface="Helvetica" panose="020B0604020202020204" pitchFamily="34" charset="0"/>
                      </a:endParaRPr>
                    </a:p>
                  </a:txBody>
                  <a:tcPr>
                    <a:noFill/>
                  </a:tcPr>
                </a:tc>
                <a:tc>
                  <a:txBody>
                    <a:bodyPr/>
                    <a:lstStyle/>
                    <a:p>
                      <a:pPr algn="r"/>
                      <a:r>
                        <a:rPr lang="en-US" sz="1800" dirty="0" smtClean="0">
                          <a:latin typeface="+mn-lt"/>
                          <a:cs typeface="Helvetica" panose="020B0604020202020204" pitchFamily="34" charset="0"/>
                        </a:rPr>
                        <a:t>18.3</a:t>
                      </a:r>
                      <a:endParaRPr lang="en-US" sz="1800" dirty="0">
                        <a:latin typeface="+mn-lt"/>
                        <a:cs typeface="Helvetica" panose="020B0604020202020204" pitchFamily="34" charset="0"/>
                      </a:endParaRPr>
                    </a:p>
                  </a:txBody>
                  <a:tcPr>
                    <a:noFill/>
                  </a:tcPr>
                </a:tc>
              </a:tr>
              <a:tr h="370840">
                <a:tc gridSpan="5">
                  <a:txBody>
                    <a:bodyPr/>
                    <a:lstStyle/>
                    <a:p>
                      <a:r>
                        <a:rPr lang="en-US" sz="1800" dirty="0" smtClean="0">
                          <a:latin typeface="+mn-lt"/>
                          <a:cs typeface="Helvetica" panose="020B0604020202020204" pitchFamily="34" charset="0"/>
                        </a:rPr>
                        <a:t>Source:</a:t>
                      </a:r>
                      <a:r>
                        <a:rPr lang="en-US" sz="1800" baseline="0" dirty="0" smtClean="0">
                          <a:latin typeface="+mn-lt"/>
                          <a:cs typeface="Helvetica" panose="020B0604020202020204" pitchFamily="34" charset="0"/>
                        </a:rPr>
                        <a:t>  U.S. Census Bureau</a:t>
                      </a:r>
                      <a:endParaRPr lang="en-US" sz="1800" dirty="0">
                        <a:latin typeface="+mn-lt"/>
                        <a:cs typeface="Helvetica" panose="020B0604020202020204" pitchFamily="34" charset="0"/>
                      </a:endParaRPr>
                    </a:p>
                  </a:txBody>
                  <a:tcPr>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7</a:t>
            </a:fld>
            <a:endParaRPr lang="en-US" sz="1600" dirty="0">
              <a:solidFill>
                <a:schemeClr val="tx1"/>
              </a:solidFill>
            </a:endParaRPr>
          </a:p>
        </p:txBody>
      </p:sp>
    </p:spTree>
    <p:extLst>
      <p:ext uri="{BB962C8B-B14F-4D97-AF65-F5344CB8AC3E}">
        <p14:creationId xmlns:p14="http://schemas.microsoft.com/office/powerpoint/2010/main" val="2722826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The Poverty Trap </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dirty="0" smtClean="0">
                <a:latin typeface="+mn-lt"/>
              </a:rPr>
              <a:t>Can </a:t>
            </a:r>
            <a:r>
              <a:rPr lang="en-US" sz="2600" dirty="0">
                <a:latin typeface="+mn-lt"/>
              </a:rPr>
              <a:t>you give people too much help, or the wrong kind of help? </a:t>
            </a:r>
            <a:endParaRPr lang="en-US" sz="2600" dirty="0" smtClean="0">
              <a:latin typeface="+mn-lt"/>
            </a:endParaRPr>
          </a:p>
          <a:p>
            <a:r>
              <a:rPr lang="en-US" sz="2600" dirty="0" smtClean="0">
                <a:latin typeface="+mn-lt"/>
              </a:rPr>
              <a:t>When </a:t>
            </a:r>
            <a:r>
              <a:rPr lang="en-US" sz="2600" dirty="0">
                <a:latin typeface="+mn-lt"/>
              </a:rPr>
              <a:t>people are provided with food, shelter, healthcare, income, and other necessities, assistance may reduce their incentive to </a:t>
            </a:r>
            <a:r>
              <a:rPr lang="en-US" sz="2600" dirty="0" smtClean="0">
                <a:latin typeface="+mn-lt"/>
              </a:rPr>
              <a:t>work.</a:t>
            </a:r>
          </a:p>
          <a:p>
            <a:r>
              <a:rPr lang="en-US" sz="2600" b="1" dirty="0" smtClean="0">
                <a:latin typeface="+mn-lt"/>
              </a:rPr>
              <a:t>Poverty </a:t>
            </a:r>
            <a:r>
              <a:rPr lang="en-US" sz="2600" b="1" dirty="0">
                <a:latin typeface="+mn-lt"/>
              </a:rPr>
              <a:t>trap</a:t>
            </a:r>
            <a:r>
              <a:rPr lang="en-US" sz="2600" dirty="0">
                <a:latin typeface="+mn-lt"/>
              </a:rPr>
              <a:t> - antipoverty programs set up so that government benefits decline substantially as people earn more income - as a result, working provides little financial gain.</a:t>
            </a:r>
          </a:p>
          <a:p>
            <a:endParaRPr lang="en-US" dirty="0" smtClean="0"/>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8</a:t>
            </a:fld>
            <a:endParaRPr lang="en-US" sz="1600" dirty="0">
              <a:solidFill>
                <a:schemeClr val="tx1"/>
              </a:solidFill>
            </a:endParaRPr>
          </a:p>
        </p:txBody>
      </p:sp>
    </p:spTree>
    <p:extLst>
      <p:ext uri="{BB962C8B-B14F-4D97-AF65-F5344CB8AC3E}">
        <p14:creationId xmlns:p14="http://schemas.microsoft.com/office/powerpoint/2010/main" val="1326169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74320"/>
            <a:ext cx="7863840" cy="1097280"/>
          </a:xfrm>
        </p:spPr>
        <p:txBody>
          <a:bodyPr>
            <a:normAutofit/>
          </a:bodyPr>
          <a:lstStyle/>
          <a:p>
            <a:r>
              <a:rPr lang="en-US" sz="3600" dirty="0" smtClean="0">
                <a:solidFill>
                  <a:srgbClr val="C00000"/>
                </a:solidFill>
                <a:latin typeface="+mn-lt"/>
              </a:rPr>
              <a:t>The Safety Net </a:t>
            </a:r>
            <a:endParaRPr lang="en-US" sz="3600" dirty="0">
              <a:solidFill>
                <a:srgbClr val="C00000"/>
              </a:solidFill>
              <a:latin typeface="+mn-lt"/>
            </a:endParaRPr>
          </a:p>
        </p:txBody>
      </p:sp>
      <p:sp>
        <p:nvSpPr>
          <p:cNvPr id="3" name="Content Placeholder 2"/>
          <p:cNvSpPr>
            <a:spLocks noGrp="1"/>
          </p:cNvSpPr>
          <p:nvPr>
            <p:ph idx="1"/>
          </p:nvPr>
        </p:nvSpPr>
        <p:spPr>
          <a:xfrm>
            <a:off x="640080" y="1825625"/>
            <a:ext cx="7863840" cy="4114800"/>
          </a:xfrm>
        </p:spPr>
        <p:txBody>
          <a:bodyPr>
            <a:normAutofit/>
          </a:bodyPr>
          <a:lstStyle/>
          <a:p>
            <a:r>
              <a:rPr lang="en-US" sz="2600" b="1" dirty="0" smtClean="0">
                <a:latin typeface="+mn-lt"/>
              </a:rPr>
              <a:t>Near-poor</a:t>
            </a:r>
            <a:r>
              <a:rPr lang="en-US" sz="2600" dirty="0" smtClean="0">
                <a:latin typeface="+mn-lt"/>
              </a:rPr>
              <a:t> </a:t>
            </a:r>
            <a:r>
              <a:rPr lang="en-US" sz="2600" dirty="0">
                <a:latin typeface="+mn-lt"/>
              </a:rPr>
              <a:t>- those who have incomes just above the poverty </a:t>
            </a:r>
            <a:r>
              <a:rPr lang="en-US" sz="2600" dirty="0" smtClean="0">
                <a:latin typeface="+mn-lt"/>
              </a:rPr>
              <a:t>line.</a:t>
            </a:r>
          </a:p>
          <a:p>
            <a:r>
              <a:rPr lang="en-US" sz="2600" b="1" dirty="0" smtClean="0">
                <a:latin typeface="+mn-lt"/>
              </a:rPr>
              <a:t>Safety-net</a:t>
            </a:r>
            <a:r>
              <a:rPr lang="en-US" sz="2600" dirty="0" smtClean="0">
                <a:latin typeface="+mn-lt"/>
              </a:rPr>
              <a:t> </a:t>
            </a:r>
            <a:r>
              <a:rPr lang="en-US" sz="2600" dirty="0">
                <a:latin typeface="+mn-lt"/>
              </a:rPr>
              <a:t>- the </a:t>
            </a:r>
            <a:r>
              <a:rPr lang="en-US" sz="2600" dirty="0" smtClean="0">
                <a:latin typeface="+mn-lt"/>
              </a:rPr>
              <a:t>government </a:t>
            </a:r>
            <a:r>
              <a:rPr lang="en-US" sz="2600" dirty="0">
                <a:latin typeface="+mn-lt"/>
              </a:rPr>
              <a:t>programs that provide assistance to the poor and the near-poor</a:t>
            </a:r>
            <a:r>
              <a:rPr lang="en-US" sz="2600" dirty="0" smtClean="0">
                <a:latin typeface="+mn-lt"/>
              </a:rPr>
              <a:t>.</a:t>
            </a:r>
          </a:p>
          <a:p>
            <a:pPr lvl="1"/>
            <a:r>
              <a:rPr lang="en-US" sz="2200" b="1" dirty="0" smtClean="0">
                <a:latin typeface="+mn-lt"/>
              </a:rPr>
              <a:t>Temporary </a:t>
            </a:r>
            <a:r>
              <a:rPr lang="en-US" sz="2200" b="1" dirty="0">
                <a:latin typeface="+mn-lt"/>
              </a:rPr>
              <a:t>Assistance for Needy </a:t>
            </a:r>
            <a:r>
              <a:rPr lang="en-US" sz="2200" b="1" dirty="0" smtClean="0">
                <a:latin typeface="+mn-lt"/>
              </a:rPr>
              <a:t>Families (TANF) </a:t>
            </a:r>
            <a:r>
              <a:rPr lang="en-US" sz="2200" dirty="0" smtClean="0">
                <a:latin typeface="+mn-lt"/>
              </a:rPr>
              <a:t>– short term cash assistance to families.</a:t>
            </a:r>
          </a:p>
          <a:p>
            <a:pPr lvl="1"/>
            <a:r>
              <a:rPr lang="en-US" sz="2200" b="1" dirty="0" smtClean="0">
                <a:latin typeface="+mn-lt"/>
              </a:rPr>
              <a:t>The </a:t>
            </a:r>
            <a:r>
              <a:rPr lang="en-US" sz="2200" b="1" dirty="0">
                <a:latin typeface="+mn-lt"/>
              </a:rPr>
              <a:t>Earned Income Tax Credit (EITC)</a:t>
            </a:r>
            <a:r>
              <a:rPr lang="en-US" sz="2200" dirty="0">
                <a:latin typeface="+mn-lt"/>
              </a:rPr>
              <a:t> </a:t>
            </a:r>
            <a:r>
              <a:rPr lang="en-US" sz="2200" dirty="0" smtClean="0">
                <a:latin typeface="+mn-lt"/>
              </a:rPr>
              <a:t>– assistance for </a:t>
            </a:r>
            <a:r>
              <a:rPr lang="en-US" sz="2200" dirty="0">
                <a:latin typeface="+mn-lt"/>
              </a:rPr>
              <a:t>the working poor through the tax system</a:t>
            </a:r>
            <a:r>
              <a:rPr lang="en-US" sz="2200" dirty="0" smtClean="0">
                <a:latin typeface="+mn-lt"/>
              </a:rPr>
              <a:t>. </a:t>
            </a:r>
          </a:p>
          <a:p>
            <a:pPr lvl="1"/>
            <a:r>
              <a:rPr lang="en-US" sz="2200" b="1" dirty="0" smtClean="0">
                <a:latin typeface="+mn-lt"/>
              </a:rPr>
              <a:t>Supplemental </a:t>
            </a:r>
            <a:r>
              <a:rPr lang="en-US" sz="2200" b="1" dirty="0">
                <a:latin typeface="+mn-lt"/>
              </a:rPr>
              <a:t>Nutrition Assistance Program (SNAP) </a:t>
            </a:r>
            <a:r>
              <a:rPr lang="en-US" sz="2200" dirty="0" smtClean="0">
                <a:latin typeface="+mn-lt"/>
              </a:rPr>
              <a:t>– also known as “food stamps.”  Provides food-purchasing assistance to eligible individuals and families. </a:t>
            </a:r>
            <a:endParaRPr lang="en-US" sz="2200" b="1" dirty="0">
              <a:latin typeface="+mn-lt"/>
            </a:endParaRPr>
          </a:p>
          <a:p>
            <a:endParaRPr lang="en-US" dirty="0"/>
          </a:p>
          <a:p>
            <a:endParaRPr lang="en-US" dirty="0" smtClean="0"/>
          </a:p>
          <a:p>
            <a:endParaRPr lang="en-US" dirty="0" smtClean="0"/>
          </a:p>
          <a:p>
            <a:endParaRPr lang="en-US" dirty="0" smtClean="0"/>
          </a:p>
          <a:p>
            <a:pPr marL="0" indent="0">
              <a:buNone/>
            </a:pPr>
            <a:endParaRPr lang="en-US" dirty="0" smtClean="0"/>
          </a:p>
        </p:txBody>
      </p:sp>
      <p:cxnSp>
        <p:nvCxnSpPr>
          <p:cNvPr id="5" name="Straight Connector 4"/>
          <p:cNvCxnSpPr/>
          <p:nvPr/>
        </p:nvCxnSpPr>
        <p:spPr>
          <a:xfrm>
            <a:off x="0" y="6126480"/>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D4F471A-6AD7-4FB5-AE38-A8FCE07ED035}" type="slidenum">
              <a:rPr lang="en-US" sz="1600" smtClean="0">
                <a:solidFill>
                  <a:schemeClr val="tx1"/>
                </a:solidFill>
              </a:rPr>
              <a:t>9</a:t>
            </a:fld>
            <a:endParaRPr lang="en-US" sz="1600" dirty="0">
              <a:solidFill>
                <a:schemeClr val="tx1"/>
              </a:solidFill>
            </a:endParaRPr>
          </a:p>
        </p:txBody>
      </p:sp>
    </p:spTree>
    <p:extLst>
      <p:ext uri="{BB962C8B-B14F-4D97-AF65-F5344CB8AC3E}">
        <p14:creationId xmlns:p14="http://schemas.microsoft.com/office/powerpoint/2010/main" val="1419544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3384</TotalTime>
  <Words>2242</Words>
  <Application>Microsoft Office PowerPoint</Application>
  <PresentationFormat>On-screen Show (4:3)</PresentationFormat>
  <Paragraphs>243</Paragraphs>
  <Slides>28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Helvetica</vt:lpstr>
      <vt:lpstr>Office Theme</vt:lpstr>
      <vt:lpstr>Poverty and Income Inequality</vt:lpstr>
      <vt:lpstr>Acknowledgments</vt:lpstr>
      <vt:lpstr>Income Inequality, Poverty and Discrimination </vt:lpstr>
      <vt:lpstr>Key Questions </vt:lpstr>
      <vt:lpstr>Drawing the Poverty Line </vt:lpstr>
      <vt:lpstr>The U.S. Poverty Rate Since 1960</vt:lpstr>
      <vt:lpstr>Poverty Rates by Race </vt:lpstr>
      <vt:lpstr>The Poverty Trap </vt:lpstr>
      <vt:lpstr>The Safety Net </vt:lpstr>
      <vt:lpstr>Expenditures on Income Security Programs  - 1988 – 2013 (est.) </vt:lpstr>
      <vt:lpstr>Medicaid </vt:lpstr>
      <vt:lpstr>Medicaid Enrollment and Spending</vt:lpstr>
      <vt:lpstr>Income Inequality: Measurement and Causes</vt:lpstr>
      <vt:lpstr>Data Exercise on Income Inequality </vt:lpstr>
      <vt:lpstr>The Lorenz Curve </vt:lpstr>
      <vt:lpstr>Causes of Growing Income Inequality: The Changing Composition of U.S. Households</vt:lpstr>
      <vt:lpstr>Causes of Growing Income Inequality: A Shift in the Distribution of Wages</vt:lpstr>
      <vt:lpstr>Why Would Wages Rise for Skilled Labor? (1 of 2) </vt:lpstr>
      <vt:lpstr>Why Would Wages Rise for Skilled Labor? (2 of 2) </vt:lpstr>
      <vt:lpstr>Discrimination and Income Inequality</vt:lpstr>
      <vt:lpstr>The Male/Female Earnings Gap</vt:lpstr>
      <vt:lpstr>The Black/White Earnings Gap</vt:lpstr>
      <vt:lpstr>Government Policies to Reduce Income Inequality</vt:lpstr>
      <vt:lpstr>Redistribution</vt:lpstr>
      <vt:lpstr>The Ladder of Opportunity</vt:lpstr>
      <vt:lpstr>Public Policies to Reduce Discrimination</vt:lpstr>
      <vt:lpstr>Data Exercise on Global Comparisons of Income Inequality</vt:lpstr>
      <vt:lpstr>Causes of Poverty Across Countries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Efficiency and Market Failure</dc:title>
  <dc:creator>John Fiske</dc:creator>
  <cp:lastModifiedBy>John Fiske</cp:lastModifiedBy>
  <cp:revision>194</cp:revision>
  <cp:lastPrinted>2019-04-26T19:12:12Z</cp:lastPrinted>
  <dcterms:created xsi:type="dcterms:W3CDTF">2019-03-29T18:35:26Z</dcterms:created>
  <dcterms:modified xsi:type="dcterms:W3CDTF">2019-08-19T12:47:47Z</dcterms:modified>
</cp:coreProperties>
</file>