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3"/>
  </p:notesMasterIdLst>
  <p:handoutMasterIdLst>
    <p:handoutMasterId r:id="rId24"/>
  </p:handoutMasterIdLst>
  <p:sldIdLst>
    <p:sldId id="317" r:id="rId2"/>
    <p:sldId id="350" r:id="rId3"/>
    <p:sldId id="383" r:id="rId4"/>
    <p:sldId id="338" r:id="rId5"/>
    <p:sldId id="372" r:id="rId6"/>
    <p:sldId id="348" r:id="rId7"/>
    <p:sldId id="369" r:id="rId8"/>
    <p:sldId id="370" r:id="rId9"/>
    <p:sldId id="373" r:id="rId10"/>
    <p:sldId id="374" r:id="rId11"/>
    <p:sldId id="375" r:id="rId12"/>
    <p:sldId id="376" r:id="rId13"/>
    <p:sldId id="377" r:id="rId14"/>
    <p:sldId id="341" r:id="rId15"/>
    <p:sldId id="378" r:id="rId16"/>
    <p:sldId id="384" r:id="rId17"/>
    <p:sldId id="379" r:id="rId18"/>
    <p:sldId id="380" r:id="rId19"/>
    <p:sldId id="381" r:id="rId20"/>
    <p:sldId id="339" r:id="rId21"/>
    <p:sldId id="382" r:id="rId2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Coop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81" d="100"/>
          <a:sy n="81" d="100"/>
        </p:scale>
        <p:origin x="408" y="9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5" d="100"/>
          <a:sy n="55" d="100"/>
        </p:scale>
        <p:origin x="28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CEE68B13-9F9A-4A0C-A136-351263A03169}" type="datetimeFigureOut">
              <a:rPr lang="en-US" smtClean="0"/>
              <a:t>8/19/2019</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B38A37F-F213-4903-91D6-0E09B5EBDC9C}" type="slidenum">
              <a:rPr lang="en-US" smtClean="0"/>
              <a:t>‹#›</a:t>
            </a:fld>
            <a:endParaRPr lang="en-US" dirty="0"/>
          </a:p>
        </p:txBody>
      </p:sp>
    </p:spTree>
    <p:extLst>
      <p:ext uri="{BB962C8B-B14F-4D97-AF65-F5344CB8AC3E}">
        <p14:creationId xmlns:p14="http://schemas.microsoft.com/office/powerpoint/2010/main" val="1000683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3A1CA17-42F7-435E-BABD-75E6D44836E5}" type="datetimeFigureOut">
              <a:rPr lang="en-US" smtClean="0"/>
              <a:t>8/19/2019</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389D3A94-783F-42B0-A027-1CA4EABC87CB}" type="slidenum">
              <a:rPr lang="en-US" smtClean="0"/>
              <a:t>‹#›</a:t>
            </a:fld>
            <a:endParaRPr lang="en-US" dirty="0"/>
          </a:p>
        </p:txBody>
      </p:sp>
    </p:spTree>
    <p:extLst>
      <p:ext uri="{BB962C8B-B14F-4D97-AF65-F5344CB8AC3E}">
        <p14:creationId xmlns:p14="http://schemas.microsoft.com/office/powerpoint/2010/main" val="186034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a:t>
            </a:fld>
            <a:endParaRPr lang="en-US" dirty="0"/>
          </a:p>
        </p:txBody>
      </p:sp>
    </p:spTree>
    <p:extLst>
      <p:ext uri="{BB962C8B-B14F-4D97-AF65-F5344CB8AC3E}">
        <p14:creationId xmlns:p14="http://schemas.microsoft.com/office/powerpoint/2010/main" val="49529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2:notes"/>
          <p:cNvSpPr txBox="1">
            <a:spLocks noGrp="1"/>
          </p:cNvSpPr>
          <p:nvPr>
            <p:ph type="body" idx="1"/>
          </p:nvPr>
        </p:nvSpPr>
        <p:spPr>
          <a:xfrm>
            <a:off x="709613" y="4518025"/>
            <a:ext cx="5683250" cy="36972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8" name="Google Shape;88;p2:notes"/>
          <p:cNvSpPr txBox="1">
            <a:spLocks noGrp="1"/>
          </p:cNvSpPr>
          <p:nvPr>
            <p:ph type="sldNum" idx="12"/>
          </p:nvPr>
        </p:nvSpPr>
        <p:spPr>
          <a:xfrm>
            <a:off x="4022725" y="8918575"/>
            <a:ext cx="3078163" cy="4699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extLst>
      <p:ext uri="{BB962C8B-B14F-4D97-AF65-F5344CB8AC3E}">
        <p14:creationId xmlns:p14="http://schemas.microsoft.com/office/powerpoint/2010/main" val="90245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6</a:t>
            </a:fld>
            <a:endParaRPr lang="en-US" dirty="0"/>
          </a:p>
        </p:txBody>
      </p:sp>
    </p:spTree>
    <p:extLst>
      <p:ext uri="{BB962C8B-B14F-4D97-AF65-F5344CB8AC3E}">
        <p14:creationId xmlns:p14="http://schemas.microsoft.com/office/powerpoint/2010/main" val="3218639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14</a:t>
            </a:fld>
            <a:endParaRPr lang="en-US" dirty="0"/>
          </a:p>
        </p:txBody>
      </p:sp>
    </p:spTree>
    <p:extLst>
      <p:ext uri="{BB962C8B-B14F-4D97-AF65-F5344CB8AC3E}">
        <p14:creationId xmlns:p14="http://schemas.microsoft.com/office/powerpoint/2010/main" val="232910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15</a:t>
            </a:fld>
            <a:endParaRPr lang="en-US" dirty="0"/>
          </a:p>
        </p:txBody>
      </p:sp>
    </p:spTree>
    <p:extLst>
      <p:ext uri="{BB962C8B-B14F-4D97-AF65-F5344CB8AC3E}">
        <p14:creationId xmlns:p14="http://schemas.microsoft.com/office/powerpoint/2010/main" val="643548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16</a:t>
            </a:fld>
            <a:endParaRPr lang="en-US" dirty="0"/>
          </a:p>
        </p:txBody>
      </p:sp>
    </p:spTree>
    <p:extLst>
      <p:ext uri="{BB962C8B-B14F-4D97-AF65-F5344CB8AC3E}">
        <p14:creationId xmlns:p14="http://schemas.microsoft.com/office/powerpoint/2010/main" val="352054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F97CB98-7F03-4AE4-B5A9-FB840DFC267C}"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67838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E1DB906-44D9-4469-B3FC-E18646F5BB87}"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04601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9C0844B-E897-4F46-89DD-49E0EC3F1443}"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5655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Helvetica" panose="020B0604020202020204" pitchFamily="34" charset="0"/>
                <a:cs typeface="Helvetica"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B5E3D1D-0B74-4F5D-A873-4341551CFA50}"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2512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DC57178-BB12-47CE-BB26-ED9B80C2149A}"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44537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CFB6142-DADE-4DA2-921C-4BEC042AE429}" type="datetime1">
              <a:rPr lang="en-US" smtClean="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16229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1235B79-2AD3-450F-BF43-A4822BDCFA7F}"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8470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5B9EB-EA85-4F3C-9B28-34F6E2C0B14D}" type="datetime1">
              <a:rPr lang="en-US" smtClean="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29567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atin typeface="Helvetica" panose="020B0604020202020204" pitchFamily="34" charset="0"/>
                <a:cs typeface="Helvetica" panose="020B0604020202020204" pitchFamily="34" charset="0"/>
              </a:defRPr>
            </a:lvl1pPr>
            <a:lvl2pPr>
              <a:defRPr sz="2800">
                <a:latin typeface="Helvetica" panose="020B0604020202020204" pitchFamily="34" charset="0"/>
                <a:cs typeface="Helvetica" panose="020B0604020202020204" pitchFamily="34" charset="0"/>
              </a:defRPr>
            </a:lvl2pPr>
            <a:lvl3pPr>
              <a:defRPr sz="2400">
                <a:latin typeface="Helvetica" panose="020B0604020202020204" pitchFamily="34" charset="0"/>
                <a:cs typeface="Helvetica" panose="020B0604020202020204" pitchFamily="34" charset="0"/>
              </a:defRPr>
            </a:lvl3pPr>
            <a:lvl4pPr>
              <a:defRPr sz="2000">
                <a:latin typeface="Helvetica" panose="020B0604020202020204" pitchFamily="34" charset="0"/>
                <a:cs typeface="Helvetica" panose="020B0604020202020204" pitchFamily="34" charset="0"/>
              </a:defRPr>
            </a:lvl4pPr>
            <a:lvl5pPr>
              <a:defRPr sz="2000">
                <a:latin typeface="Helvetica" panose="020B0604020202020204" pitchFamily="34" charset="0"/>
                <a:cs typeface="Helvetica"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FBFE9-4E09-4931-85B8-E33C45849B8B}"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98396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Helvetica" panose="020B0604020202020204" pitchFamily="34" charset="0"/>
                <a:cs typeface="Helvetica"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Helvetica" panose="020B0604020202020204" pitchFamily="34" charset="0"/>
                <a:cs typeface="Helvetica"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D379782-6CC8-4D4A-823E-4677A9BE4B0A}"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7048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AF3FD-538B-4F63-B3B9-11761281211A}" type="datetime1">
              <a:rPr lang="en-US" smtClean="0"/>
              <a:t>8/19/2019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F471A-6AD7-4FB5-AE38-A8FCE07ED035}" type="slidenum">
              <a:rPr lang="en-US" smtClean="0"/>
              <a:t>‹#›</a:t>
            </a:fld>
            <a:endParaRPr lang="en-US" dirty="0"/>
          </a:p>
        </p:txBody>
      </p:sp>
    </p:spTree>
    <p:extLst>
      <p:ext uri="{BB962C8B-B14F-4D97-AF65-F5344CB8AC3E}">
        <p14:creationId xmlns:p14="http://schemas.microsoft.com/office/powerpoint/2010/main" val="13553492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6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penstax.org/details/books/principles-microeconomics-2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openstax.org/details/books/principles-microeconomic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94021"/>
            <a:ext cx="6858000" cy="1790700"/>
          </a:xfrm>
        </p:spPr>
        <p:txBody>
          <a:bodyPr>
            <a:normAutofit fontScale="90000"/>
          </a:bodyPr>
          <a:lstStyle/>
          <a:p>
            <a:r>
              <a:rPr lang="en-US" sz="5400" dirty="0" smtClean="0">
                <a:solidFill>
                  <a:srgbClr val="C00000"/>
                </a:solidFill>
                <a:latin typeface="+mn-lt"/>
              </a:rPr>
              <a:t>Antitrust Policy and Government Regulation of Business</a:t>
            </a:r>
            <a:endParaRPr lang="en-US" sz="5400" dirty="0">
              <a:solidFill>
                <a:srgbClr val="C00000"/>
              </a:solidFill>
              <a:latin typeface="+mn-lt"/>
            </a:endParaRPr>
          </a:p>
        </p:txBody>
      </p:sp>
      <p:sp>
        <p:nvSpPr>
          <p:cNvPr id="3" name="Subtitle 2"/>
          <p:cNvSpPr>
            <a:spLocks noGrp="1"/>
          </p:cNvSpPr>
          <p:nvPr>
            <p:ph type="subTitle" idx="1"/>
          </p:nvPr>
        </p:nvSpPr>
        <p:spPr>
          <a:xfrm>
            <a:off x="1143000" y="4582648"/>
            <a:ext cx="6858000" cy="1241822"/>
          </a:xfrm>
        </p:spPr>
        <p:txBody>
          <a:bodyPr/>
          <a:lstStyle/>
          <a:p>
            <a:endParaRPr lang="en-US" dirty="0"/>
          </a:p>
        </p:txBody>
      </p:sp>
      <p:cxnSp>
        <p:nvCxnSpPr>
          <p:cNvPr id="4" name="Straight Connector 3"/>
          <p:cNvCxnSpPr/>
          <p:nvPr/>
        </p:nvCxnSpPr>
        <p:spPr>
          <a:xfrm>
            <a:off x="0" y="3869247"/>
            <a:ext cx="9144000" cy="0"/>
          </a:xfrm>
          <a:prstGeom prst="line">
            <a:avLst/>
          </a:prstGeom>
          <a:ln w="101600" cmpd="tri">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8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New Way of Measuring Monopoly Power</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dirty="0" smtClean="0">
                <a:latin typeface="+mn-lt"/>
              </a:rPr>
              <a:t>The </a:t>
            </a:r>
            <a:r>
              <a:rPr lang="en-US" sz="2600" dirty="0">
                <a:latin typeface="+mn-lt"/>
              </a:rPr>
              <a:t>new approach to antitrust regulation involves detailed analysis of specific markets and </a:t>
            </a:r>
            <a:r>
              <a:rPr lang="en-US" sz="2600" dirty="0" smtClean="0">
                <a:latin typeface="+mn-lt"/>
              </a:rPr>
              <a:t>companies </a:t>
            </a:r>
            <a:r>
              <a:rPr lang="en-US" sz="2600" dirty="0">
                <a:latin typeface="+mn-lt"/>
              </a:rPr>
              <a:t>instead of defining a market and </a:t>
            </a:r>
            <a:r>
              <a:rPr lang="en-US" sz="2600" dirty="0" smtClean="0">
                <a:latin typeface="+mn-lt"/>
              </a:rPr>
              <a:t>adding </a:t>
            </a:r>
            <a:r>
              <a:rPr lang="en-US" sz="2600" dirty="0">
                <a:latin typeface="+mn-lt"/>
              </a:rPr>
              <a:t>up total sales</a:t>
            </a:r>
            <a:r>
              <a:rPr lang="en-US" sz="2600" dirty="0" smtClean="0">
                <a:latin typeface="+mn-lt"/>
              </a:rPr>
              <a:t>.</a:t>
            </a:r>
          </a:p>
          <a:p>
            <a:pPr lvl="0" defTabSz="457200" fontAlgn="base">
              <a:spcBef>
                <a:spcPct val="0"/>
              </a:spcBef>
              <a:spcAft>
                <a:spcPts val="1200"/>
              </a:spcAft>
              <a:buClrTx/>
            </a:pPr>
            <a:r>
              <a:rPr lang="en-US" sz="2600" dirty="0" smtClean="0">
                <a:latin typeface="+mn-lt"/>
              </a:rPr>
              <a:t>It’s accomplished by:</a:t>
            </a:r>
          </a:p>
          <a:p>
            <a:pPr lvl="1" defTabSz="457200" fontAlgn="base">
              <a:spcBef>
                <a:spcPct val="0"/>
              </a:spcBef>
              <a:spcAft>
                <a:spcPts val="1200"/>
              </a:spcAft>
            </a:pPr>
            <a:r>
              <a:rPr lang="en-US" sz="2200" dirty="0" smtClean="0">
                <a:latin typeface="+mn-lt"/>
              </a:rPr>
              <a:t>Estimating </a:t>
            </a:r>
            <a:r>
              <a:rPr lang="en-US" sz="2200" dirty="0">
                <a:latin typeface="+mn-lt"/>
              </a:rPr>
              <a:t>the demand </a:t>
            </a:r>
            <a:r>
              <a:rPr lang="en-US" sz="2200" dirty="0" smtClean="0">
                <a:latin typeface="+mn-lt"/>
              </a:rPr>
              <a:t>and </a:t>
            </a:r>
            <a:r>
              <a:rPr lang="en-US" sz="2200" dirty="0">
                <a:latin typeface="+mn-lt"/>
              </a:rPr>
              <a:t>supply curves </a:t>
            </a:r>
            <a:r>
              <a:rPr lang="en-US" sz="2200" dirty="0" smtClean="0">
                <a:latin typeface="+mn-lt"/>
              </a:rPr>
              <a:t>that </a:t>
            </a:r>
            <a:r>
              <a:rPr lang="en-US" sz="2200" dirty="0">
                <a:latin typeface="+mn-lt"/>
              </a:rPr>
              <a:t>firms proposing a merger </a:t>
            </a:r>
            <a:r>
              <a:rPr lang="en-US" sz="2200" dirty="0" smtClean="0">
                <a:latin typeface="+mn-lt"/>
              </a:rPr>
              <a:t>will likely face as a single firm.</a:t>
            </a:r>
          </a:p>
          <a:p>
            <a:pPr lvl="1" defTabSz="457200" fontAlgn="base">
              <a:spcBef>
                <a:spcPct val="0"/>
              </a:spcBef>
              <a:spcAft>
                <a:spcPts val="1200"/>
              </a:spcAft>
            </a:pPr>
            <a:r>
              <a:rPr lang="en-US" sz="2200" dirty="0" smtClean="0">
                <a:latin typeface="+mn-lt"/>
              </a:rPr>
              <a:t>Building </a:t>
            </a:r>
            <a:r>
              <a:rPr lang="en-US" sz="2200" dirty="0">
                <a:latin typeface="+mn-lt"/>
              </a:rPr>
              <a:t>a statistical model </a:t>
            </a:r>
            <a:r>
              <a:rPr lang="en-US" sz="2200" dirty="0" smtClean="0">
                <a:latin typeface="+mn-lt"/>
              </a:rPr>
              <a:t>to estimates </a:t>
            </a:r>
            <a:r>
              <a:rPr lang="en-US" sz="2200" dirty="0">
                <a:latin typeface="+mn-lt"/>
              </a:rPr>
              <a:t>the likely outcome for consumers if the two firms are allowed to merge.</a:t>
            </a: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10</a:t>
            </a:fld>
            <a:endParaRPr lang="en-US" sz="1600" dirty="0">
              <a:solidFill>
                <a:schemeClr val="tx1"/>
              </a:solidFill>
            </a:endParaRPr>
          </a:p>
        </p:txBody>
      </p:sp>
    </p:spTree>
    <p:extLst>
      <p:ext uri="{BB962C8B-B14F-4D97-AF65-F5344CB8AC3E}">
        <p14:creationId xmlns:p14="http://schemas.microsoft.com/office/powerpoint/2010/main" val="100484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Regulating Anticompetitive Behavior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dirty="0" smtClean="0">
                <a:latin typeface="+mn-lt"/>
              </a:rPr>
              <a:t>Under </a:t>
            </a:r>
            <a:r>
              <a:rPr lang="en-US" sz="2600" dirty="0">
                <a:latin typeface="+mn-lt"/>
              </a:rPr>
              <a:t>U.S. antitrust laws, monopoly itself is not </a:t>
            </a:r>
            <a:r>
              <a:rPr lang="en-US" sz="2600" dirty="0" smtClean="0">
                <a:latin typeface="+mn-lt"/>
              </a:rPr>
              <a:t>illegal.</a:t>
            </a:r>
          </a:p>
          <a:p>
            <a:pPr lvl="0" defTabSz="457200" fontAlgn="base">
              <a:spcBef>
                <a:spcPct val="0"/>
              </a:spcBef>
              <a:spcAft>
                <a:spcPts val="1200"/>
              </a:spcAft>
              <a:buClrTx/>
            </a:pPr>
            <a:r>
              <a:rPr lang="en-US" sz="2600" dirty="0" smtClean="0">
                <a:latin typeface="+mn-lt"/>
              </a:rPr>
              <a:t>But</a:t>
            </a:r>
            <a:r>
              <a:rPr lang="en-US" sz="2600" dirty="0">
                <a:latin typeface="+mn-lt"/>
              </a:rPr>
              <a:t>, U.S. antitrust laws include rules against some restrictive practices. </a:t>
            </a:r>
            <a:endParaRPr lang="en-US" sz="2600" dirty="0" smtClean="0">
              <a:latin typeface="+mn-lt"/>
            </a:endParaRPr>
          </a:p>
          <a:p>
            <a:pPr lvl="0" defTabSz="457200" fontAlgn="base">
              <a:spcBef>
                <a:spcPct val="0"/>
              </a:spcBef>
              <a:spcAft>
                <a:spcPts val="1200"/>
              </a:spcAft>
              <a:buClrTx/>
            </a:pPr>
            <a:r>
              <a:rPr lang="en-US" sz="2600" b="1" dirty="0" smtClean="0">
                <a:latin typeface="+mn-lt"/>
              </a:rPr>
              <a:t>Restrictive </a:t>
            </a:r>
            <a:r>
              <a:rPr lang="en-US" sz="2600" b="1" dirty="0">
                <a:latin typeface="+mn-lt"/>
              </a:rPr>
              <a:t>practices</a:t>
            </a:r>
            <a:r>
              <a:rPr lang="en-US" sz="2600" dirty="0">
                <a:latin typeface="+mn-lt"/>
              </a:rPr>
              <a:t> - practices that do not involve outright agreements to raise prices or to reduce the quantity produced, but that might have the effect of reducing competition.</a:t>
            </a: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11</a:t>
            </a:fld>
            <a:endParaRPr lang="en-US" sz="1600" dirty="0">
              <a:solidFill>
                <a:schemeClr val="tx1"/>
              </a:solidFill>
            </a:endParaRPr>
          </a:p>
        </p:txBody>
      </p:sp>
    </p:spTree>
    <p:extLst>
      <p:ext uri="{BB962C8B-B14F-4D97-AF65-F5344CB8AC3E}">
        <p14:creationId xmlns:p14="http://schemas.microsoft.com/office/powerpoint/2010/main" val="486181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Types of Restrictive Practices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lnSpcReduction="10000"/>
          </a:bodyPr>
          <a:lstStyle/>
          <a:p>
            <a:pPr lvl="0" defTabSz="457200" fontAlgn="base">
              <a:spcBef>
                <a:spcPct val="0"/>
              </a:spcBef>
              <a:spcAft>
                <a:spcPts val="1200"/>
              </a:spcAft>
              <a:buClrTx/>
            </a:pPr>
            <a:r>
              <a:rPr lang="en-US" sz="2600" b="1" dirty="0" smtClean="0">
                <a:latin typeface="+mn-lt"/>
              </a:rPr>
              <a:t>Minimum </a:t>
            </a:r>
            <a:r>
              <a:rPr lang="en-US" sz="2600" b="1" dirty="0">
                <a:latin typeface="+mn-lt"/>
              </a:rPr>
              <a:t>resale price maintenance agreement</a:t>
            </a:r>
            <a:r>
              <a:rPr lang="en-US" sz="2600" dirty="0">
                <a:latin typeface="+mn-lt"/>
              </a:rPr>
              <a:t> - requires a dealer who buys from a manufacturer to sell for at least a certain minimum </a:t>
            </a:r>
            <a:r>
              <a:rPr lang="en-US" sz="2600" dirty="0" smtClean="0">
                <a:latin typeface="+mn-lt"/>
              </a:rPr>
              <a:t>price.</a:t>
            </a:r>
          </a:p>
          <a:p>
            <a:pPr lvl="0" defTabSz="457200" fontAlgn="base">
              <a:spcBef>
                <a:spcPct val="0"/>
              </a:spcBef>
              <a:spcAft>
                <a:spcPts val="1200"/>
              </a:spcAft>
              <a:buClrTx/>
            </a:pPr>
            <a:r>
              <a:rPr lang="en-US" sz="2600" b="1" dirty="0" smtClean="0">
                <a:latin typeface="+mn-lt"/>
              </a:rPr>
              <a:t>Exclusive </a:t>
            </a:r>
            <a:r>
              <a:rPr lang="en-US" sz="2600" b="1" dirty="0">
                <a:latin typeface="+mn-lt"/>
              </a:rPr>
              <a:t>dealing</a:t>
            </a:r>
            <a:r>
              <a:rPr lang="en-US" sz="2600" dirty="0">
                <a:latin typeface="+mn-lt"/>
              </a:rPr>
              <a:t> - an agreement that a dealer will sell only products from one </a:t>
            </a:r>
            <a:r>
              <a:rPr lang="en-US" sz="2600" dirty="0" smtClean="0">
                <a:latin typeface="+mn-lt"/>
              </a:rPr>
              <a:t>manufacturer.</a:t>
            </a:r>
          </a:p>
          <a:p>
            <a:pPr lvl="0" defTabSz="457200" fontAlgn="base">
              <a:spcBef>
                <a:spcPct val="0"/>
              </a:spcBef>
              <a:spcAft>
                <a:spcPts val="1200"/>
              </a:spcAft>
              <a:buClrTx/>
            </a:pPr>
            <a:r>
              <a:rPr lang="en-US" sz="2600" b="1" dirty="0" smtClean="0">
                <a:latin typeface="+mn-lt"/>
              </a:rPr>
              <a:t>Tying </a:t>
            </a:r>
            <a:r>
              <a:rPr lang="en-US" sz="2600" b="1" dirty="0">
                <a:latin typeface="+mn-lt"/>
              </a:rPr>
              <a:t>sales</a:t>
            </a:r>
            <a:r>
              <a:rPr lang="en-US" sz="2600" dirty="0">
                <a:latin typeface="+mn-lt"/>
              </a:rPr>
              <a:t> - a situation where a customer is allowed to buy one product only if the customer also buys another </a:t>
            </a:r>
            <a:r>
              <a:rPr lang="en-US" sz="2600" dirty="0" smtClean="0">
                <a:latin typeface="+mn-lt"/>
              </a:rPr>
              <a:t>product.</a:t>
            </a:r>
          </a:p>
          <a:p>
            <a:pPr lvl="0" defTabSz="457200" fontAlgn="base">
              <a:spcBef>
                <a:spcPct val="0"/>
              </a:spcBef>
              <a:spcAft>
                <a:spcPts val="1200"/>
              </a:spcAft>
              <a:buClrTx/>
            </a:pPr>
            <a:r>
              <a:rPr lang="en-US" sz="2600" b="1" dirty="0" smtClean="0">
                <a:latin typeface="+mn-lt"/>
              </a:rPr>
              <a:t>Bundling</a:t>
            </a:r>
            <a:r>
              <a:rPr lang="en-US" sz="2600" dirty="0" smtClean="0">
                <a:latin typeface="+mn-lt"/>
              </a:rPr>
              <a:t> </a:t>
            </a:r>
            <a:r>
              <a:rPr lang="en-US" sz="2600" dirty="0">
                <a:latin typeface="+mn-lt"/>
              </a:rPr>
              <a:t>- a situation in which multiple products are sold as one.</a:t>
            </a: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12</a:t>
            </a:fld>
            <a:endParaRPr lang="en-US" sz="1600" dirty="0">
              <a:solidFill>
                <a:schemeClr val="tx1"/>
              </a:solidFill>
            </a:endParaRPr>
          </a:p>
        </p:txBody>
      </p:sp>
    </p:spTree>
    <p:extLst>
      <p:ext uri="{BB962C8B-B14F-4D97-AF65-F5344CB8AC3E}">
        <p14:creationId xmlns:p14="http://schemas.microsoft.com/office/powerpoint/2010/main" val="9048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Regulating Natural Monopolies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dirty="0" smtClean="0">
                <a:latin typeface="+mn-lt"/>
              </a:rPr>
              <a:t>Most </a:t>
            </a:r>
            <a:r>
              <a:rPr lang="en-US" sz="2600" dirty="0">
                <a:latin typeface="+mn-lt"/>
              </a:rPr>
              <a:t>true monopolies today in the U.S. are regulated, natural </a:t>
            </a:r>
            <a:r>
              <a:rPr lang="en-US" sz="2600" dirty="0" smtClean="0">
                <a:latin typeface="+mn-lt"/>
              </a:rPr>
              <a:t>monopolies.</a:t>
            </a:r>
          </a:p>
          <a:p>
            <a:pPr lvl="0" defTabSz="457200" fontAlgn="base">
              <a:spcBef>
                <a:spcPct val="0"/>
              </a:spcBef>
              <a:spcAft>
                <a:spcPts val="1200"/>
              </a:spcAft>
              <a:buClrTx/>
            </a:pPr>
            <a:r>
              <a:rPr lang="en-US" sz="2600" b="1" dirty="0" smtClean="0">
                <a:latin typeface="+mn-lt"/>
              </a:rPr>
              <a:t>Natural monopoly </a:t>
            </a:r>
            <a:r>
              <a:rPr lang="en-US" sz="2600" dirty="0" smtClean="0">
                <a:latin typeface="+mn-lt"/>
              </a:rPr>
              <a:t>-</a:t>
            </a:r>
            <a:r>
              <a:rPr lang="en-US" sz="2600" b="1" dirty="0" smtClean="0">
                <a:latin typeface="+mn-lt"/>
              </a:rPr>
              <a:t> </a:t>
            </a:r>
            <a:r>
              <a:rPr lang="en-US" sz="2600" dirty="0" smtClean="0">
                <a:latin typeface="+mn-lt"/>
              </a:rPr>
              <a:t>arises </a:t>
            </a:r>
            <a:r>
              <a:rPr lang="en-US" sz="2600" dirty="0">
                <a:latin typeface="+mn-lt"/>
              </a:rPr>
              <a:t>when average costs are declining </a:t>
            </a:r>
            <a:r>
              <a:rPr lang="en-US" sz="2600" dirty="0" smtClean="0">
                <a:latin typeface="+mn-lt"/>
              </a:rPr>
              <a:t>over </a:t>
            </a:r>
            <a:r>
              <a:rPr lang="en-US" sz="2600" dirty="0">
                <a:latin typeface="+mn-lt"/>
              </a:rPr>
              <a:t>the range of production that satisfies market </a:t>
            </a:r>
            <a:r>
              <a:rPr lang="en-US" sz="2600" dirty="0" smtClean="0">
                <a:latin typeface="+mn-lt"/>
              </a:rPr>
              <a:t>demand.</a:t>
            </a:r>
          </a:p>
          <a:p>
            <a:pPr lvl="0" defTabSz="457200" fontAlgn="base">
              <a:spcBef>
                <a:spcPct val="0"/>
              </a:spcBef>
              <a:spcAft>
                <a:spcPts val="1200"/>
              </a:spcAft>
              <a:buClrTx/>
            </a:pPr>
            <a:r>
              <a:rPr lang="en-US" sz="2600" dirty="0" smtClean="0">
                <a:latin typeface="+mn-lt"/>
              </a:rPr>
              <a:t>Typically </a:t>
            </a:r>
            <a:r>
              <a:rPr lang="en-US" sz="2600" dirty="0">
                <a:latin typeface="+mn-lt"/>
              </a:rPr>
              <a:t>happens when fixed costs are large relative to variable costs.</a:t>
            </a:r>
          </a:p>
          <a:p>
            <a:pPr lvl="0" defTabSz="457200" fontAlgn="base">
              <a:spcBef>
                <a:spcPct val="0"/>
              </a:spcBef>
              <a:spcAft>
                <a:spcPts val="1200"/>
              </a:spcAft>
              <a:buClrTx/>
            </a:pP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13</a:t>
            </a:fld>
            <a:endParaRPr lang="en-US" sz="1600" dirty="0">
              <a:solidFill>
                <a:schemeClr val="tx1"/>
              </a:solidFill>
            </a:endParaRPr>
          </a:p>
        </p:txBody>
      </p:sp>
    </p:spTree>
    <p:extLst>
      <p:ext uri="{BB962C8B-B14F-4D97-AF65-F5344CB8AC3E}">
        <p14:creationId xmlns:p14="http://schemas.microsoft.com/office/powerpoint/2010/main" val="1869452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Regulatory Choices in Dealing with Natural Monopoly </a:t>
            </a:r>
            <a:r>
              <a:rPr lang="en-US" sz="3200" dirty="0" smtClean="0">
                <a:solidFill>
                  <a:srgbClr val="C00000"/>
                </a:solidFill>
                <a:latin typeface="+mn-lt"/>
              </a:rPr>
              <a:t>(1 of 3)</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023360" cy="4297680"/>
          </a:xfrm>
        </p:spPr>
        <p:txBody>
          <a:bodyPr>
            <a:normAutofit/>
          </a:bodyPr>
          <a:lstStyle/>
          <a:p>
            <a:r>
              <a:rPr lang="en-US" sz="2000" dirty="0" smtClean="0">
                <a:solidFill>
                  <a:srgbClr val="000000"/>
                </a:solidFill>
                <a:latin typeface="+mn-lt"/>
                <a:ea typeface="Arial"/>
                <a:cs typeface="Arial"/>
                <a:sym typeface="Arial"/>
              </a:rPr>
              <a:t>A </a:t>
            </a:r>
            <a:r>
              <a:rPr lang="en-US" sz="2000" dirty="0">
                <a:solidFill>
                  <a:srgbClr val="000000"/>
                </a:solidFill>
                <a:latin typeface="+mn-lt"/>
                <a:ea typeface="Arial"/>
                <a:cs typeface="Arial"/>
                <a:sym typeface="Arial"/>
              </a:rPr>
              <a:t>natural monopoly </a:t>
            </a:r>
            <a:r>
              <a:rPr lang="en-US" sz="2000" dirty="0" smtClean="0">
                <a:solidFill>
                  <a:srgbClr val="000000"/>
                </a:solidFill>
                <a:latin typeface="+mn-lt"/>
                <a:ea typeface="Arial"/>
                <a:cs typeface="Arial"/>
                <a:sym typeface="Arial"/>
              </a:rPr>
              <a:t>maximizes </a:t>
            </a:r>
            <a:r>
              <a:rPr lang="en-US" sz="2000" dirty="0">
                <a:solidFill>
                  <a:srgbClr val="000000"/>
                </a:solidFill>
                <a:latin typeface="+mn-lt"/>
                <a:ea typeface="Arial"/>
                <a:cs typeface="Arial"/>
                <a:sym typeface="Arial"/>
              </a:rPr>
              <a:t>profits by producing </a:t>
            </a:r>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quantity where MR</a:t>
            </a:r>
            <a:r>
              <a:rPr lang="en-US" sz="2000" dirty="0">
                <a:solidFill>
                  <a:srgbClr val="000000"/>
                </a:solidFill>
                <a:latin typeface="+mn-lt"/>
              </a:rPr>
              <a:t> = </a:t>
            </a:r>
            <a:r>
              <a:rPr lang="en-US" sz="2000" dirty="0">
                <a:solidFill>
                  <a:srgbClr val="000000"/>
                </a:solidFill>
                <a:latin typeface="+mn-lt"/>
                <a:ea typeface="Arial"/>
                <a:cs typeface="Arial"/>
                <a:sym typeface="Arial"/>
              </a:rPr>
              <a:t>MC</a:t>
            </a:r>
            <a:r>
              <a:rPr lang="en-US" sz="2000" dirty="0">
                <a:solidFill>
                  <a:srgbClr val="000000"/>
                </a:solidFill>
                <a:latin typeface="+mn-lt"/>
              </a:rPr>
              <a:t>,</a:t>
            </a:r>
            <a:r>
              <a:rPr lang="en-US" sz="2000" dirty="0">
                <a:solidFill>
                  <a:srgbClr val="000000"/>
                </a:solidFill>
                <a:latin typeface="+mn-lt"/>
                <a:ea typeface="Arial"/>
                <a:cs typeface="Arial"/>
                <a:sym typeface="Arial"/>
              </a:rPr>
              <a:t> and by then looking to the market demand curve to </a:t>
            </a:r>
            <a:r>
              <a:rPr lang="en-US" sz="2000" dirty="0" smtClean="0">
                <a:solidFill>
                  <a:srgbClr val="000000"/>
                </a:solidFill>
                <a:latin typeface="+mn-lt"/>
                <a:ea typeface="Arial"/>
                <a:cs typeface="Arial"/>
                <a:sym typeface="Arial"/>
              </a:rPr>
              <a:t>determine the </a:t>
            </a:r>
            <a:r>
              <a:rPr lang="en-US" sz="2000" dirty="0">
                <a:solidFill>
                  <a:srgbClr val="000000"/>
                </a:solidFill>
                <a:latin typeface="+mn-lt"/>
                <a:ea typeface="Arial"/>
                <a:cs typeface="Arial"/>
                <a:sym typeface="Arial"/>
              </a:rPr>
              <a:t>price to charge for this quantity. </a:t>
            </a:r>
            <a:endParaRPr lang="en-US" sz="2000" dirty="0" smtClean="0">
              <a:solidFill>
                <a:srgbClr val="000000"/>
              </a:solidFill>
              <a:latin typeface="+mn-lt"/>
              <a:ea typeface="Arial"/>
              <a:cs typeface="Arial"/>
              <a:sym typeface="Arial"/>
            </a:endParaRPr>
          </a:p>
          <a:p>
            <a:r>
              <a:rPr lang="en-US" sz="2000" dirty="0" smtClean="0">
                <a:solidFill>
                  <a:srgbClr val="000000"/>
                </a:solidFill>
                <a:latin typeface="+mn-lt"/>
                <a:ea typeface="Arial"/>
                <a:cs typeface="Arial"/>
                <a:sym typeface="Arial"/>
              </a:rPr>
              <a:t>Without regulation, this firm </a:t>
            </a:r>
            <a:r>
              <a:rPr lang="en-US" sz="2000" dirty="0">
                <a:solidFill>
                  <a:srgbClr val="000000"/>
                </a:solidFill>
                <a:latin typeface="+mn-lt"/>
                <a:ea typeface="Arial"/>
                <a:cs typeface="Arial"/>
                <a:sym typeface="Arial"/>
              </a:rPr>
              <a:t>will produce at point A, with a quantity of 4 and a price of </a:t>
            </a:r>
            <a:r>
              <a:rPr lang="en-US" sz="2000" dirty="0" smtClean="0">
                <a:solidFill>
                  <a:srgbClr val="000000"/>
                </a:solidFill>
                <a:latin typeface="+mn-lt"/>
                <a:ea typeface="Arial"/>
                <a:cs typeface="Arial"/>
                <a:sym typeface="Arial"/>
              </a:rPr>
              <a:t>$9.3</a:t>
            </a:r>
            <a:r>
              <a:rPr lang="en-US" sz="2000" dirty="0">
                <a:solidFill>
                  <a:srgbClr val="000000"/>
                </a:solidFill>
                <a:latin typeface="+mn-lt"/>
                <a:ea typeface="Arial"/>
                <a:cs typeface="Arial"/>
                <a:sym typeface="Arial"/>
              </a:rPr>
              <a:t>. </a:t>
            </a:r>
          </a:p>
          <a:p>
            <a:endParaRPr lang="en-US" altLang="en-US" sz="1800" dirty="0" smtClean="0">
              <a:solidFill>
                <a:prstClr val="black"/>
              </a:solidFill>
              <a:latin typeface="+mn-lt"/>
              <a:ea typeface="MS PGothic" panose="020B0600070205080204" pitchFamily="34" charset="-128"/>
            </a:endParaRPr>
          </a:p>
          <a:p>
            <a:pPr marL="0" indent="0">
              <a:buNone/>
            </a:pPr>
            <a:endParaRPr lang="en-US" sz="1800" dirty="0"/>
          </a:p>
          <a:p>
            <a:pPr marL="0" indent="0">
              <a:buNone/>
            </a:pPr>
            <a:endParaRPr lang="en-US" sz="2000" dirty="0"/>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14</a:t>
            </a:fld>
            <a:endParaRPr lang="en-US" sz="1600" dirty="0">
              <a:solidFill>
                <a:schemeClr val="tx1"/>
              </a:solidFill>
            </a:endParaRPr>
          </a:p>
        </p:txBody>
      </p:sp>
      <p:pic>
        <p:nvPicPr>
          <p:cNvPr id="10" name="Shape 138" descr="CNX_Econ_C11_003.jpg"/>
          <p:cNvPicPr preferRelativeResize="0">
            <a:picLocks noGrp="1"/>
          </p:cNvPicPr>
          <p:nvPr>
            <p:ph sz="half" idx="2"/>
          </p:nvPr>
        </p:nvPicPr>
        <p:blipFill rotWithShape="1">
          <a:blip r:embed="rId3">
            <a:alphaModFix/>
          </a:blip>
          <a:srcRect/>
          <a:stretch/>
        </p:blipFill>
        <p:spPr>
          <a:xfrm>
            <a:off x="4663440" y="1828800"/>
            <a:ext cx="4023360" cy="3657600"/>
          </a:xfrm>
          <a:prstGeom prst="rect">
            <a:avLst/>
          </a:prstGeom>
          <a:noFill/>
          <a:ln>
            <a:noFill/>
          </a:ln>
        </p:spPr>
      </p:pic>
    </p:spTree>
    <p:extLst>
      <p:ext uri="{BB962C8B-B14F-4D97-AF65-F5344CB8AC3E}">
        <p14:creationId xmlns:p14="http://schemas.microsoft.com/office/powerpoint/2010/main" val="3484473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Regulatory Choices in Dealing with Natural Monopoly </a:t>
            </a:r>
            <a:r>
              <a:rPr lang="en-US" sz="3200" dirty="0" smtClean="0">
                <a:solidFill>
                  <a:srgbClr val="C00000"/>
                </a:solidFill>
                <a:latin typeface="+mn-lt"/>
              </a:rPr>
              <a:t>(2 of 3)</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206240" cy="4480560"/>
          </a:xfrm>
        </p:spPr>
        <p:txBody>
          <a:bodyPr>
            <a:normAutofit/>
          </a:bodyPr>
          <a:lstStyle/>
          <a:p>
            <a:r>
              <a:rPr lang="en-US" sz="2000" dirty="0" smtClean="0">
                <a:solidFill>
                  <a:srgbClr val="000000"/>
                </a:solidFill>
                <a:latin typeface="+mn-lt"/>
                <a:ea typeface="Arial"/>
                <a:cs typeface="Arial"/>
                <a:sym typeface="Arial"/>
              </a:rPr>
              <a:t>If regulators chose to split </a:t>
            </a:r>
            <a:r>
              <a:rPr lang="en-US" sz="2000" dirty="0">
                <a:solidFill>
                  <a:srgbClr val="000000"/>
                </a:solidFill>
                <a:latin typeface="+mn-lt"/>
                <a:ea typeface="Arial"/>
                <a:cs typeface="Arial"/>
                <a:sym typeface="Arial"/>
              </a:rPr>
              <a:t>this company </a:t>
            </a:r>
            <a:r>
              <a:rPr lang="en-US" sz="2000" dirty="0" smtClean="0">
                <a:solidFill>
                  <a:srgbClr val="000000"/>
                </a:solidFill>
                <a:latin typeface="+mn-lt"/>
                <a:ea typeface="Arial"/>
                <a:cs typeface="Arial"/>
                <a:sym typeface="Arial"/>
              </a:rPr>
              <a:t>in half </a:t>
            </a:r>
            <a:r>
              <a:rPr lang="en-US" sz="2000" dirty="0">
                <a:solidFill>
                  <a:srgbClr val="000000"/>
                </a:solidFill>
                <a:latin typeface="+mn-lt"/>
                <a:ea typeface="Arial"/>
                <a:cs typeface="Arial"/>
                <a:sym typeface="Arial"/>
              </a:rPr>
              <a:t>then each half would produce at point B, with average costs of </a:t>
            </a:r>
            <a:r>
              <a:rPr lang="en-US" sz="2000" dirty="0" smtClean="0">
                <a:solidFill>
                  <a:srgbClr val="000000"/>
                </a:solidFill>
                <a:latin typeface="+mn-lt"/>
                <a:ea typeface="Arial"/>
                <a:cs typeface="Arial"/>
                <a:sym typeface="Arial"/>
              </a:rPr>
              <a:t>$9.75 </a:t>
            </a:r>
            <a:r>
              <a:rPr lang="en-US" sz="2000" dirty="0">
                <a:solidFill>
                  <a:srgbClr val="000000"/>
                </a:solidFill>
                <a:latin typeface="+mn-lt"/>
                <a:ea typeface="Arial"/>
                <a:cs typeface="Arial"/>
                <a:sym typeface="Arial"/>
              </a:rPr>
              <a:t>and output of 2</a:t>
            </a:r>
            <a:r>
              <a:rPr lang="en-US" sz="2000" dirty="0" smtClean="0">
                <a:solidFill>
                  <a:srgbClr val="000000"/>
                </a:solidFill>
                <a:latin typeface="+mn-lt"/>
                <a:ea typeface="Arial"/>
                <a:cs typeface="Arial"/>
                <a:sym typeface="Arial"/>
              </a:rPr>
              <a:t>.</a:t>
            </a:r>
          </a:p>
          <a:p>
            <a:r>
              <a:rPr lang="en-US" sz="2000" dirty="0" smtClean="0">
                <a:solidFill>
                  <a:srgbClr val="000000"/>
                </a:solidFill>
                <a:latin typeface="+mn-lt"/>
                <a:ea typeface="Arial"/>
                <a:cs typeface="Arial"/>
                <a:sym typeface="Arial"/>
              </a:rPr>
              <a:t>Note that this solution eliminates the cost efficiencies of a natural monopoly.  </a:t>
            </a:r>
          </a:p>
          <a:p>
            <a:endParaRPr lang="en-US" sz="1800" dirty="0" smtClean="0">
              <a:solidFill>
                <a:srgbClr val="000000"/>
              </a:solidFill>
              <a:latin typeface="+mn-lt"/>
              <a:ea typeface="Arial"/>
              <a:cs typeface="Arial"/>
              <a:sym typeface="Arial"/>
            </a:endParaRPr>
          </a:p>
          <a:p>
            <a:endParaRPr lang="en-US" sz="1800" dirty="0" smtClean="0">
              <a:solidFill>
                <a:srgbClr val="000000"/>
              </a:solidFill>
              <a:latin typeface="+mn-lt"/>
              <a:ea typeface="Arial"/>
              <a:cs typeface="Arial"/>
              <a:sym typeface="Arial"/>
            </a:endParaRPr>
          </a:p>
          <a:p>
            <a:endParaRPr lang="en-US" altLang="en-US" sz="1800" dirty="0" smtClean="0">
              <a:solidFill>
                <a:prstClr val="black"/>
              </a:solidFill>
              <a:latin typeface="+mn-lt"/>
              <a:ea typeface="MS PGothic" panose="020B0600070205080204" pitchFamily="34" charset="-128"/>
            </a:endParaRPr>
          </a:p>
          <a:p>
            <a:pPr marL="0" indent="0">
              <a:buNone/>
            </a:pPr>
            <a:endParaRPr lang="en-US" sz="1800" dirty="0"/>
          </a:p>
          <a:p>
            <a:pPr marL="0" indent="0">
              <a:buNone/>
            </a:pPr>
            <a:endParaRPr lang="en-US" sz="2000" dirty="0"/>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15</a:t>
            </a:fld>
            <a:endParaRPr lang="en-US" sz="1600" dirty="0">
              <a:solidFill>
                <a:schemeClr val="tx1"/>
              </a:solidFill>
            </a:endParaRPr>
          </a:p>
        </p:txBody>
      </p:sp>
      <p:pic>
        <p:nvPicPr>
          <p:cNvPr id="10" name="Shape 138" descr="CNX_Econ_C11_003.jpg"/>
          <p:cNvPicPr preferRelativeResize="0">
            <a:picLocks noGrp="1"/>
          </p:cNvPicPr>
          <p:nvPr>
            <p:ph sz="half" idx="2"/>
          </p:nvPr>
        </p:nvPicPr>
        <p:blipFill rotWithShape="1">
          <a:blip r:embed="rId3">
            <a:alphaModFix/>
          </a:blip>
          <a:srcRect/>
          <a:stretch/>
        </p:blipFill>
        <p:spPr>
          <a:xfrm>
            <a:off x="4663440" y="1828800"/>
            <a:ext cx="4023360" cy="3657600"/>
          </a:xfrm>
          <a:prstGeom prst="rect">
            <a:avLst/>
          </a:prstGeom>
          <a:noFill/>
          <a:ln>
            <a:noFill/>
          </a:ln>
        </p:spPr>
      </p:pic>
    </p:spTree>
    <p:extLst>
      <p:ext uri="{BB962C8B-B14F-4D97-AF65-F5344CB8AC3E}">
        <p14:creationId xmlns:p14="http://schemas.microsoft.com/office/powerpoint/2010/main" val="1186290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Regulatory Choices in Dealing with Natural Monopoly </a:t>
            </a:r>
            <a:r>
              <a:rPr lang="en-US" sz="3200" dirty="0" smtClean="0">
                <a:solidFill>
                  <a:srgbClr val="C00000"/>
                </a:solidFill>
                <a:latin typeface="+mn-lt"/>
              </a:rPr>
              <a:t>(3 of 3)</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206240" cy="4480560"/>
          </a:xfrm>
        </p:spPr>
        <p:txBody>
          <a:bodyPr>
            <a:normAutofit/>
          </a:bodyPr>
          <a:lstStyle/>
          <a:p>
            <a:r>
              <a:rPr lang="en-US" sz="2000" dirty="0" smtClean="0">
                <a:solidFill>
                  <a:srgbClr val="000000"/>
                </a:solidFill>
                <a:latin typeface="+mn-lt"/>
                <a:ea typeface="Arial"/>
                <a:cs typeface="Arial"/>
                <a:sym typeface="Arial"/>
              </a:rPr>
              <a:t>Regulators </a:t>
            </a:r>
            <a:r>
              <a:rPr lang="en-US" sz="2000" dirty="0">
                <a:solidFill>
                  <a:srgbClr val="000000"/>
                </a:solidFill>
                <a:latin typeface="+mn-lt"/>
                <a:ea typeface="Arial"/>
                <a:cs typeface="Arial"/>
                <a:sym typeface="Arial"/>
              </a:rPr>
              <a:t>might require the firm to produce </a:t>
            </a:r>
            <a:r>
              <a:rPr lang="en-US" sz="2000" dirty="0" smtClean="0">
                <a:solidFill>
                  <a:srgbClr val="000000"/>
                </a:solidFill>
                <a:latin typeface="+mn-lt"/>
                <a:ea typeface="Arial"/>
                <a:cs typeface="Arial"/>
                <a:sym typeface="Arial"/>
              </a:rPr>
              <a:t>the output where </a:t>
            </a:r>
            <a:r>
              <a:rPr lang="en-US" sz="2000" dirty="0" smtClean="0">
                <a:solidFill>
                  <a:srgbClr val="000000"/>
                </a:solidFill>
                <a:latin typeface="+mn-lt"/>
              </a:rPr>
              <a:t>MC=D, which is </a:t>
            </a:r>
            <a:r>
              <a:rPr lang="en-US" sz="2000" dirty="0" smtClean="0">
                <a:solidFill>
                  <a:srgbClr val="000000"/>
                </a:solidFill>
                <a:latin typeface="+mn-lt"/>
                <a:ea typeface="Arial"/>
                <a:cs typeface="Arial"/>
                <a:sym typeface="Arial"/>
              </a:rPr>
              <a:t>point C.</a:t>
            </a:r>
          </a:p>
          <a:p>
            <a:r>
              <a:rPr lang="en-US" sz="2000" dirty="0" smtClean="0">
                <a:solidFill>
                  <a:srgbClr val="000000"/>
                </a:solidFill>
                <a:latin typeface="+mn-lt"/>
                <a:ea typeface="Arial"/>
                <a:cs typeface="Arial"/>
                <a:sym typeface="Arial"/>
              </a:rPr>
              <a:t>But, at point C, the firm is producing a </a:t>
            </a:r>
            <a:r>
              <a:rPr lang="en-US" sz="2000" dirty="0">
                <a:solidFill>
                  <a:srgbClr val="000000"/>
                </a:solidFill>
                <a:latin typeface="+mn-lt"/>
                <a:ea typeface="Arial"/>
                <a:cs typeface="Arial"/>
                <a:sym typeface="Arial"/>
              </a:rPr>
              <a:t>quantity of 8 and </a:t>
            </a:r>
            <a:r>
              <a:rPr lang="en-US" sz="2000" dirty="0" smtClean="0">
                <a:solidFill>
                  <a:srgbClr val="000000"/>
                </a:solidFill>
                <a:latin typeface="+mn-lt"/>
                <a:ea typeface="Arial"/>
                <a:cs typeface="Arial"/>
                <a:sym typeface="Arial"/>
              </a:rPr>
              <a:t>selling </a:t>
            </a:r>
            <a:r>
              <a:rPr lang="en-US" sz="2000" dirty="0">
                <a:solidFill>
                  <a:srgbClr val="000000"/>
                </a:solidFill>
                <a:latin typeface="+mn-lt"/>
                <a:ea typeface="Arial"/>
                <a:cs typeface="Arial"/>
                <a:sym typeface="Arial"/>
              </a:rPr>
              <a:t>at a price of </a:t>
            </a:r>
            <a:r>
              <a:rPr lang="en-US" sz="2000" dirty="0" smtClean="0">
                <a:solidFill>
                  <a:srgbClr val="000000"/>
                </a:solidFill>
                <a:latin typeface="+mn-lt"/>
                <a:ea typeface="Arial"/>
                <a:cs typeface="Arial"/>
                <a:sym typeface="Arial"/>
              </a:rPr>
              <a:t>$3.5</a:t>
            </a:r>
            <a:r>
              <a:rPr lang="en-US" sz="2000" dirty="0">
                <a:solidFill>
                  <a:srgbClr val="000000"/>
                </a:solidFill>
                <a:latin typeface="+mn-lt"/>
                <a:ea typeface="Arial"/>
                <a:cs typeface="Arial"/>
                <a:sym typeface="Arial"/>
              </a:rPr>
              <a:t>, </a:t>
            </a:r>
            <a:r>
              <a:rPr lang="en-US" sz="2000" dirty="0" smtClean="0">
                <a:solidFill>
                  <a:srgbClr val="000000"/>
                </a:solidFill>
                <a:latin typeface="+mn-lt"/>
                <a:ea typeface="Arial"/>
                <a:cs typeface="Arial"/>
                <a:sym typeface="Arial"/>
              </a:rPr>
              <a:t>and </a:t>
            </a:r>
            <a:r>
              <a:rPr lang="en-US" sz="2000" u="sng" dirty="0" smtClean="0">
                <a:solidFill>
                  <a:srgbClr val="000000"/>
                </a:solidFill>
                <a:latin typeface="+mn-lt"/>
                <a:ea typeface="Arial"/>
                <a:cs typeface="Arial"/>
                <a:sym typeface="Arial"/>
              </a:rPr>
              <a:t>incurring a loss</a:t>
            </a:r>
            <a:r>
              <a:rPr lang="en-US" sz="2000" dirty="0" smtClean="0">
                <a:solidFill>
                  <a:srgbClr val="000000"/>
                </a:solidFill>
                <a:latin typeface="+mn-lt"/>
                <a:ea typeface="Arial"/>
                <a:cs typeface="Arial"/>
                <a:sym typeface="Arial"/>
              </a:rPr>
              <a:t>. </a:t>
            </a:r>
          </a:p>
          <a:p>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most likely choice </a:t>
            </a:r>
            <a:r>
              <a:rPr lang="en-US" sz="2000" dirty="0" smtClean="0">
                <a:solidFill>
                  <a:srgbClr val="000000"/>
                </a:solidFill>
                <a:latin typeface="+mn-lt"/>
                <a:ea typeface="Arial"/>
                <a:cs typeface="Arial"/>
                <a:sym typeface="Arial"/>
              </a:rPr>
              <a:t>by regulators is </a:t>
            </a:r>
            <a:r>
              <a:rPr lang="en-US" sz="2000" dirty="0">
                <a:solidFill>
                  <a:srgbClr val="000000"/>
                </a:solidFill>
                <a:latin typeface="+mn-lt"/>
                <a:ea typeface="Arial"/>
                <a:cs typeface="Arial"/>
                <a:sym typeface="Arial"/>
              </a:rPr>
              <a:t>point F, </a:t>
            </a:r>
            <a:r>
              <a:rPr lang="en-US" sz="2000" dirty="0" smtClean="0">
                <a:solidFill>
                  <a:srgbClr val="000000"/>
                </a:solidFill>
                <a:latin typeface="+mn-lt"/>
                <a:ea typeface="Arial"/>
                <a:cs typeface="Arial"/>
                <a:sym typeface="Arial"/>
              </a:rPr>
              <a:t>a compromise where </a:t>
            </a:r>
            <a:r>
              <a:rPr lang="en-US" sz="2000" dirty="0">
                <a:solidFill>
                  <a:srgbClr val="000000"/>
                </a:solidFill>
                <a:latin typeface="+mn-lt"/>
                <a:ea typeface="Arial"/>
                <a:cs typeface="Arial"/>
                <a:sym typeface="Arial"/>
              </a:rPr>
              <a:t>the firm </a:t>
            </a:r>
            <a:r>
              <a:rPr lang="en-US" sz="2000" dirty="0" smtClean="0">
                <a:solidFill>
                  <a:srgbClr val="000000"/>
                </a:solidFill>
                <a:latin typeface="+mn-lt"/>
                <a:ea typeface="Arial"/>
                <a:cs typeface="Arial"/>
                <a:sym typeface="Arial"/>
              </a:rPr>
              <a:t>produces </a:t>
            </a:r>
            <a:r>
              <a:rPr lang="en-US" sz="2000" dirty="0">
                <a:solidFill>
                  <a:srgbClr val="000000"/>
                </a:solidFill>
                <a:latin typeface="+mn-lt"/>
                <a:ea typeface="Arial"/>
                <a:cs typeface="Arial"/>
                <a:sym typeface="Arial"/>
              </a:rPr>
              <a:t>a quantity of 6 and charge a price of </a:t>
            </a:r>
            <a:r>
              <a:rPr lang="en-US" sz="2000" dirty="0" smtClean="0">
                <a:solidFill>
                  <a:srgbClr val="000000"/>
                </a:solidFill>
                <a:latin typeface="+mn-lt"/>
                <a:ea typeface="Arial"/>
                <a:cs typeface="Arial"/>
                <a:sym typeface="Arial"/>
              </a:rPr>
              <a:t>$6.5</a:t>
            </a:r>
            <a:r>
              <a:rPr lang="en-US" sz="2000" dirty="0">
                <a:solidFill>
                  <a:srgbClr val="000000"/>
                </a:solidFill>
                <a:latin typeface="+mn-lt"/>
                <a:ea typeface="Arial"/>
                <a:cs typeface="Arial"/>
                <a:sym typeface="Arial"/>
              </a:rPr>
              <a:t>.</a:t>
            </a:r>
          </a:p>
          <a:p>
            <a:endParaRPr lang="en-US" altLang="en-US" sz="1800" dirty="0" smtClean="0">
              <a:solidFill>
                <a:prstClr val="black"/>
              </a:solidFill>
              <a:latin typeface="+mn-lt"/>
              <a:ea typeface="MS PGothic" panose="020B0600070205080204" pitchFamily="34" charset="-128"/>
            </a:endParaRPr>
          </a:p>
          <a:p>
            <a:pPr marL="0" indent="0">
              <a:buNone/>
            </a:pPr>
            <a:endParaRPr lang="en-US" sz="1800" dirty="0"/>
          </a:p>
          <a:p>
            <a:pPr marL="0" indent="0">
              <a:buNone/>
            </a:pPr>
            <a:endParaRPr lang="en-US" sz="2000" dirty="0"/>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16</a:t>
            </a:fld>
            <a:endParaRPr lang="en-US" sz="1600" dirty="0">
              <a:solidFill>
                <a:schemeClr val="tx1"/>
              </a:solidFill>
            </a:endParaRPr>
          </a:p>
        </p:txBody>
      </p:sp>
      <p:pic>
        <p:nvPicPr>
          <p:cNvPr id="10" name="Shape 138" descr="CNX_Econ_C11_003.jpg"/>
          <p:cNvPicPr preferRelativeResize="0">
            <a:picLocks noGrp="1"/>
          </p:cNvPicPr>
          <p:nvPr>
            <p:ph sz="half" idx="2"/>
          </p:nvPr>
        </p:nvPicPr>
        <p:blipFill rotWithShape="1">
          <a:blip r:embed="rId3">
            <a:alphaModFix/>
          </a:blip>
          <a:srcRect/>
          <a:stretch/>
        </p:blipFill>
        <p:spPr>
          <a:xfrm>
            <a:off x="4663440" y="1828800"/>
            <a:ext cx="4023360" cy="3657600"/>
          </a:xfrm>
          <a:prstGeom prst="rect">
            <a:avLst/>
          </a:prstGeom>
          <a:noFill/>
          <a:ln>
            <a:noFill/>
          </a:ln>
        </p:spPr>
      </p:pic>
    </p:spTree>
    <p:extLst>
      <p:ext uri="{BB962C8B-B14F-4D97-AF65-F5344CB8AC3E}">
        <p14:creationId xmlns:p14="http://schemas.microsoft.com/office/powerpoint/2010/main" val="2201754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Cost-Plus vs. Price Cap Regulation</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b="1" dirty="0" smtClean="0">
                <a:latin typeface="+mn-lt"/>
              </a:rPr>
              <a:t>Cost-plus </a:t>
            </a:r>
            <a:r>
              <a:rPr lang="en-US" sz="2600" b="1" dirty="0">
                <a:latin typeface="+mn-lt"/>
              </a:rPr>
              <a:t>regulation</a:t>
            </a:r>
            <a:r>
              <a:rPr lang="en-US" sz="2600" dirty="0">
                <a:latin typeface="+mn-lt"/>
              </a:rPr>
              <a:t> - when regulators permit a regulated firm to cover its costs and to make a normal level of profit. </a:t>
            </a:r>
            <a:endParaRPr lang="en-US" sz="2600" dirty="0" smtClean="0">
              <a:latin typeface="+mn-lt"/>
            </a:endParaRPr>
          </a:p>
          <a:p>
            <a:pPr lvl="0" defTabSz="457200" fontAlgn="base">
              <a:spcBef>
                <a:spcPct val="0"/>
              </a:spcBef>
              <a:spcAft>
                <a:spcPts val="1200"/>
              </a:spcAft>
              <a:buClrTx/>
            </a:pPr>
            <a:r>
              <a:rPr lang="en-US" sz="2600" b="1" dirty="0" smtClean="0">
                <a:latin typeface="+mn-lt"/>
              </a:rPr>
              <a:t>Price </a:t>
            </a:r>
            <a:r>
              <a:rPr lang="en-US" sz="2600" b="1" dirty="0">
                <a:latin typeface="+mn-lt"/>
              </a:rPr>
              <a:t>cap regulation</a:t>
            </a:r>
            <a:r>
              <a:rPr lang="en-US" sz="2600" dirty="0">
                <a:latin typeface="+mn-lt"/>
              </a:rPr>
              <a:t> - when the regulator sets a price that a firm cannot exceed over the next few years.</a:t>
            </a: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17</a:t>
            </a:fld>
            <a:endParaRPr lang="en-US" sz="1600" dirty="0">
              <a:solidFill>
                <a:schemeClr val="tx1"/>
              </a:solidFill>
            </a:endParaRPr>
          </a:p>
        </p:txBody>
      </p:sp>
    </p:spTree>
    <p:extLst>
      <p:ext uri="{BB962C8B-B14F-4D97-AF65-F5344CB8AC3E}">
        <p14:creationId xmlns:p14="http://schemas.microsoft.com/office/powerpoint/2010/main" val="1133073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Great Deregulation Experiment</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b="1" dirty="0" smtClean="0">
                <a:latin typeface="+mn-lt"/>
              </a:rPr>
              <a:t>Deregulation</a:t>
            </a:r>
            <a:r>
              <a:rPr lang="en-US" sz="2600" dirty="0" smtClean="0">
                <a:latin typeface="+mn-lt"/>
              </a:rPr>
              <a:t> </a:t>
            </a:r>
            <a:r>
              <a:rPr lang="en-US" sz="2600" dirty="0">
                <a:latin typeface="+mn-lt"/>
              </a:rPr>
              <a:t>- removing government controls over prices and </a:t>
            </a:r>
            <a:r>
              <a:rPr lang="en-US" sz="2600" dirty="0" smtClean="0">
                <a:latin typeface="+mn-lt"/>
              </a:rPr>
              <a:t>quantities.</a:t>
            </a:r>
          </a:p>
          <a:p>
            <a:pPr lvl="0" defTabSz="457200" fontAlgn="base">
              <a:spcBef>
                <a:spcPct val="0"/>
              </a:spcBef>
              <a:spcAft>
                <a:spcPts val="1200"/>
              </a:spcAft>
              <a:buClrTx/>
            </a:pPr>
            <a:r>
              <a:rPr lang="en-US" sz="2600" b="1" dirty="0" smtClean="0">
                <a:latin typeface="+mn-lt"/>
              </a:rPr>
              <a:t>Regulatory </a:t>
            </a:r>
            <a:r>
              <a:rPr lang="en-US" sz="2600" b="1" dirty="0">
                <a:latin typeface="+mn-lt"/>
              </a:rPr>
              <a:t>capture</a:t>
            </a:r>
            <a:r>
              <a:rPr lang="en-US" sz="2600" dirty="0">
                <a:latin typeface="+mn-lt"/>
              </a:rPr>
              <a:t> </a:t>
            </a:r>
            <a:r>
              <a:rPr lang="en-US" sz="2600" dirty="0" smtClean="0">
                <a:latin typeface="+mn-lt"/>
              </a:rPr>
              <a:t>– an instance of government failure in which the regulators advance the interests of the </a:t>
            </a:r>
            <a:r>
              <a:rPr lang="en-US" sz="2600" dirty="0">
                <a:latin typeface="+mn-lt"/>
              </a:rPr>
              <a:t>regulated </a:t>
            </a:r>
            <a:r>
              <a:rPr lang="en-US" sz="2600" dirty="0" smtClean="0">
                <a:latin typeface="+mn-lt"/>
              </a:rPr>
              <a:t>industry over the interests of the public.  </a:t>
            </a:r>
          </a:p>
          <a:p>
            <a:pPr lvl="1" defTabSz="457200" fontAlgn="base">
              <a:spcBef>
                <a:spcPct val="0"/>
              </a:spcBef>
              <a:spcAft>
                <a:spcPts val="1200"/>
              </a:spcAft>
            </a:pPr>
            <a:r>
              <a:rPr lang="en-US" sz="2200" dirty="0" smtClean="0">
                <a:latin typeface="+mn-lt"/>
              </a:rPr>
              <a:t>It is often accompanied by a “revolving door” between regulatory agencies and regulated industries.  </a:t>
            </a:r>
            <a:endParaRPr lang="en-US" sz="2200" dirty="0">
              <a:latin typeface="+mn-lt"/>
            </a:endParaRPr>
          </a:p>
          <a:p>
            <a:pPr lvl="0" defTabSz="457200" fontAlgn="base">
              <a:spcBef>
                <a:spcPct val="0"/>
              </a:spcBef>
              <a:spcAft>
                <a:spcPts val="1200"/>
              </a:spcAft>
              <a:buClrTx/>
            </a:pP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18</a:t>
            </a:fld>
            <a:endParaRPr lang="en-US" sz="1600" dirty="0">
              <a:solidFill>
                <a:schemeClr val="tx1"/>
              </a:solidFill>
            </a:endParaRPr>
          </a:p>
        </p:txBody>
      </p:sp>
    </p:spTree>
    <p:extLst>
      <p:ext uri="{BB962C8B-B14F-4D97-AF65-F5344CB8AC3E}">
        <p14:creationId xmlns:p14="http://schemas.microsoft.com/office/powerpoint/2010/main" val="1483581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Effects of Deregulation</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400" b="1" dirty="0" smtClean="0">
                <a:latin typeface="+mn-lt"/>
              </a:rPr>
              <a:t>Sarbanes-Oxley Act</a:t>
            </a:r>
            <a:r>
              <a:rPr lang="en-US" sz="2400" dirty="0" smtClean="0">
                <a:latin typeface="+mn-lt"/>
              </a:rPr>
              <a:t> - </a:t>
            </a:r>
            <a:r>
              <a:rPr lang="en-US" sz="2400" dirty="0">
                <a:latin typeface="+mn-lt"/>
              </a:rPr>
              <a:t>designed to increase confidence in financial information provided by public corporations to protect investors from accounting </a:t>
            </a:r>
            <a:r>
              <a:rPr lang="en-US" sz="2400" dirty="0" smtClean="0">
                <a:latin typeface="+mn-lt"/>
              </a:rPr>
              <a:t>fraud.</a:t>
            </a:r>
          </a:p>
          <a:p>
            <a:pPr lvl="0" defTabSz="457200" fontAlgn="base">
              <a:spcBef>
                <a:spcPct val="0"/>
              </a:spcBef>
              <a:spcAft>
                <a:spcPts val="1200"/>
              </a:spcAft>
              <a:buClrTx/>
            </a:pPr>
            <a:r>
              <a:rPr lang="en-US" sz="2400" b="1" dirty="0" smtClean="0">
                <a:latin typeface="+mn-lt"/>
              </a:rPr>
              <a:t>Dodd-Frank Act</a:t>
            </a:r>
            <a:r>
              <a:rPr lang="en-US" sz="2400" dirty="0" smtClean="0">
                <a:latin typeface="+mn-lt"/>
              </a:rPr>
              <a:t> - </a:t>
            </a:r>
            <a:r>
              <a:rPr lang="en-US" sz="2400" dirty="0">
                <a:latin typeface="+mn-lt"/>
              </a:rPr>
              <a:t>“To promote the financial stability of the United States by improving accountability and transparency in the financial system, to end “too big to fail,” to protect the American taxpayer by ending bailouts, [and] to protect consumers from abusive financial services practices…”</a:t>
            </a: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6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19</a:t>
            </a:fld>
            <a:endParaRPr lang="en-US" sz="1600" dirty="0">
              <a:solidFill>
                <a:schemeClr val="tx1"/>
              </a:solidFill>
            </a:endParaRPr>
          </a:p>
        </p:txBody>
      </p:sp>
    </p:spTree>
    <p:extLst>
      <p:ext uri="{BB962C8B-B14F-4D97-AF65-F5344CB8AC3E}">
        <p14:creationId xmlns:p14="http://schemas.microsoft.com/office/powerpoint/2010/main" val="2594232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640080" y="274320"/>
            <a:ext cx="7863840" cy="109728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600"/>
              <a:buFont typeface="Helvetica Neue"/>
              <a:buNone/>
            </a:pPr>
            <a:r>
              <a:rPr lang="en-US" sz="3600" dirty="0">
                <a:solidFill>
                  <a:srgbClr val="C00000"/>
                </a:solidFill>
                <a:latin typeface="+mn-lt"/>
              </a:rPr>
              <a:t>Acknowledgments</a:t>
            </a:r>
            <a:endParaRPr sz="3600" dirty="0">
              <a:solidFill>
                <a:srgbClr val="C00000"/>
              </a:solidFill>
              <a:latin typeface="+mn-lt"/>
            </a:endParaRPr>
          </a:p>
        </p:txBody>
      </p:sp>
      <p:sp>
        <p:nvSpPr>
          <p:cNvPr id="91" name="Google Shape;91;p13"/>
          <p:cNvSpPr txBox="1">
            <a:spLocks noGrp="1"/>
          </p:cNvSpPr>
          <p:nvPr>
            <p:ph type="body" idx="1"/>
          </p:nvPr>
        </p:nvSpPr>
        <p:spPr>
          <a:xfrm>
            <a:off x="640080" y="1825625"/>
            <a:ext cx="7863840" cy="4114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sz="2600" dirty="0">
                <a:latin typeface="+mn-lt"/>
              </a:rPr>
              <a:t>This PowerPoint presentation is based on and includes content derived from the following OER resource:</a:t>
            </a:r>
            <a:endParaRPr sz="2600" dirty="0">
              <a:latin typeface="+mn-lt"/>
            </a:endParaRPr>
          </a:p>
          <a:p>
            <a:pPr marL="0" lvl="0" indent="0" algn="ctr" rtl="0">
              <a:lnSpc>
                <a:spcPct val="90000"/>
              </a:lnSpc>
              <a:spcBef>
                <a:spcPts val="1000"/>
              </a:spcBef>
              <a:spcAft>
                <a:spcPts val="0"/>
              </a:spcAft>
              <a:buClr>
                <a:schemeClr val="dk1"/>
              </a:buClr>
              <a:buSzPts val="2400"/>
              <a:buNone/>
            </a:pPr>
            <a:r>
              <a:rPr lang="en-US" sz="2600" b="1" dirty="0" smtClean="0">
                <a:latin typeface="+mn-lt"/>
              </a:rPr>
              <a:t>Principles </a:t>
            </a:r>
            <a:r>
              <a:rPr lang="en-US" sz="2600" b="1" dirty="0">
                <a:latin typeface="+mn-lt"/>
              </a:rPr>
              <a:t>of Microeconomics</a:t>
            </a:r>
            <a:endParaRPr sz="2600" dirty="0">
              <a:latin typeface="+mn-lt"/>
            </a:endParaRPr>
          </a:p>
          <a:p>
            <a:pPr marL="0" lvl="0" indent="0" algn="ctr" rtl="0">
              <a:lnSpc>
                <a:spcPct val="90000"/>
              </a:lnSpc>
              <a:spcBef>
                <a:spcPts val="1000"/>
              </a:spcBef>
              <a:spcAft>
                <a:spcPts val="0"/>
              </a:spcAft>
              <a:buClr>
                <a:schemeClr val="dk1"/>
              </a:buClr>
              <a:buSzPts val="2400"/>
              <a:buNone/>
            </a:pPr>
            <a:r>
              <a:rPr lang="en-US" sz="2600" dirty="0">
                <a:latin typeface="+mn-lt"/>
              </a:rPr>
              <a:t>An OpenStax book used for this course may be downloaded for free at:</a:t>
            </a:r>
            <a:endParaRPr sz="2600" dirty="0">
              <a:latin typeface="+mn-lt"/>
            </a:endParaRPr>
          </a:p>
          <a:p>
            <a:pPr marL="0" lvl="0" indent="0" algn="ctr">
              <a:buClr>
                <a:schemeClr val="dk1"/>
              </a:buClr>
              <a:buSzPts val="2400"/>
              <a:buNone/>
            </a:pPr>
            <a:r>
              <a:rPr lang="en-US" sz="2200" dirty="0">
                <a:latin typeface="+mn-lt"/>
                <a:hlinkClick r:id="rId3"/>
              </a:rPr>
              <a:t>https://</a:t>
            </a:r>
            <a:r>
              <a:rPr lang="en-US" sz="2200" dirty="0" smtClean="0">
                <a:latin typeface="+mn-lt"/>
                <a:hlinkClick r:id="rId3"/>
              </a:rPr>
              <a:t>openstax.org/details/books/principles-microeconomics-2e</a:t>
            </a:r>
            <a:endParaRPr lang="en-US" sz="2200" dirty="0" smtClean="0">
              <a:latin typeface="+mn-lt"/>
              <a:hlinkClick r:id="rId4"/>
            </a:endParaRPr>
          </a:p>
        </p:txBody>
      </p:sp>
      <p:cxnSp>
        <p:nvCxnSpPr>
          <p:cNvPr id="92" name="Google Shape;92;p13"/>
          <p:cNvCxnSpPr/>
          <p:nvPr/>
        </p:nvCxnSpPr>
        <p:spPr>
          <a:xfrm>
            <a:off x="0" y="6126480"/>
            <a:ext cx="9144000" cy="0"/>
          </a:xfrm>
          <a:prstGeom prst="straightConnector1">
            <a:avLst/>
          </a:prstGeom>
          <a:noFill/>
          <a:ln w="25400" cap="flat" cmpd="sng">
            <a:solidFill>
              <a:srgbClr val="C00000"/>
            </a:solidFill>
            <a:prstDash val="solid"/>
            <a:miter lim="800000"/>
            <a:headEnd type="none" w="sm" len="sm"/>
            <a:tailEnd type="none" w="sm" len="sm"/>
          </a:ln>
        </p:spPr>
      </p:cxnSp>
      <p:sp>
        <p:nvSpPr>
          <p:cNvPr id="93" name="Google Shape;93;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600">
                <a:solidFill>
                  <a:schemeClr val="tx1"/>
                </a:solidFill>
              </a:rPr>
              <a:t>2</a:t>
            </a:fld>
            <a:endParaRPr sz="1600" dirty="0">
              <a:solidFill>
                <a:schemeClr val="tx1"/>
              </a:solidFill>
            </a:endParaRPr>
          </a:p>
        </p:txBody>
      </p:sp>
    </p:spTree>
    <p:extLst>
      <p:ext uri="{BB962C8B-B14F-4D97-AF65-F5344CB8AC3E}">
        <p14:creationId xmlns:p14="http://schemas.microsoft.com/office/powerpoint/2010/main" val="1295292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Regulation and Deregulation of U.S. Airlines </a:t>
            </a:r>
            <a:r>
              <a:rPr lang="en-US" sz="3200" dirty="0" smtClean="0">
                <a:solidFill>
                  <a:srgbClr val="C00000"/>
                </a:solidFill>
                <a:latin typeface="+mn-lt"/>
              </a:rPr>
              <a:t>(1 of 2)</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572000"/>
          </a:xfrm>
          <a:ln>
            <a:noFill/>
          </a:ln>
        </p:spPr>
        <p:txBody>
          <a:bodyPr>
            <a:normAutofit fontScale="70000" lnSpcReduction="20000"/>
          </a:bodyPr>
          <a:lstStyle/>
          <a:p>
            <a:pPr lvl="0" defTabSz="457200" fontAlgn="base">
              <a:spcBef>
                <a:spcPct val="0"/>
              </a:spcBef>
              <a:spcAft>
                <a:spcPts val="1200"/>
              </a:spcAft>
              <a:buClrTx/>
            </a:pPr>
            <a:r>
              <a:rPr lang="en-US" sz="3400" b="1" dirty="0" smtClean="0">
                <a:latin typeface="+mn-lt"/>
              </a:rPr>
              <a:t>1926 </a:t>
            </a:r>
            <a:r>
              <a:rPr lang="en-US" sz="3400" dirty="0" smtClean="0">
                <a:latin typeface="+mn-lt"/>
              </a:rPr>
              <a:t>– First U.S</a:t>
            </a:r>
            <a:r>
              <a:rPr lang="en-US" sz="3400" dirty="0">
                <a:latin typeface="+mn-lt"/>
              </a:rPr>
              <a:t>. government regulation of airline industry, giving airlines permission to fly certain routes based on mail delivery </a:t>
            </a:r>
            <a:r>
              <a:rPr lang="en-US" sz="3400" dirty="0" smtClean="0">
                <a:latin typeface="+mn-lt"/>
              </a:rPr>
              <a:t>needs.</a:t>
            </a:r>
          </a:p>
          <a:p>
            <a:pPr lvl="0" defTabSz="457200" fontAlgn="base">
              <a:spcBef>
                <a:spcPct val="0"/>
              </a:spcBef>
              <a:spcAft>
                <a:spcPts val="1200"/>
              </a:spcAft>
              <a:buClrTx/>
            </a:pPr>
            <a:r>
              <a:rPr lang="en-US" sz="3400" b="1" dirty="0" smtClean="0">
                <a:latin typeface="+mn-lt"/>
              </a:rPr>
              <a:t>1934</a:t>
            </a:r>
            <a:r>
              <a:rPr lang="en-US" sz="3400" dirty="0" smtClean="0">
                <a:latin typeface="+mn-lt"/>
              </a:rPr>
              <a:t> </a:t>
            </a:r>
            <a:r>
              <a:rPr lang="en-US" sz="3400" dirty="0">
                <a:latin typeface="+mn-lt"/>
              </a:rPr>
              <a:t>- Antitrust authorities charged the Postmaster General with colluding with the major airlines to monopolize the nation’s </a:t>
            </a:r>
            <a:r>
              <a:rPr lang="en-US" sz="3400" dirty="0" smtClean="0">
                <a:latin typeface="+mn-lt"/>
              </a:rPr>
              <a:t>airways.</a:t>
            </a:r>
          </a:p>
          <a:p>
            <a:pPr lvl="0" defTabSz="457200" fontAlgn="base">
              <a:spcBef>
                <a:spcPct val="0"/>
              </a:spcBef>
              <a:spcAft>
                <a:spcPts val="1200"/>
              </a:spcAft>
              <a:buClrTx/>
            </a:pPr>
            <a:r>
              <a:rPr lang="en-US" sz="3400" b="1" dirty="0" smtClean="0">
                <a:latin typeface="+mn-lt"/>
              </a:rPr>
              <a:t>1938</a:t>
            </a:r>
            <a:r>
              <a:rPr lang="en-US" sz="3400" dirty="0" smtClean="0">
                <a:latin typeface="+mn-lt"/>
              </a:rPr>
              <a:t> </a:t>
            </a:r>
            <a:r>
              <a:rPr lang="en-US" sz="3400" dirty="0">
                <a:latin typeface="+mn-lt"/>
              </a:rPr>
              <a:t>- U.S. government created the Civil Aeronautics Board (CAB) to regulate airfares and routes </a:t>
            </a:r>
            <a:r>
              <a:rPr lang="en-US" sz="3400" dirty="0" smtClean="0">
                <a:latin typeface="+mn-lt"/>
              </a:rPr>
              <a:t>instead.</a:t>
            </a:r>
          </a:p>
          <a:p>
            <a:pPr lvl="0" defTabSz="457200" fontAlgn="base">
              <a:spcBef>
                <a:spcPct val="0"/>
              </a:spcBef>
              <a:spcAft>
                <a:spcPts val="1200"/>
              </a:spcAft>
              <a:buClrTx/>
            </a:pPr>
            <a:r>
              <a:rPr lang="en-US" sz="3400" b="1" dirty="0" smtClean="0">
                <a:latin typeface="+mn-lt"/>
              </a:rPr>
              <a:t>1978</a:t>
            </a:r>
            <a:r>
              <a:rPr lang="en-US" sz="3400" dirty="0" smtClean="0">
                <a:latin typeface="+mn-lt"/>
              </a:rPr>
              <a:t> </a:t>
            </a:r>
            <a:r>
              <a:rPr lang="en-US" sz="3400" dirty="0">
                <a:latin typeface="+mn-lt"/>
              </a:rPr>
              <a:t>- Airline Deregulation Act took the government out of </a:t>
            </a:r>
            <a:r>
              <a:rPr lang="en-US" sz="3400" dirty="0" smtClean="0">
                <a:latin typeface="+mn-lt"/>
              </a:rPr>
              <a:t>the </a:t>
            </a:r>
            <a:r>
              <a:rPr lang="en-US" sz="3400" dirty="0">
                <a:latin typeface="+mn-lt"/>
              </a:rPr>
              <a:t>business of determining airfares and </a:t>
            </a:r>
            <a:r>
              <a:rPr lang="en-US" sz="3400" dirty="0" smtClean="0">
                <a:latin typeface="+mn-lt"/>
              </a:rPr>
              <a:t>schedules.</a:t>
            </a:r>
          </a:p>
          <a:p>
            <a:pPr lvl="0" defTabSz="457200" fontAlgn="base">
              <a:spcBef>
                <a:spcPct val="0"/>
              </a:spcBef>
              <a:spcAft>
                <a:spcPts val="1200"/>
              </a:spcAft>
              <a:buClrTx/>
            </a:pPr>
            <a:r>
              <a:rPr lang="en-US" sz="3400" b="1" dirty="0" smtClean="0">
                <a:latin typeface="+mn-lt"/>
              </a:rPr>
              <a:t>30 years after</a:t>
            </a:r>
            <a:r>
              <a:rPr lang="en-US" sz="3400" dirty="0" smtClean="0">
                <a:latin typeface="+mn-lt"/>
              </a:rPr>
              <a:t>: </a:t>
            </a:r>
            <a:r>
              <a:rPr lang="en-US" sz="3400" dirty="0">
                <a:latin typeface="+mn-lt"/>
              </a:rPr>
              <a:t>greater competition from deregulation, reduced airfares, increased efficiency, offered more service, increased jobs.</a:t>
            </a: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20</a:t>
            </a:fld>
            <a:endParaRPr lang="en-US" sz="1600" dirty="0">
              <a:solidFill>
                <a:schemeClr val="tx1"/>
              </a:solidFill>
            </a:endParaRPr>
          </a:p>
        </p:txBody>
      </p:sp>
    </p:spTree>
    <p:extLst>
      <p:ext uri="{BB962C8B-B14F-4D97-AF65-F5344CB8AC3E}">
        <p14:creationId xmlns:p14="http://schemas.microsoft.com/office/powerpoint/2010/main" val="3550193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Regulation and Deregulation of U.S. Airlines </a:t>
            </a:r>
            <a:r>
              <a:rPr lang="en-US" sz="3200" dirty="0" smtClean="0">
                <a:solidFill>
                  <a:srgbClr val="C00000"/>
                </a:solidFill>
                <a:latin typeface="+mn-lt"/>
              </a:rPr>
              <a:t>(2 of 2)</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3840480"/>
          </a:xfrm>
          <a:ln>
            <a:noFill/>
          </a:ln>
        </p:spPr>
        <p:txBody>
          <a:bodyPr>
            <a:normAutofit/>
          </a:bodyPr>
          <a:lstStyle/>
          <a:p>
            <a:pPr marL="0" indent="0" defTabSz="457200" fontAlgn="base">
              <a:spcBef>
                <a:spcPct val="0"/>
              </a:spcBef>
              <a:spcAft>
                <a:spcPts val="1200"/>
              </a:spcAft>
              <a:buNone/>
            </a:pPr>
            <a:r>
              <a:rPr lang="en-US" sz="2400" u="sng" dirty="0" smtClean="0">
                <a:latin typeface="+mn-lt"/>
              </a:rPr>
              <a:t>Questions</a:t>
            </a:r>
            <a:r>
              <a:rPr lang="en-US" sz="2400" dirty="0" smtClean="0">
                <a:latin typeface="+mn-lt"/>
              </a:rPr>
              <a:t>:</a:t>
            </a:r>
          </a:p>
          <a:p>
            <a:pPr defTabSz="457200" fontAlgn="base">
              <a:spcBef>
                <a:spcPct val="0"/>
              </a:spcBef>
              <a:spcAft>
                <a:spcPts val="1200"/>
              </a:spcAft>
            </a:pPr>
            <a:r>
              <a:rPr lang="en-US" sz="2400" dirty="0" smtClean="0">
                <a:latin typeface="+mn-lt"/>
              </a:rPr>
              <a:t>Since </a:t>
            </a:r>
            <a:r>
              <a:rPr lang="en-US" sz="2400" dirty="0">
                <a:latin typeface="+mn-lt"/>
              </a:rPr>
              <a:t>deregulation, how has a string of mergers raised concerns over how competition might be compromised</a:t>
            </a:r>
            <a:r>
              <a:rPr lang="en-US" sz="2400" dirty="0" smtClean="0">
                <a:latin typeface="+mn-lt"/>
              </a:rPr>
              <a:t>?</a:t>
            </a:r>
          </a:p>
          <a:p>
            <a:pPr defTabSz="457200" fontAlgn="base">
              <a:spcBef>
                <a:spcPct val="0"/>
              </a:spcBef>
              <a:spcAft>
                <a:spcPts val="1200"/>
              </a:spcAft>
            </a:pPr>
            <a:r>
              <a:rPr lang="en-US" sz="2400" dirty="0" smtClean="0">
                <a:latin typeface="+mn-lt"/>
              </a:rPr>
              <a:t>Has </a:t>
            </a:r>
            <a:r>
              <a:rPr lang="en-US" sz="2400" dirty="0">
                <a:latin typeface="+mn-lt"/>
              </a:rPr>
              <a:t>it affected the consumer product and demand for it?</a:t>
            </a:r>
          </a:p>
          <a:p>
            <a:pPr lvl="0" defTabSz="457200" fontAlgn="base">
              <a:spcBef>
                <a:spcPct val="0"/>
              </a:spcBef>
              <a:spcAft>
                <a:spcPts val="1200"/>
              </a:spcAft>
              <a:buClrTx/>
            </a:pPr>
            <a:endParaRPr lang="en-US" sz="3600"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21</a:t>
            </a:fld>
            <a:endParaRPr lang="en-US" sz="1600" dirty="0">
              <a:solidFill>
                <a:schemeClr val="tx1"/>
              </a:solidFill>
            </a:endParaRPr>
          </a:p>
        </p:txBody>
      </p:sp>
    </p:spTree>
    <p:extLst>
      <p:ext uri="{BB962C8B-B14F-4D97-AF65-F5344CB8AC3E}">
        <p14:creationId xmlns:p14="http://schemas.microsoft.com/office/powerpoint/2010/main" val="1725292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Key Questions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What are corporate mergers and acquisitions and how do they affect competition?</a:t>
            </a:r>
          </a:p>
          <a:p>
            <a:r>
              <a:rPr lang="en-US" sz="2600" dirty="0" smtClean="0">
                <a:latin typeface="+mn-lt"/>
              </a:rPr>
              <a:t>How do we measure monopoly power?</a:t>
            </a:r>
          </a:p>
          <a:p>
            <a:r>
              <a:rPr lang="en-US" sz="2600" dirty="0" smtClean="0">
                <a:latin typeface="+mn-lt"/>
              </a:rPr>
              <a:t>How has measurement of monopoly power changed over time?</a:t>
            </a:r>
          </a:p>
          <a:p>
            <a:r>
              <a:rPr lang="en-US" sz="2600" dirty="0" smtClean="0">
                <a:latin typeface="+mn-lt"/>
              </a:rPr>
              <a:t>How do we regulate natural monopolies?</a:t>
            </a:r>
          </a:p>
          <a:p>
            <a:r>
              <a:rPr lang="en-US" sz="2600" dirty="0" smtClean="0">
                <a:latin typeface="+mn-lt"/>
              </a:rPr>
              <a:t>What is deregulation and how has it affected competition and performance?</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a:t>
            </a:fld>
            <a:endParaRPr lang="en-US" sz="1600" dirty="0">
              <a:solidFill>
                <a:schemeClr val="tx1"/>
              </a:solidFill>
            </a:endParaRPr>
          </a:p>
        </p:txBody>
      </p:sp>
    </p:spTree>
    <p:extLst>
      <p:ext uri="{BB962C8B-B14F-4D97-AF65-F5344CB8AC3E}">
        <p14:creationId xmlns:p14="http://schemas.microsoft.com/office/powerpoint/2010/main" val="1705264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Oligopoly vs. Competitors in the Marketplace</a:t>
            </a:r>
            <a:endParaRPr lang="en-US" sz="3600" dirty="0">
              <a:solidFill>
                <a:srgbClr val="C00000"/>
              </a:solidFill>
              <a:latin typeface="+mn-lt"/>
            </a:endParaRPr>
          </a:p>
        </p:txBody>
      </p:sp>
      <p:sp>
        <p:nvSpPr>
          <p:cNvPr id="3" name="Content Placeholder 2"/>
          <p:cNvSpPr>
            <a:spLocks noGrp="1"/>
          </p:cNvSpPr>
          <p:nvPr>
            <p:ph idx="1"/>
          </p:nvPr>
        </p:nvSpPr>
        <p:spPr>
          <a:xfrm>
            <a:off x="640080" y="4846320"/>
            <a:ext cx="7863840" cy="1280160"/>
          </a:xfrm>
          <a:ln>
            <a:noFill/>
          </a:ln>
        </p:spPr>
        <p:txBody>
          <a:bodyPr>
            <a:normAutofit fontScale="77500" lnSpcReduction="20000"/>
          </a:bodyPr>
          <a:lstStyle/>
          <a:p>
            <a:pPr lvl="0" defTabSz="457200" fontAlgn="base">
              <a:spcBef>
                <a:spcPct val="0"/>
              </a:spcBef>
              <a:spcAft>
                <a:spcPts val="1200"/>
              </a:spcAft>
              <a:buClrTx/>
            </a:pPr>
            <a:r>
              <a:rPr lang="en-US" sz="2300" dirty="0" smtClean="0">
                <a:latin typeface="+mn-lt"/>
              </a:rPr>
              <a:t>Large </a:t>
            </a:r>
            <a:r>
              <a:rPr lang="en-US" sz="2300" dirty="0">
                <a:latin typeface="+mn-lt"/>
              </a:rPr>
              <a:t>corporations, such as the natural gas producer Kinder Morgan, can bring economies of scale to the marketplace. </a:t>
            </a:r>
            <a:endParaRPr lang="en-US" sz="2300" dirty="0" smtClean="0">
              <a:latin typeface="+mn-lt"/>
            </a:endParaRPr>
          </a:p>
          <a:p>
            <a:pPr lvl="0" defTabSz="457200" fontAlgn="base">
              <a:spcBef>
                <a:spcPct val="0"/>
              </a:spcBef>
              <a:spcAft>
                <a:spcPts val="1200"/>
              </a:spcAft>
              <a:buClrTx/>
            </a:pPr>
            <a:r>
              <a:rPr lang="en-US" sz="2300" dirty="0" smtClean="0">
                <a:latin typeface="+mn-lt"/>
              </a:rPr>
              <a:t>Will </a:t>
            </a:r>
            <a:r>
              <a:rPr lang="en-US" sz="2300" dirty="0">
                <a:latin typeface="+mn-lt"/>
              </a:rPr>
              <a:t>that benefit consumers, or is more competition better?</a:t>
            </a:r>
            <a:r>
              <a:rPr lang="en-US" sz="2300" dirty="0">
                <a:solidFill>
                  <a:srgbClr val="000000"/>
                </a:solidFill>
                <a:latin typeface="+mn-lt"/>
                <a:ea typeface="Arial"/>
                <a:cs typeface="Arial"/>
                <a:sym typeface="Arial"/>
              </a:rPr>
              <a:t> </a:t>
            </a:r>
          </a:p>
          <a:p>
            <a:pPr marL="0" lvl="0" indent="-69850">
              <a:spcBef>
                <a:spcPts val="0"/>
              </a:spcBef>
              <a:buClr>
                <a:schemeClr val="dk1"/>
              </a:buClr>
              <a:buSzPct val="61111"/>
              <a:buNone/>
            </a:pPr>
            <a:endParaRPr lang="en-US" sz="1600" dirty="0"/>
          </a:p>
          <a:p>
            <a:pPr marL="0" lvl="0" indent="-69850" algn="ctr">
              <a:spcBef>
                <a:spcPts val="0"/>
              </a:spcBef>
              <a:buClr>
                <a:schemeClr val="dk1"/>
              </a:buClr>
              <a:buSzPct val="61111"/>
              <a:buNone/>
            </a:pPr>
            <a:r>
              <a:rPr lang="en-US" sz="1700" dirty="0" smtClean="0">
                <a:solidFill>
                  <a:srgbClr val="000000"/>
                </a:solidFill>
                <a:latin typeface="+mn-lt"/>
                <a:ea typeface="Arial"/>
                <a:cs typeface="Arial"/>
                <a:sym typeface="Arial"/>
              </a:rPr>
              <a:t>(Photo credit</a:t>
            </a:r>
            <a:r>
              <a:rPr lang="en-US" sz="1700" dirty="0">
                <a:solidFill>
                  <a:srgbClr val="000000"/>
                </a:solidFill>
                <a:latin typeface="+mn-lt"/>
                <a:ea typeface="Arial"/>
                <a:cs typeface="Arial"/>
                <a:sym typeface="Arial"/>
              </a:rPr>
              <a:t>: modification of work by Derrick Coetzee/Flickr Creative Commons)</a:t>
            </a:r>
          </a:p>
          <a:p>
            <a:pPr lvl="0" defTabSz="457200" fontAlgn="base">
              <a:spcBef>
                <a:spcPct val="0"/>
              </a:spcBef>
              <a:spcAft>
                <a:spcPts val="1200"/>
              </a:spcAft>
              <a:buClrTx/>
            </a:pPr>
            <a:endParaRPr lang="en-US" sz="1800"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4</a:t>
            </a:fld>
            <a:endParaRPr lang="en-US" sz="1600" dirty="0">
              <a:solidFill>
                <a:schemeClr val="tx1"/>
              </a:solidFill>
            </a:endParaRPr>
          </a:p>
        </p:txBody>
      </p:sp>
      <p:pic>
        <p:nvPicPr>
          <p:cNvPr id="6" name="Picture Placeholder 2"/>
          <p:cNvPicPr>
            <a:picLocks noChangeAspect="1"/>
          </p:cNvPicPr>
          <p:nvPr/>
        </p:nvPicPr>
        <p:blipFill>
          <a:blip r:embed="rId2">
            <a:extLst>
              <a:ext uri="{28A0092B-C50C-407E-A947-70E740481C1C}">
                <a14:useLocalDpi xmlns:a14="http://schemas.microsoft.com/office/drawing/2010/main" val="0"/>
              </a:ext>
            </a:extLst>
          </a:blip>
          <a:srcRect t="17487" b="17487"/>
          <a:stretch>
            <a:fillRect/>
          </a:stretch>
        </p:blipFill>
        <p:spPr>
          <a:xfrm>
            <a:off x="731520" y="1463040"/>
            <a:ext cx="7680960" cy="3334268"/>
          </a:xfrm>
          <a:prstGeom prst="rect">
            <a:avLst/>
          </a:prstGeom>
        </p:spPr>
      </p:pic>
    </p:spTree>
    <p:extLst>
      <p:ext uri="{BB962C8B-B14F-4D97-AF65-F5344CB8AC3E}">
        <p14:creationId xmlns:p14="http://schemas.microsoft.com/office/powerpoint/2010/main" val="301811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Corporate Mergers and Acquisitions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b="1" dirty="0" smtClean="0">
                <a:latin typeface="+mn-lt"/>
              </a:rPr>
              <a:t>Merger</a:t>
            </a:r>
            <a:r>
              <a:rPr lang="en-US" sz="2600" dirty="0" smtClean="0">
                <a:latin typeface="+mn-lt"/>
              </a:rPr>
              <a:t> </a:t>
            </a:r>
            <a:r>
              <a:rPr lang="en-US" sz="2600" dirty="0">
                <a:latin typeface="+mn-lt"/>
              </a:rPr>
              <a:t>-  when two </a:t>
            </a:r>
            <a:r>
              <a:rPr lang="en-US" sz="2600" dirty="0" smtClean="0">
                <a:latin typeface="+mn-lt"/>
              </a:rPr>
              <a:t>separate </a:t>
            </a:r>
            <a:r>
              <a:rPr lang="en-US" sz="2600" dirty="0">
                <a:latin typeface="+mn-lt"/>
              </a:rPr>
              <a:t>firms combine to become a single </a:t>
            </a:r>
            <a:r>
              <a:rPr lang="en-US" sz="2600" dirty="0" smtClean="0">
                <a:latin typeface="+mn-lt"/>
              </a:rPr>
              <a:t>firm.</a:t>
            </a:r>
          </a:p>
          <a:p>
            <a:pPr lvl="0" defTabSz="457200" fontAlgn="base">
              <a:spcBef>
                <a:spcPct val="0"/>
              </a:spcBef>
              <a:spcAft>
                <a:spcPts val="1200"/>
              </a:spcAft>
              <a:buClrTx/>
            </a:pPr>
            <a:r>
              <a:rPr lang="en-US" sz="2600" b="1" dirty="0" smtClean="0">
                <a:latin typeface="+mn-lt"/>
              </a:rPr>
              <a:t>Acquisition</a:t>
            </a:r>
            <a:r>
              <a:rPr lang="en-US" sz="2600" dirty="0" smtClean="0">
                <a:latin typeface="+mn-lt"/>
              </a:rPr>
              <a:t> </a:t>
            </a:r>
            <a:r>
              <a:rPr lang="en-US" sz="2600" dirty="0">
                <a:latin typeface="+mn-lt"/>
              </a:rPr>
              <a:t>- when one firm purchases another.</a:t>
            </a: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5</a:t>
            </a:fld>
            <a:endParaRPr lang="en-US" sz="1600" dirty="0">
              <a:solidFill>
                <a:schemeClr val="tx1"/>
              </a:solidFill>
            </a:endParaRPr>
          </a:p>
        </p:txBody>
      </p:sp>
    </p:spTree>
    <p:extLst>
      <p:ext uri="{BB962C8B-B14F-4D97-AF65-F5344CB8AC3E}">
        <p14:creationId xmlns:p14="http://schemas.microsoft.com/office/powerpoint/2010/main" val="1548639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Number and Size of Mergers</a:t>
            </a:r>
            <a:endParaRPr lang="en-US" sz="3600" dirty="0">
              <a:solidFill>
                <a:srgbClr val="C00000"/>
              </a:solidFill>
              <a:latin typeface="+mn-lt"/>
            </a:endParaRPr>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 y="4663440"/>
            <a:ext cx="7863840" cy="1605568"/>
          </a:xfrm>
          <a:prstGeom prst="rect">
            <a:avLst/>
          </a:prstGeom>
          <a:noFill/>
        </p:spPr>
        <p:txBody>
          <a:bodyPr wrap="square" rtlCol="0">
            <a:spAutoFit/>
          </a:bodyPr>
          <a:lstStyle/>
          <a:p>
            <a:pPr marL="387350" lvl="0" indent="-285750">
              <a:buFont typeface="Arial" panose="020B0604020202020204" pitchFamily="34" charset="0"/>
              <a:buChar char="•"/>
            </a:pPr>
            <a:r>
              <a:rPr lang="en-US" dirty="0" smtClean="0">
                <a:solidFill>
                  <a:srgbClr val="000000"/>
                </a:solidFill>
                <a:ea typeface="Arial"/>
                <a:cs typeface="Arial"/>
                <a:sym typeface="Arial"/>
              </a:rPr>
              <a:t>The </a:t>
            </a:r>
            <a:r>
              <a:rPr lang="en-US" dirty="0">
                <a:solidFill>
                  <a:srgbClr val="000000"/>
                </a:solidFill>
                <a:ea typeface="Arial"/>
                <a:cs typeface="Arial"/>
                <a:sym typeface="Arial"/>
              </a:rPr>
              <a:t>number of mergers in 1999-2000, 2006-2007, and 2014-15 were relatively high compared to the annual numbers seen at other times.</a:t>
            </a:r>
          </a:p>
          <a:p>
            <a:pPr marL="387350" lvl="0" indent="-285750">
              <a:spcAft>
                <a:spcPts val="1000"/>
              </a:spcAft>
              <a:buFont typeface="Arial" panose="020B0604020202020204" pitchFamily="34" charset="0"/>
              <a:buChar char="•"/>
            </a:pPr>
            <a:r>
              <a:rPr lang="en-US" dirty="0">
                <a:solidFill>
                  <a:srgbClr val="000000"/>
                </a:solidFill>
                <a:ea typeface="Arial"/>
                <a:cs typeface="Arial"/>
                <a:sym typeface="Arial"/>
              </a:rPr>
              <a:t>While 2001 and 2007 saw a high number of mergers, these were still only about half the number of mergers in 1999 and 2000. </a:t>
            </a:r>
          </a:p>
          <a:p>
            <a:endParaRPr lang="en-US" altLang="en-US" dirty="0">
              <a:solidFill>
                <a:prstClr val="black"/>
              </a:solidFill>
              <a:ea typeface="MS PGothic" panose="020B0600070205080204" pitchFamily="34" charset="-128"/>
              <a:cs typeface="Helvetica" panose="020B0604020202020204" pitchFamily="34" charset="0"/>
            </a:endParaRPr>
          </a:p>
        </p:txBody>
      </p: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6</a:t>
            </a:fld>
            <a:endParaRPr lang="en-US" sz="1600" dirty="0">
              <a:solidFill>
                <a:schemeClr val="tx1"/>
              </a:solidFill>
            </a:endParaRPr>
          </a:p>
        </p:txBody>
      </p:sp>
      <p:pic>
        <p:nvPicPr>
          <p:cNvPr id="10" name="Picture Placeholder 2"/>
          <p:cNvPicPr preferRelativeResize="0">
            <a:picLocks/>
          </p:cNvPicPr>
          <p:nvPr/>
        </p:nvPicPr>
        <p:blipFill>
          <a:blip r:embed="rId3">
            <a:extLst>
              <a:ext uri="{28A0092B-C50C-407E-A947-70E740481C1C}">
                <a14:useLocalDpi xmlns:a14="http://schemas.microsoft.com/office/drawing/2010/main" val="0"/>
              </a:ext>
            </a:extLst>
          </a:blip>
          <a:srcRect t="1357" b="1357"/>
          <a:stretch>
            <a:fillRect/>
          </a:stretch>
        </p:blipFill>
        <p:spPr>
          <a:xfrm>
            <a:off x="640080" y="1280160"/>
            <a:ext cx="7863840" cy="3383280"/>
          </a:xfrm>
          <a:prstGeom prst="rect">
            <a:avLst/>
          </a:prstGeom>
        </p:spPr>
      </p:pic>
    </p:spTree>
    <p:extLst>
      <p:ext uri="{BB962C8B-B14F-4D97-AF65-F5344CB8AC3E}">
        <p14:creationId xmlns:p14="http://schemas.microsoft.com/office/powerpoint/2010/main" val="2773321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Traditional Way of Measuring Monopoly Power</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480560"/>
          </a:xfrm>
          <a:ln>
            <a:noFill/>
          </a:ln>
        </p:spPr>
        <p:txBody>
          <a:bodyPr>
            <a:normAutofit fontScale="47500" lnSpcReduction="20000"/>
          </a:bodyPr>
          <a:lstStyle/>
          <a:p>
            <a:pPr lvl="0" defTabSz="457200" fontAlgn="base">
              <a:spcBef>
                <a:spcPct val="0"/>
              </a:spcBef>
              <a:spcAft>
                <a:spcPts val="1200"/>
              </a:spcAft>
              <a:buClrTx/>
            </a:pPr>
            <a:r>
              <a:rPr lang="en-US" sz="5100" dirty="0" smtClean="0">
                <a:latin typeface="+mn-lt"/>
              </a:rPr>
              <a:t>Regulators have </a:t>
            </a:r>
            <a:r>
              <a:rPr lang="en-US" sz="5100" dirty="0">
                <a:latin typeface="+mn-lt"/>
              </a:rPr>
              <a:t>tried to measure the </a:t>
            </a:r>
            <a:r>
              <a:rPr lang="en-US" sz="5100" u="sng" dirty="0">
                <a:latin typeface="+mn-lt"/>
              </a:rPr>
              <a:t>degree of monopoly power</a:t>
            </a:r>
            <a:r>
              <a:rPr lang="en-US" sz="5100" dirty="0">
                <a:latin typeface="+mn-lt"/>
              </a:rPr>
              <a:t> in an </a:t>
            </a:r>
            <a:r>
              <a:rPr lang="en-US" sz="5100" dirty="0" smtClean="0">
                <a:latin typeface="+mn-lt"/>
              </a:rPr>
              <a:t>industry by looking at how con.</a:t>
            </a:r>
          </a:p>
          <a:p>
            <a:pPr lvl="0" defTabSz="457200" fontAlgn="base">
              <a:spcBef>
                <a:spcPct val="0"/>
              </a:spcBef>
              <a:spcAft>
                <a:spcPts val="1200"/>
              </a:spcAft>
              <a:buClrTx/>
            </a:pPr>
            <a:r>
              <a:rPr lang="en-US" sz="5100" b="1" dirty="0" smtClean="0">
                <a:latin typeface="+mn-lt"/>
              </a:rPr>
              <a:t>Concentration </a:t>
            </a:r>
            <a:r>
              <a:rPr lang="en-US" sz="5100" b="1" dirty="0">
                <a:latin typeface="+mn-lt"/>
              </a:rPr>
              <a:t>ratio</a:t>
            </a:r>
            <a:r>
              <a:rPr lang="en-US" sz="5100" dirty="0">
                <a:latin typeface="+mn-lt"/>
              </a:rPr>
              <a:t> </a:t>
            </a:r>
            <a:r>
              <a:rPr lang="en-US" sz="5100" dirty="0" smtClean="0">
                <a:latin typeface="+mn-lt"/>
              </a:rPr>
              <a:t>– a traditional </a:t>
            </a:r>
            <a:r>
              <a:rPr lang="en-US" sz="5100" dirty="0">
                <a:latin typeface="+mn-lt"/>
              </a:rPr>
              <a:t>tool which measures </a:t>
            </a:r>
            <a:r>
              <a:rPr lang="en-US" sz="5100" dirty="0" smtClean="0">
                <a:latin typeface="+mn-lt"/>
              </a:rPr>
              <a:t>the market share of total </a:t>
            </a:r>
            <a:r>
              <a:rPr lang="en-US" sz="5100" dirty="0">
                <a:latin typeface="+mn-lt"/>
              </a:rPr>
              <a:t>sales in the industry </a:t>
            </a:r>
            <a:r>
              <a:rPr lang="en-US" sz="5100" dirty="0" smtClean="0">
                <a:latin typeface="+mn-lt"/>
              </a:rPr>
              <a:t>accounted </a:t>
            </a:r>
            <a:r>
              <a:rPr lang="en-US" sz="5100" dirty="0">
                <a:latin typeface="+mn-lt"/>
              </a:rPr>
              <a:t>for by the largest firms, typically the </a:t>
            </a:r>
            <a:r>
              <a:rPr lang="en-US" sz="5100" dirty="0" smtClean="0">
                <a:latin typeface="+mn-lt"/>
              </a:rPr>
              <a:t>largest four to </a:t>
            </a:r>
            <a:r>
              <a:rPr lang="en-US" sz="5100" dirty="0">
                <a:latin typeface="+mn-lt"/>
              </a:rPr>
              <a:t>eight </a:t>
            </a:r>
            <a:r>
              <a:rPr lang="en-US" sz="5100" dirty="0" smtClean="0">
                <a:latin typeface="+mn-lt"/>
              </a:rPr>
              <a:t>firms.</a:t>
            </a:r>
          </a:p>
          <a:p>
            <a:pPr lvl="1" defTabSz="457200" fontAlgn="base">
              <a:spcBef>
                <a:spcPct val="0"/>
              </a:spcBef>
              <a:spcAft>
                <a:spcPts val="1200"/>
              </a:spcAft>
            </a:pPr>
            <a:r>
              <a:rPr lang="en-US" sz="4600" b="1" dirty="0">
                <a:latin typeface="+mn-lt"/>
              </a:rPr>
              <a:t>Market share</a:t>
            </a:r>
            <a:r>
              <a:rPr lang="en-US" sz="4600" dirty="0">
                <a:latin typeface="+mn-lt"/>
              </a:rPr>
              <a:t> - each firm’s proportion of total sales in that </a:t>
            </a:r>
            <a:r>
              <a:rPr lang="en-US" sz="4600" dirty="0" smtClean="0">
                <a:latin typeface="+mn-lt"/>
              </a:rPr>
              <a:t>market</a:t>
            </a:r>
            <a:r>
              <a:rPr lang="en-US" sz="4600" dirty="0">
                <a:latin typeface="+mn-lt"/>
              </a:rPr>
              <a:t>.</a:t>
            </a:r>
          </a:p>
          <a:p>
            <a:pPr lvl="0" defTabSz="457200" fontAlgn="base">
              <a:spcBef>
                <a:spcPct val="0"/>
              </a:spcBef>
              <a:spcAft>
                <a:spcPts val="1200"/>
              </a:spcAft>
              <a:buClrTx/>
            </a:pPr>
            <a:r>
              <a:rPr lang="en-US" sz="5100" dirty="0" smtClean="0">
                <a:latin typeface="+mn-lt"/>
              </a:rPr>
              <a:t>Example:</a:t>
            </a:r>
            <a:r>
              <a:rPr lang="en-US" sz="5100" i="1" dirty="0" smtClean="0">
                <a:latin typeface="+mn-lt"/>
              </a:rPr>
              <a:t>  Five </a:t>
            </a:r>
            <a:r>
              <a:rPr lang="en-US" sz="5100" i="1" dirty="0">
                <a:latin typeface="+mn-lt"/>
              </a:rPr>
              <a:t>major publishers control 80% of the (higher education textbook) market, locking out competitors </a:t>
            </a:r>
            <a:endParaRPr lang="en-US" sz="5100" i="1" dirty="0" smtClean="0">
              <a:latin typeface="+mn-lt"/>
            </a:endParaRPr>
          </a:p>
          <a:p>
            <a:pPr lvl="1" defTabSz="457200" fontAlgn="base">
              <a:spcBef>
                <a:spcPct val="0"/>
              </a:spcBef>
              <a:spcAft>
                <a:spcPts val="1200"/>
              </a:spcAft>
            </a:pPr>
            <a:r>
              <a:rPr lang="en-US" sz="4600" dirty="0" smtClean="0">
                <a:latin typeface="+mn-lt"/>
              </a:rPr>
              <a:t>Covering </a:t>
            </a:r>
            <a:r>
              <a:rPr lang="en-US" sz="4600" dirty="0">
                <a:latin typeface="+mn-lt"/>
              </a:rPr>
              <a:t>the Cost: Why We Can No Longer Afford to Ignore High Textbook Prices; Ethan Senack and Robert Donoghue, The Student PIRGs, February, 2016, p. </a:t>
            </a:r>
            <a:r>
              <a:rPr lang="en-US" sz="4600" dirty="0" smtClean="0">
                <a:latin typeface="+mn-lt"/>
              </a:rPr>
              <a:t>4</a:t>
            </a:r>
          </a:p>
          <a:p>
            <a:pPr lvl="0" defTabSz="457200" fontAlgn="base">
              <a:spcBef>
                <a:spcPct val="0"/>
              </a:spcBef>
              <a:spcAft>
                <a:spcPts val="1200"/>
              </a:spcAft>
              <a:buClrTx/>
            </a:pPr>
            <a:endParaRPr lang="en-US" sz="38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7</a:t>
            </a:fld>
            <a:endParaRPr lang="en-US" sz="1600" dirty="0">
              <a:solidFill>
                <a:schemeClr val="tx1"/>
              </a:solidFill>
            </a:endParaRPr>
          </a:p>
        </p:txBody>
      </p:sp>
    </p:spTree>
    <p:extLst>
      <p:ext uri="{BB962C8B-B14F-4D97-AF65-F5344CB8AC3E}">
        <p14:creationId xmlns:p14="http://schemas.microsoft.com/office/powerpoint/2010/main" val="2244118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Measuring Monopoly Power – the Herfindahl-Hirshman Index</a:t>
            </a:r>
            <a:endParaRPr lang="en-US" sz="3600" dirty="0">
              <a:solidFill>
                <a:srgbClr val="C00000"/>
              </a:solidFill>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0080" y="1828800"/>
                <a:ext cx="7863840" cy="4572000"/>
              </a:xfrm>
              <a:ln>
                <a:noFill/>
              </a:ln>
            </p:spPr>
            <p:txBody>
              <a:bodyPr>
                <a:normAutofit/>
              </a:bodyPr>
              <a:lstStyle/>
              <a:p>
                <a:pPr marL="0" indent="0" defTabSz="457200" fontAlgn="base">
                  <a:spcBef>
                    <a:spcPct val="0"/>
                  </a:spcBef>
                  <a:spcAft>
                    <a:spcPts val="1200"/>
                  </a:spcAft>
                  <a:buNone/>
                </a:pPr>
                <a:r>
                  <a:rPr lang="en-US" sz="2000" b="1" dirty="0" smtClean="0">
                    <a:latin typeface="+mn-lt"/>
                  </a:rPr>
                  <a:t>The </a:t>
                </a:r>
                <a:r>
                  <a:rPr lang="en-US" sz="2000" b="1" dirty="0">
                    <a:latin typeface="+mn-lt"/>
                  </a:rPr>
                  <a:t>Herfindahl-Hirshman Index (HHI)</a:t>
                </a:r>
                <a:r>
                  <a:rPr lang="en-US" sz="2000" dirty="0">
                    <a:latin typeface="+mn-lt"/>
                  </a:rPr>
                  <a:t> - </a:t>
                </a:r>
                <a:r>
                  <a:rPr lang="en-US" sz="2000" dirty="0" smtClean="0">
                    <a:latin typeface="+mn-lt"/>
                  </a:rPr>
                  <a:t>measures </a:t>
                </a:r>
                <a:r>
                  <a:rPr lang="en-US" sz="2000" dirty="0">
                    <a:latin typeface="+mn-lt"/>
                  </a:rPr>
                  <a:t>market concentration by </a:t>
                </a:r>
                <a:r>
                  <a:rPr lang="en-US" sz="2000" dirty="0" smtClean="0">
                    <a:latin typeface="+mn-lt"/>
                  </a:rPr>
                  <a:t>summing </a:t>
                </a:r>
                <a:r>
                  <a:rPr lang="en-US" sz="2000" dirty="0">
                    <a:latin typeface="+mn-lt"/>
                  </a:rPr>
                  <a:t>the square of the market share </a:t>
                </a:r>
                <a:r>
                  <a:rPr lang="en-US" sz="2000" i="1" dirty="0">
                    <a:latin typeface="+mn-lt"/>
                  </a:rPr>
                  <a:t>(s</a:t>
                </a:r>
                <a:r>
                  <a:rPr lang="en-US" sz="2000" i="1" baseline="-25000" dirty="0">
                    <a:latin typeface="+mn-lt"/>
                  </a:rPr>
                  <a:t>i</a:t>
                </a:r>
                <a:r>
                  <a:rPr lang="en-US" sz="2000" i="1" dirty="0">
                    <a:latin typeface="+mn-lt"/>
                  </a:rPr>
                  <a:t>)</a:t>
                </a:r>
                <a:r>
                  <a:rPr lang="en-US" sz="2000" dirty="0">
                    <a:latin typeface="+mn-lt"/>
                  </a:rPr>
                  <a:t> of each firm in the industry</a:t>
                </a:r>
                <a:r>
                  <a:rPr lang="en-US" sz="2000" dirty="0" smtClean="0">
                    <a:latin typeface="+mn-lt"/>
                  </a:rPr>
                  <a:t>.  </a:t>
                </a:r>
              </a:p>
              <a:p>
                <a:pPr marL="0" indent="0" defTabSz="457200" fontAlgn="base">
                  <a:spcBef>
                    <a:spcPct val="0"/>
                  </a:spcBef>
                  <a:spcAft>
                    <a:spcPts val="1200"/>
                  </a:spcAft>
                  <a:buNone/>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𝐻𝐻𝐼</m:t>
                      </m:r>
                      <m:r>
                        <a:rPr lang="en-US" sz="2000" i="1">
                          <a:latin typeface="Cambria Math" panose="02040503050406030204" pitchFamily="18" charset="0"/>
                        </a:rPr>
                        <m:t>=</m:t>
                      </m:r>
                      <m:nary>
                        <m:naryPr>
                          <m:chr m:val="∑"/>
                          <m:subHide m:val="on"/>
                          <m:supHide m:val="on"/>
                          <m:ctrlPr>
                            <a:rPr lang="en-US" sz="2000" i="1">
                              <a:latin typeface="Cambria Math" panose="02040503050406030204" pitchFamily="18" charset="0"/>
                            </a:rPr>
                          </m:ctrlPr>
                        </m:naryPr>
                        <m:sub/>
                        <m:sup/>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𝑖</m:t>
                              </m:r>
                            </m:sub>
                          </m:sSub>
                        </m:e>
                      </m:nary>
                    </m:oMath>
                  </m:oMathPara>
                </a14:m>
                <a:endParaRPr lang="en-US" sz="2000" dirty="0">
                  <a:latin typeface="+mn-lt"/>
                </a:endParaRPr>
              </a:p>
              <a:p>
                <a:pPr marL="0" indent="0" defTabSz="457200" fontAlgn="base">
                  <a:spcBef>
                    <a:spcPct val="0"/>
                  </a:spcBef>
                  <a:spcAft>
                    <a:spcPts val="1200"/>
                  </a:spcAft>
                  <a:buNone/>
                </a:pPr>
                <a:r>
                  <a:rPr lang="en-US" sz="2000" dirty="0" smtClean="0">
                    <a:latin typeface="Cambria" panose="02040503050406030204" pitchFamily="18" charset="0"/>
                    <a:ea typeface="Cambria" panose="02040503050406030204" pitchFamily="18" charset="0"/>
                  </a:rPr>
                  <a:t>             </a:t>
                </a:r>
                <a:r>
                  <a:rPr lang="en-US" sz="2000" dirty="0" smtClean="0">
                    <a:latin typeface="+mn-lt"/>
                    <a:ea typeface="Cambria" panose="02040503050406030204" pitchFamily="18" charset="0"/>
                  </a:rPr>
                  <a:t>0           </a:t>
                </a:r>
                <a:r>
                  <a:rPr lang="en-US" sz="2000" dirty="0" smtClean="0">
                    <a:latin typeface="+mn-lt"/>
                  </a:rPr>
                  <a:t>1500       2500                                                               10,000</a:t>
                </a:r>
                <a:endParaRPr lang="en-US" sz="2000" dirty="0">
                  <a:latin typeface="+mn-lt"/>
                </a:endParaRPr>
              </a:p>
              <a:p>
                <a:pPr marL="0" indent="0">
                  <a:buNone/>
                </a:pPr>
                <a:r>
                  <a:rPr lang="en-US" sz="2000" dirty="0" smtClean="0">
                    <a:latin typeface="+mn-lt"/>
                  </a:rPr>
                  <a:t>            </a:t>
                </a: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marL="0" lvl="0" indent="0" defTabSz="457200" fontAlgn="base">
                  <a:spcBef>
                    <a:spcPct val="0"/>
                  </a:spcBef>
                  <a:spcAft>
                    <a:spcPts val="1200"/>
                  </a:spcAft>
                  <a:buClrTx/>
                  <a:buNone/>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0080" y="1828800"/>
                <a:ext cx="7863840" cy="4572000"/>
              </a:xfrm>
              <a:blipFill rotWithShape="0">
                <a:blip r:embed="rId2"/>
                <a:stretch>
                  <a:fillRect l="-775" t="-1333"/>
                </a:stretch>
              </a:blipFill>
              <a:ln>
                <a:noFill/>
              </a:ln>
            </p:spPr>
            <p:txBody>
              <a:bodyPr/>
              <a:lstStyle/>
              <a:p>
                <a:r>
                  <a:rPr lang="en-US">
                    <a:noFill/>
                  </a:rPr>
                  <a:t> </a:t>
                </a:r>
              </a:p>
            </p:txBody>
          </p:sp>
        </mc:Fallback>
      </mc:AlternateContent>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8</a:t>
            </a:fld>
            <a:endParaRPr lang="en-US" sz="1600" dirty="0">
              <a:solidFill>
                <a:schemeClr val="tx1"/>
              </a:solidFill>
            </a:endParaRPr>
          </a:p>
        </p:txBody>
      </p:sp>
      <p:cxnSp>
        <p:nvCxnSpPr>
          <p:cNvPr id="6" name="Straight Arrow Connector 5"/>
          <p:cNvCxnSpPr/>
          <p:nvPr/>
        </p:nvCxnSpPr>
        <p:spPr>
          <a:xfrm>
            <a:off x="1371600" y="4172591"/>
            <a:ext cx="630936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0080" y="4389120"/>
            <a:ext cx="7863840" cy="369332"/>
          </a:xfrm>
          <a:prstGeom prst="rect">
            <a:avLst/>
          </a:prstGeom>
          <a:noFill/>
        </p:spPr>
        <p:txBody>
          <a:bodyPr wrap="square" rtlCol="0">
            <a:spAutoFit/>
          </a:bodyPr>
          <a:lstStyle/>
          <a:p>
            <a:r>
              <a:rPr lang="en-US" dirty="0" smtClean="0"/>
              <a:t>  </a:t>
            </a:r>
            <a:r>
              <a:rPr lang="en-US" b="1" dirty="0" smtClean="0">
                <a:solidFill>
                  <a:schemeClr val="accent1"/>
                </a:solidFill>
              </a:rPr>
              <a:t>Competitive </a:t>
            </a:r>
            <a:r>
              <a:rPr lang="en-US" dirty="0" smtClean="0"/>
              <a:t>      </a:t>
            </a:r>
            <a:r>
              <a:rPr lang="en-US" b="1" dirty="0" smtClean="0">
                <a:solidFill>
                  <a:schemeClr val="accent1"/>
                </a:solidFill>
              </a:rPr>
              <a:t>Moderately</a:t>
            </a:r>
            <a:r>
              <a:rPr lang="en-US" dirty="0" smtClean="0"/>
              <a:t>               </a:t>
            </a:r>
            <a:r>
              <a:rPr lang="en-US" b="1" dirty="0" smtClean="0">
                <a:solidFill>
                  <a:schemeClr val="accent1"/>
                </a:solidFill>
              </a:rPr>
              <a:t>Highly  </a:t>
            </a:r>
            <a:r>
              <a:rPr lang="en-US" dirty="0" smtClean="0">
                <a:solidFill>
                  <a:schemeClr val="accent1"/>
                </a:solidFill>
              </a:rPr>
              <a:t> </a:t>
            </a:r>
            <a:r>
              <a:rPr lang="en-US" dirty="0" smtClean="0"/>
              <a:t>                                         </a:t>
            </a:r>
            <a:r>
              <a:rPr lang="en-US" b="1" dirty="0" smtClean="0">
                <a:solidFill>
                  <a:schemeClr val="accent1"/>
                </a:solidFill>
              </a:rPr>
              <a:t>Monopoly</a:t>
            </a:r>
            <a:endParaRPr lang="en-US" b="1" dirty="0">
              <a:solidFill>
                <a:schemeClr val="accent1"/>
              </a:solidFill>
            </a:endParaRPr>
          </a:p>
        </p:txBody>
      </p:sp>
      <p:sp>
        <p:nvSpPr>
          <p:cNvPr id="8" name="TextBox 7"/>
          <p:cNvSpPr txBox="1"/>
          <p:nvPr/>
        </p:nvSpPr>
        <p:spPr>
          <a:xfrm>
            <a:off x="4794527" y="5011030"/>
            <a:ext cx="184731" cy="369332"/>
          </a:xfrm>
          <a:prstGeom prst="rect">
            <a:avLst/>
          </a:prstGeom>
          <a:noFill/>
        </p:spPr>
        <p:txBody>
          <a:bodyPr wrap="none" rtlCol="0">
            <a:spAutoFit/>
          </a:bodyPr>
          <a:lstStyle/>
          <a:p>
            <a:pPr algn="ctr"/>
            <a:endParaRPr lang="en-US" dirty="0"/>
          </a:p>
        </p:txBody>
      </p:sp>
      <p:sp>
        <p:nvSpPr>
          <p:cNvPr id="9" name="Rectangle 8"/>
          <p:cNvSpPr/>
          <p:nvPr/>
        </p:nvSpPr>
        <p:spPr>
          <a:xfrm>
            <a:off x="640080" y="4572000"/>
            <a:ext cx="7863840" cy="365760"/>
          </a:xfrm>
          <a:prstGeom prst="rect">
            <a:avLst/>
          </a:prstGeom>
        </p:spPr>
        <p:txBody>
          <a:bodyPr wrap="square">
            <a:spAutoFit/>
          </a:bodyPr>
          <a:lstStyle/>
          <a:p>
            <a:r>
              <a:rPr lang="en-US" dirty="0"/>
              <a:t> </a:t>
            </a:r>
            <a:r>
              <a:rPr lang="en-US" dirty="0" smtClean="0"/>
              <a:t>                            </a:t>
            </a:r>
            <a:r>
              <a:rPr lang="en-US" b="1" dirty="0" smtClean="0">
                <a:solidFill>
                  <a:schemeClr val="accent1"/>
                </a:solidFill>
              </a:rPr>
              <a:t>Concentrated</a:t>
            </a:r>
            <a:r>
              <a:rPr lang="en-US" b="1" dirty="0" smtClean="0"/>
              <a:t>       </a:t>
            </a:r>
            <a:r>
              <a:rPr lang="en-US" b="1" dirty="0" err="1" smtClean="0">
                <a:solidFill>
                  <a:schemeClr val="accent1"/>
                </a:solidFill>
              </a:rPr>
              <a:t>Concentrated</a:t>
            </a:r>
            <a:r>
              <a:rPr lang="en-US" b="1" dirty="0" smtClean="0">
                <a:solidFill>
                  <a:schemeClr val="accent1"/>
                </a:solidFill>
              </a:rPr>
              <a:t> </a:t>
            </a:r>
            <a:r>
              <a:rPr lang="en-US" b="1" dirty="0" smtClean="0"/>
              <a:t>     </a:t>
            </a:r>
            <a:endParaRPr lang="en-US" b="1" dirty="0"/>
          </a:p>
        </p:txBody>
      </p:sp>
    </p:spTree>
    <p:extLst>
      <p:ext uri="{BB962C8B-B14F-4D97-AF65-F5344CB8AC3E}">
        <p14:creationId xmlns:p14="http://schemas.microsoft.com/office/powerpoint/2010/main" val="222323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New Ideas on Defining a Market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a:ln>
            <a:noFill/>
          </a:ln>
        </p:spPr>
        <p:txBody>
          <a:bodyPr>
            <a:normAutofit/>
          </a:bodyPr>
          <a:lstStyle/>
          <a:p>
            <a:pPr lvl="0" defTabSz="457200" fontAlgn="base">
              <a:spcBef>
                <a:spcPct val="0"/>
              </a:spcBef>
              <a:spcAft>
                <a:spcPts val="1200"/>
              </a:spcAft>
              <a:buClrTx/>
            </a:pPr>
            <a:r>
              <a:rPr lang="en-US" sz="2600" dirty="0" smtClean="0">
                <a:latin typeface="+mn-lt"/>
              </a:rPr>
              <a:t>Today, </a:t>
            </a:r>
            <a:r>
              <a:rPr lang="en-US" sz="2600" dirty="0">
                <a:latin typeface="+mn-lt"/>
              </a:rPr>
              <a:t>defining a market is often difficult and </a:t>
            </a:r>
            <a:r>
              <a:rPr lang="en-US" sz="2600" dirty="0" smtClean="0">
                <a:latin typeface="+mn-lt"/>
              </a:rPr>
              <a:t>controversial.</a:t>
            </a:r>
          </a:p>
          <a:p>
            <a:pPr lvl="1" defTabSz="457200" fontAlgn="base">
              <a:spcBef>
                <a:spcPct val="0"/>
              </a:spcBef>
              <a:spcAft>
                <a:spcPts val="1200"/>
              </a:spcAft>
            </a:pPr>
            <a:r>
              <a:rPr lang="en-US" sz="2200" dirty="0" smtClean="0">
                <a:latin typeface="+mn-lt"/>
              </a:rPr>
              <a:t>For example, were Sirius and XM rivals only to each other or to every radio station in the country?</a:t>
            </a:r>
          </a:p>
          <a:p>
            <a:pPr lvl="0" defTabSz="457200" fontAlgn="base">
              <a:spcBef>
                <a:spcPct val="0"/>
              </a:spcBef>
              <a:spcAft>
                <a:spcPts val="1200"/>
              </a:spcAft>
              <a:buClrTx/>
            </a:pPr>
            <a:r>
              <a:rPr lang="en-US" sz="2600" dirty="0" smtClean="0">
                <a:latin typeface="+mn-lt"/>
              </a:rPr>
              <a:t>In </a:t>
            </a:r>
            <a:r>
              <a:rPr lang="en-US" sz="2600" dirty="0">
                <a:latin typeface="+mn-lt"/>
              </a:rPr>
              <a:t>recent decades, there have been two important shifts affecting how markets are defined: </a:t>
            </a:r>
            <a:r>
              <a:rPr lang="en-US" sz="2600" dirty="0" smtClean="0">
                <a:latin typeface="+mn-lt"/>
              </a:rPr>
              <a:t> </a:t>
            </a:r>
          </a:p>
          <a:p>
            <a:pPr lvl="1" defTabSz="457200" fontAlgn="base">
              <a:spcBef>
                <a:spcPct val="0"/>
              </a:spcBef>
              <a:spcAft>
                <a:spcPts val="1200"/>
              </a:spcAft>
            </a:pPr>
            <a:r>
              <a:rPr lang="en-US" sz="2200" dirty="0" smtClean="0">
                <a:latin typeface="+mn-lt"/>
              </a:rPr>
              <a:t>Technology</a:t>
            </a:r>
          </a:p>
          <a:p>
            <a:pPr lvl="1" defTabSz="457200" fontAlgn="base">
              <a:spcBef>
                <a:spcPct val="0"/>
              </a:spcBef>
              <a:spcAft>
                <a:spcPts val="1200"/>
              </a:spcAft>
            </a:pPr>
            <a:r>
              <a:rPr lang="en-US" sz="2200" dirty="0" smtClean="0">
                <a:latin typeface="+mn-lt"/>
              </a:rPr>
              <a:t>Globalization</a:t>
            </a:r>
            <a:endParaRPr lang="en-US" sz="2200" dirty="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sz="2400" dirty="0" smtClean="0">
              <a:latin typeface="+mn-lt"/>
            </a:endParaRPr>
          </a:p>
          <a:p>
            <a:pPr lvl="0" defTabSz="457200" fontAlgn="base">
              <a:spcBef>
                <a:spcPct val="0"/>
              </a:spcBef>
              <a:spcAft>
                <a:spcPts val="1200"/>
              </a:spcAft>
              <a:buClrTx/>
            </a:pPr>
            <a:endParaRPr lang="en-US" dirty="0" smtClean="0">
              <a:latin typeface="+mn-lt"/>
            </a:endParaRPr>
          </a:p>
          <a:p>
            <a:pPr lvl="0" defTabSz="457200" fontAlgn="base">
              <a:spcBef>
                <a:spcPct val="0"/>
              </a:spcBef>
              <a:spcAft>
                <a:spcPts val="1200"/>
              </a:spcAft>
              <a:buClrTx/>
            </a:pPr>
            <a:endParaRPr lang="en-US" b="1" dirty="0" smtClean="0">
              <a:latin typeface="+mn-lt"/>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altLang="en-US" dirty="0" smtClean="0">
              <a:solidFill>
                <a:prstClr val="black"/>
              </a:solidFill>
              <a:latin typeface="+mn-lt"/>
              <a:ea typeface="MS PGothic" panose="020B0600070205080204" pitchFamily="34" charset="-128"/>
            </a:endParaRPr>
          </a:p>
          <a:p>
            <a:pPr lvl="0" defTabSz="457200" fontAlgn="base">
              <a:spcBef>
                <a:spcPct val="0"/>
              </a:spcBef>
              <a:spcAft>
                <a:spcPts val="1200"/>
              </a:spcAft>
              <a:buClrTx/>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9</a:t>
            </a:fld>
            <a:endParaRPr lang="en-US" sz="1600" dirty="0">
              <a:solidFill>
                <a:schemeClr val="tx1"/>
              </a:solidFill>
            </a:endParaRPr>
          </a:p>
        </p:txBody>
      </p:sp>
    </p:spTree>
    <p:extLst>
      <p:ext uri="{BB962C8B-B14F-4D97-AF65-F5344CB8AC3E}">
        <p14:creationId xmlns:p14="http://schemas.microsoft.com/office/powerpoint/2010/main" val="2090413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3859</TotalTime>
  <Words>1289</Words>
  <Application>Microsoft Office PowerPoint</Application>
  <PresentationFormat>On-screen Show (4:3)</PresentationFormat>
  <Paragraphs>256</Paragraphs>
  <Slides>21</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PGothic</vt:lpstr>
      <vt:lpstr>Arial</vt:lpstr>
      <vt:lpstr>Calibri</vt:lpstr>
      <vt:lpstr>Calibri Light</vt:lpstr>
      <vt:lpstr>Cambria</vt:lpstr>
      <vt:lpstr>Cambria Math</vt:lpstr>
      <vt:lpstr>Helvetica</vt:lpstr>
      <vt:lpstr>Helvetica Neue</vt:lpstr>
      <vt:lpstr>Office Theme</vt:lpstr>
      <vt:lpstr>Antitrust Policy and Government Regulation of Business</vt:lpstr>
      <vt:lpstr>Acknowledgments</vt:lpstr>
      <vt:lpstr>Key Questions </vt:lpstr>
      <vt:lpstr>Oligopoly vs. Competitors in the Marketplace</vt:lpstr>
      <vt:lpstr>Corporate Mergers and Acquisitions</vt:lpstr>
      <vt:lpstr>Number and Size of Mergers</vt:lpstr>
      <vt:lpstr>The Traditional Way of Measuring Monopoly Power</vt:lpstr>
      <vt:lpstr>Measuring Monopoly Power – the Herfindahl-Hirshman Index</vt:lpstr>
      <vt:lpstr>New Ideas on Defining a Market </vt:lpstr>
      <vt:lpstr>The New Way of Measuring Monopoly Power</vt:lpstr>
      <vt:lpstr>Regulating Anticompetitive Behavior </vt:lpstr>
      <vt:lpstr>Types of Restrictive Practices </vt:lpstr>
      <vt:lpstr>Regulating Natural Monopolies</vt:lpstr>
      <vt:lpstr>Regulatory Choices in Dealing with Natural Monopoly (1 of 3)</vt:lpstr>
      <vt:lpstr>Regulatory Choices in Dealing with Natural Monopoly (2 of 3)</vt:lpstr>
      <vt:lpstr>Regulatory Choices in Dealing with Natural Monopoly (3 of 3)</vt:lpstr>
      <vt:lpstr>Cost-Plus vs. Price Cap Regulation</vt:lpstr>
      <vt:lpstr>The Great Deregulation Experiment</vt:lpstr>
      <vt:lpstr>The Effects of Deregulation</vt:lpstr>
      <vt:lpstr>Regulation and Deregulation of U.S. Airlines (1 of 2)</vt:lpstr>
      <vt:lpstr>Regulation and Deregulation of U.S. Airlines (2 of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Efficiency and Market Failure</dc:title>
  <dc:creator>John Fiske</dc:creator>
  <cp:lastModifiedBy>John Fiske</cp:lastModifiedBy>
  <cp:revision>218</cp:revision>
  <cp:lastPrinted>2019-04-26T19:12:12Z</cp:lastPrinted>
  <dcterms:created xsi:type="dcterms:W3CDTF">2019-03-29T18:35:26Z</dcterms:created>
  <dcterms:modified xsi:type="dcterms:W3CDTF">2019-08-19T10:24:54Z</dcterms:modified>
</cp:coreProperties>
</file>