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7102475" cy="9388475"/>
  <p:embeddedFontLst>
    <p:embeddedFont>
      <p:font typeface="Helvetica Neue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:notes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0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 txBox="1"/>
          <p:nvPr>
            <p:ph idx="12" type="sldNum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0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4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5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6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8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1438275" y="1173163"/>
            <a:ext cx="4225925" cy="31686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">
  <p:cSld name="Custom Layou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Helvetica Neue"/>
              <a:buNone/>
              <a:defRPr sz="48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Helvetica Neue"/>
              <a:buNone/>
              <a:defRPr sz="4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AFAFA"/>
            </a:gs>
            <a:gs pos="74000">
              <a:srgbClr val="D6D6D6"/>
            </a:gs>
            <a:gs pos="83000">
              <a:srgbClr val="D6D6D6"/>
            </a:gs>
            <a:gs pos="100000">
              <a:srgbClr val="E3E3E3"/>
            </a:gs>
          </a:gsLst>
          <a:path path="circle">
            <a:fillToRect l="100%" t="100%"/>
          </a:path>
          <a:tileRect b="-100%" r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openstax.org/details/books/principles-microeconomics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/>
          <p:nvPr>
            <p:ph type="ctrTitle"/>
          </p:nvPr>
        </p:nvSpPr>
        <p:spPr>
          <a:xfrm>
            <a:off x="1143000" y="1794021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400"/>
              <a:buFont typeface="Calibri"/>
              <a:buNone/>
            </a:pPr>
            <a:r>
              <a:rPr lang="en-US" sz="5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The Public Economy</a:t>
            </a:r>
            <a:endParaRPr sz="54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3" name="Google Shape;83;p12"/>
          <p:cNvCxnSpPr/>
          <p:nvPr/>
        </p:nvCxnSpPr>
        <p:spPr>
          <a:xfrm>
            <a:off x="0" y="3869247"/>
            <a:ext cx="9144000" cy="0"/>
          </a:xfrm>
          <a:prstGeom prst="straightConnector1">
            <a:avLst/>
          </a:prstGeom>
          <a:noFill/>
          <a:ln cap="flat" cmpd="tri" w="101600">
            <a:solidFill>
              <a:srgbClr val="757070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Special Interest Politics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b="1" lang="en-US" sz="2590">
                <a:latin typeface="Calibri"/>
                <a:ea typeface="Calibri"/>
                <a:cs typeface="Calibri"/>
                <a:sym typeface="Calibri"/>
              </a:rPr>
              <a:t>Special interest groups</a:t>
            </a: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 are groups that are small in number relative to the nation, but well organized and thus able to exert a disproportionate effect on political outcomes.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Can pressure legislators to enact public policies that do not benefit society as a whole.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A number of economic policies produce gains whose beneficiaries are easily identifiable, but costs that are partly or entirely shared by a large number who remain anonymous.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A democratic political system probably has a bias toward those who are identifiable.</a:t>
            </a:r>
            <a:endParaRPr/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4654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67"/>
              <a:buNone/>
            </a:pPr>
            <a:r>
              <a:t/>
            </a:r>
            <a:endParaRPr sz="2867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Google Shape;155;p21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6" name="Google Shape;156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2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An Example of Special Interest Politics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2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tariff on tires imported from China would increase the price of tires in the U.S.  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U.S. tire manufacturers may not favor the tariff, because most of them also import tires from China and other countries. </a:t>
            </a:r>
            <a:endParaRPr sz="204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However, the steelworkers union, lobbied fiercely for the tariff. 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With this tariff, the cost of all tires increased significantly.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Char char="•"/>
            </a:pPr>
            <a:r>
              <a:rPr lang="en-US" sz="2380">
                <a:latin typeface="Calibri"/>
                <a:ea typeface="Calibri"/>
                <a:cs typeface="Calibri"/>
                <a:sym typeface="Calibri"/>
              </a:rPr>
              <a:t>Alternately, policies could block imports. </a:t>
            </a:r>
            <a:endParaRPr sz="238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Will benefit the firms that would have competed with those imports, as well as workers at those firms - who are likely to be quite visible. </a:t>
            </a:r>
            <a:endParaRPr sz="204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Consumers who would have preferred to purchase the </a:t>
            </a: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imported products, and who thus bear some costs of the protectionist policy, are much less visible.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</a:pPr>
            <a:r>
              <a:rPr lang="en-US" sz="2040">
                <a:latin typeface="Calibri"/>
                <a:ea typeface="Calibri"/>
                <a:cs typeface="Calibri"/>
                <a:sym typeface="Calibri"/>
              </a:rPr>
              <a:t>Policy that is biased toward those who are identifiable.</a:t>
            </a:r>
            <a:endParaRPr/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latin typeface="Calibri"/>
              <a:ea typeface="Calibri"/>
              <a:cs typeface="Calibri"/>
              <a:sym typeface="Calibri"/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latin typeface="Calibri"/>
              <a:ea typeface="Calibri"/>
              <a:cs typeface="Calibri"/>
              <a:sym typeface="Calibri"/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6127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35"/>
              <a:buNone/>
            </a:pPr>
            <a:r>
              <a:t/>
            </a:r>
            <a:endParaRPr sz="2635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3" name="Google Shape;163;p22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4" name="Google Shape;16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Special Interests and Lobbyists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Special interest groups may develop a close relationship with one political party, so their ability to influence legislation rises and falls as that party moves in or out of power. </a:t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A special interest group may even hurt a political party if it appears to a number of voters that the relationship is too cozy.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Special interest </a:t>
            </a:r>
            <a:r>
              <a:rPr lang="en-US" sz="2170" u="sng">
                <a:latin typeface="Calibri"/>
                <a:ea typeface="Calibri"/>
                <a:cs typeface="Calibri"/>
                <a:sym typeface="Calibri"/>
              </a:rPr>
              <a:t>lobbyists</a:t>
            </a: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 talk with the legislators who are writing the legislation and may suggest alternative wording. </a:t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They contribute to the campaigns of legislators on the key committees - and may even offer those legislators high-paying jobs after they have left office. </a:t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Char char="•"/>
            </a:pP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For this reason, it often turns out that those regulated can exercise </a:t>
            </a:r>
            <a:r>
              <a:rPr lang="en-US" sz="2170" u="sng">
                <a:latin typeface="Calibri"/>
                <a:ea typeface="Calibri"/>
                <a:cs typeface="Calibri"/>
                <a:sym typeface="Calibri"/>
              </a:rPr>
              <a:t>considerable influence</a:t>
            </a:r>
            <a:r>
              <a:rPr lang="en-US" sz="2170">
                <a:latin typeface="Calibri"/>
                <a:ea typeface="Calibri"/>
                <a:cs typeface="Calibri"/>
                <a:sym typeface="Calibri"/>
              </a:rPr>
              <a:t> over the regulators.</a:t>
            </a:r>
            <a:endParaRPr/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latin typeface="Calibri"/>
              <a:ea typeface="Calibri"/>
              <a:cs typeface="Calibri"/>
              <a:sym typeface="Calibri"/>
            </a:endParaRPr>
          </a:p>
          <a:p>
            <a:pPr indent="-10064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10064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10064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10064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76073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2"/>
              <a:buNone/>
            </a:pPr>
            <a:r>
              <a:t/>
            </a:r>
            <a:endParaRPr sz="2402">
              <a:latin typeface="Calibri"/>
              <a:ea typeface="Calibri"/>
              <a:cs typeface="Calibri"/>
              <a:sym typeface="Calibri"/>
            </a:endParaRPr>
          </a:p>
          <a:p>
            <a:pPr indent="-100647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None/>
            </a:pPr>
            <a:r>
              <a:t/>
            </a:r>
            <a:endParaRPr sz="2015">
              <a:latin typeface="Calibri"/>
              <a:ea typeface="Calibri"/>
              <a:cs typeface="Calibri"/>
              <a:sym typeface="Calibri"/>
            </a:endParaRPr>
          </a:p>
          <a:p>
            <a:pPr indent="-90804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70"/>
              <a:buNone/>
            </a:pPr>
            <a:r>
              <a:t/>
            </a:r>
            <a:endParaRPr sz="217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1" name="Google Shape;171;p2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2" name="Google Shape;172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Pork Barrel Spending and Log Rolling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Pork-barrel spending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- legislation that benefits mainly a single political district.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Logrolling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- an action in which all members of a group of legislators agree to vote for a package of otherwise unrelated laws that they individually favor.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Can encourage pork barrel spending.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79" name="Google Shape;179;p2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0" name="Google Shape;180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Pork Barrel Spending Challenges Democracy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Pork-barrel spending is another case in which concentrated benefits and widely dispersed costs challenge democracy: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The benefits are obvious and direct to local voters,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while the costs are spread over (and mostly unnoticed) the entire country.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7" name="Google Shape;187;p2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8" name="Google Shape;188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Quantifying Pork Barrel Spending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6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dollars that government spends on individual pork-barrel projects is small, but many small projects can add up to a substantial total.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 nonprofit watchdog organization, called Citizens against Government Waste, produces an annual report that attempts to quantify the amount of pork-barrel spending (often called “earmarks”).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FY 2014 - $2.7 billion in earmarks.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FY 2015 - $4.2 billion in earmarks.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FY 2016 - $5.1 billion in earmarks.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95" name="Google Shape;195;p2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96" name="Google Shape;196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7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Problems With Voting and “Majority Rule”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7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We often simplify the definition of democracy by calling it “majority rule.”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However, when voters face three or more choices, voting may not always result in the outcome that the majority prefers.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Median voter theory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- theory that politicians will try to match policies to what pleases the median voter preferences.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b="1" lang="en-US" sz="2200">
                <a:latin typeface="Calibri"/>
                <a:ea typeface="Calibri"/>
                <a:cs typeface="Calibri"/>
                <a:sym typeface="Calibri"/>
              </a:rPr>
              <a:t>Voting cycle</a:t>
            </a: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 - the situation in which a majority prefers A over B, B over C, but C over A.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3" name="Google Shape;203;p2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04" name="Google Shape;204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Voting Cycle Example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8"/>
          <p:cNvSpPr txBox="1"/>
          <p:nvPr>
            <p:ph idx="1" type="body"/>
          </p:nvPr>
        </p:nvSpPr>
        <p:spPr>
          <a:xfrm>
            <a:off x="640080" y="4480560"/>
            <a:ext cx="786384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79"/>
              <a:buChar char="•"/>
            </a:pPr>
            <a:r>
              <a:rPr lang="en-US" sz="16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Given these choices and preferences, voting will struggle to produce a majority outcome. </a:t>
            </a:r>
            <a:endParaRPr sz="167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79"/>
              <a:buChar char="•"/>
            </a:pPr>
            <a:r>
              <a:rPr lang="en-US" sz="16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Turkey is favored over roast beef and roast beef is favored over lasagna.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79"/>
              <a:buChar char="•"/>
            </a:pPr>
            <a:r>
              <a:rPr lang="en-US" sz="16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turkey beats roast beef and roast beef beats lasagna, it might seem logical that turkey is favored over lasagna, too. </a:t>
            </a:r>
            <a:endParaRPr sz="1679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79"/>
              <a:buChar char="•"/>
            </a:pPr>
            <a:r>
              <a:rPr lang="en-US" sz="167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But given these preferences, lasagna is favored over turkey!</a:t>
            </a:r>
            <a:endParaRPr sz="1120"/>
          </a:p>
          <a:p>
            <a:pPr indent="-14859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</a:pPr>
            <a:r>
              <a:t/>
            </a:r>
            <a:endParaRPr sz="1260">
              <a:latin typeface="Calibri"/>
              <a:ea typeface="Calibri"/>
              <a:cs typeface="Calibri"/>
              <a:sym typeface="Calibri"/>
            </a:endParaRPr>
          </a:p>
          <a:p>
            <a:pPr indent="-10414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b="1" sz="1960">
              <a:latin typeface="Calibri"/>
              <a:ea typeface="Calibri"/>
              <a:cs typeface="Calibri"/>
              <a:sym typeface="Calibri"/>
            </a:endParaRPr>
          </a:p>
          <a:p>
            <a:pPr indent="-10414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414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414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04140" lvl="0" marL="228600" rtl="0" algn="l">
              <a:lnSpc>
                <a:spcPct val="7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/>
          </a:p>
        </p:txBody>
      </p:sp>
      <p:cxnSp>
        <p:nvCxnSpPr>
          <p:cNvPr id="211" name="Google Shape;211;p2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12" name="Google Shape;212;p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  <p:pic>
        <p:nvPicPr>
          <p:cNvPr descr="CNX_Econ_C18_001.jpg" id="213" name="Google Shape;21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3200" y="1371600"/>
            <a:ext cx="3749040" cy="3017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 Government Agencies Self-Correct?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9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Unlike private firms, government agencies do not sell their products in a market and do not face challenges from competitors.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Thus, if government agencies are performing poorly, citizens do not normally have the option of buying elsewhere. 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The pressures on government to change by seeking greater efficiency or improving responsiveness to customers much less than the threat of being put out of business that private firms face.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0" name="Google Shape;220;p2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1" name="Google Shape;221;p2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Government Competing With Private Firms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This suggests that when government provides goods or services directly, we might expect it to do so with less efficiency than private firms.  </a:t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The exception is in certain cases where the government agency may compete directly with private firms. </a:t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For example, at the local level, a government can provide direct services like garbage collection using: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private firms under contract to the government, or </a:t>
            </a:r>
            <a:endParaRPr sz="222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by a mix of government employees competing with private firms.</a:t>
            </a:r>
            <a:endParaRPr/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4654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67"/>
              <a:buNone/>
            </a:pPr>
            <a:r>
              <a:t/>
            </a:r>
            <a:endParaRPr sz="2867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28" name="Google Shape;228;p3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29" name="Google Shape;229;p3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Helvetica Neue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Acknowledgments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This PowerPoint presentation is based on and includes content derived from the following OER resource: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Principles of Microeconomics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An OpenStax book used for this course may be downloaded for free at: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22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https://openstax.org/details/books/principles-microeconomics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1" name="Google Shape;91;p13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2" name="Google Shape;92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 Balanced View of Markets and Government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1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Here are three ideas about the interrelationship between markets and government: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Markets are extraordinarily useful and flexible institutions through which society can allocate its scarce resources.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Markets may sometimes produce unwanted results.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alibri"/>
                <a:ea typeface="Calibri"/>
                <a:cs typeface="Calibri"/>
                <a:sym typeface="Calibri"/>
              </a:rPr>
              <a:t>Government may play a useful role in addressing the problems of markets, but government action is also imperfect and may not reflect majority views.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Result: there is no simple or obvious political conclusion.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6" name="Google Shape;236;p31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7" name="Google Shape;237;p3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Key Questions </a:t>
            </a:r>
            <a:endParaRPr sz="36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are the challenges faced by democratic governments in enacting economic policies?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How does voter participation influence economic policies?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What are special interest politics and how do they influence economic policies?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Can majority rule correctly identify what the public wants?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p14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0" name="Google Shape;100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 Democratic Governments Enact Sensible Economic Policies?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(1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Democratic governments react to voters, not just to analyses of demand and supply curves.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Political institutions also play a role in allocating society’s scarce resources, and economists have played an active role, along with other social scientists, in analyzing how such political institutions work.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7" name="Google Shape;107;p15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Can Democratic Governments Enact Sensible Economic Policies? </a:t>
            </a:r>
            <a:r>
              <a:rPr lang="en-US" sz="32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(2 of 2)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Just as markets can face issues and problems that lead to undesirable outcomes, a democratic system of government can also make mistakes, either by: 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enacting policies that do not benefit society as a whole, or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by failing to enact policies that would have benefited society as a whole.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6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6" name="Google Shape;11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Voter Participation and Costs of Elections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7"/>
          <p:cNvSpPr txBox="1"/>
          <p:nvPr>
            <p:ph idx="1" type="body"/>
          </p:nvPr>
        </p:nvSpPr>
        <p:spPr>
          <a:xfrm>
            <a:off x="640080" y="1825625"/>
            <a:ext cx="78638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35"/>
              <a:buChar char="•"/>
            </a:pPr>
            <a:r>
              <a:rPr lang="en-US" sz="2635">
                <a:latin typeface="Calibri"/>
                <a:ea typeface="Calibri"/>
                <a:cs typeface="Calibri"/>
                <a:sym typeface="Calibri"/>
              </a:rPr>
              <a:t>In other countries, the share of adults who vote is often higher than the U.S.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10"/>
              <a:buChar char="•"/>
            </a:pPr>
            <a:r>
              <a:rPr lang="en-US" sz="221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Germany, Spain, and France, </a:t>
            </a:r>
            <a:r>
              <a:rPr lang="en-US" sz="2210">
                <a:latin typeface="Calibri"/>
                <a:ea typeface="Calibri"/>
                <a:cs typeface="Calibri"/>
                <a:sym typeface="Calibri"/>
              </a:rPr>
              <a:t>75% to 80% of voting age citizens cast ballots. </a:t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10"/>
              <a:buChar char="•"/>
            </a:pPr>
            <a:r>
              <a:rPr lang="en-US" sz="221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Australia, Belgium, Italy, Greece, Turkey, Singapore, and most Latin American nations </a:t>
            </a:r>
            <a:r>
              <a:rPr lang="en-US" sz="2210">
                <a:latin typeface="Calibri"/>
                <a:ea typeface="Calibri"/>
                <a:cs typeface="Calibri"/>
                <a:sym typeface="Calibri"/>
              </a:rPr>
              <a:t>have laws that require voting.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35"/>
              <a:buChar char="•"/>
            </a:pPr>
            <a:r>
              <a:rPr lang="en-US" sz="2635">
                <a:latin typeface="Calibri"/>
                <a:ea typeface="Calibri"/>
                <a:cs typeface="Calibri"/>
                <a:sym typeface="Calibri"/>
              </a:rPr>
              <a:t>In U.S. presidential elections over the last few decades, about 55% to 65% of voting-age citizens actually voted (U.S. Census).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35"/>
              <a:buChar char="•"/>
            </a:pPr>
            <a:r>
              <a:rPr lang="en-US" sz="2635">
                <a:latin typeface="Calibri"/>
                <a:ea typeface="Calibri"/>
                <a:cs typeface="Calibri"/>
                <a:sym typeface="Calibri"/>
              </a:rPr>
              <a:t>In congressional elections when there is no presidential race, or in local elections, the turnout is often less than half of the eligible voters.</a:t>
            </a:r>
            <a:endParaRPr sz="2635">
              <a:latin typeface="Calibri"/>
              <a:ea typeface="Calibri"/>
              <a:cs typeface="Calibri"/>
              <a:sym typeface="Calibri"/>
            </a:endParaRPr>
          </a:p>
          <a:p>
            <a:pPr indent="-8826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10"/>
              <a:buNone/>
            </a:pPr>
            <a:r>
              <a:t/>
            </a:r>
            <a:endParaRPr sz="2210">
              <a:latin typeface="Calibri"/>
              <a:ea typeface="Calibri"/>
              <a:cs typeface="Calibri"/>
              <a:sym typeface="Calibri"/>
            </a:endParaRPr>
          </a:p>
          <a:p>
            <a:pPr indent="-7747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238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17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4" name="Google Shape;124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Voter Participation and Reasons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Even if the law can require people to vote, no law can require that each voter cast an </a:t>
            </a:r>
            <a:r>
              <a:rPr i="1" lang="en-US" sz="2600">
                <a:latin typeface="Calibri"/>
                <a:ea typeface="Calibri"/>
                <a:cs typeface="Calibri"/>
                <a:sym typeface="Calibri"/>
              </a:rPr>
              <a:t>informed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or a </a:t>
            </a:r>
            <a:r>
              <a:rPr i="1" lang="en-US" sz="2600">
                <a:latin typeface="Calibri"/>
                <a:ea typeface="Calibri"/>
                <a:cs typeface="Calibri"/>
                <a:sym typeface="Calibri"/>
              </a:rPr>
              <a:t>thoughtful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vote.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 u="sng">
                <a:latin typeface="Calibri"/>
                <a:ea typeface="Calibri"/>
                <a:cs typeface="Calibri"/>
                <a:sym typeface="Calibri"/>
              </a:rPr>
              <a:t>Discussion question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: Why do you think that people choose not to vote?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One answer is</a:t>
            </a:r>
            <a:r>
              <a:rPr b="1" lang="en-US" sz="2600">
                <a:latin typeface="Calibri"/>
                <a:ea typeface="Calibri"/>
                <a:cs typeface="Calibri"/>
                <a:sym typeface="Calibri"/>
              </a:rPr>
              <a:t> rational ignorance</a:t>
            </a: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 which means that people will not vote if the costs of becoming informed and voting are too high, or they feel their vote will not be decisive in the election.</a:t>
            </a:r>
            <a:endParaRPr/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1" name="Google Shape;131;p18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9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Voting Behavior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9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Research on voting behavior has indicated that people who are more settled or more connected to society tend to vote more frequently.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US" sz="2600">
                <a:latin typeface="Calibri"/>
                <a:ea typeface="Calibri"/>
                <a:cs typeface="Calibri"/>
                <a:sym typeface="Calibri"/>
              </a:rPr>
              <a:t>Without greater voter turnout, politicians elected by the votes of 60% or fewer of the population may not enact economic policy in the best interests of 100% of the population.</a:t>
            </a:r>
            <a:endParaRPr/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317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</a:pPr>
            <a:r>
              <a:t/>
            </a:r>
            <a:endParaRPr sz="3100">
              <a:latin typeface="Calibri"/>
              <a:ea typeface="Calibri"/>
              <a:cs typeface="Calibri"/>
              <a:sym typeface="Calibri"/>
            </a:endParaRPr>
          </a:p>
          <a:p>
            <a:pPr indent="-635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19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0" name="Google Shape;140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/>
          <p:nvPr>
            <p:ph type="title"/>
          </p:nvPr>
        </p:nvSpPr>
        <p:spPr>
          <a:xfrm>
            <a:off x="640080" y="274320"/>
            <a:ext cx="786384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U.S. Spending on Campaigns:  How Much is Too Much?</a:t>
            </a:r>
            <a:endParaRPr sz="32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 txBox="1"/>
          <p:nvPr>
            <p:ph idx="1" type="body"/>
          </p:nvPr>
        </p:nvSpPr>
        <p:spPr>
          <a:xfrm>
            <a:off x="640080" y="1825625"/>
            <a:ext cx="78638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The $6.8 billion spent on political campaigns in 2016 was about one-fourth of one percent of the overall economy.  </a:t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In the context of the enormous U.S. economy, $6.8 billion is not as much money as it sounds.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Another way to think about campaign spending: </a:t>
            </a:r>
            <a:endParaRPr sz="259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U.S. consumers spend about $2 billion per year on toothpaste and $7 billion on hair care products. </a:t>
            </a:r>
            <a:endParaRPr sz="2220">
              <a:latin typeface="Calibri"/>
              <a:ea typeface="Calibri"/>
              <a:cs typeface="Calibri"/>
              <a:sym typeface="Calibri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Char char="•"/>
            </a:pPr>
            <a:r>
              <a:rPr lang="en-US" sz="2220">
                <a:latin typeface="Calibri"/>
                <a:ea typeface="Calibri"/>
                <a:cs typeface="Calibri"/>
                <a:sym typeface="Calibri"/>
              </a:rPr>
              <a:t>In 2016, Proctor and Gamble spent $7.2 billion on advertising.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Calibri"/>
                <a:ea typeface="Calibri"/>
                <a:cs typeface="Calibri"/>
                <a:sym typeface="Calibri"/>
              </a:rPr>
              <a:t>Is it sensible to believe the United States is going to decide its presidential elections for much less than Proctor and Gamble spends on advertisements?</a:t>
            </a:r>
            <a:endParaRPr/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4654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67"/>
              <a:buNone/>
            </a:pPr>
            <a:r>
              <a:t/>
            </a:r>
            <a:endParaRPr sz="2867">
              <a:latin typeface="Calibri"/>
              <a:ea typeface="Calibri"/>
              <a:cs typeface="Calibri"/>
              <a:sym typeface="Calibri"/>
            </a:endParaRPr>
          </a:p>
          <a:p>
            <a:pPr indent="-75882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None/>
            </a:pPr>
            <a:r>
              <a:t/>
            </a:r>
            <a:endParaRPr sz="2405">
              <a:latin typeface="Calibri"/>
              <a:ea typeface="Calibri"/>
              <a:cs typeface="Calibri"/>
              <a:sym typeface="Calibri"/>
            </a:endParaRPr>
          </a:p>
          <a:p>
            <a:pPr indent="-64135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t/>
            </a:r>
            <a:endParaRPr sz="259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20"/>
          <p:cNvCxnSpPr/>
          <p:nvPr/>
        </p:nvCxnSpPr>
        <p:spPr>
          <a:xfrm>
            <a:off x="0" y="6126480"/>
            <a:ext cx="9144000" cy="0"/>
          </a:xfrm>
          <a:prstGeom prst="straightConnector1">
            <a:avLst/>
          </a:prstGeom>
          <a:noFill/>
          <a:ln cap="flat" cmpd="sng" w="2540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8" name="Google Shape;148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600">
                <a:solidFill>
                  <a:schemeClr val="dk1"/>
                </a:solidFill>
              </a:rPr>
              <a:t>‹#›</a:t>
            </a:fld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