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43"/>
  </p:notesMasterIdLst>
  <p:handoutMasterIdLst>
    <p:handoutMasterId r:id="rId44"/>
  </p:handoutMasterIdLst>
  <p:sldIdLst>
    <p:sldId id="317" r:id="rId2"/>
    <p:sldId id="431" r:id="rId3"/>
    <p:sldId id="432" r:id="rId4"/>
    <p:sldId id="333" r:id="rId5"/>
    <p:sldId id="345" r:id="rId6"/>
    <p:sldId id="420" r:id="rId7"/>
    <p:sldId id="353" r:id="rId8"/>
    <p:sldId id="368" r:id="rId9"/>
    <p:sldId id="327" r:id="rId10"/>
    <p:sldId id="364" r:id="rId11"/>
    <p:sldId id="344" r:id="rId12"/>
    <p:sldId id="352" r:id="rId13"/>
    <p:sldId id="348" r:id="rId14"/>
    <p:sldId id="418" r:id="rId15"/>
    <p:sldId id="375" r:id="rId16"/>
    <p:sldId id="376" r:id="rId17"/>
    <p:sldId id="341" r:id="rId18"/>
    <p:sldId id="342" r:id="rId19"/>
    <p:sldId id="417" r:id="rId20"/>
    <p:sldId id="343" r:id="rId21"/>
    <p:sldId id="314" r:id="rId22"/>
    <p:sldId id="430" r:id="rId23"/>
    <p:sldId id="397" r:id="rId24"/>
    <p:sldId id="398" r:id="rId25"/>
    <p:sldId id="399" r:id="rId26"/>
    <p:sldId id="400" r:id="rId27"/>
    <p:sldId id="404" r:id="rId28"/>
    <p:sldId id="405" r:id="rId29"/>
    <p:sldId id="406" r:id="rId30"/>
    <p:sldId id="411" r:id="rId31"/>
    <p:sldId id="419" r:id="rId32"/>
    <p:sldId id="407" r:id="rId33"/>
    <p:sldId id="408" r:id="rId34"/>
    <p:sldId id="409" r:id="rId35"/>
    <p:sldId id="401" r:id="rId36"/>
    <p:sldId id="412" r:id="rId37"/>
    <p:sldId id="402" r:id="rId38"/>
    <p:sldId id="413" r:id="rId39"/>
    <p:sldId id="403" r:id="rId40"/>
    <p:sldId id="426" r:id="rId41"/>
    <p:sldId id="428" r:id="rId4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434" autoAdjust="0"/>
  </p:normalViewPr>
  <p:slideViewPr>
    <p:cSldViewPr snapToGrid="0">
      <p:cViewPr varScale="1">
        <p:scale>
          <a:sx n="81" d="100"/>
          <a:sy n="81" d="100"/>
        </p:scale>
        <p:origin x="1122" y="9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CEE68B13-9F9A-4A0C-A136-351263A03169}" type="datetimeFigureOut">
              <a:rPr lang="en-US" smtClean="0"/>
              <a:t>8/19/2019</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B38A37F-F213-4903-91D6-0E09B5EBDC9C}" type="slidenum">
              <a:rPr lang="en-US" smtClean="0"/>
              <a:t>‹#›</a:t>
            </a:fld>
            <a:endParaRPr lang="en-US" dirty="0"/>
          </a:p>
        </p:txBody>
      </p:sp>
    </p:spTree>
    <p:extLst>
      <p:ext uri="{BB962C8B-B14F-4D97-AF65-F5344CB8AC3E}">
        <p14:creationId xmlns:p14="http://schemas.microsoft.com/office/powerpoint/2010/main" val="1000683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13A1CA17-42F7-435E-BABD-75E6D44836E5}" type="datetimeFigureOut">
              <a:rPr lang="en-US" smtClean="0"/>
              <a:t>8/19/2019</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389D3A94-783F-42B0-A027-1CA4EABC87CB}" type="slidenum">
              <a:rPr lang="en-US" smtClean="0"/>
              <a:t>‹#›</a:t>
            </a:fld>
            <a:endParaRPr lang="en-US" dirty="0"/>
          </a:p>
        </p:txBody>
      </p:sp>
    </p:spTree>
    <p:extLst>
      <p:ext uri="{BB962C8B-B14F-4D97-AF65-F5344CB8AC3E}">
        <p14:creationId xmlns:p14="http://schemas.microsoft.com/office/powerpoint/2010/main" val="186034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a:t>
            </a:fld>
            <a:endParaRPr lang="en-US" dirty="0"/>
          </a:p>
        </p:txBody>
      </p:sp>
    </p:spTree>
    <p:extLst>
      <p:ext uri="{BB962C8B-B14F-4D97-AF65-F5344CB8AC3E}">
        <p14:creationId xmlns:p14="http://schemas.microsoft.com/office/powerpoint/2010/main" val="495297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29</a:t>
            </a:fld>
            <a:endParaRPr lang="en-US" dirty="0"/>
          </a:p>
        </p:txBody>
      </p:sp>
    </p:spTree>
    <p:extLst>
      <p:ext uri="{BB962C8B-B14F-4D97-AF65-F5344CB8AC3E}">
        <p14:creationId xmlns:p14="http://schemas.microsoft.com/office/powerpoint/2010/main" val="1320948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40</a:t>
            </a:fld>
            <a:endParaRPr lang="en-US" dirty="0"/>
          </a:p>
        </p:txBody>
      </p:sp>
    </p:spTree>
    <p:extLst>
      <p:ext uri="{BB962C8B-B14F-4D97-AF65-F5344CB8AC3E}">
        <p14:creationId xmlns:p14="http://schemas.microsoft.com/office/powerpoint/2010/main" val="341547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2</a:t>
            </a:fld>
            <a:endParaRPr lang="en-US" dirty="0"/>
          </a:p>
        </p:txBody>
      </p:sp>
    </p:spTree>
    <p:extLst>
      <p:ext uri="{BB962C8B-B14F-4D97-AF65-F5344CB8AC3E}">
        <p14:creationId xmlns:p14="http://schemas.microsoft.com/office/powerpoint/2010/main" val="145520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8</a:t>
            </a:fld>
            <a:endParaRPr lang="en-US" dirty="0"/>
          </a:p>
        </p:txBody>
      </p:sp>
    </p:spTree>
    <p:extLst>
      <p:ext uri="{BB962C8B-B14F-4D97-AF65-F5344CB8AC3E}">
        <p14:creationId xmlns:p14="http://schemas.microsoft.com/office/powerpoint/2010/main" val="216735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9</a:t>
            </a:fld>
            <a:endParaRPr lang="en-US" dirty="0"/>
          </a:p>
        </p:txBody>
      </p:sp>
    </p:spTree>
    <p:extLst>
      <p:ext uri="{BB962C8B-B14F-4D97-AF65-F5344CB8AC3E}">
        <p14:creationId xmlns:p14="http://schemas.microsoft.com/office/powerpoint/2010/main" val="5511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10</a:t>
            </a:fld>
            <a:endParaRPr lang="en-US" dirty="0"/>
          </a:p>
        </p:txBody>
      </p:sp>
    </p:spTree>
    <p:extLst>
      <p:ext uri="{BB962C8B-B14F-4D97-AF65-F5344CB8AC3E}">
        <p14:creationId xmlns:p14="http://schemas.microsoft.com/office/powerpoint/2010/main" val="2211750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12</a:t>
            </a:fld>
            <a:endParaRPr lang="en-US" dirty="0"/>
          </a:p>
        </p:txBody>
      </p:sp>
    </p:spTree>
    <p:extLst>
      <p:ext uri="{BB962C8B-B14F-4D97-AF65-F5344CB8AC3E}">
        <p14:creationId xmlns:p14="http://schemas.microsoft.com/office/powerpoint/2010/main" val="2648818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13</a:t>
            </a:fld>
            <a:endParaRPr lang="en-US" dirty="0"/>
          </a:p>
        </p:txBody>
      </p:sp>
    </p:spTree>
    <p:extLst>
      <p:ext uri="{BB962C8B-B14F-4D97-AF65-F5344CB8AC3E}">
        <p14:creationId xmlns:p14="http://schemas.microsoft.com/office/powerpoint/2010/main" val="4162589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19</a:t>
            </a:fld>
            <a:endParaRPr lang="en-US" dirty="0"/>
          </a:p>
        </p:txBody>
      </p:sp>
    </p:spTree>
    <p:extLst>
      <p:ext uri="{BB962C8B-B14F-4D97-AF65-F5344CB8AC3E}">
        <p14:creationId xmlns:p14="http://schemas.microsoft.com/office/powerpoint/2010/main" val="690884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28</a:t>
            </a:fld>
            <a:endParaRPr lang="en-US" dirty="0"/>
          </a:p>
        </p:txBody>
      </p:sp>
    </p:spTree>
    <p:extLst>
      <p:ext uri="{BB962C8B-B14F-4D97-AF65-F5344CB8AC3E}">
        <p14:creationId xmlns:p14="http://schemas.microsoft.com/office/powerpoint/2010/main" val="3244748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8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Helvetica" panose="020B0604020202020204" pitchFamily="34" charset="0"/>
                <a:cs typeface="Helvetica"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9BFE8D2-B253-436D-A99B-6FC21F6089FF}"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167838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0F564F3-22CB-4636-99ED-F34AF39809FB}" type="datetime1">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204601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872B8BD-D022-4E35-A22D-3C1E1679025F}"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5655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8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Helvetica" panose="020B0604020202020204" pitchFamily="34" charset="0"/>
                <a:cs typeface="Helvetica"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A73F8CC-3B64-467D-963B-6C5655B4BA18}"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412512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55A9001-5BBB-4708-A1C9-0B364B1D871D}"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244537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Helvetica" panose="020B0604020202020204" pitchFamily="34" charset="0"/>
                <a:cs typeface="Helvetica"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Helvetica" panose="020B0604020202020204" pitchFamily="34" charset="0"/>
                <a:cs typeface="Helvetica"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B4BA3EC-9B8C-4B5C-96D9-9C83D18D80E5}" type="datetime1">
              <a:rPr lang="en-US" smtClean="0"/>
              <a:t>8/19/2019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116229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995DABE-4D2F-4B4A-8A9F-A7A259F46852}" type="datetime1">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418470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99F4A-BB07-4FF3-8F2F-42F6A3C35F9B}" type="datetime1">
              <a:rPr lang="en-US" smtClean="0"/>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329567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atin typeface="Helvetica" panose="020B0604020202020204" pitchFamily="34" charset="0"/>
                <a:cs typeface="Helvetica" panose="020B0604020202020204" pitchFamily="34" charset="0"/>
              </a:defRPr>
            </a:lvl1pPr>
            <a:lvl2pPr>
              <a:defRPr sz="2800">
                <a:latin typeface="Helvetica" panose="020B0604020202020204" pitchFamily="34" charset="0"/>
                <a:cs typeface="Helvetica" panose="020B0604020202020204" pitchFamily="34" charset="0"/>
              </a:defRPr>
            </a:lvl2pPr>
            <a:lvl3pPr>
              <a:defRPr sz="2400">
                <a:latin typeface="Helvetica" panose="020B0604020202020204" pitchFamily="34" charset="0"/>
                <a:cs typeface="Helvetica" panose="020B0604020202020204" pitchFamily="34" charset="0"/>
              </a:defRPr>
            </a:lvl3pPr>
            <a:lvl4pPr>
              <a:defRPr sz="2000">
                <a:latin typeface="Helvetica" panose="020B0604020202020204" pitchFamily="34" charset="0"/>
                <a:cs typeface="Helvetica" panose="020B0604020202020204" pitchFamily="34" charset="0"/>
              </a:defRPr>
            </a:lvl4pPr>
            <a:lvl5pPr>
              <a:defRPr sz="2000">
                <a:latin typeface="Helvetica" panose="020B0604020202020204" pitchFamily="34" charset="0"/>
                <a:cs typeface="Helvetica"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EAF07-225E-4B6B-AC37-4CDB7F0A77D7}"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98396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atin typeface="Helvetica" panose="020B0604020202020204" pitchFamily="34" charset="0"/>
                <a:cs typeface="Helvetica"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Helvetica" panose="020B0604020202020204" pitchFamily="34" charset="0"/>
                <a:cs typeface="Helvetica"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89A2AF1-57F4-415E-AF53-FBA613208819}"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37048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D093F-D83E-472C-99C5-84DAE89EBABF}" type="datetime1">
              <a:rPr lang="en-US" smtClean="0"/>
              <a:t>8/19/2019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F471A-6AD7-4FB5-AE38-A8FCE07ED035}" type="slidenum">
              <a:rPr lang="en-US" smtClean="0"/>
              <a:t>‹#›</a:t>
            </a:fld>
            <a:endParaRPr lang="en-US" dirty="0"/>
          </a:p>
        </p:txBody>
      </p:sp>
    </p:spTree>
    <p:extLst>
      <p:ext uri="{BB962C8B-B14F-4D97-AF65-F5344CB8AC3E}">
        <p14:creationId xmlns:p14="http://schemas.microsoft.com/office/powerpoint/2010/main" val="13553492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6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openstax.org/details/books/principles-microeconomics-2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94021"/>
            <a:ext cx="6858000" cy="1790700"/>
          </a:xfrm>
        </p:spPr>
        <p:txBody>
          <a:bodyPr>
            <a:normAutofit/>
          </a:bodyPr>
          <a:lstStyle/>
          <a:p>
            <a:r>
              <a:rPr lang="en-US" sz="5400" dirty="0" smtClean="0">
                <a:solidFill>
                  <a:srgbClr val="C00000"/>
                </a:solidFill>
                <a:latin typeface="+mn-lt"/>
              </a:rPr>
              <a:t>International Trade</a:t>
            </a:r>
            <a:endParaRPr lang="en-US" sz="5400" dirty="0">
              <a:solidFill>
                <a:srgbClr val="C00000"/>
              </a:solidFill>
              <a:latin typeface="+mn-lt"/>
            </a:endParaRPr>
          </a:p>
        </p:txBody>
      </p:sp>
      <p:sp>
        <p:nvSpPr>
          <p:cNvPr id="3" name="Subtitle 2"/>
          <p:cNvSpPr>
            <a:spLocks noGrp="1"/>
          </p:cNvSpPr>
          <p:nvPr>
            <p:ph type="subTitle" idx="1"/>
          </p:nvPr>
        </p:nvSpPr>
        <p:spPr>
          <a:xfrm>
            <a:off x="1143000" y="4582648"/>
            <a:ext cx="6858000" cy="1241822"/>
          </a:xfrm>
        </p:spPr>
        <p:txBody>
          <a:bodyPr/>
          <a:lstStyle/>
          <a:p>
            <a:endParaRPr lang="en-US" dirty="0"/>
          </a:p>
        </p:txBody>
      </p:sp>
      <p:cxnSp>
        <p:nvCxnSpPr>
          <p:cNvPr id="4" name="Straight Connector 3"/>
          <p:cNvCxnSpPr/>
          <p:nvPr/>
        </p:nvCxnSpPr>
        <p:spPr>
          <a:xfrm>
            <a:off x="0" y="3869247"/>
            <a:ext cx="9144000" cy="0"/>
          </a:xfrm>
          <a:prstGeom prst="line">
            <a:avLst/>
          </a:prstGeom>
          <a:ln w="101600" cmpd="tri">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589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(4 of 10)</a:t>
            </a:r>
            <a:endParaRPr lang="en-US" sz="3200" dirty="0">
              <a:solidFill>
                <a:srgbClr val="C00000"/>
              </a:solidFill>
              <a:latin typeface="+mn-lt"/>
            </a:endParaRPr>
          </a:p>
        </p:txBody>
      </p:sp>
      <p:sp>
        <p:nvSpPr>
          <p:cNvPr id="5" name="Content Placeholder 4"/>
          <p:cNvSpPr>
            <a:spLocks noGrp="1"/>
          </p:cNvSpPr>
          <p:nvPr>
            <p:ph sz="half" idx="1"/>
          </p:nvPr>
        </p:nvSpPr>
        <p:spPr>
          <a:xfrm>
            <a:off x="457200" y="1645920"/>
            <a:ext cx="4023360" cy="4389120"/>
          </a:xfrm>
        </p:spPr>
        <p:txBody>
          <a:bodyPr>
            <a:normAutofit lnSpcReduction="10000"/>
          </a:bodyPr>
          <a:lstStyle/>
          <a:p>
            <a:r>
              <a:rPr lang="en-US" sz="2000" dirty="0" smtClean="0">
                <a:solidFill>
                  <a:schemeClr val="dk1"/>
                </a:solidFill>
                <a:latin typeface="+mn-lt"/>
              </a:rPr>
              <a:t>The opportunity cost of one good is the amount of the other good that must be sacrificed.</a:t>
            </a:r>
          </a:p>
          <a:p>
            <a:r>
              <a:rPr lang="en-US" sz="2000" dirty="0" smtClean="0">
                <a:solidFill>
                  <a:schemeClr val="dk1"/>
                </a:solidFill>
                <a:latin typeface="+mn-lt"/>
              </a:rPr>
              <a:t>Based on the PPFs, the opportunity cost of producing a barrel of oil is  ¼ bushel of corn for Saudi Arabia but 4 bushels of corn for the U.S. </a:t>
            </a:r>
          </a:p>
          <a:p>
            <a:r>
              <a:rPr lang="en-US" sz="2000" dirty="0" smtClean="0">
                <a:solidFill>
                  <a:schemeClr val="dk1"/>
                </a:solidFill>
                <a:latin typeface="+mn-lt"/>
              </a:rPr>
              <a:t>The opportunity cost of producing a bushel of corn is 4 barrels of oil for Saudi Arabia but ½ barrel of oil for the U.S.</a:t>
            </a:r>
          </a:p>
          <a:p>
            <a:r>
              <a:rPr lang="en-US" sz="2000" u="sng" dirty="0" smtClean="0">
                <a:solidFill>
                  <a:schemeClr val="dk1"/>
                </a:solidFill>
                <a:latin typeface="+mn-lt"/>
              </a:rPr>
              <a:t>Question</a:t>
            </a:r>
            <a:r>
              <a:rPr lang="en-US" sz="2000" dirty="0" smtClean="0">
                <a:solidFill>
                  <a:schemeClr val="dk1"/>
                </a:solidFill>
                <a:latin typeface="+mn-lt"/>
              </a:rPr>
              <a:t>:  which country has the </a:t>
            </a:r>
            <a:r>
              <a:rPr lang="en-US" sz="2000" b="1" dirty="0" smtClean="0">
                <a:solidFill>
                  <a:schemeClr val="dk1"/>
                </a:solidFill>
                <a:latin typeface="+mn-lt"/>
              </a:rPr>
              <a:t>comparative advantage</a:t>
            </a:r>
            <a:r>
              <a:rPr lang="en-US" sz="2000" dirty="0" smtClean="0">
                <a:solidFill>
                  <a:schemeClr val="dk1"/>
                </a:solidFill>
                <a:latin typeface="+mn-lt"/>
              </a:rPr>
              <a:t> in oil and which in corn?</a:t>
            </a:r>
          </a:p>
          <a:p>
            <a:endParaRPr lang="en-US" sz="2000" dirty="0" smtClean="0">
              <a:solidFill>
                <a:srgbClr val="000000"/>
              </a:solidFill>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10</a:t>
            </a:fld>
            <a:endParaRPr lang="en-US" sz="1600" dirty="0">
              <a:solidFill>
                <a:schemeClr val="tx1"/>
              </a:solidFill>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842299762"/>
              </p:ext>
            </p:extLst>
          </p:nvPr>
        </p:nvGraphicFramePr>
        <p:xfrm>
          <a:off x="4629150" y="1983178"/>
          <a:ext cx="3886200" cy="2296160"/>
        </p:xfrm>
        <a:graphic>
          <a:graphicData uri="http://schemas.openxmlformats.org/drawingml/2006/table">
            <a:tbl>
              <a:tblPr firstRow="1" bandRow="1">
                <a:tableStyleId>{5C22544A-7EE6-4342-B048-85BDC9FD1C3A}</a:tableStyleId>
              </a:tblPr>
              <a:tblGrid>
                <a:gridCol w="1487978"/>
                <a:gridCol w="1102822"/>
                <a:gridCol w="1295400"/>
              </a:tblGrid>
              <a:tr h="415637">
                <a:tc gridSpan="3">
                  <a:txBody>
                    <a:bodyPr/>
                    <a:lstStyle/>
                    <a:p>
                      <a:pPr algn="ctr"/>
                      <a:endParaRPr lang="en-US" b="1" dirty="0" smtClean="0">
                        <a:solidFill>
                          <a:schemeClr val="tx1"/>
                        </a:solidFill>
                      </a:endParaRPr>
                    </a:p>
                    <a:p>
                      <a:pPr algn="ctr"/>
                      <a:r>
                        <a:rPr lang="en-US" b="1" dirty="0" smtClean="0">
                          <a:solidFill>
                            <a:schemeClr val="tx1"/>
                          </a:solidFill>
                        </a:rPr>
                        <a:t>Opportunity Cost</a:t>
                      </a:r>
                      <a:r>
                        <a:rPr lang="en-US" b="1" baseline="0" dirty="0" smtClean="0">
                          <a:solidFill>
                            <a:schemeClr val="tx1"/>
                          </a:solidFill>
                        </a:rPr>
                        <a:t>s of…</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4443">
                <a:tc>
                  <a:txBody>
                    <a:bodyPr/>
                    <a:lstStyle/>
                    <a:p>
                      <a:pPr algn="ctr"/>
                      <a:endParaRPr lang="en-US" b="1" dirty="0" smtClean="0">
                        <a:solidFill>
                          <a:schemeClr val="tx1"/>
                        </a:solidFill>
                      </a:endParaRPr>
                    </a:p>
                    <a:p>
                      <a:pPr algn="ctr"/>
                      <a:endParaRPr lang="en-US" b="1" dirty="0" smtClean="0">
                        <a:solidFill>
                          <a:schemeClr val="tx1"/>
                        </a:solidFill>
                      </a:endParaRPr>
                    </a:p>
                    <a:p>
                      <a:pPr algn="ctr"/>
                      <a:r>
                        <a:rPr lang="en-US" b="1" dirty="0" smtClean="0">
                          <a:solidFill>
                            <a:schemeClr val="tx1"/>
                          </a:solidFill>
                        </a:rPr>
                        <a:t>Country</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smtClean="0">
                          <a:solidFill>
                            <a:schemeClr val="tx1"/>
                          </a:solidFill>
                        </a:rPr>
                        <a:t>Oil (in terms of Corn)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smtClean="0">
                          <a:solidFill>
                            <a:schemeClr val="tx1"/>
                          </a:solidFill>
                        </a:rPr>
                        <a:t>Corn (in terms of Oil)</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US" dirty="0" smtClean="0"/>
                        <a:t>Saudi</a:t>
                      </a:r>
                      <a:r>
                        <a:rPr lang="en-US" baseline="0" dirty="0" smtClean="0"/>
                        <a:t> Arabia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¼</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US" dirty="0" smtClean="0"/>
                        <a:t>United</a:t>
                      </a:r>
                      <a:r>
                        <a:rPr lang="en-US" baseline="0" dirty="0" smtClean="0"/>
                        <a:t> States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½</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2254254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(5 of 10)</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3657600"/>
          </a:xfrm>
        </p:spPr>
        <p:txBody>
          <a:bodyPr>
            <a:normAutofit/>
          </a:bodyPr>
          <a:lstStyle/>
          <a:p>
            <a:r>
              <a:rPr lang="en-US" sz="2600" dirty="0" smtClean="0">
                <a:latin typeface="+mn-lt"/>
              </a:rPr>
              <a:t>Saudi </a:t>
            </a:r>
            <a:r>
              <a:rPr lang="en-US" sz="2600" dirty="0">
                <a:latin typeface="+mn-lt"/>
              </a:rPr>
              <a:t>Arabia gives up the </a:t>
            </a:r>
            <a:r>
              <a:rPr lang="en-US" sz="2600" dirty="0" smtClean="0">
                <a:latin typeface="+mn-lt"/>
              </a:rPr>
              <a:t>lesser amount of corn to </a:t>
            </a:r>
            <a:r>
              <a:rPr lang="en-US" sz="2600" dirty="0">
                <a:latin typeface="+mn-lt"/>
              </a:rPr>
              <a:t>produce a barrel of </a:t>
            </a:r>
            <a:r>
              <a:rPr lang="en-US" sz="2600" dirty="0" smtClean="0">
                <a:latin typeface="+mn-lt"/>
              </a:rPr>
              <a:t>oil.  </a:t>
            </a:r>
            <a:r>
              <a:rPr lang="en-US" sz="2600" b="1" dirty="0" smtClean="0">
                <a:latin typeface="+mn-lt"/>
              </a:rPr>
              <a:t>Therefore, Saudi Arabia has </a:t>
            </a:r>
            <a:r>
              <a:rPr lang="en-US" sz="2600" b="1" dirty="0">
                <a:latin typeface="+mn-lt"/>
              </a:rPr>
              <a:t>a comparative advantage in </a:t>
            </a:r>
            <a:r>
              <a:rPr lang="en-US" sz="2600" b="1" dirty="0" smtClean="0">
                <a:latin typeface="+mn-lt"/>
              </a:rPr>
              <a:t>oil</a:t>
            </a:r>
            <a:r>
              <a:rPr lang="en-US" sz="2600" dirty="0" smtClean="0">
                <a:latin typeface="+mn-lt"/>
              </a:rPr>
              <a:t>.</a:t>
            </a:r>
          </a:p>
          <a:p>
            <a:r>
              <a:rPr lang="en-US" sz="2600" dirty="0" smtClean="0">
                <a:latin typeface="+mn-lt"/>
              </a:rPr>
              <a:t>The U.S. </a:t>
            </a:r>
            <a:r>
              <a:rPr lang="en-US" sz="2600" dirty="0">
                <a:latin typeface="+mn-lt"/>
              </a:rPr>
              <a:t>gives up the </a:t>
            </a:r>
            <a:r>
              <a:rPr lang="en-US" sz="2600" dirty="0" smtClean="0">
                <a:latin typeface="+mn-lt"/>
              </a:rPr>
              <a:t>lesser amount of oil to </a:t>
            </a:r>
            <a:r>
              <a:rPr lang="en-US" sz="2600" dirty="0">
                <a:latin typeface="+mn-lt"/>
              </a:rPr>
              <a:t>produce a bushel of </a:t>
            </a:r>
            <a:r>
              <a:rPr lang="en-US" sz="2600" dirty="0" smtClean="0">
                <a:latin typeface="+mn-lt"/>
              </a:rPr>
              <a:t>corn.  </a:t>
            </a:r>
            <a:r>
              <a:rPr lang="en-US" sz="2600" b="1" dirty="0" smtClean="0">
                <a:latin typeface="+mn-lt"/>
              </a:rPr>
              <a:t>Therefore, the U.S. has a </a:t>
            </a:r>
            <a:r>
              <a:rPr lang="en-US" sz="2600" b="1" dirty="0">
                <a:latin typeface="+mn-lt"/>
              </a:rPr>
              <a:t>comparative advantage in </a:t>
            </a:r>
            <a:r>
              <a:rPr lang="en-US" sz="2600" b="1" dirty="0" smtClean="0">
                <a:latin typeface="+mn-lt"/>
              </a:rPr>
              <a:t>corn</a:t>
            </a:r>
            <a:r>
              <a:rPr lang="en-US" sz="2600" dirty="0" smtClean="0">
                <a:latin typeface="+mn-lt"/>
              </a:rPr>
              <a:t>.</a:t>
            </a:r>
            <a:endParaRPr lang="en-US" sz="2600" dirty="0">
              <a:latin typeface="+mn-lt"/>
            </a:endParaRP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11</a:t>
            </a:fld>
            <a:endParaRPr lang="en-US" sz="1600" dirty="0">
              <a:solidFill>
                <a:schemeClr val="tx1"/>
              </a:solidFill>
            </a:endParaRPr>
          </a:p>
        </p:txBody>
      </p:sp>
    </p:spTree>
    <p:extLst>
      <p:ext uri="{BB962C8B-B14F-4D97-AF65-F5344CB8AC3E}">
        <p14:creationId xmlns:p14="http://schemas.microsoft.com/office/powerpoint/2010/main" val="383154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(6 of 10)</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206240" cy="4389120"/>
          </a:xfrm>
        </p:spPr>
        <p:txBody>
          <a:bodyPr>
            <a:normAutofit/>
          </a:bodyPr>
          <a:lstStyle/>
          <a:p>
            <a:r>
              <a:rPr lang="en-US" sz="2000" dirty="0" smtClean="0">
                <a:solidFill>
                  <a:srgbClr val="000000"/>
                </a:solidFill>
                <a:latin typeface="+mn-lt"/>
                <a:ea typeface="Arial"/>
                <a:sym typeface="Arial"/>
              </a:rPr>
              <a:t>Without trade, Saudi Arabia and the U.S. are producing and consuming at points C and C’ on their PPFs.</a:t>
            </a:r>
          </a:p>
          <a:p>
            <a:r>
              <a:rPr lang="en-US" sz="2000" dirty="0" smtClean="0">
                <a:solidFill>
                  <a:srgbClr val="000000"/>
                </a:solidFill>
                <a:latin typeface="+mn-lt"/>
                <a:ea typeface="Arial"/>
                <a:sym typeface="Arial"/>
              </a:rPr>
              <a:t>Assume Saudi Arabia trades 20 barrels of oil to the U.S. for 20 bushels of corn.</a:t>
            </a:r>
          </a:p>
          <a:p>
            <a:r>
              <a:rPr lang="en-US" sz="2000" dirty="0" smtClean="0">
                <a:solidFill>
                  <a:srgbClr val="000000"/>
                </a:solidFill>
                <a:latin typeface="+mn-lt"/>
                <a:ea typeface="Arial"/>
                <a:sym typeface="Arial"/>
              </a:rPr>
              <a:t>Is this a good trade for Saudi Arabia?</a:t>
            </a:r>
          </a:p>
          <a:p>
            <a:pPr lvl="1"/>
            <a:r>
              <a:rPr lang="en-US" sz="1600" dirty="0" smtClean="0">
                <a:solidFill>
                  <a:srgbClr val="000000"/>
                </a:solidFill>
                <a:latin typeface="+mn-lt"/>
                <a:ea typeface="Arial"/>
                <a:sym typeface="Arial"/>
              </a:rPr>
              <a:t>Yes. It’s getting 1 bushel of corn for 1 barrel of oil instead of 4 barrels.</a:t>
            </a:r>
          </a:p>
          <a:p>
            <a:r>
              <a:rPr lang="en-US" sz="2000" u="sng" dirty="0" smtClean="0">
                <a:solidFill>
                  <a:srgbClr val="000000"/>
                </a:solidFill>
                <a:latin typeface="+mn-lt"/>
                <a:ea typeface="Arial"/>
                <a:sym typeface="Arial"/>
              </a:rPr>
              <a:t>Question</a:t>
            </a:r>
            <a:r>
              <a:rPr lang="en-US" sz="2000" dirty="0" smtClean="0">
                <a:solidFill>
                  <a:srgbClr val="000000"/>
                </a:solidFill>
                <a:latin typeface="+mn-lt"/>
                <a:ea typeface="Arial"/>
                <a:sym typeface="Arial"/>
              </a:rPr>
              <a:t>: is it a good trade for the U.S.? Why?</a:t>
            </a: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12</a:t>
            </a:fld>
            <a:endParaRPr lang="en-US" sz="1600" dirty="0">
              <a:solidFill>
                <a:schemeClr val="tx1"/>
              </a:solidFill>
            </a:endParaRP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862949806"/>
              </p:ext>
            </p:extLst>
          </p:nvPr>
        </p:nvGraphicFramePr>
        <p:xfrm>
          <a:off x="5029200" y="1825625"/>
          <a:ext cx="3474720" cy="3582824"/>
        </p:xfrm>
        <a:graphic>
          <a:graphicData uri="http://schemas.openxmlformats.org/drawingml/2006/table">
            <a:tbl>
              <a:tblPr firstRow="1" bandRow="1">
                <a:tableStyleId>{5C22544A-7EE6-4342-B048-85BDC9FD1C3A}</a:tableStyleId>
              </a:tblPr>
              <a:tblGrid>
                <a:gridCol w="1737360"/>
                <a:gridCol w="868680"/>
                <a:gridCol w="868680"/>
              </a:tblGrid>
              <a:tr h="634907">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0" dirty="0" smtClean="0">
                          <a:solidFill>
                            <a:schemeClr val="tx1"/>
                          </a:solidFill>
                        </a:rPr>
                        <a:t>Oil (bbl.)</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0" dirty="0" smtClean="0">
                          <a:solidFill>
                            <a:schemeClr val="tx1"/>
                          </a:solidFill>
                        </a:rPr>
                        <a:t>Corn (bu.)</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67843">
                <a:tc gridSpan="3">
                  <a:txBody>
                    <a:bodyPr/>
                    <a:lstStyle/>
                    <a:p>
                      <a:pPr algn="ctr"/>
                      <a:r>
                        <a:rPr lang="en-US" dirty="0" smtClean="0">
                          <a:solidFill>
                            <a:schemeClr val="tx1"/>
                          </a:solidFill>
                        </a:rPr>
                        <a:t>Before</a:t>
                      </a:r>
                      <a:r>
                        <a:rPr lang="en-US" baseline="0" dirty="0" smtClean="0">
                          <a:solidFill>
                            <a:schemeClr val="tx1"/>
                          </a:solidFill>
                        </a:rPr>
                        <a:t> Trade Consumption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dirty="0"/>
                    </a:p>
                  </a:txBody>
                  <a:tcPr/>
                </a:tc>
                <a:tc hMerge="1">
                  <a:txBody>
                    <a:bodyPr/>
                    <a:lstStyle/>
                    <a:p>
                      <a:endParaRPr lang="en-US" dirty="0"/>
                    </a:p>
                  </a:txBody>
                  <a:tcPr/>
                </a:tc>
              </a:tr>
              <a:tr h="367843">
                <a:tc>
                  <a:txBody>
                    <a:bodyPr/>
                    <a:lstStyle/>
                    <a:p>
                      <a:r>
                        <a:rPr lang="en-US" dirty="0" smtClean="0">
                          <a:solidFill>
                            <a:schemeClr val="tx1"/>
                          </a:solidFill>
                        </a:rPr>
                        <a:t>Saudi</a:t>
                      </a:r>
                      <a:r>
                        <a:rPr lang="en-US" baseline="0" dirty="0" smtClean="0">
                          <a:solidFill>
                            <a:schemeClr val="tx1"/>
                          </a:solidFill>
                        </a:rPr>
                        <a:t> Arabia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60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67843">
                <a:tc>
                  <a:txBody>
                    <a:bodyPr/>
                    <a:lstStyle/>
                    <a:p>
                      <a:r>
                        <a:rPr lang="en-US" dirty="0" smtClean="0">
                          <a:solidFill>
                            <a:schemeClr val="tx1"/>
                          </a:solidFill>
                        </a:rPr>
                        <a:t>United States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20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60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67843">
                <a:tc>
                  <a:txBody>
                    <a:bodyPr/>
                    <a:lstStyle/>
                    <a:p>
                      <a:r>
                        <a:rPr lang="en-US" dirty="0" smtClean="0">
                          <a:solidFill>
                            <a:schemeClr val="tx1"/>
                          </a:solidFill>
                        </a:rPr>
                        <a:t>Total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80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70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67843">
                <a:tc gridSpan="3">
                  <a:txBody>
                    <a:bodyPr/>
                    <a:lstStyle/>
                    <a:p>
                      <a:pPr algn="ctr"/>
                      <a:r>
                        <a:rPr lang="en-US" dirty="0" smtClean="0">
                          <a:solidFill>
                            <a:schemeClr val="tx1"/>
                          </a:solidFill>
                        </a:rPr>
                        <a:t>After Trade Consumption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dirty="0"/>
                    </a:p>
                  </a:txBody>
                  <a:tcPr/>
                </a:tc>
                <a:tc hMerge="1">
                  <a:txBody>
                    <a:bodyPr/>
                    <a:lstStyle/>
                    <a:p>
                      <a:endParaRPr lang="en-US" dirty="0"/>
                    </a:p>
                  </a:txBody>
                  <a:tcPr/>
                </a:tc>
              </a:tr>
              <a:tr h="367843">
                <a:tc>
                  <a:txBody>
                    <a:bodyPr/>
                    <a:lstStyle/>
                    <a:p>
                      <a:r>
                        <a:rPr lang="en-US" dirty="0" smtClean="0">
                          <a:solidFill>
                            <a:schemeClr val="tx1"/>
                          </a:solidFill>
                        </a:rPr>
                        <a:t>Saudi</a:t>
                      </a:r>
                      <a:r>
                        <a:rPr lang="en-US" baseline="0" dirty="0" smtClean="0">
                          <a:solidFill>
                            <a:schemeClr val="tx1"/>
                          </a:solidFill>
                        </a:rPr>
                        <a:t> Arabia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30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67843">
                <a:tc>
                  <a:txBody>
                    <a:bodyPr/>
                    <a:lstStyle/>
                    <a:p>
                      <a:r>
                        <a:rPr lang="en-US" dirty="0" smtClean="0">
                          <a:solidFill>
                            <a:schemeClr val="tx1"/>
                          </a:solidFill>
                        </a:rPr>
                        <a:t>United States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67843">
                <a:tc>
                  <a:txBody>
                    <a:bodyPr/>
                    <a:lstStyle/>
                    <a:p>
                      <a:r>
                        <a:rPr lang="en-US" dirty="0" smtClean="0">
                          <a:solidFill>
                            <a:schemeClr val="tx1"/>
                          </a:solidFill>
                        </a:rPr>
                        <a:t>Total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80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solidFill>
                            <a:schemeClr val="tx1"/>
                          </a:solidFill>
                        </a:rPr>
                        <a:t>70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1215986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(7 of 10)</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023360" cy="4023360"/>
          </a:xfrm>
        </p:spPr>
        <p:txBody>
          <a:bodyPr>
            <a:normAutofit/>
          </a:bodyPr>
          <a:lstStyle/>
          <a:p>
            <a:r>
              <a:rPr lang="en-US" sz="2400" dirty="0" smtClean="0">
                <a:solidFill>
                  <a:schemeClr val="dk1"/>
                </a:solidFill>
                <a:latin typeface="+mn-lt"/>
              </a:rPr>
              <a:t>We can show Saudi Arabia’s gains from trade by looking at its PPF. </a:t>
            </a:r>
          </a:p>
          <a:p>
            <a:r>
              <a:rPr lang="en-US" sz="2400" dirty="0" smtClean="0">
                <a:solidFill>
                  <a:schemeClr val="dk1"/>
                </a:solidFill>
                <a:latin typeface="+mn-lt"/>
              </a:rPr>
              <a:t>Before trade, Saudi Arabia is producing and consuming at point C on its PPF.  </a:t>
            </a:r>
          </a:p>
          <a:p>
            <a:r>
              <a:rPr lang="en-US" sz="2400" dirty="0" smtClean="0">
                <a:solidFill>
                  <a:schemeClr val="dk1"/>
                </a:solidFill>
                <a:latin typeface="+mn-lt"/>
              </a:rPr>
              <a:t>After trade, Saudi Arabia can consume at point D, which lies </a:t>
            </a:r>
            <a:r>
              <a:rPr lang="en-US" sz="2400" u="sng" dirty="0" smtClean="0">
                <a:solidFill>
                  <a:schemeClr val="dk1"/>
                </a:solidFill>
                <a:latin typeface="+mn-lt"/>
              </a:rPr>
              <a:t>beyond</a:t>
            </a:r>
            <a:r>
              <a:rPr lang="en-US" sz="2400" dirty="0" smtClean="0">
                <a:solidFill>
                  <a:schemeClr val="dk1"/>
                </a:solidFill>
                <a:latin typeface="+mn-lt"/>
              </a:rPr>
              <a:t> the PPF. </a:t>
            </a:r>
          </a:p>
          <a:p>
            <a:endParaRPr lang="en-US" sz="2000" dirty="0" smtClean="0">
              <a:solidFill>
                <a:schemeClr val="dk1"/>
              </a:solidFill>
              <a:latin typeface="+mn-lt"/>
            </a:endParaRPr>
          </a:p>
          <a:p>
            <a:endParaRPr lang="en-US" sz="2000" dirty="0"/>
          </a:p>
          <a:p>
            <a:endParaRPr lang="en-US" sz="2000" dirty="0" smtClean="0">
              <a:solidFill>
                <a:srgbClr val="000000"/>
              </a:solidFill>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13</a:t>
            </a:fld>
            <a:endParaRPr lang="en-US" sz="1600" dirty="0">
              <a:solidFill>
                <a:schemeClr val="tx1"/>
              </a:solidFill>
            </a:endParaRPr>
          </a:p>
        </p:txBody>
      </p:sp>
      <p:pic>
        <p:nvPicPr>
          <p:cNvPr id="10" name="Shape 104" descr="CNX_Econ_C33_011.jpg"/>
          <p:cNvPicPr preferRelativeResize="0">
            <a:picLocks noGrp="1"/>
          </p:cNvPicPr>
          <p:nvPr>
            <p:ph sz="half" idx="2"/>
          </p:nvPr>
        </p:nvPicPr>
        <p:blipFill rotWithShape="1">
          <a:blip r:embed="rId3">
            <a:alphaModFix/>
          </a:blip>
          <a:srcRect/>
          <a:stretch/>
        </p:blipFill>
        <p:spPr>
          <a:xfrm>
            <a:off x="5120640" y="1828800"/>
            <a:ext cx="3566160" cy="3474720"/>
          </a:xfrm>
          <a:prstGeom prst="rect">
            <a:avLst/>
          </a:prstGeom>
          <a:noFill/>
          <a:ln w="25400" cmpd="dbl">
            <a:noFill/>
          </a:ln>
        </p:spPr>
      </p:pic>
    </p:spTree>
    <p:extLst>
      <p:ext uri="{BB962C8B-B14F-4D97-AF65-F5344CB8AC3E}">
        <p14:creationId xmlns:p14="http://schemas.microsoft.com/office/powerpoint/2010/main" val="847982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(8 of 10)</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What just happened?</a:t>
            </a:r>
          </a:p>
          <a:p>
            <a:pPr lvl="1"/>
            <a:r>
              <a:rPr lang="en-US" dirty="0" smtClean="0">
                <a:latin typeface="+mn-lt"/>
              </a:rPr>
              <a:t>Saudi Arabia and the U.S. specialize (not 100%) in the production of the good in which they have the comparative advantage.</a:t>
            </a:r>
          </a:p>
          <a:p>
            <a:pPr lvl="1"/>
            <a:r>
              <a:rPr lang="en-US" dirty="0" smtClean="0">
                <a:latin typeface="+mn-lt"/>
              </a:rPr>
              <a:t>They engage in trade.</a:t>
            </a:r>
          </a:p>
          <a:p>
            <a:pPr lvl="1"/>
            <a:r>
              <a:rPr lang="en-US" dirty="0" smtClean="0">
                <a:latin typeface="+mn-lt"/>
              </a:rPr>
              <a:t>As a consequence, both countries’ consumption can move beyond their PPF.  </a:t>
            </a:r>
          </a:p>
          <a:p>
            <a:pPr lvl="1"/>
            <a:r>
              <a:rPr lang="en-US" dirty="0" smtClean="0">
                <a:latin typeface="+mn-lt"/>
              </a:rPr>
              <a:t>Specialization and trade has thus led to gains from trade.   </a:t>
            </a:r>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14</a:t>
            </a:fld>
            <a:endParaRPr lang="en-US" sz="1600" dirty="0">
              <a:solidFill>
                <a:schemeClr val="tx1"/>
              </a:solidFill>
            </a:endParaRPr>
          </a:p>
        </p:txBody>
      </p:sp>
    </p:spTree>
    <p:extLst>
      <p:ext uri="{BB962C8B-B14F-4D97-AF65-F5344CB8AC3E}">
        <p14:creationId xmlns:p14="http://schemas.microsoft.com/office/powerpoint/2010/main" val="1425168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(9 of 10)</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exchange of 20 barrels of oil for 20 bushels of corn is not the only beneficial trade available to both countries.</a:t>
            </a:r>
          </a:p>
          <a:p>
            <a:r>
              <a:rPr lang="en-US" sz="2600" dirty="0" smtClean="0">
                <a:latin typeface="+mn-lt"/>
              </a:rPr>
              <a:t>Both will </a:t>
            </a:r>
            <a:r>
              <a:rPr lang="en-US" sz="2600" dirty="0">
                <a:latin typeface="+mn-lt"/>
              </a:rPr>
              <a:t>benefit from trade </a:t>
            </a:r>
            <a:r>
              <a:rPr lang="en-US" sz="2600" dirty="0" smtClean="0">
                <a:latin typeface="+mn-lt"/>
              </a:rPr>
              <a:t>as long as </a:t>
            </a:r>
            <a:r>
              <a:rPr lang="en-US" sz="2600" dirty="0">
                <a:latin typeface="+mn-lt"/>
              </a:rPr>
              <a:t>they can obtain a good from </a:t>
            </a:r>
            <a:r>
              <a:rPr lang="en-US" sz="2600" dirty="0" smtClean="0">
                <a:latin typeface="+mn-lt"/>
              </a:rPr>
              <a:t>the other </a:t>
            </a:r>
            <a:r>
              <a:rPr lang="en-US" sz="2600" dirty="0">
                <a:latin typeface="+mn-lt"/>
              </a:rPr>
              <a:t>at a cost that’s less than </a:t>
            </a:r>
            <a:r>
              <a:rPr lang="en-US" sz="2600" dirty="0" smtClean="0">
                <a:latin typeface="+mn-lt"/>
              </a:rPr>
              <a:t>their </a:t>
            </a:r>
            <a:r>
              <a:rPr lang="en-US" sz="2600" dirty="0">
                <a:latin typeface="+mn-lt"/>
              </a:rPr>
              <a:t>domestic opportunity cost. </a:t>
            </a:r>
            <a:endParaRPr lang="en-US" sz="2600" dirty="0" smtClean="0">
              <a:latin typeface="+mn-lt"/>
            </a:endParaRPr>
          </a:p>
          <a:p>
            <a:pPr lvl="1"/>
            <a:r>
              <a:rPr lang="en-US" sz="2200" dirty="0" smtClean="0">
                <a:latin typeface="+mn-lt"/>
              </a:rPr>
              <a:t>In our example, Saudi Arabia will benefit from trade with the U.S. if it can obtain 1 bushel of corn for less than 4 barrels of oil.</a:t>
            </a:r>
          </a:p>
          <a:p>
            <a:pPr lvl="1"/>
            <a:r>
              <a:rPr lang="en-US" sz="2200" dirty="0" smtClean="0">
                <a:latin typeface="+mn-lt"/>
              </a:rPr>
              <a:t>The U.S. will benefit from trade if it can obtain a barrel of oil for less than 2 bushels of corn.</a:t>
            </a: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15</a:t>
            </a:fld>
            <a:endParaRPr lang="en-US" sz="1600" dirty="0">
              <a:solidFill>
                <a:schemeClr val="tx1"/>
              </a:solidFill>
            </a:endParaRPr>
          </a:p>
        </p:txBody>
      </p:sp>
    </p:spTree>
    <p:extLst>
      <p:ext uri="{BB962C8B-B14F-4D97-AF65-F5344CB8AC3E}">
        <p14:creationId xmlns:p14="http://schemas.microsoft.com/office/powerpoint/2010/main" val="1326802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(10 of 10)</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In our example, both Saudi Arabia and the U.S. produce some of each good.</a:t>
            </a:r>
          </a:p>
          <a:p>
            <a:r>
              <a:rPr lang="en-US" sz="2600" u="sng" dirty="0" smtClean="0">
                <a:latin typeface="+mn-lt"/>
              </a:rPr>
              <a:t>Question</a:t>
            </a:r>
            <a:r>
              <a:rPr lang="en-US" sz="2600" dirty="0" smtClean="0">
                <a:latin typeface="+mn-lt"/>
              </a:rPr>
              <a:t>:  What happens to total production if both countries specialize 100% in the good in which they have the comparative advantage?</a:t>
            </a: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16</a:t>
            </a:fld>
            <a:endParaRPr lang="en-US" sz="1600" dirty="0">
              <a:solidFill>
                <a:schemeClr val="tx1"/>
              </a:solidFill>
            </a:endParaRPr>
          </a:p>
        </p:txBody>
      </p:sp>
    </p:spTree>
    <p:extLst>
      <p:ext uri="{BB962C8B-B14F-4D97-AF65-F5344CB8AC3E}">
        <p14:creationId xmlns:p14="http://schemas.microsoft.com/office/powerpoint/2010/main" val="3090613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What Happens When One Country Has the Absolute Advantage in All Goods?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This is likely to be the case </a:t>
            </a:r>
            <a:r>
              <a:rPr lang="en-US" sz="2600" dirty="0">
                <a:latin typeface="+mn-lt"/>
              </a:rPr>
              <a:t>for high-income countries that </a:t>
            </a:r>
            <a:r>
              <a:rPr lang="en-US" sz="2600" dirty="0" smtClean="0">
                <a:latin typeface="+mn-lt"/>
              </a:rPr>
              <a:t>have better-educated </a:t>
            </a:r>
            <a:r>
              <a:rPr lang="en-US" sz="2600" dirty="0">
                <a:latin typeface="+mn-lt"/>
              </a:rPr>
              <a:t>workers, </a:t>
            </a:r>
            <a:r>
              <a:rPr lang="en-US" sz="2600" dirty="0" smtClean="0">
                <a:latin typeface="+mn-lt"/>
              </a:rPr>
              <a:t>more and better physical capital </a:t>
            </a:r>
            <a:r>
              <a:rPr lang="en-US" sz="2600" dirty="0">
                <a:latin typeface="+mn-lt"/>
              </a:rPr>
              <a:t>and </a:t>
            </a:r>
            <a:r>
              <a:rPr lang="en-US" sz="2600" dirty="0" smtClean="0">
                <a:latin typeface="+mn-lt"/>
              </a:rPr>
              <a:t>the latest technology. </a:t>
            </a:r>
          </a:p>
          <a:p>
            <a:r>
              <a:rPr lang="en-US" sz="2600" dirty="0" smtClean="0">
                <a:latin typeface="+mn-lt"/>
              </a:rPr>
              <a:t>However, even in this case both countries can </a:t>
            </a:r>
            <a:r>
              <a:rPr lang="en-US" sz="2600" dirty="0">
                <a:latin typeface="+mn-lt"/>
              </a:rPr>
              <a:t>still benefit </a:t>
            </a:r>
            <a:r>
              <a:rPr lang="en-US" sz="2600" dirty="0" smtClean="0">
                <a:latin typeface="+mn-lt"/>
              </a:rPr>
              <a:t>from trade. </a:t>
            </a:r>
          </a:p>
          <a:p>
            <a:r>
              <a:rPr lang="en-US" sz="2600" u="sng" dirty="0" smtClean="0">
                <a:latin typeface="+mn-lt"/>
              </a:rPr>
              <a:t>Because </a:t>
            </a:r>
            <a:r>
              <a:rPr lang="en-US" sz="2600" u="sng" dirty="0">
                <a:latin typeface="+mn-lt"/>
              </a:rPr>
              <a:t>gains from trade come from specializing in one’s comparative </a:t>
            </a:r>
            <a:r>
              <a:rPr lang="en-US" sz="2600" u="sng" dirty="0" smtClean="0">
                <a:latin typeface="+mn-lt"/>
              </a:rPr>
              <a:t>advantage</a:t>
            </a:r>
            <a:r>
              <a:rPr lang="en-US" sz="2600" dirty="0" smtClean="0">
                <a:latin typeface="+mn-lt"/>
              </a:rPr>
              <a:t>.</a:t>
            </a: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17</a:t>
            </a:fld>
            <a:endParaRPr lang="en-US" sz="1600" dirty="0">
              <a:solidFill>
                <a:schemeClr val="tx1"/>
              </a:solidFill>
            </a:endParaRPr>
          </a:p>
        </p:txBody>
      </p:sp>
    </p:spTree>
    <p:extLst>
      <p:ext uri="{BB962C8B-B14F-4D97-AF65-F5344CB8AC3E}">
        <p14:creationId xmlns:p14="http://schemas.microsoft.com/office/powerpoint/2010/main" val="1479548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Intra-Industry Trade </a:t>
            </a:r>
            <a:r>
              <a:rPr lang="en-US" sz="3200" dirty="0" smtClean="0">
                <a:solidFill>
                  <a:srgbClr val="C00000"/>
                </a:solidFill>
                <a:latin typeface="+mn-lt"/>
              </a:rPr>
              <a:t>(1 of 3)</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trade described in the example is </a:t>
            </a:r>
            <a:r>
              <a:rPr lang="en-US" sz="2600" b="1" dirty="0" smtClean="0">
                <a:latin typeface="+mn-lt"/>
              </a:rPr>
              <a:t>inter-industry</a:t>
            </a:r>
            <a:r>
              <a:rPr lang="en-US" sz="2600" dirty="0" smtClean="0">
                <a:latin typeface="+mn-lt"/>
              </a:rPr>
              <a:t> or “one-way” trade in which countries exchange different goods (oil for corn).</a:t>
            </a:r>
          </a:p>
          <a:p>
            <a:r>
              <a:rPr lang="en-US" sz="2600" dirty="0" smtClean="0">
                <a:latin typeface="+mn-lt"/>
              </a:rPr>
              <a:t>In reality, much of world trade involves the exchange of differentiated but similar goods (compact cars for luxury cars) between similar economies. </a:t>
            </a:r>
          </a:p>
          <a:p>
            <a:r>
              <a:rPr lang="en-US" sz="2600" dirty="0" smtClean="0">
                <a:latin typeface="+mn-lt"/>
              </a:rPr>
              <a:t>We refer to this as </a:t>
            </a:r>
            <a:r>
              <a:rPr lang="en-US" sz="2600" b="1" dirty="0" smtClean="0">
                <a:latin typeface="+mn-lt"/>
              </a:rPr>
              <a:t>intra-industry</a:t>
            </a:r>
            <a:r>
              <a:rPr lang="en-US" sz="2600" dirty="0" smtClean="0">
                <a:latin typeface="+mn-lt"/>
              </a:rPr>
              <a:t> or “two-way” trade.</a:t>
            </a:r>
            <a:endParaRPr lang="en-US" sz="2600" dirty="0">
              <a:latin typeface="+mn-lt"/>
            </a:endParaRPr>
          </a:p>
          <a:p>
            <a:endParaRPr lang="en-US" dirty="0" smtClean="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18</a:t>
            </a:fld>
            <a:endParaRPr lang="en-US" sz="1600" dirty="0">
              <a:solidFill>
                <a:schemeClr val="tx1"/>
              </a:solidFill>
            </a:endParaRPr>
          </a:p>
        </p:txBody>
      </p:sp>
    </p:spTree>
    <p:extLst>
      <p:ext uri="{BB962C8B-B14F-4D97-AF65-F5344CB8AC3E}">
        <p14:creationId xmlns:p14="http://schemas.microsoft.com/office/powerpoint/2010/main" val="1393019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Intra-Industry Trade </a:t>
            </a:r>
            <a:r>
              <a:rPr lang="en-US" sz="3200" dirty="0" smtClean="0">
                <a:solidFill>
                  <a:srgbClr val="C00000"/>
                </a:solidFill>
                <a:latin typeface="+mn-lt"/>
              </a:rPr>
              <a:t>(2 of 3) </a:t>
            </a:r>
            <a:endParaRPr lang="en-US" sz="3200" dirty="0">
              <a:solidFill>
                <a:srgbClr val="C00000"/>
              </a:solidFill>
              <a:latin typeface="+mn-lt"/>
            </a:endParaRPr>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080" y="4937760"/>
            <a:ext cx="7863840" cy="1015663"/>
          </a:xfrm>
          <a:prstGeom prst="rect">
            <a:avLst/>
          </a:prstGeom>
          <a:noFill/>
        </p:spPr>
        <p:txBody>
          <a:bodyPr wrap="square" rtlCol="0">
            <a:spAutoFit/>
          </a:bodyPr>
          <a:lstStyle/>
          <a:p>
            <a:r>
              <a:rPr lang="en-US" sz="2000" dirty="0" smtClean="0"/>
              <a:t>This table shows some of the largest categories of U.S. exports and imports.</a:t>
            </a:r>
            <a:r>
              <a:rPr lang="en-US" sz="2000" b="1" dirty="0" smtClean="0"/>
              <a:t>  </a:t>
            </a:r>
            <a:r>
              <a:rPr lang="en-US" sz="2000" dirty="0" smtClean="0"/>
              <a:t> Note that in some categories, the dollar amount of exports and imports is quite similar.  </a:t>
            </a:r>
          </a:p>
        </p:txBody>
      </p: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19</a:t>
            </a:fld>
            <a:endParaRPr lang="en-US" sz="1600"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38376278"/>
              </p:ext>
            </p:extLst>
          </p:nvPr>
        </p:nvGraphicFramePr>
        <p:xfrm>
          <a:off x="1324099" y="1674421"/>
          <a:ext cx="6292685" cy="3163266"/>
        </p:xfrm>
        <a:graphic>
          <a:graphicData uri="http://schemas.openxmlformats.org/drawingml/2006/table">
            <a:tbl>
              <a:tblPr firstRow="1" bandRow="1">
                <a:tableStyleId>{5C22544A-7EE6-4342-B048-85BDC9FD1C3A}</a:tableStyleId>
              </a:tblPr>
              <a:tblGrid>
                <a:gridCol w="2226957"/>
                <a:gridCol w="2011298"/>
                <a:gridCol w="2054430"/>
              </a:tblGrid>
              <a:tr h="335684">
                <a:tc>
                  <a:txBody>
                    <a:bodyPr/>
                    <a:lstStyle/>
                    <a:p>
                      <a:r>
                        <a:rPr lang="en-US" dirty="0" smtClean="0">
                          <a:solidFill>
                            <a:schemeClr val="tx1"/>
                          </a:solidFill>
                        </a:rPr>
                        <a:t>Category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chemeClr val="tx1"/>
                          </a:solidFill>
                        </a:rPr>
                        <a:t>U.S. Exports ($ </a:t>
                      </a:r>
                      <a:r>
                        <a:rPr lang="en-US" dirty="0" err="1" smtClean="0">
                          <a:solidFill>
                            <a:schemeClr val="tx1"/>
                          </a:solidFill>
                        </a:rPr>
                        <a:t>bil</a:t>
                      </a: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chemeClr val="tx1"/>
                          </a:solidFill>
                        </a:rPr>
                        <a:t>U.S. Imports ($ </a:t>
                      </a:r>
                      <a:r>
                        <a:rPr lang="en-US" dirty="0" err="1" smtClean="0">
                          <a:solidFill>
                            <a:schemeClr val="tx1"/>
                          </a:solidFill>
                        </a:rPr>
                        <a:t>bil</a:t>
                      </a: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9891">
                <a:tc>
                  <a:txBody>
                    <a:bodyPr/>
                    <a:lstStyle/>
                    <a:p>
                      <a:r>
                        <a:rPr lang="en-US" dirty="0" smtClean="0"/>
                        <a:t>Autos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$146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$327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9891">
                <a:tc>
                  <a:txBody>
                    <a:bodyPr/>
                    <a:lstStyle/>
                    <a:p>
                      <a:r>
                        <a:rPr lang="en-US" dirty="0" smtClean="0"/>
                        <a:t>Food and Beverages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144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126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9891">
                <a:tc>
                  <a:txBody>
                    <a:bodyPr/>
                    <a:lstStyle/>
                    <a:p>
                      <a:r>
                        <a:rPr lang="en-US" dirty="0" smtClean="0"/>
                        <a:t>Capital Goods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550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551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9891">
                <a:tc>
                  <a:txBody>
                    <a:bodyPr/>
                    <a:lstStyle/>
                    <a:p>
                      <a:r>
                        <a:rPr lang="en-US" dirty="0" smtClean="0"/>
                        <a:t>Consumer Goods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199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558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9891">
                <a:tc>
                  <a:txBody>
                    <a:bodyPr/>
                    <a:lstStyle/>
                    <a:p>
                      <a:r>
                        <a:rPr lang="en-US" dirty="0" smtClean="0"/>
                        <a:t>Industrial</a:t>
                      </a:r>
                      <a:r>
                        <a:rPr lang="en-US" baseline="0" dirty="0" smtClean="0"/>
                        <a:t> Supplies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507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665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9891">
                <a:tc>
                  <a:txBody>
                    <a:bodyPr/>
                    <a:lstStyle/>
                    <a:p>
                      <a:r>
                        <a:rPr lang="en-US" dirty="0" smtClean="0"/>
                        <a:t>Other Transportation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dirty="0" smtClean="0"/>
                        <a:t>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9891">
                <a:tc gridSpan="3">
                  <a:txBody>
                    <a:bodyPr/>
                    <a:lstStyle/>
                    <a:p>
                      <a:r>
                        <a:rPr lang="en-US" sz="1400" dirty="0" smtClean="0"/>
                        <a:t>Source:</a:t>
                      </a:r>
                      <a:r>
                        <a:rPr lang="en-US" sz="1400" baseline="0" dirty="0" smtClean="0"/>
                        <a:t> http://www/bea/gov/newsreleases/international/trade/tradnewsrelease.htm</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Tree>
    <p:extLst>
      <p:ext uri="{BB962C8B-B14F-4D97-AF65-F5344CB8AC3E}">
        <p14:creationId xmlns:p14="http://schemas.microsoft.com/office/powerpoint/2010/main" val="2304355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Acknowledgments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pPr marL="0" indent="0" algn="ctr">
              <a:buNone/>
            </a:pPr>
            <a:r>
              <a:rPr lang="en-US" sz="2400" dirty="0" smtClean="0">
                <a:latin typeface="+mn-lt"/>
              </a:rPr>
              <a:t>This PowerPoint presentation is based on and includes content derived from the following OER resource:</a:t>
            </a:r>
          </a:p>
          <a:p>
            <a:pPr marL="0" indent="0" algn="ctr">
              <a:buNone/>
            </a:pPr>
            <a:r>
              <a:rPr lang="en-US" sz="2400" b="1" dirty="0" smtClean="0">
                <a:latin typeface="+mn-lt"/>
              </a:rPr>
              <a:t>Principles of Microeconomics</a:t>
            </a:r>
          </a:p>
          <a:p>
            <a:pPr marL="0" indent="0" algn="ctr">
              <a:buNone/>
            </a:pPr>
            <a:r>
              <a:rPr lang="en-US" sz="2400" dirty="0" smtClean="0">
                <a:latin typeface="+mn-lt"/>
              </a:rPr>
              <a:t>An OpenStax book used for this course may be downloaded for free at:</a:t>
            </a:r>
          </a:p>
          <a:p>
            <a:pPr marL="0" indent="0" algn="ctr">
              <a:buNone/>
            </a:pPr>
            <a:r>
              <a:rPr lang="en-US" sz="2200" dirty="0">
                <a:latin typeface="+mn-lt"/>
                <a:hlinkClick r:id="rId3"/>
              </a:rPr>
              <a:t>https://openstax.org/details/books/principles-microeconomics-2e</a:t>
            </a:r>
            <a:endParaRPr lang="en-US" sz="2200" dirty="0" smtClean="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a:t>
            </a:fld>
            <a:endParaRPr lang="en-US" sz="1600" dirty="0">
              <a:solidFill>
                <a:schemeClr val="tx1"/>
              </a:solidFill>
            </a:endParaRPr>
          </a:p>
        </p:txBody>
      </p:sp>
    </p:spTree>
    <p:extLst>
      <p:ext uri="{BB962C8B-B14F-4D97-AF65-F5344CB8AC3E}">
        <p14:creationId xmlns:p14="http://schemas.microsoft.com/office/powerpoint/2010/main" val="3267010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Intra-Industry Trade </a:t>
            </a:r>
            <a:r>
              <a:rPr lang="en-US" sz="3200" dirty="0" smtClean="0">
                <a:solidFill>
                  <a:srgbClr val="C00000"/>
                </a:solidFill>
                <a:latin typeface="+mn-lt"/>
              </a:rPr>
              <a:t>(3 of 3)</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Intra-industry trade arises to take advantage of specialization of labor and economies of scale in production of differentiated goods.  </a:t>
            </a:r>
          </a:p>
          <a:p>
            <a:r>
              <a:rPr lang="en-US" sz="2600" dirty="0" smtClean="0">
                <a:latin typeface="+mn-lt"/>
              </a:rPr>
              <a:t>The more similar countries are in their factor endowments, the more prominent intra-industry trade becomes.</a:t>
            </a: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20</a:t>
            </a:fld>
            <a:endParaRPr lang="en-US" sz="1600" dirty="0">
              <a:solidFill>
                <a:schemeClr val="tx1"/>
              </a:solidFill>
            </a:endParaRPr>
          </a:p>
        </p:txBody>
      </p:sp>
    </p:spTree>
    <p:extLst>
      <p:ext uri="{BB962C8B-B14F-4D97-AF65-F5344CB8AC3E}">
        <p14:creationId xmlns:p14="http://schemas.microsoft.com/office/powerpoint/2010/main" val="1765013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Barriers to Trade</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Despite the benefits of trade, barriers to trade continue to exist and are typically used to </a:t>
            </a:r>
            <a:r>
              <a:rPr lang="en-US" sz="2600" dirty="0">
                <a:latin typeface="+mn-lt"/>
              </a:rPr>
              <a:t>protect </a:t>
            </a:r>
            <a:r>
              <a:rPr lang="en-US" sz="2600" dirty="0" smtClean="0">
                <a:latin typeface="+mn-lt"/>
              </a:rPr>
              <a:t>vested </a:t>
            </a:r>
            <a:r>
              <a:rPr lang="en-US" sz="2600" dirty="0">
                <a:latin typeface="+mn-lt"/>
              </a:rPr>
              <a:t>economic, social, and cultural </a:t>
            </a:r>
            <a:r>
              <a:rPr lang="en-US" sz="2600" dirty="0" smtClean="0">
                <a:latin typeface="+mn-lt"/>
              </a:rPr>
              <a:t>interests.</a:t>
            </a:r>
          </a:p>
          <a:p>
            <a:r>
              <a:rPr lang="en-US" sz="2600" dirty="0" smtClean="0">
                <a:latin typeface="+mn-lt"/>
              </a:rPr>
              <a:t>However, the </a:t>
            </a:r>
            <a:r>
              <a:rPr lang="en-US" sz="2600" dirty="0">
                <a:latin typeface="+mn-lt"/>
              </a:rPr>
              <a:t>general trend in the last 60 years has been to lower barriers to trade</a:t>
            </a:r>
            <a:r>
              <a:rPr lang="en-US" sz="2600" dirty="0" smtClean="0">
                <a:latin typeface="+mn-lt"/>
              </a:rPr>
              <a:t>. </a:t>
            </a:r>
          </a:p>
          <a:p>
            <a:pPr lvl="1"/>
            <a:r>
              <a:rPr lang="en-US" sz="2200" dirty="0" smtClean="0">
                <a:latin typeface="+mn-lt"/>
              </a:rPr>
              <a:t>The </a:t>
            </a:r>
            <a:r>
              <a:rPr lang="en-US" sz="2200" dirty="0">
                <a:latin typeface="+mn-lt"/>
              </a:rPr>
              <a:t>average </a:t>
            </a:r>
            <a:r>
              <a:rPr lang="en-US" sz="2200" dirty="0" smtClean="0">
                <a:latin typeface="+mn-lt"/>
              </a:rPr>
              <a:t>U.S. tariff rate has fallen tremendously since its high of over 50% in the Great Depression.  </a:t>
            </a:r>
          </a:p>
          <a:p>
            <a:pPr lvl="1"/>
            <a:r>
              <a:rPr lang="en-US" sz="2200" dirty="0" smtClean="0">
                <a:latin typeface="+mn-lt"/>
              </a:rPr>
              <a:t>Since 1970, it has been less than 10% and in 2016 was 6%.</a:t>
            </a:r>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21</a:t>
            </a:fld>
            <a:endParaRPr lang="en-US" sz="1600" dirty="0">
              <a:solidFill>
                <a:schemeClr val="tx1"/>
              </a:solidFill>
            </a:endParaRPr>
          </a:p>
        </p:txBody>
      </p:sp>
    </p:spTree>
    <p:extLst>
      <p:ext uri="{BB962C8B-B14F-4D97-AF65-F5344CB8AC3E}">
        <p14:creationId xmlns:p14="http://schemas.microsoft.com/office/powerpoint/2010/main" val="3184902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World Trade Organization </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a:t>
            </a:r>
            <a:r>
              <a:rPr lang="en-US" sz="2600" dirty="0">
                <a:latin typeface="+mn-lt"/>
              </a:rPr>
              <a:t>World Trade Organization (WTO) is committed to lowering barriers to trade</a:t>
            </a:r>
            <a:r>
              <a:rPr lang="en-US" sz="2600" dirty="0" smtClean="0">
                <a:latin typeface="+mn-lt"/>
              </a:rPr>
              <a:t>.</a:t>
            </a:r>
          </a:p>
          <a:p>
            <a:r>
              <a:rPr lang="en-US" sz="2600" dirty="0" smtClean="0">
                <a:latin typeface="+mn-lt"/>
              </a:rPr>
              <a:t>According to its self-description, the WTO is…</a:t>
            </a:r>
          </a:p>
          <a:p>
            <a:pPr lvl="1"/>
            <a:r>
              <a:rPr lang="en-US" sz="2200" dirty="0" smtClean="0">
                <a:latin typeface="+mn-lt"/>
              </a:rPr>
              <a:t>An </a:t>
            </a:r>
            <a:r>
              <a:rPr lang="en-US" sz="2200" dirty="0">
                <a:latin typeface="+mn-lt"/>
              </a:rPr>
              <a:t>organization for trade opening</a:t>
            </a:r>
            <a:r>
              <a:rPr lang="en-US" sz="2200" dirty="0" smtClean="0">
                <a:latin typeface="+mn-lt"/>
              </a:rPr>
              <a:t>.</a:t>
            </a:r>
          </a:p>
          <a:p>
            <a:pPr lvl="1"/>
            <a:r>
              <a:rPr lang="en-US" sz="2200" dirty="0" smtClean="0">
                <a:latin typeface="+mn-lt"/>
              </a:rPr>
              <a:t>A </a:t>
            </a:r>
            <a:r>
              <a:rPr lang="en-US" sz="2200" dirty="0">
                <a:latin typeface="+mn-lt"/>
              </a:rPr>
              <a:t>forum for governments to negotiate trade agreements</a:t>
            </a:r>
            <a:r>
              <a:rPr lang="en-US" sz="2200" dirty="0" smtClean="0">
                <a:latin typeface="+mn-lt"/>
              </a:rPr>
              <a:t>.</a:t>
            </a:r>
          </a:p>
          <a:p>
            <a:pPr lvl="1"/>
            <a:r>
              <a:rPr lang="en-US" sz="2200" dirty="0" smtClean="0">
                <a:latin typeface="+mn-lt"/>
              </a:rPr>
              <a:t>A </a:t>
            </a:r>
            <a:r>
              <a:rPr lang="en-US" sz="2200" dirty="0">
                <a:latin typeface="+mn-lt"/>
              </a:rPr>
              <a:t>place for </a:t>
            </a:r>
            <a:r>
              <a:rPr lang="en-US" sz="2200" dirty="0" smtClean="0">
                <a:latin typeface="+mn-lt"/>
              </a:rPr>
              <a:t>governments to </a:t>
            </a:r>
            <a:r>
              <a:rPr lang="en-US" sz="2200" dirty="0">
                <a:latin typeface="+mn-lt"/>
              </a:rPr>
              <a:t>settle trade disputes</a:t>
            </a:r>
            <a:r>
              <a:rPr lang="en-US" sz="2200" dirty="0" smtClean="0">
                <a:latin typeface="+mn-lt"/>
              </a:rPr>
              <a:t>.</a:t>
            </a:r>
          </a:p>
          <a:p>
            <a:endParaRPr lang="en-US" dirty="0" smtClean="0">
              <a:latin typeface="+mn-lt"/>
            </a:endParaRPr>
          </a:p>
          <a:p>
            <a:endParaRPr lang="en-US" dirty="0" smtClean="0">
              <a:latin typeface="+mn-lt"/>
            </a:endParaRP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22</a:t>
            </a:fld>
            <a:endParaRPr lang="en-US" sz="1600" dirty="0">
              <a:solidFill>
                <a:schemeClr val="tx1"/>
              </a:solidFill>
            </a:endParaRPr>
          </a:p>
        </p:txBody>
      </p:sp>
    </p:spTree>
    <p:extLst>
      <p:ext uri="{BB962C8B-B14F-4D97-AF65-F5344CB8AC3E}">
        <p14:creationId xmlns:p14="http://schemas.microsoft.com/office/powerpoint/2010/main" val="921442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Protectionism</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Protectionism refers to government policies that restrict imports by erecting barriers to trade.</a:t>
            </a:r>
          </a:p>
          <a:p>
            <a:r>
              <a:rPr lang="en-US" sz="2600" dirty="0" smtClean="0">
                <a:latin typeface="+mn-lt"/>
              </a:rPr>
              <a:t>It is typically advocated as a way to shield domestic industries from foreign competition or prevent the loss of jobs.</a:t>
            </a:r>
          </a:p>
          <a:p>
            <a:r>
              <a:rPr lang="en-US" sz="2600" dirty="0" smtClean="0">
                <a:latin typeface="+mn-lt"/>
              </a:rPr>
              <a:t>Protectionism takes a number of forms including tariffs, quotas and nontariff barriers.</a:t>
            </a:r>
            <a:endParaRPr lang="en-US" sz="2600"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23</a:t>
            </a:fld>
            <a:endParaRPr lang="en-US" sz="1600" dirty="0">
              <a:solidFill>
                <a:schemeClr val="tx1"/>
              </a:solidFill>
            </a:endParaRPr>
          </a:p>
        </p:txBody>
      </p:sp>
    </p:spTree>
    <p:extLst>
      <p:ext uri="{BB962C8B-B14F-4D97-AF65-F5344CB8AC3E}">
        <p14:creationId xmlns:p14="http://schemas.microsoft.com/office/powerpoint/2010/main" val="2109704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Protectionism:  Tariffs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A tariff is a tax placed on goods imported from foreign countries.</a:t>
            </a:r>
          </a:p>
          <a:p>
            <a:pPr lvl="1"/>
            <a:r>
              <a:rPr lang="en-US" sz="2200" dirty="0" smtClean="0">
                <a:latin typeface="+mn-lt"/>
              </a:rPr>
              <a:t>The tariff is paid by domestic importers but its incidence also falls on domestic consumers who face higher prices for imported goods.  </a:t>
            </a:r>
          </a:p>
          <a:p>
            <a:pPr lvl="1"/>
            <a:r>
              <a:rPr lang="en-US" sz="2200" dirty="0" smtClean="0">
                <a:latin typeface="+mn-lt"/>
              </a:rPr>
              <a:t>The tariff reduces the demand for imported goods, so foreign producers are also affected. </a:t>
            </a:r>
          </a:p>
          <a:p>
            <a:r>
              <a:rPr lang="en-US" sz="2600" dirty="0" smtClean="0">
                <a:latin typeface="+mn-lt"/>
              </a:rPr>
              <a:t>Those who may benefit from a tariff include the companies in the industry whose good is being protected as well as their employees. </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24</a:t>
            </a:fld>
            <a:endParaRPr lang="en-US" sz="1600" dirty="0">
              <a:solidFill>
                <a:schemeClr val="tx1"/>
              </a:solidFill>
            </a:endParaRPr>
          </a:p>
        </p:txBody>
      </p:sp>
    </p:spTree>
    <p:extLst>
      <p:ext uri="{BB962C8B-B14F-4D97-AF65-F5344CB8AC3E}">
        <p14:creationId xmlns:p14="http://schemas.microsoft.com/office/powerpoint/2010/main" val="18932608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Protectionism:  Import Quotas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Import quotas place a physical limit on the quantity of a good that can enter a country during a period of time.</a:t>
            </a:r>
          </a:p>
          <a:p>
            <a:r>
              <a:rPr lang="en-US" sz="2600" dirty="0" smtClean="0">
                <a:latin typeface="+mn-lt"/>
              </a:rPr>
              <a:t>Quotas are typically established to benefit domestic producer groups subject to competition from foreign producers. </a:t>
            </a:r>
          </a:p>
          <a:p>
            <a:r>
              <a:rPr lang="en-US" sz="2600" dirty="0" smtClean="0">
                <a:latin typeface="+mn-lt"/>
              </a:rPr>
              <a:t>The U.S. places import quotas on a number of goods including beef and sugar.</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25</a:t>
            </a:fld>
            <a:endParaRPr lang="en-US" sz="1600" dirty="0">
              <a:solidFill>
                <a:schemeClr val="tx1"/>
              </a:solidFill>
            </a:endParaRPr>
          </a:p>
        </p:txBody>
      </p:sp>
    </p:spTree>
    <p:extLst>
      <p:ext uri="{BB962C8B-B14F-4D97-AF65-F5344CB8AC3E}">
        <p14:creationId xmlns:p14="http://schemas.microsoft.com/office/powerpoint/2010/main" val="34863903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Protectionism:  Nontariff Barriers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Nontariff barriers refer to a host of rules, regulations and inspections that raise the cost of importing goods and thus discourage imports.</a:t>
            </a:r>
          </a:p>
          <a:p>
            <a:r>
              <a:rPr lang="en-US" sz="2600" dirty="0" smtClean="0">
                <a:latin typeface="+mn-lt"/>
              </a:rPr>
              <a:t>Examples of nontariff barriers include:</a:t>
            </a:r>
          </a:p>
          <a:p>
            <a:pPr lvl="1"/>
            <a:r>
              <a:rPr lang="en-US" sz="2200" dirty="0" smtClean="0">
                <a:latin typeface="+mn-lt"/>
              </a:rPr>
              <a:t>Safety standards</a:t>
            </a:r>
          </a:p>
          <a:p>
            <a:pPr lvl="1"/>
            <a:r>
              <a:rPr lang="en-US" sz="2200" dirty="0" smtClean="0">
                <a:latin typeface="+mn-lt"/>
              </a:rPr>
              <a:t>Labelling requirements.</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26</a:t>
            </a:fld>
            <a:endParaRPr lang="en-US" sz="1600" dirty="0">
              <a:solidFill>
                <a:schemeClr val="tx1"/>
              </a:solidFill>
            </a:endParaRPr>
          </a:p>
        </p:txBody>
      </p:sp>
    </p:spTree>
    <p:extLst>
      <p:ext uri="{BB962C8B-B14F-4D97-AF65-F5344CB8AC3E}">
        <p14:creationId xmlns:p14="http://schemas.microsoft.com/office/powerpoint/2010/main" val="1078823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 Demand and Supply Analysis of Protectionism </a:t>
            </a:r>
            <a:r>
              <a:rPr lang="en-US" sz="3200" dirty="0" smtClean="0">
                <a:solidFill>
                  <a:srgbClr val="C00000"/>
                </a:solidFill>
                <a:latin typeface="+mn-lt"/>
              </a:rPr>
              <a:t>(1 of 3)</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Those advocating protectionism may see the only consequences of restricting imports as taking sales </a:t>
            </a:r>
            <a:r>
              <a:rPr lang="en-US" sz="2600" dirty="0">
                <a:latin typeface="+mn-lt"/>
              </a:rPr>
              <a:t>from foreign producers and giving them to domestic producers</a:t>
            </a:r>
            <a:r>
              <a:rPr lang="en-US" sz="2600" dirty="0" smtClean="0">
                <a:latin typeface="+mn-lt"/>
              </a:rPr>
              <a:t>.</a:t>
            </a:r>
          </a:p>
          <a:p>
            <a:r>
              <a:rPr lang="en-US" sz="2600" dirty="0" smtClean="0">
                <a:latin typeface="+mn-lt"/>
              </a:rPr>
              <a:t>A basic </a:t>
            </a:r>
            <a:r>
              <a:rPr lang="en-US" sz="2600" dirty="0">
                <a:latin typeface="+mn-lt"/>
              </a:rPr>
              <a:t>demand and supply analysis of protectionism shows that </a:t>
            </a:r>
            <a:r>
              <a:rPr lang="en-US" sz="2600" dirty="0" smtClean="0">
                <a:latin typeface="+mn-lt"/>
              </a:rPr>
              <a:t>it can impose significant </a:t>
            </a:r>
            <a:r>
              <a:rPr lang="en-US" sz="2600" dirty="0">
                <a:latin typeface="+mn-lt"/>
              </a:rPr>
              <a:t>domestic costs as well</a:t>
            </a:r>
            <a:r>
              <a:rPr lang="en-US" sz="2600" dirty="0" smtClean="0">
                <a:latin typeface="+mn-lt"/>
              </a:rPr>
              <a:t>.</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27</a:t>
            </a:fld>
            <a:endParaRPr lang="en-US" sz="1600" dirty="0">
              <a:solidFill>
                <a:schemeClr val="tx1"/>
              </a:solidFill>
            </a:endParaRPr>
          </a:p>
        </p:txBody>
      </p:sp>
    </p:spTree>
    <p:extLst>
      <p:ext uri="{BB962C8B-B14F-4D97-AF65-F5344CB8AC3E}">
        <p14:creationId xmlns:p14="http://schemas.microsoft.com/office/powerpoint/2010/main" val="2292203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 Demand and Supply Analysis of Protectionism </a:t>
            </a:r>
            <a:r>
              <a:rPr lang="en-US" sz="3200" dirty="0" smtClean="0">
                <a:solidFill>
                  <a:srgbClr val="C00000"/>
                </a:solidFill>
                <a:latin typeface="+mn-lt"/>
              </a:rPr>
              <a:t>(2 of 3)</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023360" cy="4023360"/>
          </a:xfrm>
        </p:spPr>
        <p:txBody>
          <a:bodyPr>
            <a:normAutofit/>
          </a:bodyPr>
          <a:lstStyle/>
          <a:p>
            <a:r>
              <a:rPr lang="en-US" sz="2200" dirty="0" smtClean="0">
                <a:solidFill>
                  <a:schemeClr val="dk1"/>
                </a:solidFill>
                <a:latin typeface="+mn-lt"/>
                <a:ea typeface="Arial"/>
                <a:cs typeface="Arial"/>
                <a:sym typeface="Arial"/>
              </a:rPr>
              <a:t>With </a:t>
            </a:r>
            <a:r>
              <a:rPr lang="en-US" sz="2200" dirty="0" smtClean="0">
                <a:solidFill>
                  <a:srgbClr val="000000"/>
                </a:solidFill>
                <a:latin typeface="+mn-lt"/>
                <a:ea typeface="Arial"/>
                <a:cs typeface="Arial"/>
                <a:sym typeface="Arial"/>
              </a:rPr>
              <a:t>free trade, the total supply available equals the sum of domestic supply and imports.</a:t>
            </a:r>
          </a:p>
          <a:p>
            <a:r>
              <a:rPr lang="en-US" sz="2200" dirty="0" smtClean="0">
                <a:solidFill>
                  <a:srgbClr val="000000"/>
                </a:solidFill>
                <a:latin typeface="+mn-lt"/>
                <a:ea typeface="Arial"/>
                <a:cs typeface="Arial"/>
                <a:sym typeface="Arial"/>
              </a:rPr>
              <a:t>Equilibrium is at point A with price at </a:t>
            </a:r>
            <a:r>
              <a:rPr lang="en-US" sz="2200" dirty="0" err="1" smtClean="0">
                <a:solidFill>
                  <a:srgbClr val="000000"/>
                </a:solidFill>
                <a:latin typeface="+mn-lt"/>
                <a:ea typeface="Arial"/>
                <a:cs typeface="Arial"/>
                <a:sym typeface="Arial"/>
              </a:rPr>
              <a:t>P</a:t>
            </a:r>
            <a:r>
              <a:rPr lang="en-US" sz="2200" baseline="-25000" dirty="0" err="1" smtClean="0">
                <a:solidFill>
                  <a:srgbClr val="000000"/>
                </a:solidFill>
                <a:latin typeface="+mn-lt"/>
                <a:ea typeface="Arial"/>
                <a:cs typeface="Arial"/>
                <a:sym typeface="Arial"/>
              </a:rPr>
              <a:t>Trade</a:t>
            </a:r>
            <a:r>
              <a:rPr lang="en-US" sz="2200" dirty="0" smtClean="0">
                <a:solidFill>
                  <a:srgbClr val="000000"/>
                </a:solidFill>
                <a:latin typeface="+mn-lt"/>
                <a:ea typeface="Arial"/>
                <a:cs typeface="Arial"/>
                <a:sym typeface="Arial"/>
              </a:rPr>
              <a:t> and quantity at </a:t>
            </a:r>
            <a:r>
              <a:rPr lang="en-US" sz="2200" dirty="0" err="1" smtClean="0">
                <a:solidFill>
                  <a:srgbClr val="000000"/>
                </a:solidFill>
                <a:latin typeface="+mn-lt"/>
                <a:ea typeface="Arial"/>
                <a:cs typeface="Arial"/>
                <a:sym typeface="Arial"/>
              </a:rPr>
              <a:t>Q</a:t>
            </a:r>
            <a:r>
              <a:rPr lang="en-US" sz="2200" baseline="-25000" dirty="0" err="1" smtClean="0">
                <a:solidFill>
                  <a:srgbClr val="000000"/>
                </a:solidFill>
                <a:latin typeface="+mn-lt"/>
                <a:ea typeface="Arial"/>
                <a:cs typeface="Arial"/>
                <a:sym typeface="Arial"/>
              </a:rPr>
              <a:t>d</a:t>
            </a:r>
            <a:r>
              <a:rPr lang="en-US" sz="2200" dirty="0" smtClean="0">
                <a:solidFill>
                  <a:srgbClr val="000000"/>
                </a:solidFill>
                <a:latin typeface="+mn-lt"/>
                <a:ea typeface="Arial"/>
                <a:cs typeface="Arial"/>
                <a:sym typeface="Arial"/>
              </a:rPr>
              <a:t>.</a:t>
            </a:r>
          </a:p>
          <a:p>
            <a:r>
              <a:rPr lang="en-US" sz="2200" dirty="0" smtClean="0">
                <a:solidFill>
                  <a:srgbClr val="000000"/>
                </a:solidFill>
                <a:latin typeface="+mn-lt"/>
                <a:ea typeface="Arial"/>
                <a:sym typeface="Arial"/>
              </a:rPr>
              <a:t>Domestic suppliers are selling Q</a:t>
            </a:r>
            <a:r>
              <a:rPr lang="en-US" sz="2200" baseline="-25000" dirty="0" smtClean="0">
                <a:solidFill>
                  <a:srgbClr val="000000"/>
                </a:solidFill>
                <a:latin typeface="+mn-lt"/>
                <a:ea typeface="Arial"/>
                <a:sym typeface="Arial"/>
              </a:rPr>
              <a:t>s</a:t>
            </a:r>
            <a:r>
              <a:rPr lang="en-US" sz="2200" dirty="0" smtClean="0">
                <a:solidFill>
                  <a:srgbClr val="000000"/>
                </a:solidFill>
                <a:latin typeface="+mn-lt"/>
                <a:ea typeface="Arial"/>
                <a:sym typeface="Arial"/>
              </a:rPr>
              <a:t>, with the difference, </a:t>
            </a:r>
            <a:r>
              <a:rPr lang="en-US" sz="2200" dirty="0" err="1" smtClean="0">
                <a:solidFill>
                  <a:srgbClr val="000000"/>
                </a:solidFill>
                <a:latin typeface="+mn-lt"/>
                <a:ea typeface="Arial"/>
                <a:sym typeface="Arial"/>
              </a:rPr>
              <a:t>Q</a:t>
            </a:r>
            <a:r>
              <a:rPr lang="en-US" sz="2200" baseline="-25000" dirty="0" err="1" smtClean="0">
                <a:solidFill>
                  <a:srgbClr val="000000"/>
                </a:solidFill>
                <a:latin typeface="+mn-lt"/>
                <a:ea typeface="Arial"/>
                <a:sym typeface="Arial"/>
              </a:rPr>
              <a:t>d</a:t>
            </a:r>
            <a:r>
              <a:rPr lang="en-US" sz="2200" dirty="0" smtClean="0">
                <a:solidFill>
                  <a:srgbClr val="000000"/>
                </a:solidFill>
                <a:latin typeface="+mn-lt"/>
                <a:ea typeface="Arial"/>
                <a:sym typeface="Arial"/>
              </a:rPr>
              <a:t> – Q</a:t>
            </a:r>
            <a:r>
              <a:rPr lang="en-US" sz="2200" baseline="-25000" dirty="0" smtClean="0">
                <a:solidFill>
                  <a:srgbClr val="000000"/>
                </a:solidFill>
                <a:latin typeface="+mn-lt"/>
                <a:ea typeface="Arial"/>
                <a:sym typeface="Arial"/>
              </a:rPr>
              <a:t>s</a:t>
            </a:r>
            <a:r>
              <a:rPr lang="en-US" sz="2200" dirty="0" smtClean="0">
                <a:solidFill>
                  <a:srgbClr val="000000"/>
                </a:solidFill>
                <a:latin typeface="+mn-lt"/>
                <a:ea typeface="Arial"/>
                <a:sym typeface="Arial"/>
              </a:rPr>
              <a:t>, being  covered by imports.  </a:t>
            </a: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28</a:t>
            </a:fld>
            <a:endParaRPr lang="en-US" sz="1600" dirty="0">
              <a:solidFill>
                <a:schemeClr val="tx1"/>
              </a:solidFill>
            </a:endParaRPr>
          </a:p>
        </p:txBody>
      </p:sp>
      <p:pic>
        <p:nvPicPr>
          <p:cNvPr id="9" name="Shape 118" descr="CNX_Econ_C34_002.jpg"/>
          <p:cNvPicPr preferRelativeResize="0">
            <a:picLocks noGrp="1"/>
          </p:cNvPicPr>
          <p:nvPr>
            <p:ph sz="half" idx="2"/>
          </p:nvPr>
        </p:nvPicPr>
        <p:blipFill rotWithShape="1">
          <a:blip r:embed="rId3">
            <a:alphaModFix/>
          </a:blip>
          <a:srcRect/>
          <a:stretch/>
        </p:blipFill>
        <p:spPr>
          <a:xfrm>
            <a:off x="4754880" y="1828800"/>
            <a:ext cx="3840480" cy="3474720"/>
          </a:xfrm>
          <a:prstGeom prst="rect">
            <a:avLst/>
          </a:prstGeom>
          <a:solidFill>
            <a:schemeClr val="bg1"/>
          </a:solidFill>
          <a:ln w="25400" cmpd="dbl">
            <a:noFill/>
          </a:ln>
        </p:spPr>
      </p:pic>
    </p:spTree>
    <p:extLst>
      <p:ext uri="{BB962C8B-B14F-4D97-AF65-F5344CB8AC3E}">
        <p14:creationId xmlns:p14="http://schemas.microsoft.com/office/powerpoint/2010/main" val="4102126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 Demand and Supply Analysis of Protectionism </a:t>
            </a:r>
            <a:r>
              <a:rPr lang="en-US" sz="3200" dirty="0" smtClean="0">
                <a:solidFill>
                  <a:srgbClr val="C00000"/>
                </a:solidFill>
                <a:latin typeface="+mn-lt"/>
              </a:rPr>
              <a:t>(3 of 3)</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023360" cy="4023360"/>
          </a:xfrm>
        </p:spPr>
        <p:txBody>
          <a:bodyPr>
            <a:normAutofit/>
          </a:bodyPr>
          <a:lstStyle/>
          <a:p>
            <a:r>
              <a:rPr lang="en-US" sz="2200" dirty="0" smtClean="0">
                <a:solidFill>
                  <a:srgbClr val="000000"/>
                </a:solidFill>
                <a:latin typeface="+mn-lt"/>
                <a:ea typeface="Arial"/>
                <a:cs typeface="Arial"/>
                <a:sym typeface="Arial"/>
              </a:rPr>
              <a:t>With restricted trade, the supply curve is equal to  domestic supply and equilibrium </a:t>
            </a:r>
            <a:r>
              <a:rPr lang="en-US" sz="2200" dirty="0">
                <a:solidFill>
                  <a:srgbClr val="000000"/>
                </a:solidFill>
                <a:latin typeface="+mn-lt"/>
                <a:ea typeface="Arial"/>
                <a:cs typeface="Arial"/>
                <a:sym typeface="Arial"/>
              </a:rPr>
              <a:t>is at point </a:t>
            </a:r>
            <a:r>
              <a:rPr lang="en-US" sz="2200" dirty="0" smtClean="0">
                <a:solidFill>
                  <a:srgbClr val="000000"/>
                </a:solidFill>
                <a:latin typeface="+mn-lt"/>
                <a:ea typeface="Arial"/>
                <a:cs typeface="Arial"/>
                <a:sym typeface="Arial"/>
              </a:rPr>
              <a:t>E with </a:t>
            </a:r>
            <a:r>
              <a:rPr lang="en-US" sz="2200" dirty="0">
                <a:solidFill>
                  <a:srgbClr val="000000"/>
                </a:solidFill>
                <a:latin typeface="+mn-lt"/>
                <a:ea typeface="Arial"/>
                <a:cs typeface="Arial"/>
                <a:sym typeface="Arial"/>
              </a:rPr>
              <a:t>price at </a:t>
            </a:r>
            <a:r>
              <a:rPr lang="en-US" sz="2200" dirty="0" err="1" smtClean="0">
                <a:solidFill>
                  <a:srgbClr val="000000"/>
                </a:solidFill>
                <a:latin typeface="+mn-lt"/>
                <a:ea typeface="Arial"/>
                <a:cs typeface="Arial"/>
                <a:sym typeface="Arial"/>
              </a:rPr>
              <a:t>P</a:t>
            </a:r>
            <a:r>
              <a:rPr lang="en-US" sz="2400" baseline="-25000" dirty="0" err="1" smtClean="0">
                <a:solidFill>
                  <a:srgbClr val="000000"/>
                </a:solidFill>
                <a:latin typeface="+mn-lt"/>
                <a:ea typeface="Arial"/>
                <a:cs typeface="Arial"/>
                <a:sym typeface="Arial"/>
              </a:rPr>
              <a:t>No</a:t>
            </a:r>
            <a:r>
              <a:rPr lang="en-US" sz="2400" baseline="-25000" dirty="0" smtClean="0">
                <a:solidFill>
                  <a:srgbClr val="000000"/>
                </a:solidFill>
                <a:latin typeface="+mn-lt"/>
                <a:ea typeface="Arial"/>
                <a:cs typeface="Arial"/>
                <a:sym typeface="Arial"/>
              </a:rPr>
              <a:t> Trade</a:t>
            </a:r>
            <a:r>
              <a:rPr lang="en-US" sz="2400" dirty="0" smtClean="0">
                <a:solidFill>
                  <a:srgbClr val="000000"/>
                </a:solidFill>
                <a:latin typeface="+mn-lt"/>
                <a:ea typeface="Arial"/>
                <a:cs typeface="Arial"/>
                <a:sym typeface="Arial"/>
              </a:rPr>
              <a:t> </a:t>
            </a:r>
            <a:r>
              <a:rPr lang="en-US" sz="2200" dirty="0">
                <a:solidFill>
                  <a:srgbClr val="000000"/>
                </a:solidFill>
                <a:latin typeface="+mn-lt"/>
                <a:ea typeface="Arial"/>
                <a:cs typeface="Arial"/>
                <a:sym typeface="Arial"/>
              </a:rPr>
              <a:t>and quantity at </a:t>
            </a:r>
            <a:r>
              <a:rPr lang="en-US" sz="2200" dirty="0" smtClean="0">
                <a:solidFill>
                  <a:srgbClr val="000000"/>
                </a:solidFill>
                <a:latin typeface="+mn-lt"/>
                <a:ea typeface="Arial"/>
                <a:cs typeface="Arial"/>
                <a:sym typeface="Arial"/>
              </a:rPr>
              <a:t>Q.</a:t>
            </a:r>
          </a:p>
          <a:p>
            <a:r>
              <a:rPr lang="en-US" sz="2200" dirty="0" smtClean="0">
                <a:solidFill>
                  <a:srgbClr val="000000"/>
                </a:solidFill>
                <a:latin typeface="+mn-lt"/>
                <a:cs typeface="Arial"/>
                <a:sym typeface="Arial"/>
              </a:rPr>
              <a:t>Domestic suppliers are selling more at a higher price.</a:t>
            </a:r>
          </a:p>
          <a:p>
            <a:r>
              <a:rPr lang="en-US" sz="2200" u="sng" dirty="0" smtClean="0">
                <a:solidFill>
                  <a:srgbClr val="000000"/>
                </a:solidFill>
                <a:latin typeface="+mn-lt"/>
                <a:cs typeface="Arial"/>
                <a:sym typeface="Arial"/>
              </a:rPr>
              <a:t>However, domestic consumers are buying less and paying a higher price</a:t>
            </a:r>
            <a:r>
              <a:rPr lang="en-US" sz="2200" dirty="0" smtClean="0">
                <a:solidFill>
                  <a:srgbClr val="000000"/>
                </a:solidFill>
                <a:latin typeface="+mn-lt"/>
                <a:cs typeface="Arial"/>
                <a:sym typeface="Arial"/>
              </a:rPr>
              <a:t>.</a:t>
            </a:r>
            <a:endParaRPr lang="en-US" sz="2200" dirty="0"/>
          </a:p>
          <a:p>
            <a:endParaRPr lang="en-US" sz="2000" dirty="0" smtClean="0">
              <a:solidFill>
                <a:srgbClr val="000000"/>
              </a:solidFill>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29</a:t>
            </a:fld>
            <a:endParaRPr lang="en-US" sz="1600" dirty="0">
              <a:solidFill>
                <a:schemeClr val="tx1"/>
              </a:solidFill>
            </a:endParaRPr>
          </a:p>
        </p:txBody>
      </p:sp>
      <p:pic>
        <p:nvPicPr>
          <p:cNvPr id="9" name="Shape 118" descr="CNX_Econ_C34_002.jpg"/>
          <p:cNvPicPr preferRelativeResize="0">
            <a:picLocks noGrp="1"/>
          </p:cNvPicPr>
          <p:nvPr>
            <p:ph sz="half" idx="2"/>
          </p:nvPr>
        </p:nvPicPr>
        <p:blipFill rotWithShape="1">
          <a:blip r:embed="rId3">
            <a:alphaModFix/>
          </a:blip>
          <a:srcRect/>
          <a:stretch/>
        </p:blipFill>
        <p:spPr>
          <a:xfrm>
            <a:off x="4754880" y="1828800"/>
            <a:ext cx="3840480" cy="3474720"/>
          </a:xfrm>
          <a:prstGeom prst="rect">
            <a:avLst/>
          </a:prstGeom>
          <a:solidFill>
            <a:schemeClr val="bg1"/>
          </a:solidFill>
          <a:ln w="25400" cmpd="dbl">
            <a:noFill/>
          </a:ln>
        </p:spPr>
      </p:pic>
    </p:spTree>
    <p:extLst>
      <p:ext uri="{BB962C8B-B14F-4D97-AF65-F5344CB8AC3E}">
        <p14:creationId xmlns:p14="http://schemas.microsoft.com/office/powerpoint/2010/main" val="583628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Key Questions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dirty="0" smtClean="0">
                <a:latin typeface="+mn-lt"/>
              </a:rPr>
              <a:t>What are absolute and comparative advantage?</a:t>
            </a:r>
          </a:p>
          <a:p>
            <a:r>
              <a:rPr lang="en-US" dirty="0" smtClean="0">
                <a:latin typeface="+mn-lt"/>
              </a:rPr>
              <a:t>What are the gains from trade?</a:t>
            </a:r>
          </a:p>
          <a:p>
            <a:r>
              <a:rPr lang="en-US" dirty="0" smtClean="0">
                <a:latin typeface="+mn-lt"/>
              </a:rPr>
              <a:t>What is intra-industry trade?</a:t>
            </a:r>
          </a:p>
          <a:p>
            <a:r>
              <a:rPr lang="en-US" dirty="0" smtClean="0">
                <a:latin typeface="+mn-lt"/>
              </a:rPr>
              <a:t>What are barriers to trade?</a:t>
            </a:r>
          </a:p>
          <a:p>
            <a:r>
              <a:rPr lang="en-US" dirty="0" smtClean="0">
                <a:latin typeface="+mn-lt"/>
              </a:rPr>
              <a:t>What do we mean by protectionism</a:t>
            </a:r>
          </a:p>
          <a:p>
            <a:r>
              <a:rPr lang="en-US" dirty="0" smtClean="0">
                <a:latin typeface="+mn-lt"/>
              </a:rPr>
              <a:t>What are the major arguments used to j</a:t>
            </a:r>
            <a:r>
              <a:rPr lang="en-US" dirty="0" smtClean="0">
                <a:latin typeface="+mn-lt"/>
              </a:rPr>
              <a:t>ustify protectionism?</a:t>
            </a:r>
            <a:endParaRPr lang="en-US" dirty="0" smtClean="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a:t>
            </a:fld>
            <a:endParaRPr lang="en-US" sz="1600" dirty="0">
              <a:solidFill>
                <a:schemeClr val="tx1"/>
              </a:solidFill>
            </a:endParaRPr>
          </a:p>
        </p:txBody>
      </p:sp>
    </p:spTree>
    <p:extLst>
      <p:ext uri="{BB962C8B-B14F-4D97-AF65-F5344CB8AC3E}">
        <p14:creationId xmlns:p14="http://schemas.microsoft.com/office/powerpoint/2010/main" val="2263595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fontScale="90000"/>
          </a:bodyPr>
          <a:lstStyle/>
          <a:p>
            <a:r>
              <a:rPr lang="en-US" sz="3600" dirty="0" smtClean="0">
                <a:latin typeface="+mn-lt"/>
              </a:rPr>
              <a:t/>
            </a:r>
            <a:br>
              <a:rPr lang="en-US" sz="3600" dirty="0" smtClean="0">
                <a:latin typeface="+mn-lt"/>
              </a:rPr>
            </a:br>
            <a:r>
              <a:rPr lang="en-US" dirty="0" smtClean="0">
                <a:solidFill>
                  <a:srgbClr val="C00000"/>
                </a:solidFill>
                <a:latin typeface="+mn-lt"/>
              </a:rPr>
              <a:t>Free Trade, Protectionism and Income Distribution </a:t>
            </a:r>
            <a:r>
              <a:rPr lang="en-US" sz="3600" dirty="0" smtClean="0">
                <a:solidFill>
                  <a:srgbClr val="C00000"/>
                </a:solidFill>
                <a:latin typeface="+mn-lt"/>
              </a:rPr>
              <a:t>(1 of 2)</a:t>
            </a:r>
            <a:r>
              <a:rPr lang="en-US" dirty="0" smtClean="0">
                <a:solidFill>
                  <a:schemeClr val="bg2">
                    <a:lumMod val="50000"/>
                  </a:schemeClr>
                </a:solidFill>
                <a:latin typeface="+mn-lt"/>
              </a:rPr>
              <a:t/>
            </a:r>
            <a:br>
              <a:rPr lang="en-US" dirty="0" smtClean="0">
                <a:solidFill>
                  <a:schemeClr val="bg2">
                    <a:lumMod val="50000"/>
                  </a:schemeClr>
                </a:solidFill>
                <a:latin typeface="+mn-lt"/>
              </a:rPr>
            </a:br>
            <a:endParaRPr lang="en-US" dirty="0">
              <a:solidFill>
                <a:schemeClr val="bg2">
                  <a:lumMod val="50000"/>
                </a:schemeClr>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Moving from no trade to free trade (or, in reverse, from free to no trade) has an effect on the distribution of income.</a:t>
            </a:r>
          </a:p>
          <a:p>
            <a:r>
              <a:rPr lang="en-US" sz="2600" dirty="0" smtClean="0">
                <a:latin typeface="+mn-lt"/>
              </a:rPr>
              <a:t>For example, Brazil and the U.S. both grow sugar beets and sugar prices in Brazil are lower.</a:t>
            </a:r>
          </a:p>
          <a:p>
            <a:r>
              <a:rPr lang="en-US" sz="2600" dirty="0" smtClean="0">
                <a:latin typeface="+mn-lt"/>
              </a:rPr>
              <a:t>If the two countries begin trading sugar…</a:t>
            </a:r>
          </a:p>
          <a:p>
            <a:pPr lvl="1"/>
            <a:r>
              <a:rPr lang="en-US" sz="2200" dirty="0" smtClean="0">
                <a:latin typeface="+mn-lt"/>
              </a:rPr>
              <a:t>Prices will rise in Brazil, benefitting producers but costing consumers.</a:t>
            </a:r>
          </a:p>
          <a:p>
            <a:pPr lvl="1"/>
            <a:r>
              <a:rPr lang="en-US" sz="2200" dirty="0" smtClean="0">
                <a:latin typeface="+mn-lt"/>
              </a:rPr>
              <a:t>Prices will fall in the U.S., benefitting consumers but costing producers. </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30</a:t>
            </a:fld>
            <a:endParaRPr lang="en-US" sz="1600" dirty="0">
              <a:solidFill>
                <a:schemeClr val="tx1"/>
              </a:solidFill>
            </a:endParaRPr>
          </a:p>
        </p:txBody>
      </p:sp>
    </p:spTree>
    <p:extLst>
      <p:ext uri="{BB962C8B-B14F-4D97-AF65-F5344CB8AC3E}">
        <p14:creationId xmlns:p14="http://schemas.microsoft.com/office/powerpoint/2010/main" val="12745552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fontScale="90000"/>
          </a:bodyPr>
          <a:lstStyle/>
          <a:p>
            <a:r>
              <a:rPr lang="en-US" sz="3600" dirty="0" smtClean="0">
                <a:latin typeface="+mn-lt"/>
              </a:rPr>
              <a:t/>
            </a:r>
            <a:br>
              <a:rPr lang="en-US" sz="3600" dirty="0" smtClean="0">
                <a:latin typeface="+mn-lt"/>
              </a:rPr>
            </a:br>
            <a:r>
              <a:rPr lang="en-US" dirty="0" smtClean="0">
                <a:solidFill>
                  <a:srgbClr val="C00000"/>
                </a:solidFill>
                <a:latin typeface="+mn-lt"/>
              </a:rPr>
              <a:t>Free Trade, Protectionism and Income Distribution </a:t>
            </a:r>
            <a:r>
              <a:rPr lang="en-US" sz="3600" dirty="0" smtClean="0">
                <a:solidFill>
                  <a:srgbClr val="C00000"/>
                </a:solidFill>
                <a:latin typeface="+mn-lt"/>
              </a:rPr>
              <a:t>(2 of 2)</a:t>
            </a:r>
            <a:r>
              <a:rPr lang="en-US" dirty="0" smtClean="0">
                <a:solidFill>
                  <a:srgbClr val="C00000"/>
                </a:solidFill>
                <a:latin typeface="+mn-lt"/>
              </a:rPr>
              <a:t/>
            </a:r>
            <a:br>
              <a:rPr lang="en-US" dirty="0" smtClean="0">
                <a:solidFill>
                  <a:srgbClr val="C00000"/>
                </a:solidFill>
                <a:latin typeface="+mn-lt"/>
              </a:rPr>
            </a:br>
            <a:endParaRPr lang="en-US"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Now assume that at the behest of U.S. producers, the U.S. restricts imports of sugar from Brazil.</a:t>
            </a:r>
          </a:p>
          <a:p>
            <a:pPr lvl="1"/>
            <a:r>
              <a:rPr lang="en-US" sz="2200" dirty="0" smtClean="0">
                <a:latin typeface="+mn-lt"/>
              </a:rPr>
              <a:t>Prices will fall in Brazil, benefitting consumers but costing producers.</a:t>
            </a:r>
          </a:p>
          <a:p>
            <a:pPr lvl="1"/>
            <a:r>
              <a:rPr lang="en-US" sz="2200" dirty="0" smtClean="0">
                <a:latin typeface="+mn-lt"/>
              </a:rPr>
              <a:t>Prices will rise in the U.S., benefitting producers but costing consumers. </a:t>
            </a:r>
          </a:p>
          <a:p>
            <a:pPr lvl="1"/>
            <a:endParaRPr lang="en-US" dirty="0" smtClean="0">
              <a:latin typeface="+mn-lt"/>
            </a:endParaRPr>
          </a:p>
          <a:p>
            <a:endParaRPr lang="en-US" dirty="0" smtClean="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31</a:t>
            </a:fld>
            <a:endParaRPr lang="en-US" sz="1600" dirty="0">
              <a:solidFill>
                <a:schemeClr val="tx1"/>
              </a:solidFill>
            </a:endParaRPr>
          </a:p>
        </p:txBody>
      </p:sp>
    </p:spTree>
    <p:extLst>
      <p:ext uri="{BB962C8B-B14F-4D97-AF65-F5344CB8AC3E}">
        <p14:creationId xmlns:p14="http://schemas.microsoft.com/office/powerpoint/2010/main" val="2371019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Effects of Free Trade on Jobs and Wages</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Advocates of protectionism also see free trade as hurting domestic workers in the following ways:</a:t>
            </a:r>
          </a:p>
          <a:p>
            <a:pPr lvl="1"/>
            <a:r>
              <a:rPr lang="en-US" sz="2200" dirty="0" smtClean="0">
                <a:latin typeface="+mn-lt"/>
              </a:rPr>
              <a:t>Free trade costs the U.S. jobs</a:t>
            </a:r>
          </a:p>
          <a:p>
            <a:pPr lvl="1"/>
            <a:r>
              <a:rPr lang="en-US" sz="2200" dirty="0" smtClean="0">
                <a:latin typeface="+mn-lt"/>
              </a:rPr>
              <a:t>Free trade lowers U.S. wages</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32</a:t>
            </a:fld>
            <a:endParaRPr lang="en-US" sz="1600" dirty="0">
              <a:solidFill>
                <a:schemeClr val="tx1"/>
              </a:solidFill>
            </a:endParaRPr>
          </a:p>
        </p:txBody>
      </p:sp>
    </p:spTree>
    <p:extLst>
      <p:ext uri="{BB962C8B-B14F-4D97-AF65-F5344CB8AC3E}">
        <p14:creationId xmlns:p14="http://schemas.microsoft.com/office/powerpoint/2010/main" val="3013537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How Does Free Trade Affect Domestic Jobs?</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92500" lnSpcReduction="10000"/>
          </a:bodyPr>
          <a:lstStyle/>
          <a:p>
            <a:r>
              <a:rPr lang="en-US" dirty="0" smtClean="0">
                <a:latin typeface="+mn-lt"/>
              </a:rPr>
              <a:t>Protectionism may save </a:t>
            </a:r>
            <a:r>
              <a:rPr lang="en-US" dirty="0">
                <a:latin typeface="+mn-lt"/>
              </a:rPr>
              <a:t>jobs in </a:t>
            </a:r>
            <a:r>
              <a:rPr lang="en-US" dirty="0" smtClean="0">
                <a:latin typeface="+mn-lt"/>
              </a:rPr>
              <a:t>the protected industry. </a:t>
            </a:r>
          </a:p>
          <a:p>
            <a:pPr lvl="1"/>
            <a:r>
              <a:rPr lang="en-US" dirty="0" smtClean="0">
                <a:latin typeface="+mn-lt"/>
              </a:rPr>
              <a:t>However, the saved jobs are being subsidized by consumers who pay higher prices for the output of the protected industry.</a:t>
            </a:r>
          </a:p>
          <a:p>
            <a:r>
              <a:rPr lang="en-US" dirty="0" smtClean="0">
                <a:latin typeface="+mn-lt"/>
              </a:rPr>
              <a:t>Protectionism can actually cost </a:t>
            </a:r>
            <a:r>
              <a:rPr lang="en-US" dirty="0">
                <a:latin typeface="+mn-lt"/>
              </a:rPr>
              <a:t>jobs in </a:t>
            </a:r>
            <a:r>
              <a:rPr lang="en-US" dirty="0" smtClean="0">
                <a:latin typeface="+mn-lt"/>
              </a:rPr>
              <a:t>unprotected industries.</a:t>
            </a:r>
          </a:p>
          <a:p>
            <a:pPr lvl="1"/>
            <a:r>
              <a:rPr lang="en-US" dirty="0" smtClean="0">
                <a:latin typeface="+mn-lt"/>
              </a:rPr>
              <a:t>Paying </a:t>
            </a:r>
            <a:r>
              <a:rPr lang="en-US" dirty="0">
                <a:latin typeface="+mn-lt"/>
              </a:rPr>
              <a:t>higher prices </a:t>
            </a:r>
            <a:r>
              <a:rPr lang="en-US" dirty="0" smtClean="0">
                <a:latin typeface="+mn-lt"/>
              </a:rPr>
              <a:t>for goods sold by protected industries means less </a:t>
            </a:r>
            <a:r>
              <a:rPr lang="en-US" dirty="0">
                <a:latin typeface="+mn-lt"/>
              </a:rPr>
              <a:t>money to spend on </a:t>
            </a:r>
            <a:r>
              <a:rPr lang="en-US" dirty="0" smtClean="0">
                <a:latin typeface="+mn-lt"/>
              </a:rPr>
              <a:t>goods </a:t>
            </a:r>
            <a:r>
              <a:rPr lang="en-US" dirty="0">
                <a:latin typeface="+mn-lt"/>
              </a:rPr>
              <a:t>from other </a:t>
            </a:r>
            <a:r>
              <a:rPr lang="en-US" dirty="0" smtClean="0">
                <a:latin typeface="+mn-lt"/>
              </a:rPr>
              <a:t>industries so </a:t>
            </a:r>
            <a:r>
              <a:rPr lang="en-US" dirty="0">
                <a:latin typeface="+mn-lt"/>
              </a:rPr>
              <a:t>jobs </a:t>
            </a:r>
            <a:r>
              <a:rPr lang="en-US" dirty="0" smtClean="0">
                <a:latin typeface="+mn-lt"/>
              </a:rPr>
              <a:t>may be lost </a:t>
            </a:r>
            <a:r>
              <a:rPr lang="en-US" dirty="0">
                <a:latin typeface="+mn-lt"/>
              </a:rPr>
              <a:t>in those </a:t>
            </a:r>
            <a:r>
              <a:rPr lang="en-US" dirty="0" smtClean="0">
                <a:latin typeface="+mn-lt"/>
              </a:rPr>
              <a:t>industries.</a:t>
            </a:r>
          </a:p>
          <a:p>
            <a:pPr lvl="1"/>
            <a:r>
              <a:rPr lang="en-US" dirty="0" smtClean="0">
                <a:latin typeface="+mn-lt"/>
              </a:rPr>
              <a:t>If the protected good is an intermediate good, “downstream” firms  will face higher resource costs and may produce less and use less labor.</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33</a:t>
            </a:fld>
            <a:endParaRPr lang="en-US" sz="1600" dirty="0">
              <a:solidFill>
                <a:schemeClr val="tx1"/>
              </a:solidFill>
            </a:endParaRPr>
          </a:p>
        </p:txBody>
      </p:sp>
    </p:spTree>
    <p:extLst>
      <p:ext uri="{BB962C8B-B14F-4D97-AF65-F5344CB8AC3E}">
        <p14:creationId xmlns:p14="http://schemas.microsoft.com/office/powerpoint/2010/main" val="16172372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How Does Free Trade Affect Domestic Wages?</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Autofit/>
          </a:bodyPr>
          <a:lstStyle/>
          <a:p>
            <a:r>
              <a:rPr lang="en-US" sz="2600" dirty="0" smtClean="0">
                <a:latin typeface="+mn-lt"/>
              </a:rPr>
              <a:t>In theory, free trade encourages specialization in production and should lead to higher productivity and thus higher wages.</a:t>
            </a:r>
          </a:p>
          <a:p>
            <a:r>
              <a:rPr lang="en-US" sz="2600" dirty="0" smtClean="0">
                <a:latin typeface="+mn-lt"/>
              </a:rPr>
              <a:t>The practical concern is that while free trade likely benefits </a:t>
            </a:r>
            <a:r>
              <a:rPr lang="en-US" sz="2600" dirty="0">
                <a:latin typeface="+mn-lt"/>
              </a:rPr>
              <a:t>high-skilled, </a:t>
            </a:r>
            <a:r>
              <a:rPr lang="en-US" sz="2600" dirty="0" smtClean="0">
                <a:latin typeface="+mn-lt"/>
              </a:rPr>
              <a:t>high-wage domestic workers, it is detrimental to low-skilled</a:t>
            </a:r>
            <a:r>
              <a:rPr lang="en-US" sz="2600" dirty="0">
                <a:latin typeface="+mn-lt"/>
              </a:rPr>
              <a:t>, low-wage </a:t>
            </a:r>
            <a:r>
              <a:rPr lang="en-US" sz="2600" dirty="0" smtClean="0">
                <a:latin typeface="+mn-lt"/>
              </a:rPr>
              <a:t>workers.</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34</a:t>
            </a:fld>
            <a:endParaRPr lang="en-US" sz="1600" dirty="0">
              <a:solidFill>
                <a:schemeClr val="tx1"/>
              </a:solidFill>
            </a:endParaRPr>
          </a:p>
        </p:txBody>
      </p:sp>
    </p:spTree>
    <p:extLst>
      <p:ext uri="{BB962C8B-B14F-4D97-AF65-F5344CB8AC3E}">
        <p14:creationId xmlns:p14="http://schemas.microsoft.com/office/powerpoint/2010/main" val="10739651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Arguments for Restricting Trade: Infant Industry</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infant industry argument</a:t>
            </a:r>
          </a:p>
          <a:p>
            <a:pPr lvl="1"/>
            <a:r>
              <a:rPr lang="en-US" sz="2200" dirty="0" smtClean="0">
                <a:latin typeface="+mn-lt"/>
              </a:rPr>
              <a:t>Intent is to block </a:t>
            </a:r>
            <a:r>
              <a:rPr lang="en-US" sz="2200" dirty="0">
                <a:latin typeface="+mn-lt"/>
              </a:rPr>
              <a:t>imports for a </a:t>
            </a:r>
            <a:r>
              <a:rPr lang="en-US" sz="2200" dirty="0" smtClean="0">
                <a:latin typeface="+mn-lt"/>
              </a:rPr>
              <a:t>limited time </a:t>
            </a:r>
            <a:r>
              <a:rPr lang="en-US" sz="2200" dirty="0">
                <a:latin typeface="+mn-lt"/>
              </a:rPr>
              <a:t>to give </a:t>
            </a:r>
            <a:r>
              <a:rPr lang="en-US" sz="2200" dirty="0" smtClean="0">
                <a:latin typeface="+mn-lt"/>
              </a:rPr>
              <a:t>a young domestic industry </a:t>
            </a:r>
            <a:r>
              <a:rPr lang="en-US" sz="2200" dirty="0">
                <a:latin typeface="+mn-lt"/>
              </a:rPr>
              <a:t>time to </a:t>
            </a:r>
            <a:r>
              <a:rPr lang="en-US" sz="2200" dirty="0" smtClean="0">
                <a:latin typeface="+mn-lt"/>
              </a:rPr>
              <a:t>mature and become competitive.</a:t>
            </a:r>
          </a:p>
          <a:p>
            <a:pPr lvl="1"/>
            <a:r>
              <a:rPr lang="en-US" sz="2200" dirty="0" smtClean="0">
                <a:latin typeface="+mn-lt"/>
              </a:rPr>
              <a:t>However, this policy puts the government in the position of picking winners and may lead to intense lobbying or corruption to gain favored status. </a:t>
            </a:r>
          </a:p>
          <a:p>
            <a:pPr lvl="1"/>
            <a:r>
              <a:rPr lang="en-US" sz="2200" dirty="0" smtClean="0">
                <a:latin typeface="+mn-lt"/>
              </a:rPr>
              <a:t>Also, it may be difficult to end the protection once it’s started.</a:t>
            </a:r>
            <a:endParaRPr lang="en-US" sz="2200" dirty="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35</a:t>
            </a:fld>
            <a:endParaRPr lang="en-US" sz="1600" dirty="0">
              <a:solidFill>
                <a:schemeClr val="tx1"/>
              </a:solidFill>
            </a:endParaRPr>
          </a:p>
        </p:txBody>
      </p:sp>
    </p:spTree>
    <p:extLst>
      <p:ext uri="{BB962C8B-B14F-4D97-AF65-F5344CB8AC3E}">
        <p14:creationId xmlns:p14="http://schemas.microsoft.com/office/powerpoint/2010/main" val="4267461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Arguments for Restricting Trade:  Anti-Dumping</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anti-dumping argument</a:t>
            </a:r>
          </a:p>
          <a:p>
            <a:pPr lvl="1"/>
            <a:r>
              <a:rPr lang="en-US" sz="2200" dirty="0" smtClean="0">
                <a:latin typeface="+mn-lt"/>
              </a:rPr>
              <a:t>Dumping refers to selling goods at below cost.</a:t>
            </a:r>
          </a:p>
          <a:p>
            <a:pPr lvl="1"/>
            <a:r>
              <a:rPr lang="en-US" sz="2200" dirty="0" smtClean="0">
                <a:latin typeface="+mn-lt"/>
              </a:rPr>
              <a:t>Imposing tariffs on such goods would raise their price so it would be more in line with actual production costs.</a:t>
            </a:r>
          </a:p>
          <a:p>
            <a:pPr lvl="1"/>
            <a:r>
              <a:rPr lang="en-US" sz="2200" dirty="0" smtClean="0">
                <a:latin typeface="+mn-lt"/>
              </a:rPr>
              <a:t>Dumping is not allowed by the WTO.</a:t>
            </a:r>
          </a:p>
          <a:p>
            <a:pPr lvl="1"/>
            <a:r>
              <a:rPr lang="en-US" sz="2200" dirty="0" smtClean="0">
                <a:latin typeface="+mn-lt"/>
              </a:rPr>
              <a:t>Low export prices may be an indication of competition or a supply/demand imbalance rather than dumping.  </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36</a:t>
            </a:fld>
            <a:endParaRPr lang="en-US" sz="1600" dirty="0">
              <a:solidFill>
                <a:schemeClr val="tx1"/>
              </a:solidFill>
            </a:endParaRPr>
          </a:p>
        </p:txBody>
      </p:sp>
    </p:spTree>
    <p:extLst>
      <p:ext uri="{BB962C8B-B14F-4D97-AF65-F5344CB8AC3E}">
        <p14:creationId xmlns:p14="http://schemas.microsoft.com/office/powerpoint/2010/main" val="24638496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Arguments for Restricting Trade: Environmental Protection</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environmental protection argument  </a:t>
            </a:r>
          </a:p>
          <a:p>
            <a:pPr lvl="1"/>
            <a:r>
              <a:rPr lang="en-US" sz="2200" dirty="0" smtClean="0">
                <a:latin typeface="+mn-lt"/>
              </a:rPr>
              <a:t>To avoid the “race to the bottom” that may occur when goods are produced </a:t>
            </a:r>
            <a:r>
              <a:rPr lang="en-US" sz="2200" dirty="0">
                <a:latin typeface="+mn-lt"/>
              </a:rPr>
              <a:t>in countries with the lowest environmental </a:t>
            </a:r>
            <a:r>
              <a:rPr lang="en-US" sz="2200" dirty="0" smtClean="0">
                <a:latin typeface="+mn-lt"/>
              </a:rPr>
              <a:t>standards thereby pressuring others </a:t>
            </a:r>
            <a:r>
              <a:rPr lang="en-US" sz="2200" dirty="0">
                <a:latin typeface="+mn-lt"/>
              </a:rPr>
              <a:t>to reduce </a:t>
            </a:r>
            <a:r>
              <a:rPr lang="en-US" sz="2200" dirty="0" smtClean="0">
                <a:latin typeface="+mn-lt"/>
              </a:rPr>
              <a:t>their standards. </a:t>
            </a:r>
          </a:p>
          <a:p>
            <a:pPr lvl="1"/>
            <a:r>
              <a:rPr lang="en-US" sz="2200" dirty="0" smtClean="0">
                <a:latin typeface="+mn-lt"/>
              </a:rPr>
              <a:t>Evidence suggests that other factors may be more important to location decisions.  </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37</a:t>
            </a:fld>
            <a:endParaRPr lang="en-US" sz="1600" dirty="0">
              <a:solidFill>
                <a:schemeClr val="tx1"/>
              </a:solidFill>
            </a:endParaRPr>
          </a:p>
        </p:txBody>
      </p:sp>
    </p:spTree>
    <p:extLst>
      <p:ext uri="{BB962C8B-B14F-4D97-AF65-F5344CB8AC3E}">
        <p14:creationId xmlns:p14="http://schemas.microsoft.com/office/powerpoint/2010/main" val="22446956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Arguments for Restricting Trade: Consumer Protection</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unsafe consumer products argument</a:t>
            </a:r>
          </a:p>
          <a:p>
            <a:pPr lvl="1"/>
            <a:r>
              <a:rPr lang="en-US" sz="2200" dirty="0" smtClean="0">
                <a:latin typeface="+mn-lt"/>
              </a:rPr>
              <a:t>Goods may be deemed unsafe or unsanitary.</a:t>
            </a:r>
          </a:p>
          <a:p>
            <a:pPr lvl="1"/>
            <a:r>
              <a:rPr lang="en-US" sz="2200" dirty="0" smtClean="0">
                <a:latin typeface="+mn-lt"/>
              </a:rPr>
              <a:t>The WTO does allow countries to set their own standards.</a:t>
            </a:r>
          </a:p>
          <a:p>
            <a:pPr lvl="1"/>
            <a:r>
              <a:rPr lang="en-US" sz="2200" dirty="0" smtClean="0">
                <a:latin typeface="+mn-lt"/>
              </a:rPr>
              <a:t>Special interests may push for arbitrary or unnecessarily strict standards as a way to lessen competition.</a:t>
            </a: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38</a:t>
            </a:fld>
            <a:endParaRPr lang="en-US" sz="1600" dirty="0">
              <a:solidFill>
                <a:schemeClr val="tx1"/>
              </a:solidFill>
            </a:endParaRPr>
          </a:p>
        </p:txBody>
      </p:sp>
    </p:spTree>
    <p:extLst>
      <p:ext uri="{BB962C8B-B14F-4D97-AF65-F5344CB8AC3E}">
        <p14:creationId xmlns:p14="http://schemas.microsoft.com/office/powerpoint/2010/main" val="441140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Arguments for Restricting Trade: National Interest (Security)</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national interest argument </a:t>
            </a:r>
          </a:p>
          <a:p>
            <a:pPr lvl="1"/>
            <a:r>
              <a:rPr lang="en-US" sz="2200" dirty="0" smtClean="0">
                <a:latin typeface="+mn-lt"/>
              </a:rPr>
              <a:t>This argument contends that </a:t>
            </a:r>
            <a:r>
              <a:rPr lang="en-US" sz="2200" dirty="0">
                <a:latin typeface="+mn-lt"/>
              </a:rPr>
              <a:t>there </a:t>
            </a:r>
            <a:r>
              <a:rPr lang="en-US" sz="2200" dirty="0" smtClean="0">
                <a:latin typeface="+mn-lt"/>
              </a:rPr>
              <a:t>are compelling </a:t>
            </a:r>
            <a:r>
              <a:rPr lang="en-US" sz="2200" dirty="0">
                <a:latin typeface="+mn-lt"/>
              </a:rPr>
              <a:t>national interests </a:t>
            </a:r>
            <a:r>
              <a:rPr lang="en-US" sz="2200" dirty="0" smtClean="0">
                <a:latin typeface="+mn-lt"/>
              </a:rPr>
              <a:t>against relying on imports of key materials.</a:t>
            </a:r>
          </a:p>
          <a:p>
            <a:pPr lvl="1"/>
            <a:r>
              <a:rPr lang="en-US" sz="2200" dirty="0" smtClean="0">
                <a:latin typeface="+mn-lt"/>
              </a:rPr>
              <a:t>Examples are oil and strategic </a:t>
            </a:r>
            <a:r>
              <a:rPr lang="en-US" sz="2200" dirty="0">
                <a:latin typeface="+mn-lt"/>
              </a:rPr>
              <a:t>materials or technologies that might have national security </a:t>
            </a:r>
            <a:r>
              <a:rPr lang="en-US" sz="2200" dirty="0" smtClean="0">
                <a:latin typeface="+mn-lt"/>
              </a:rPr>
              <a:t>applications.</a:t>
            </a:r>
          </a:p>
          <a:p>
            <a:pPr lvl="1"/>
            <a:r>
              <a:rPr lang="en-US" sz="2200" dirty="0" smtClean="0">
                <a:latin typeface="+mn-lt"/>
              </a:rPr>
              <a:t>Many economists regard this argument with skepticism </a:t>
            </a:r>
            <a:r>
              <a:rPr lang="en-US" sz="2200" dirty="0">
                <a:latin typeface="+mn-lt"/>
              </a:rPr>
              <a:t>because </a:t>
            </a:r>
            <a:r>
              <a:rPr lang="en-US" sz="2200" dirty="0" smtClean="0">
                <a:latin typeface="+mn-lt"/>
              </a:rPr>
              <a:t>lobbyists, politicians, and special interests </a:t>
            </a:r>
            <a:r>
              <a:rPr lang="en-US" sz="2200" dirty="0">
                <a:latin typeface="+mn-lt"/>
              </a:rPr>
              <a:t>can tout almost </a:t>
            </a:r>
            <a:r>
              <a:rPr lang="en-US" sz="2200" dirty="0" smtClean="0">
                <a:latin typeface="+mn-lt"/>
              </a:rPr>
              <a:t>any good </a:t>
            </a:r>
            <a:r>
              <a:rPr lang="en-US" sz="2200" dirty="0">
                <a:latin typeface="+mn-lt"/>
              </a:rPr>
              <a:t>as vital to national security.</a:t>
            </a:r>
          </a:p>
          <a:p>
            <a:endParaRPr lang="en-US" dirty="0" smtClean="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39</a:t>
            </a:fld>
            <a:endParaRPr lang="en-US" sz="1600" dirty="0">
              <a:solidFill>
                <a:schemeClr val="tx1"/>
              </a:solidFill>
            </a:endParaRPr>
          </a:p>
        </p:txBody>
      </p:sp>
    </p:spTree>
    <p:extLst>
      <p:ext uri="{BB962C8B-B14F-4D97-AF65-F5344CB8AC3E}">
        <p14:creationId xmlns:p14="http://schemas.microsoft.com/office/powerpoint/2010/main" val="283135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Motivation for Trade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3657600"/>
          </a:xfrm>
        </p:spPr>
        <p:txBody>
          <a:bodyPr>
            <a:normAutofit/>
          </a:bodyPr>
          <a:lstStyle/>
          <a:p>
            <a:r>
              <a:rPr lang="en-US" sz="2600" dirty="0" smtClean="0">
                <a:latin typeface="+mn-lt"/>
              </a:rPr>
              <a:t>Trade allows us to specialize in the production of goods.</a:t>
            </a:r>
          </a:p>
          <a:p>
            <a:r>
              <a:rPr lang="en-US" sz="2600" dirty="0" smtClean="0">
                <a:latin typeface="+mn-lt"/>
              </a:rPr>
              <a:t>Specialization means focusing on the production of a particular good or on a particular stage in the production process of a good.</a:t>
            </a:r>
          </a:p>
          <a:p>
            <a:r>
              <a:rPr lang="en-US" sz="2600" dirty="0" smtClean="0">
                <a:latin typeface="+mn-lt"/>
              </a:rPr>
              <a:t>Specialization promotes knowledge, and leads to productivity gains and greater levels of output.</a:t>
            </a:r>
          </a:p>
          <a:p>
            <a:pPr marL="0" indent="0">
              <a:buNone/>
            </a:pPr>
            <a:endParaRPr lang="en-US" sz="2600"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4</a:t>
            </a:fld>
            <a:endParaRPr lang="en-US" sz="1600" dirty="0">
              <a:solidFill>
                <a:schemeClr val="tx1"/>
              </a:solidFill>
            </a:endParaRPr>
          </a:p>
        </p:txBody>
      </p:sp>
    </p:spTree>
    <p:extLst>
      <p:ext uri="{BB962C8B-B14F-4D97-AF65-F5344CB8AC3E}">
        <p14:creationId xmlns:p14="http://schemas.microsoft.com/office/powerpoint/2010/main" val="36123261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Regional Trade Agreements and Organizations</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85000" lnSpcReduction="20000"/>
          </a:bodyPr>
          <a:lstStyle/>
          <a:p>
            <a:r>
              <a:rPr lang="en-US" b="1" dirty="0" smtClean="0">
                <a:latin typeface="+mn-lt"/>
              </a:rPr>
              <a:t>Free Trade Area</a:t>
            </a:r>
            <a:r>
              <a:rPr lang="en-US" dirty="0" smtClean="0">
                <a:latin typeface="+mn-lt"/>
              </a:rPr>
              <a:t> – removes all barriers to trade among members but each member retains its own trade policies with non-members.  Example is NAFTA (to be replaced by USMCA).</a:t>
            </a:r>
          </a:p>
          <a:p>
            <a:r>
              <a:rPr lang="en-US" b="1" dirty="0" smtClean="0">
                <a:latin typeface="+mn-lt"/>
              </a:rPr>
              <a:t>Common </a:t>
            </a:r>
            <a:r>
              <a:rPr lang="en-US" b="1" dirty="0">
                <a:latin typeface="+mn-lt"/>
              </a:rPr>
              <a:t>Market</a:t>
            </a:r>
            <a:r>
              <a:rPr lang="en-US" dirty="0">
                <a:latin typeface="+mn-lt"/>
              </a:rPr>
              <a:t> – removes all trade barriers among members and harmonizes trade policy toward the rest of the world.  Also allows free movement of labor and capital among </a:t>
            </a:r>
            <a:r>
              <a:rPr lang="en-US" dirty="0" smtClean="0">
                <a:latin typeface="+mn-lt"/>
              </a:rPr>
              <a:t>members.</a:t>
            </a:r>
            <a:endParaRPr lang="en-US" dirty="0">
              <a:latin typeface="+mn-lt"/>
            </a:endParaRPr>
          </a:p>
          <a:p>
            <a:r>
              <a:rPr lang="en-US" b="1" dirty="0" smtClean="0">
                <a:latin typeface="+mn-lt"/>
              </a:rPr>
              <a:t>Economic Union</a:t>
            </a:r>
            <a:r>
              <a:rPr lang="en-US" dirty="0" smtClean="0">
                <a:latin typeface="+mn-lt"/>
              </a:rPr>
              <a:t> – like a common market, removes all trade barriers among members, harmonizes trade policy toward the rest of the world and allows free movement of labor and capital among members.  In addition, it adopts common fiscal and monetary policies.  The European Union is an example.</a:t>
            </a:r>
          </a:p>
          <a:p>
            <a:endParaRPr lang="en-US" b="1" dirty="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40</a:t>
            </a:fld>
            <a:endParaRPr lang="en-US" sz="1600" dirty="0">
              <a:solidFill>
                <a:schemeClr val="tx1"/>
              </a:solidFill>
            </a:endParaRPr>
          </a:p>
        </p:txBody>
      </p:sp>
    </p:spTree>
    <p:extLst>
      <p:ext uri="{BB962C8B-B14F-4D97-AF65-F5344CB8AC3E}">
        <p14:creationId xmlns:p14="http://schemas.microsoft.com/office/powerpoint/2010/main" val="17238613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Tradeoffs of Trade Policy</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By and large, economists embrace free trade over protectionism</a:t>
            </a:r>
          </a:p>
          <a:p>
            <a:pPr lvl="1"/>
            <a:r>
              <a:rPr lang="en-US" sz="2200" dirty="0" smtClean="0">
                <a:latin typeface="+mn-lt"/>
              </a:rPr>
              <a:t>Most believe that over </a:t>
            </a:r>
            <a:r>
              <a:rPr lang="en-US" sz="2200" dirty="0">
                <a:latin typeface="+mn-lt"/>
              </a:rPr>
              <a:t>time the </a:t>
            </a:r>
            <a:r>
              <a:rPr lang="en-US" sz="2200" dirty="0" smtClean="0">
                <a:latin typeface="+mn-lt"/>
              </a:rPr>
              <a:t>“average person” </a:t>
            </a:r>
            <a:r>
              <a:rPr lang="en-US" sz="2200" dirty="0">
                <a:latin typeface="+mn-lt"/>
              </a:rPr>
              <a:t>gains from </a:t>
            </a:r>
            <a:r>
              <a:rPr lang="en-US" sz="2200" dirty="0" smtClean="0">
                <a:latin typeface="+mn-lt"/>
              </a:rPr>
              <a:t>trade in the form of lower prices, greater choice and even better job opportunities.</a:t>
            </a:r>
          </a:p>
          <a:p>
            <a:pPr lvl="1"/>
            <a:r>
              <a:rPr lang="en-US" sz="2200" dirty="0" smtClean="0">
                <a:latin typeface="+mn-lt"/>
              </a:rPr>
              <a:t>However, job loss and economic disruption in less competitive domestic industries may also occur.</a:t>
            </a:r>
          </a:p>
          <a:p>
            <a:r>
              <a:rPr lang="en-US" sz="2600" dirty="0" smtClean="0">
                <a:latin typeface="+mn-lt"/>
              </a:rPr>
              <a:t>Most economists believe it is still better </a:t>
            </a:r>
            <a:r>
              <a:rPr lang="en-US" sz="2600" dirty="0">
                <a:latin typeface="+mn-lt"/>
              </a:rPr>
              <a:t>to </a:t>
            </a:r>
            <a:r>
              <a:rPr lang="en-US" sz="2600" dirty="0" smtClean="0">
                <a:latin typeface="+mn-lt"/>
              </a:rPr>
              <a:t>pursue the </a:t>
            </a:r>
            <a:r>
              <a:rPr lang="en-US" sz="2600" dirty="0">
                <a:latin typeface="+mn-lt"/>
              </a:rPr>
              <a:t>gains from </a:t>
            </a:r>
            <a:r>
              <a:rPr lang="en-US" sz="2600" dirty="0" smtClean="0">
                <a:latin typeface="+mn-lt"/>
              </a:rPr>
              <a:t>trade and to deal with the costs and distributional issues with other policy tools.</a:t>
            </a:r>
          </a:p>
          <a:p>
            <a:endParaRPr lang="en-US" b="1"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41</a:t>
            </a:fld>
            <a:endParaRPr lang="en-US" sz="1600" dirty="0">
              <a:solidFill>
                <a:schemeClr val="tx1"/>
              </a:solidFill>
            </a:endParaRPr>
          </a:p>
        </p:txBody>
      </p:sp>
    </p:spTree>
    <p:extLst>
      <p:ext uri="{BB962C8B-B14F-4D97-AF65-F5344CB8AC3E}">
        <p14:creationId xmlns:p14="http://schemas.microsoft.com/office/powerpoint/2010/main" val="2236876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Basis for Trade - Absolute Advantage vs. Comparative Advantage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3840480"/>
          </a:xfrm>
        </p:spPr>
        <p:txBody>
          <a:bodyPr>
            <a:normAutofit/>
          </a:bodyPr>
          <a:lstStyle/>
          <a:p>
            <a:r>
              <a:rPr lang="en-US" sz="2600" b="1" dirty="0" smtClean="0">
                <a:latin typeface="+mn-lt"/>
              </a:rPr>
              <a:t>Absolute advantage…</a:t>
            </a:r>
            <a:r>
              <a:rPr lang="en-US" sz="2600" dirty="0" smtClean="0">
                <a:latin typeface="+mn-lt"/>
              </a:rPr>
              <a:t> </a:t>
            </a:r>
          </a:p>
          <a:p>
            <a:pPr lvl="1"/>
            <a:r>
              <a:rPr lang="en-US" sz="2200" dirty="0" smtClean="0">
                <a:latin typeface="+mn-lt"/>
              </a:rPr>
              <a:t>Means that one country can produce the same good with fewer resources than another country. </a:t>
            </a:r>
          </a:p>
          <a:p>
            <a:pPr lvl="1"/>
            <a:r>
              <a:rPr lang="en-US" sz="2200" dirty="0" smtClean="0">
                <a:latin typeface="+mn-lt"/>
              </a:rPr>
              <a:t>In other words, one country is more efficient in producing the good.</a:t>
            </a:r>
          </a:p>
          <a:p>
            <a:r>
              <a:rPr lang="en-US" sz="2600" b="1" dirty="0" smtClean="0">
                <a:latin typeface="+mn-lt"/>
              </a:rPr>
              <a:t>Comparative advantage…</a:t>
            </a:r>
          </a:p>
          <a:p>
            <a:pPr lvl="1"/>
            <a:r>
              <a:rPr lang="en-US" sz="2200" dirty="0" smtClean="0">
                <a:latin typeface="+mn-lt"/>
              </a:rPr>
              <a:t>Means that one country can produce a good at </a:t>
            </a:r>
            <a:r>
              <a:rPr lang="en-US" sz="2200" dirty="0">
                <a:latin typeface="+mn-lt"/>
              </a:rPr>
              <a:t>a lower </a:t>
            </a:r>
            <a:r>
              <a:rPr lang="en-US" sz="2200" b="1" dirty="0" smtClean="0">
                <a:latin typeface="+mn-lt"/>
              </a:rPr>
              <a:t>opportunity cost</a:t>
            </a:r>
            <a:r>
              <a:rPr lang="en-US" sz="2200" dirty="0" smtClean="0">
                <a:latin typeface="+mn-lt"/>
              </a:rPr>
              <a:t> than another country.</a:t>
            </a:r>
          </a:p>
          <a:p>
            <a:pPr lvl="1"/>
            <a:r>
              <a:rPr lang="en-US" sz="2200" dirty="0" smtClean="0">
                <a:latin typeface="+mn-lt"/>
              </a:rPr>
              <a:t>Recall that opportunity cost as what you give up to get something.</a:t>
            </a:r>
          </a:p>
          <a:p>
            <a:endParaRPr lang="en-US" dirty="0" smtClean="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5</a:t>
            </a:fld>
            <a:endParaRPr lang="en-US" sz="1600" dirty="0">
              <a:solidFill>
                <a:schemeClr val="tx1"/>
              </a:solidFill>
            </a:endParaRPr>
          </a:p>
        </p:txBody>
      </p:sp>
    </p:spTree>
    <p:extLst>
      <p:ext uri="{BB962C8B-B14F-4D97-AF65-F5344CB8AC3E}">
        <p14:creationId xmlns:p14="http://schemas.microsoft.com/office/powerpoint/2010/main" val="3233397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Gains From Trade</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3657600"/>
          </a:xfrm>
        </p:spPr>
        <p:txBody>
          <a:bodyPr>
            <a:normAutofit/>
          </a:bodyPr>
          <a:lstStyle/>
          <a:p>
            <a:r>
              <a:rPr lang="en-US" sz="2600" dirty="0" smtClean="0">
                <a:solidFill>
                  <a:schemeClr val="dk1"/>
                </a:solidFill>
                <a:latin typeface="+mn-lt"/>
              </a:rPr>
              <a:t>Refers to the ability of a countries to increase their consumption through specialization and trade.</a:t>
            </a:r>
          </a:p>
          <a:p>
            <a:r>
              <a:rPr lang="en-US" sz="2600" dirty="0" smtClean="0">
                <a:solidFill>
                  <a:schemeClr val="dk1"/>
                </a:solidFill>
                <a:latin typeface="+mn-lt"/>
              </a:rPr>
              <a:t>The gains arise from countries’ specializing in the production of goods in which they have a comparative advantage and trading with other countries that are also specializing. </a:t>
            </a:r>
          </a:p>
          <a:p>
            <a:r>
              <a:rPr lang="en-US" sz="2600" dirty="0" smtClean="0">
                <a:solidFill>
                  <a:schemeClr val="dk1"/>
                </a:solidFill>
                <a:latin typeface="+mn-lt"/>
              </a:rPr>
              <a:t>Specialization need not be 100% for gains to accrue.</a:t>
            </a:r>
            <a:endParaRPr lang="en-US" sz="2600" dirty="0">
              <a:latin typeface="+mn-lt"/>
            </a:endParaRPr>
          </a:p>
          <a:p>
            <a:endParaRPr lang="en-US" dirty="0">
              <a:latin typeface="+mn-lt"/>
            </a:endParaRPr>
          </a:p>
          <a:p>
            <a:endParaRPr lang="en-US" dirty="0" smtClean="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6</a:t>
            </a:fld>
            <a:endParaRPr lang="en-US" sz="1600" dirty="0">
              <a:solidFill>
                <a:schemeClr val="tx1"/>
              </a:solidFill>
            </a:endParaRPr>
          </a:p>
        </p:txBody>
      </p:sp>
    </p:spTree>
    <p:extLst>
      <p:ext uri="{BB962C8B-B14F-4D97-AF65-F5344CB8AC3E}">
        <p14:creationId xmlns:p14="http://schemas.microsoft.com/office/powerpoint/2010/main" val="4123804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(1 of 10)  </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Autofit/>
          </a:bodyPr>
          <a:lstStyle/>
          <a:p>
            <a:r>
              <a:rPr lang="en-US" sz="2600" dirty="0" smtClean="0">
                <a:latin typeface="+mn-lt"/>
              </a:rPr>
              <a:t>In this example, assume that Saudi Arabia and the U.S. both produce and consume oil and corn.</a:t>
            </a:r>
          </a:p>
          <a:p>
            <a:r>
              <a:rPr lang="en-US" sz="2600" dirty="0" smtClean="0">
                <a:latin typeface="+mn-lt"/>
              </a:rPr>
              <a:t>Assume also that the only factor of production is labor. </a:t>
            </a:r>
          </a:p>
          <a:p>
            <a:pPr lvl="1"/>
            <a:r>
              <a:rPr lang="en-US" sz="2200" dirty="0" smtClean="0">
                <a:latin typeface="+mn-lt"/>
              </a:rPr>
              <a:t>Producing one barrel of oil takes 1 hour of labor in Saudi Arabia and 2 hours in the U.S.</a:t>
            </a:r>
          </a:p>
          <a:p>
            <a:pPr lvl="1"/>
            <a:r>
              <a:rPr lang="en-US" sz="2200" dirty="0" smtClean="0">
                <a:latin typeface="+mn-lt"/>
              </a:rPr>
              <a:t>Producing one bushel of corn takes 4 hours in Saudi Arabia and 1 hour in the U.S.</a:t>
            </a:r>
          </a:p>
          <a:p>
            <a:r>
              <a:rPr lang="en-US" sz="2600" u="sng" dirty="0" smtClean="0">
                <a:latin typeface="+mn-lt"/>
              </a:rPr>
              <a:t>Question</a:t>
            </a:r>
            <a:r>
              <a:rPr lang="en-US" sz="2600" dirty="0" smtClean="0">
                <a:latin typeface="+mn-lt"/>
              </a:rPr>
              <a:t>: Which country has the </a:t>
            </a:r>
            <a:r>
              <a:rPr lang="en-US" sz="2600" b="1" dirty="0" smtClean="0">
                <a:latin typeface="+mn-lt"/>
              </a:rPr>
              <a:t>absolute advantage</a:t>
            </a:r>
            <a:r>
              <a:rPr lang="en-US" sz="2600" dirty="0" smtClean="0">
                <a:latin typeface="+mn-lt"/>
              </a:rPr>
              <a:t> in oil; which in corn?</a:t>
            </a:r>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7</a:t>
            </a:fld>
            <a:endParaRPr lang="en-US" sz="1600" dirty="0">
              <a:solidFill>
                <a:schemeClr val="tx1"/>
              </a:solidFill>
            </a:endParaRPr>
          </a:p>
        </p:txBody>
      </p:sp>
    </p:spTree>
    <p:extLst>
      <p:ext uri="{BB962C8B-B14F-4D97-AF65-F5344CB8AC3E}">
        <p14:creationId xmlns:p14="http://schemas.microsoft.com/office/powerpoint/2010/main" val="4011007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(2 of 10)</a:t>
            </a:r>
            <a:endParaRPr lang="en-US" sz="3200" dirty="0">
              <a:solidFill>
                <a:srgbClr val="C00000"/>
              </a:solidFill>
              <a:latin typeface="+mn-lt"/>
            </a:endParaRPr>
          </a:p>
        </p:txBody>
      </p:sp>
      <p:sp>
        <p:nvSpPr>
          <p:cNvPr id="5" name="Content Placeholder 4"/>
          <p:cNvSpPr>
            <a:spLocks noGrp="1"/>
          </p:cNvSpPr>
          <p:nvPr>
            <p:ph sz="half" idx="1"/>
          </p:nvPr>
        </p:nvSpPr>
        <p:spPr>
          <a:xfrm>
            <a:off x="457200" y="1828800"/>
            <a:ext cx="4114800" cy="3931920"/>
          </a:xfrm>
        </p:spPr>
        <p:txBody>
          <a:bodyPr>
            <a:normAutofit/>
          </a:bodyPr>
          <a:lstStyle/>
          <a:p>
            <a:r>
              <a:rPr lang="en-US" sz="2200" dirty="0" smtClean="0">
                <a:solidFill>
                  <a:schemeClr val="dk1"/>
                </a:solidFill>
                <a:latin typeface="+mn-lt"/>
              </a:rPr>
              <a:t>Assume that both Saudi Arabia and the U.S. have a total of 100 hours of labor to use.</a:t>
            </a:r>
          </a:p>
          <a:p>
            <a:r>
              <a:rPr lang="en-US" sz="2200" dirty="0" smtClean="0">
                <a:solidFill>
                  <a:schemeClr val="dk1"/>
                </a:solidFill>
                <a:latin typeface="+mn-lt"/>
              </a:rPr>
              <a:t>Based on per unit labor required for oil and corn, we determine the max. output in each country. </a:t>
            </a:r>
          </a:p>
          <a:p>
            <a:r>
              <a:rPr lang="en-US" sz="2200" dirty="0" smtClean="0">
                <a:solidFill>
                  <a:schemeClr val="dk1"/>
                </a:solidFill>
                <a:latin typeface="+mn-lt"/>
              </a:rPr>
              <a:t>See PPFs on the next slide.  Note that they are straight rather than bowed.</a:t>
            </a:r>
          </a:p>
          <a:p>
            <a:endParaRPr lang="en-US" sz="2200" dirty="0" smtClean="0">
              <a:solidFill>
                <a:schemeClr val="dk1"/>
              </a:solidFill>
              <a:latin typeface="+mn-lt"/>
            </a:endParaRPr>
          </a:p>
          <a:p>
            <a:endParaRPr lang="en-US" sz="2000" dirty="0" smtClean="0">
              <a:solidFill>
                <a:srgbClr val="000000"/>
              </a:solidFill>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8</a:t>
            </a:fld>
            <a:endParaRPr lang="en-US" sz="1600" dirty="0">
              <a:solidFill>
                <a:schemeClr val="tx1"/>
              </a:solidFill>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711164788"/>
              </p:ext>
            </p:extLst>
          </p:nvPr>
        </p:nvGraphicFramePr>
        <p:xfrm>
          <a:off x="4663440" y="1983178"/>
          <a:ext cx="3886200" cy="2296160"/>
        </p:xfrm>
        <a:graphic>
          <a:graphicData uri="http://schemas.openxmlformats.org/drawingml/2006/table">
            <a:tbl>
              <a:tblPr firstRow="1" bandRow="1">
                <a:tableStyleId>{5C22544A-7EE6-4342-B048-85BDC9FD1C3A}</a:tableStyleId>
              </a:tblPr>
              <a:tblGrid>
                <a:gridCol w="1487978"/>
                <a:gridCol w="1102822"/>
                <a:gridCol w="1295400"/>
              </a:tblGrid>
              <a:tr h="415637">
                <a:tc gridSpan="3">
                  <a:txBody>
                    <a:bodyPr/>
                    <a:lstStyle/>
                    <a:p>
                      <a:pPr algn="ctr"/>
                      <a:r>
                        <a:rPr lang="en-US" b="1" dirty="0" smtClean="0">
                          <a:solidFill>
                            <a:schemeClr val="tx1"/>
                          </a:solidFill>
                        </a:rPr>
                        <a:t>Maximum Production with 100 hours of labor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4443">
                <a:tc>
                  <a:txBody>
                    <a:bodyPr/>
                    <a:lstStyle/>
                    <a:p>
                      <a:pPr algn="ctr"/>
                      <a:endParaRPr lang="en-US" b="1" dirty="0" smtClean="0">
                        <a:solidFill>
                          <a:schemeClr val="tx1"/>
                        </a:solidFill>
                      </a:endParaRPr>
                    </a:p>
                    <a:p>
                      <a:pPr algn="ctr"/>
                      <a:endParaRPr lang="en-US" b="1" dirty="0" smtClean="0">
                        <a:solidFill>
                          <a:schemeClr val="tx1"/>
                        </a:solidFill>
                      </a:endParaRPr>
                    </a:p>
                    <a:p>
                      <a:pPr algn="ctr"/>
                      <a:r>
                        <a:rPr lang="en-US" b="1" dirty="0" smtClean="0">
                          <a:solidFill>
                            <a:schemeClr val="tx1"/>
                          </a:solidFill>
                        </a:rPr>
                        <a:t>Country</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smtClean="0">
                          <a:solidFill>
                            <a:schemeClr val="tx1"/>
                          </a:solidFill>
                        </a:rPr>
                        <a:t>Total</a:t>
                      </a:r>
                      <a:r>
                        <a:rPr lang="en-US" b="1" baseline="0" dirty="0" smtClean="0">
                          <a:solidFill>
                            <a:schemeClr val="tx1"/>
                          </a:solidFill>
                        </a:rPr>
                        <a:t> barrels of oil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b="1" dirty="0" smtClean="0">
                          <a:solidFill>
                            <a:schemeClr val="tx1"/>
                          </a:solidFill>
                        </a:rPr>
                        <a:t>Total bushels of corn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US" dirty="0" smtClean="0"/>
                        <a:t>Saudi</a:t>
                      </a:r>
                      <a:r>
                        <a:rPr lang="en-US" baseline="0" dirty="0" smtClean="0"/>
                        <a:t> Arabia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US" dirty="0" smtClean="0"/>
                        <a:t>United</a:t>
                      </a:r>
                      <a:r>
                        <a:rPr lang="en-US" baseline="0" dirty="0" smtClean="0"/>
                        <a:t> States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345902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Example: Oil for Corn </a:t>
            </a:r>
            <a:r>
              <a:rPr lang="en-US" sz="3200" dirty="0" smtClean="0">
                <a:solidFill>
                  <a:srgbClr val="C00000"/>
                </a:solidFill>
                <a:latin typeface="+mn-lt"/>
              </a:rPr>
              <a:t>(3 of 10) </a:t>
            </a:r>
            <a:endParaRPr lang="en-US" sz="3200" dirty="0">
              <a:solidFill>
                <a:srgbClr val="C00000"/>
              </a:solidFill>
              <a:latin typeface="+mn-lt"/>
            </a:endParaRPr>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080" y="4754880"/>
            <a:ext cx="7863840" cy="1077218"/>
          </a:xfrm>
          <a:prstGeom prst="rect">
            <a:avLst/>
          </a:prstGeom>
          <a:noFill/>
        </p:spPr>
        <p:txBody>
          <a:bodyPr wrap="square" rtlCol="0">
            <a:spAutoFit/>
          </a:bodyPr>
          <a:lstStyle/>
          <a:p>
            <a:r>
              <a:rPr lang="en-US" sz="1600" dirty="0" smtClean="0"/>
              <a:t>Panel (a):  Saudi </a:t>
            </a:r>
            <a:r>
              <a:rPr lang="en-US" sz="1600" dirty="0"/>
              <a:t>Arabia can produce 100 barrels of oil </a:t>
            </a:r>
            <a:r>
              <a:rPr lang="en-US" sz="1600" dirty="0" smtClean="0"/>
              <a:t>and no corn (pt. A) or 25 bushels of corn and no oil (Pt. B) or any combination of oil and corn lying along the PPF (such as Pt. C). </a:t>
            </a:r>
          </a:p>
          <a:p>
            <a:r>
              <a:rPr lang="en-US" sz="1600" dirty="0" smtClean="0"/>
              <a:t>Panel (b):  The U.S. can produce 50 barrels of oil and no corn (pt. A’) or 100 bushels of corn and no oil (pt. B’) or any combination lying along the PPF (such as pt. C’)</a:t>
            </a:r>
            <a:endParaRPr lang="en-US" sz="1600" dirty="0">
              <a:latin typeface="Helvetica" panose="020B0604020202020204" pitchFamily="34" charset="0"/>
              <a:cs typeface="Helvetica" panose="020B0604020202020204" pitchFamily="34" charset="0"/>
            </a:endParaRPr>
          </a:p>
        </p:txBody>
      </p: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9</a:t>
            </a:fld>
            <a:endParaRPr lang="en-US" sz="1600" dirty="0">
              <a:solidFill>
                <a:schemeClr val="tx1"/>
              </a:solidFill>
            </a:endParaRPr>
          </a:p>
        </p:txBody>
      </p:sp>
      <p:pic>
        <p:nvPicPr>
          <p:cNvPr id="7" name="Shape 73" descr="CNX_Econ_C33_010.jpg"/>
          <p:cNvPicPr preferRelativeResize="0"/>
          <p:nvPr/>
        </p:nvPicPr>
        <p:blipFill rotWithShape="1">
          <a:blip r:embed="rId3">
            <a:alphaModFix/>
          </a:blip>
          <a:srcRect/>
          <a:stretch/>
        </p:blipFill>
        <p:spPr>
          <a:xfrm>
            <a:off x="640080" y="1554480"/>
            <a:ext cx="7863840" cy="3108960"/>
          </a:xfrm>
          <a:prstGeom prst="rect">
            <a:avLst/>
          </a:prstGeom>
          <a:noFill/>
          <a:ln w="12700" cmpd="dbl">
            <a:noFill/>
          </a:ln>
        </p:spPr>
      </p:pic>
    </p:spTree>
    <p:extLst>
      <p:ext uri="{BB962C8B-B14F-4D97-AF65-F5344CB8AC3E}">
        <p14:creationId xmlns:p14="http://schemas.microsoft.com/office/powerpoint/2010/main" val="887004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8668</TotalTime>
  <Words>2871</Words>
  <Application>Microsoft Office PowerPoint</Application>
  <PresentationFormat>On-screen Show (4:3)</PresentationFormat>
  <Paragraphs>320</Paragraphs>
  <Slides>41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Helvetica</vt:lpstr>
      <vt:lpstr>Office Theme</vt:lpstr>
      <vt:lpstr>International Trade</vt:lpstr>
      <vt:lpstr>Acknowledgments</vt:lpstr>
      <vt:lpstr>Key Questions </vt:lpstr>
      <vt:lpstr>The Motivation for Trade </vt:lpstr>
      <vt:lpstr>The Basis for Trade - Absolute Advantage vs. Comparative Advantage </vt:lpstr>
      <vt:lpstr>The Gains From Trade</vt:lpstr>
      <vt:lpstr>Example: Oil for Corn (1 of 10)  </vt:lpstr>
      <vt:lpstr>Example: Oil for Corn (2 of 10)</vt:lpstr>
      <vt:lpstr>Example: Oil for Corn (3 of 10) </vt:lpstr>
      <vt:lpstr>Example: Oil for Corn (4 of 10)</vt:lpstr>
      <vt:lpstr>Example: Oil for Corn (5 of 10)</vt:lpstr>
      <vt:lpstr>Example: Oil for Corn (6 of 10)</vt:lpstr>
      <vt:lpstr>Example: Oil for Corn (7 of 10)</vt:lpstr>
      <vt:lpstr>Example: Oil for Corn (8 of 10)</vt:lpstr>
      <vt:lpstr>Example: Oil for Corn (9 of 10)</vt:lpstr>
      <vt:lpstr>Example: Oil for Corn (10 of 10)</vt:lpstr>
      <vt:lpstr>What Happens When One Country Has the Absolute Advantage in All Goods?</vt:lpstr>
      <vt:lpstr>Intra-Industry Trade (1 of 3)</vt:lpstr>
      <vt:lpstr>Intra-Industry Trade (2 of 3) </vt:lpstr>
      <vt:lpstr>Intra-Industry Trade (3 of 3)</vt:lpstr>
      <vt:lpstr>Barriers to Trade</vt:lpstr>
      <vt:lpstr>The World Trade Organization </vt:lpstr>
      <vt:lpstr>Protectionism</vt:lpstr>
      <vt:lpstr>Protectionism:  Tariffs</vt:lpstr>
      <vt:lpstr>Protectionism:  Import Quotas</vt:lpstr>
      <vt:lpstr>Protectionism:  Nontariff Barriers</vt:lpstr>
      <vt:lpstr>A Demand and Supply Analysis of Protectionism (1 of 3)</vt:lpstr>
      <vt:lpstr>A Demand and Supply Analysis of Protectionism (2 of 3)</vt:lpstr>
      <vt:lpstr>A Demand and Supply Analysis of Protectionism (3 of 3)</vt:lpstr>
      <vt:lpstr> Free Trade, Protectionism and Income Distribution (1 of 2) </vt:lpstr>
      <vt:lpstr> Free Trade, Protectionism and Income Distribution (2 of 2) </vt:lpstr>
      <vt:lpstr>The Effects of Free Trade on Jobs and Wages</vt:lpstr>
      <vt:lpstr>How Does Free Trade Affect Domestic Jobs?</vt:lpstr>
      <vt:lpstr>How Does Free Trade Affect Domestic Wages?</vt:lpstr>
      <vt:lpstr>Arguments for Restricting Trade: Infant Industry</vt:lpstr>
      <vt:lpstr>Arguments for Restricting Trade:  Anti-Dumping</vt:lpstr>
      <vt:lpstr>Arguments for Restricting Trade: Environmental Protection</vt:lpstr>
      <vt:lpstr>Arguments for Restricting Trade: Consumer Protection</vt:lpstr>
      <vt:lpstr>Arguments for Restricting Trade: National Interest (Security)</vt:lpstr>
      <vt:lpstr>Regional Trade Agreements and Organizations</vt:lpstr>
      <vt:lpstr>The Tradeoffs of Trade Policy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Efficiency and Market Failure</dc:title>
  <dc:creator>John Fiske</dc:creator>
  <cp:lastModifiedBy>John Fiske</cp:lastModifiedBy>
  <cp:revision>340</cp:revision>
  <cp:lastPrinted>2019-07-09T21:04:36Z</cp:lastPrinted>
  <dcterms:created xsi:type="dcterms:W3CDTF">2019-03-29T18:35:26Z</dcterms:created>
  <dcterms:modified xsi:type="dcterms:W3CDTF">2019-08-19T18:06:07Z</dcterms:modified>
</cp:coreProperties>
</file>