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0"/>
  </p:notesMasterIdLst>
  <p:handoutMasterIdLst>
    <p:handoutMasterId r:id="rId21"/>
  </p:handoutMasterIdLst>
  <p:sldIdLst>
    <p:sldId id="337" r:id="rId2"/>
    <p:sldId id="385" r:id="rId3"/>
    <p:sldId id="387" r:id="rId4"/>
    <p:sldId id="314" r:id="rId5"/>
    <p:sldId id="370" r:id="rId6"/>
    <p:sldId id="371" r:id="rId7"/>
    <p:sldId id="374" r:id="rId8"/>
    <p:sldId id="372" r:id="rId9"/>
    <p:sldId id="375" r:id="rId10"/>
    <p:sldId id="383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6" r:id="rId1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0" autoAdjust="0"/>
    <p:restoredTop sz="94444" autoAdjust="0"/>
  </p:normalViewPr>
  <p:slideViewPr>
    <p:cSldViewPr snapToGrid="0">
      <p:cViewPr varScale="1">
        <p:scale>
          <a:sx n="81" d="100"/>
          <a:sy n="81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EE68B13-9F9A-4A0C-A136-351263A03169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B38A37F-F213-4903-91D6-0E09B5EBD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CA17-42F7-435E-BABD-75E6D44836E5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3A94-783F-42B0-A027-1CA4EABC8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04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56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39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75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3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E8D2-B253-436D-A99B-6FC21F6089FF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64F3-22CB-4636-99ED-F34AF39809F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8BD-D022-4E35-A22D-3C1E1679025F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F8CC-3B64-467D-963B-6C5655B4BA18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9001-5BBB-4708-A1C9-0B364B1D871D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A3EC-9B8C-4B5C-96D9-9C83D18D80E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DABE-4D2F-4B4A-8A9F-A7A259F46852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9F4A-BB07-4FF3-8F2F-42F6A3C35F9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AF07-225E-4B6B-AC37-4CDB7F0A77D7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AF1-57F4-415E-AF53-FBA613208819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D093F-D83E-472C-99C5-84DAE89EBABF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medicaid/issue-brief/10-things-to-know-about-medicaid-setting-the-facts-straight/" TargetMode="External"/><Relationship Id="rId2" Type="http://schemas.openxmlformats.org/officeDocument/2006/relationships/hyperlink" Target="http://www.cms.gov/MedicaidGenInf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medicare/issue-brief/the-facts-on-medicare-spending-and-financing/" TargetMode="External"/><Relationship Id="rId2" Type="http://schemas.openxmlformats.org/officeDocument/2006/relationships/hyperlink" Target="http://www.medicare.gov/default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systemtracker.org/chart-collection/health-spending-u-s-compare-countries/#item-star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systemtracker.org/chart-collection/health-spending-u-s-compare-countries/#item-star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2012books.lardbucket.org/books/theory-and-applications-of-economics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2012books.lardbucket.org/books/theory-and-applications-of-economics/s20-a-healthy-economy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systemtracker.org/health-of-the-healthcare-syste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hs/data/hus/2017/093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94021"/>
            <a:ext cx="6858000" cy="17907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+mn-lt"/>
              </a:rPr>
              <a:t>The Economics of Healthcare</a:t>
            </a:r>
            <a:endParaRPr lang="en-US" sz="5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2648"/>
            <a:ext cx="6858000" cy="1241822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+mn-lt"/>
              </a:rPr>
              <a:t>An introduction to the economics of US healthcare, with a focus on the major players including consumers, providers, private insurance, and government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69247"/>
            <a:ext cx="9144000" cy="0"/>
          </a:xfrm>
          <a:prstGeom prst="line">
            <a:avLst/>
          </a:prstGeom>
          <a:ln w="101600" cmpd="tri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Traditional Approach: Changes in the Price of Healthcare Services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79" y="5029200"/>
            <a:ext cx="7863840" cy="1188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latin typeface="+mn-lt"/>
              </a:rPr>
              <a:t>Left graph: Healthcare </a:t>
            </a:r>
            <a:r>
              <a:rPr lang="en-US" sz="1800" dirty="0">
                <a:latin typeface="+mn-lt"/>
              </a:rPr>
              <a:t>costs can increase due to an increase in the demand for healthcare </a:t>
            </a:r>
            <a:r>
              <a:rPr lang="en-US" sz="1800" dirty="0" smtClean="0">
                <a:latin typeface="+mn-lt"/>
              </a:rPr>
              <a:t>services</a:t>
            </a:r>
            <a:endParaRPr lang="en-US" sz="1800" dirty="0">
              <a:latin typeface="+mn-lt"/>
            </a:endParaRPr>
          </a:p>
          <a:p>
            <a:pPr marL="0" indent="0">
              <a:buNone/>
            </a:pPr>
            <a:r>
              <a:rPr lang="en-US" sz="1800" dirty="0" smtClean="0">
                <a:latin typeface="+mn-lt"/>
              </a:rPr>
              <a:t>Right graph:  Healthcare </a:t>
            </a:r>
            <a:r>
              <a:rPr lang="en-US" sz="1800" dirty="0">
                <a:latin typeface="+mn-lt"/>
              </a:rPr>
              <a:t>costs can increase due to a decrease in the supply of healthcare services. </a:t>
            </a:r>
            <a:endParaRPr lang="en-US" sz="1800" dirty="0" smtClean="0">
              <a:latin typeface="+mn-lt"/>
            </a:endParaRPr>
          </a:p>
          <a:p>
            <a:endParaRPr lang="en-US" b="1" dirty="0" smtClean="0">
              <a:latin typeface="+mn-lt"/>
            </a:endParaRPr>
          </a:p>
          <a:p>
            <a:endParaRPr lang="en-US" dirty="0"/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44395F9-7267-41B2-AE9F-75CB9C2D346D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1371600"/>
            <a:ext cx="7863840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Demand for Healthcare Services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Determinants of the demand for healthcare services </a:t>
            </a:r>
            <a:endParaRPr lang="en-US" sz="2600" u="sng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Insurance agreements</a:t>
            </a:r>
          </a:p>
          <a:p>
            <a:pPr lvl="1"/>
            <a:r>
              <a:rPr lang="en-US" sz="2200" dirty="0" smtClean="0">
                <a:latin typeface="+mn-lt"/>
              </a:rPr>
              <a:t>Lack </a:t>
            </a:r>
            <a:r>
              <a:rPr lang="en-US" sz="2200" dirty="0">
                <a:latin typeface="+mn-lt"/>
              </a:rPr>
              <a:t>of </a:t>
            </a:r>
            <a:r>
              <a:rPr lang="en-US" sz="2200" dirty="0" smtClean="0">
                <a:latin typeface="+mn-lt"/>
              </a:rPr>
              <a:t>information</a:t>
            </a:r>
          </a:p>
          <a:p>
            <a:pPr lvl="1"/>
            <a:r>
              <a:rPr lang="en-US" sz="2200" dirty="0" smtClean="0">
                <a:latin typeface="+mn-lt"/>
              </a:rPr>
              <a:t>Demand inelasticity</a:t>
            </a:r>
          </a:p>
          <a:p>
            <a:pPr lvl="1"/>
            <a:r>
              <a:rPr lang="en-US" sz="2200" dirty="0" smtClean="0">
                <a:latin typeface="+mn-lt"/>
              </a:rPr>
              <a:t>Healthcare </a:t>
            </a:r>
            <a:r>
              <a:rPr lang="en-US" sz="2200" dirty="0">
                <a:latin typeface="+mn-lt"/>
              </a:rPr>
              <a:t>as an investment </a:t>
            </a:r>
            <a:endParaRPr lang="en-US" sz="2200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Heterogeneous services 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Supply of Healthcare Services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Determinants of the supply of </a:t>
            </a:r>
            <a:r>
              <a:rPr lang="en-US" sz="2600" dirty="0">
                <a:latin typeface="+mn-lt"/>
              </a:rPr>
              <a:t>healthcare </a:t>
            </a:r>
            <a:r>
              <a:rPr lang="en-US" sz="2600" dirty="0" smtClean="0">
                <a:latin typeface="+mn-lt"/>
              </a:rPr>
              <a:t>services</a:t>
            </a:r>
            <a:endParaRPr lang="en-US" sz="2600" u="sng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Market </a:t>
            </a:r>
            <a:r>
              <a:rPr lang="en-US" sz="2200" dirty="0">
                <a:latin typeface="+mn-lt"/>
              </a:rPr>
              <a:t>power of </a:t>
            </a:r>
            <a:r>
              <a:rPr lang="en-US" sz="2200" dirty="0" smtClean="0">
                <a:latin typeface="+mn-lt"/>
              </a:rPr>
              <a:t>providers</a:t>
            </a:r>
          </a:p>
          <a:p>
            <a:pPr lvl="1"/>
            <a:r>
              <a:rPr lang="en-US" sz="2200" dirty="0" smtClean="0">
                <a:latin typeface="+mn-lt"/>
              </a:rPr>
              <a:t>Government providers</a:t>
            </a:r>
          </a:p>
          <a:p>
            <a:pPr lvl="1"/>
            <a:r>
              <a:rPr lang="en-US" sz="2200" dirty="0" smtClean="0">
                <a:latin typeface="+mn-lt"/>
              </a:rPr>
              <a:t>Private </a:t>
            </a:r>
            <a:r>
              <a:rPr lang="en-US" sz="2200" dirty="0">
                <a:latin typeface="+mn-lt"/>
              </a:rPr>
              <a:t>not-for-profit </a:t>
            </a:r>
            <a:r>
              <a:rPr lang="en-US" sz="2200" dirty="0" smtClean="0">
                <a:latin typeface="+mn-lt"/>
              </a:rPr>
              <a:t>providers</a:t>
            </a:r>
          </a:p>
          <a:p>
            <a:pPr lvl="1"/>
            <a:r>
              <a:rPr lang="en-US" sz="2200" dirty="0" smtClean="0">
                <a:latin typeface="+mn-lt"/>
              </a:rPr>
              <a:t>Heterogeneous services</a:t>
            </a:r>
          </a:p>
          <a:p>
            <a:pPr lvl="1"/>
            <a:r>
              <a:rPr lang="en-US" sz="2200" dirty="0" smtClean="0">
                <a:latin typeface="+mn-lt"/>
              </a:rPr>
              <a:t>Professional </a:t>
            </a:r>
            <a:r>
              <a:rPr lang="en-US" sz="2200" dirty="0">
                <a:latin typeface="+mn-lt"/>
              </a:rPr>
              <a:t>barriers to entry: </a:t>
            </a:r>
            <a:r>
              <a:rPr lang="en-US" sz="2200" dirty="0" smtClean="0">
                <a:latin typeface="+mn-lt"/>
              </a:rPr>
              <a:t>licensing</a:t>
            </a:r>
          </a:p>
          <a:p>
            <a:pPr lvl="1"/>
            <a:r>
              <a:rPr lang="en-US" sz="2200" dirty="0" smtClean="0">
                <a:latin typeface="+mn-lt"/>
              </a:rPr>
              <a:t>Technology</a:t>
            </a:r>
            <a:endParaRPr lang="en-US" sz="2200" dirty="0"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Medicaid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02336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 joint </a:t>
            </a:r>
            <a:r>
              <a:rPr lang="en-US" sz="2600" dirty="0">
                <a:latin typeface="+mn-lt"/>
              </a:rPr>
              <a:t>federal and state </a:t>
            </a:r>
            <a:r>
              <a:rPr lang="en-US" sz="2600" dirty="0" smtClean="0">
                <a:latin typeface="+mn-lt"/>
              </a:rPr>
              <a:t>program that provides </a:t>
            </a:r>
            <a:r>
              <a:rPr lang="en-US" sz="2600" dirty="0">
                <a:latin typeface="+mn-lt"/>
              </a:rPr>
              <a:t>healthcare to low-income </a:t>
            </a:r>
            <a:r>
              <a:rPr lang="en-US" sz="2600" dirty="0" smtClean="0">
                <a:latin typeface="+mn-lt"/>
              </a:rPr>
              <a:t>households.</a:t>
            </a:r>
            <a:endParaRPr lang="en-US" sz="2600" dirty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Per </a:t>
            </a:r>
            <a:r>
              <a:rPr lang="en-US" sz="2600" dirty="0">
                <a:latin typeface="+mn-lt"/>
              </a:rPr>
              <a:t>approval by the federal government, </a:t>
            </a:r>
            <a:r>
              <a:rPr lang="en-US" sz="2600" dirty="0" smtClean="0">
                <a:latin typeface="+mn-lt"/>
              </a:rPr>
              <a:t>Medicaid is designed </a:t>
            </a:r>
            <a:r>
              <a:rPr lang="en-US" sz="2600" dirty="0">
                <a:latin typeface="+mn-lt"/>
              </a:rPr>
              <a:t>and run by each </a:t>
            </a:r>
            <a:r>
              <a:rPr lang="en-US" sz="2600" dirty="0" smtClean="0">
                <a:latin typeface="+mn-lt"/>
              </a:rPr>
              <a:t>state and </a:t>
            </a:r>
            <a:r>
              <a:rPr lang="en-US" sz="2600" dirty="0">
                <a:latin typeface="+mn-lt"/>
              </a:rPr>
              <a:t>may vary by </a:t>
            </a:r>
            <a:r>
              <a:rPr lang="en-US" sz="2600" dirty="0" smtClean="0">
                <a:latin typeface="+mn-lt"/>
              </a:rPr>
              <a:t>state.</a:t>
            </a:r>
          </a:p>
          <a:p>
            <a:r>
              <a:rPr lang="en-US" sz="2600" dirty="0" smtClean="0">
                <a:latin typeface="+mn-lt"/>
              </a:rPr>
              <a:t>For </a:t>
            </a:r>
            <a:r>
              <a:rPr lang="en-US" sz="2600" dirty="0">
                <a:latin typeface="+mn-lt"/>
              </a:rPr>
              <a:t>additional facts about Medicaid, refer to the following links</a:t>
            </a:r>
            <a:r>
              <a:rPr lang="en-US" sz="2600" dirty="0" smtClean="0">
                <a:latin typeface="+mn-lt"/>
              </a:rPr>
              <a:t>:</a:t>
            </a:r>
          </a:p>
          <a:p>
            <a:pPr marL="0" indent="0" algn="ctr">
              <a:buNone/>
            </a:pPr>
            <a:r>
              <a:rPr lang="en-US" sz="2200" u="sng" dirty="0" smtClean="0">
                <a:latin typeface="+mn-lt"/>
                <a:hlinkClick r:id="rId2"/>
              </a:rPr>
              <a:t>http</a:t>
            </a:r>
            <a:r>
              <a:rPr lang="en-US" sz="2200" u="sng" dirty="0">
                <a:latin typeface="+mn-lt"/>
                <a:hlinkClick r:id="rId2"/>
              </a:rPr>
              <a:t>://</a:t>
            </a:r>
            <a:r>
              <a:rPr lang="en-US" sz="2200" u="sng" dirty="0" smtClean="0">
                <a:latin typeface="+mn-lt"/>
                <a:hlinkClick r:id="rId2"/>
              </a:rPr>
              <a:t>www.cms.gov/MedicaidGenInfo</a:t>
            </a:r>
            <a:endParaRPr lang="en-US" sz="2200" u="sng" dirty="0" smtClean="0">
              <a:latin typeface="+mn-lt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+mn-lt"/>
                <a:hlinkClick r:id="rId3"/>
              </a:rPr>
              <a:t>Link</a:t>
            </a:r>
            <a:r>
              <a:rPr lang="en-US" sz="2200" dirty="0">
                <a:latin typeface="+mn-lt"/>
                <a:hlinkClick r:id="rId3"/>
              </a:rPr>
              <a:t>: https://www.kff.org/medicaid/issue-brief/10-things-to-know-about-medicaid-setting-the-facts-straight/</a:t>
            </a:r>
            <a:r>
              <a:rPr lang="en-US" sz="2200" dirty="0">
                <a:latin typeface="+mn-lt"/>
              </a:rPr>
              <a:t> </a:t>
            </a:r>
            <a:endParaRPr lang="en-US" sz="2200" dirty="0" smtClean="0">
              <a:latin typeface="+mn-lt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+mn-lt"/>
              </a:rPr>
              <a:t>Source</a:t>
            </a:r>
            <a:r>
              <a:rPr lang="en-US" sz="1800" dirty="0">
                <a:latin typeface="+mn-lt"/>
              </a:rPr>
              <a:t>: Kaiser Family Foundation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03504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Why Does Government Intervene in  Healthcare?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Externalities</a:t>
            </a:r>
            <a:r>
              <a:rPr lang="en-US" sz="2600" dirty="0">
                <a:latin typeface="+mn-lt"/>
              </a:rPr>
              <a:t>: Benefits to others when services are provided to </a:t>
            </a:r>
            <a:r>
              <a:rPr lang="en-US" sz="2600" dirty="0" smtClean="0">
                <a:latin typeface="+mn-lt"/>
              </a:rPr>
              <a:t>U.S. citizens.</a:t>
            </a:r>
          </a:p>
          <a:p>
            <a:r>
              <a:rPr lang="en-US" sz="2600" dirty="0" smtClean="0">
                <a:latin typeface="+mn-lt"/>
              </a:rPr>
              <a:t>The </a:t>
            </a:r>
            <a:r>
              <a:rPr lang="en-US" sz="2600" dirty="0">
                <a:latin typeface="+mn-lt"/>
              </a:rPr>
              <a:t>uninsured – Medicare and </a:t>
            </a:r>
            <a:r>
              <a:rPr lang="en-US" sz="2600" dirty="0" smtClean="0">
                <a:latin typeface="+mn-lt"/>
              </a:rPr>
              <a:t>Medicaid.</a:t>
            </a:r>
            <a:endParaRPr lang="en-US" sz="2600" dirty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Quality </a:t>
            </a:r>
            <a:r>
              <a:rPr lang="en-US" sz="2600" dirty="0">
                <a:latin typeface="+mn-lt"/>
              </a:rPr>
              <a:t>of </a:t>
            </a:r>
            <a:r>
              <a:rPr lang="en-US" sz="2600" dirty="0" smtClean="0">
                <a:latin typeface="+mn-lt"/>
              </a:rPr>
              <a:t>care. </a:t>
            </a:r>
            <a:endParaRPr lang="en-US" sz="2600" dirty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Commitment </a:t>
            </a:r>
            <a:r>
              <a:rPr lang="en-US" sz="2600" dirty="0">
                <a:latin typeface="+mn-lt"/>
              </a:rPr>
              <a:t>– Private insurers; Health services </a:t>
            </a:r>
            <a:r>
              <a:rPr lang="en-US" sz="2600" dirty="0" smtClean="0">
                <a:latin typeface="+mn-lt"/>
              </a:rPr>
              <a:t>providers.</a:t>
            </a:r>
          </a:p>
          <a:p>
            <a:r>
              <a:rPr lang="en-US" sz="2600" dirty="0" smtClean="0">
                <a:latin typeface="+mn-lt"/>
              </a:rPr>
              <a:t>Availability </a:t>
            </a:r>
            <a:r>
              <a:rPr lang="en-US" sz="2600" dirty="0">
                <a:latin typeface="+mn-lt"/>
              </a:rPr>
              <a:t>of information – care, drugs, </a:t>
            </a:r>
            <a:r>
              <a:rPr lang="en-US" sz="2600" dirty="0" smtClean="0">
                <a:latin typeface="+mn-lt"/>
              </a:rPr>
              <a:t>pricing.</a:t>
            </a:r>
            <a:endParaRPr lang="en-US" sz="2600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2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Medicare:  Facts and Figures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Medicare is a federal program that provides healthcare and services to the elderly and disabled.</a:t>
            </a:r>
          </a:p>
          <a:p>
            <a:r>
              <a:rPr lang="en-US" sz="2600" dirty="0" smtClean="0">
                <a:latin typeface="+mn-lt"/>
              </a:rPr>
              <a:t>The federal government sets fees for services by healthcare providers.</a:t>
            </a:r>
          </a:p>
          <a:p>
            <a:r>
              <a:rPr lang="en-US" sz="2600" dirty="0" smtClean="0">
                <a:latin typeface="+mn-lt"/>
              </a:rPr>
              <a:t>Refer to the following for key facts and information on Medicare spending: </a:t>
            </a:r>
          </a:p>
          <a:p>
            <a:pPr marL="0" indent="0" algn="ctr">
              <a:buNone/>
            </a:pPr>
            <a:r>
              <a:rPr lang="en-US" sz="2200" dirty="0" smtClean="0">
                <a:latin typeface="+mn-lt"/>
                <a:hlinkClick r:id="rId2"/>
              </a:rPr>
              <a:t>http</a:t>
            </a:r>
            <a:r>
              <a:rPr lang="en-US" sz="2200" dirty="0">
                <a:latin typeface="+mn-lt"/>
                <a:hlinkClick r:id="rId2"/>
              </a:rPr>
              <a:t>://</a:t>
            </a:r>
            <a:r>
              <a:rPr lang="en-US" sz="2200" dirty="0" smtClean="0">
                <a:latin typeface="+mn-lt"/>
                <a:hlinkClick r:id="rId2"/>
              </a:rPr>
              <a:t>www.medicare.gov/default.aspx</a:t>
            </a:r>
            <a:r>
              <a:rPr lang="en-US" sz="2200" dirty="0" smtClean="0">
                <a:latin typeface="+mn-lt"/>
              </a:rPr>
              <a:t> </a:t>
            </a:r>
            <a:endParaRPr lang="en-US" sz="2200" dirty="0">
              <a:latin typeface="+mn-lt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+mn-lt"/>
                <a:hlinkClick r:id="rId3"/>
              </a:rPr>
              <a:t>https</a:t>
            </a:r>
            <a:r>
              <a:rPr lang="en-US" sz="2200" dirty="0">
                <a:latin typeface="+mn-lt"/>
                <a:hlinkClick r:id="rId3"/>
              </a:rPr>
              <a:t>://www.kff.org/medicare/issue-brief/the-facts-on-medicare-spending-and-financing</a:t>
            </a:r>
            <a:r>
              <a:rPr lang="en-US" sz="2200" dirty="0" smtClean="0">
                <a:latin typeface="+mn-lt"/>
                <a:hlinkClick r:id="rId3"/>
              </a:rPr>
              <a:t>/</a:t>
            </a:r>
            <a:endParaRPr lang="en-US" sz="2200" dirty="0" smtClean="0">
              <a:latin typeface="+mn-lt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+mn-lt"/>
              </a:rPr>
              <a:t>Source: </a:t>
            </a:r>
            <a:r>
              <a:rPr lang="en-US" sz="1800" dirty="0">
                <a:latin typeface="+mn-lt"/>
              </a:rPr>
              <a:t>Kaiser Family Foundation</a:t>
            </a: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5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The Factors that Determine What</a:t>
            </a:r>
            <a:br>
              <a:rPr lang="en-US" dirty="0" smtClean="0">
                <a:solidFill>
                  <a:srgbClr val="C00000"/>
                </a:solidFill>
                <a:latin typeface="+mn-lt"/>
              </a:rPr>
            </a:br>
            <a:r>
              <a:rPr lang="en-US" dirty="0" smtClean="0">
                <a:solidFill>
                  <a:srgbClr val="C00000"/>
                </a:solidFill>
                <a:latin typeface="+mn-lt"/>
              </a:rPr>
              <a:t>Consumers Pay and What Providers Recei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ve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Private </a:t>
            </a:r>
            <a:r>
              <a:rPr lang="en-US" sz="2600" dirty="0">
                <a:latin typeface="+mn-lt"/>
              </a:rPr>
              <a:t>Insurance </a:t>
            </a:r>
            <a:endParaRPr lang="en-US" sz="2600" dirty="0" smtClean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Medicaid</a:t>
            </a:r>
          </a:p>
          <a:p>
            <a:r>
              <a:rPr lang="en-US" sz="2600" dirty="0" smtClean="0">
                <a:latin typeface="+mn-lt"/>
              </a:rPr>
              <a:t>Medicare</a:t>
            </a:r>
          </a:p>
          <a:p>
            <a:r>
              <a:rPr lang="en-US" sz="2600" dirty="0" smtClean="0">
                <a:latin typeface="+mn-lt"/>
              </a:rPr>
              <a:t>Access </a:t>
            </a:r>
            <a:r>
              <a:rPr lang="en-US" sz="2600" dirty="0">
                <a:latin typeface="+mn-lt"/>
              </a:rPr>
              <a:t>to/availability of healthcare services</a:t>
            </a: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Healthcare Spending and Outcomes Across Countries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n-lt"/>
              </a:rPr>
              <a:t>Growing </a:t>
            </a:r>
            <a:r>
              <a:rPr lang="en-US" dirty="0">
                <a:latin typeface="+mn-lt"/>
              </a:rPr>
              <a:t>gap in health expenditures as percent of GDP between the US and other advanced </a:t>
            </a:r>
            <a:r>
              <a:rPr lang="en-US" dirty="0" smtClean="0">
                <a:latin typeface="+mn-lt"/>
              </a:rPr>
              <a:t>economies.</a:t>
            </a:r>
          </a:p>
          <a:p>
            <a:r>
              <a:rPr lang="en-US" dirty="0" smtClean="0">
                <a:latin typeface="+mn-lt"/>
              </a:rPr>
              <a:t>Per </a:t>
            </a:r>
            <a:r>
              <a:rPr lang="en-US" dirty="0">
                <a:latin typeface="+mn-lt"/>
              </a:rPr>
              <a:t>capita health expenditures higher in the US than in comparable advanced </a:t>
            </a:r>
            <a:r>
              <a:rPr lang="en-US" dirty="0" smtClean="0">
                <a:latin typeface="+mn-lt"/>
              </a:rPr>
              <a:t>economies.</a:t>
            </a:r>
          </a:p>
          <a:p>
            <a:r>
              <a:rPr lang="en-US" dirty="0" smtClean="0">
                <a:latin typeface="+mn-lt"/>
              </a:rPr>
              <a:t>Decreasing </a:t>
            </a:r>
            <a:r>
              <a:rPr lang="en-US" dirty="0">
                <a:latin typeface="+mn-lt"/>
              </a:rPr>
              <a:t>growth rate in per capita health expenditures in the U.S. and other advanced </a:t>
            </a:r>
            <a:r>
              <a:rPr lang="en-US" dirty="0" smtClean="0">
                <a:latin typeface="+mn-lt"/>
              </a:rPr>
              <a:t>economies.</a:t>
            </a:r>
          </a:p>
          <a:p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outcomes on access and quality relative to other advanced economies are mixed </a:t>
            </a:r>
            <a:r>
              <a:rPr lang="en-US" dirty="0" smtClean="0">
                <a:latin typeface="+mn-lt"/>
              </a:rPr>
              <a:t>despite higher </a:t>
            </a:r>
            <a:r>
              <a:rPr lang="en-US" dirty="0">
                <a:latin typeface="+mn-lt"/>
              </a:rPr>
              <a:t>per capita </a:t>
            </a:r>
            <a:r>
              <a:rPr lang="en-US" dirty="0" smtClean="0">
                <a:latin typeface="+mn-lt"/>
              </a:rPr>
              <a:t>U.S. </a:t>
            </a:r>
            <a:r>
              <a:rPr lang="en-US" dirty="0">
                <a:latin typeface="+mn-lt"/>
              </a:rPr>
              <a:t>health </a:t>
            </a:r>
            <a:r>
              <a:rPr lang="en-US" dirty="0" smtClean="0">
                <a:latin typeface="+mn-lt"/>
              </a:rPr>
              <a:t>spending.</a:t>
            </a:r>
          </a:p>
          <a:p>
            <a:pPr marL="0" indent="0">
              <a:buNone/>
            </a:pPr>
            <a:r>
              <a:rPr lang="en-US" sz="2200" dirty="0" smtClean="0">
                <a:latin typeface="+mn-lt"/>
              </a:rPr>
              <a:t>Source</a:t>
            </a:r>
            <a:r>
              <a:rPr lang="en-US" sz="2200" dirty="0">
                <a:latin typeface="+mn-lt"/>
              </a:rPr>
              <a:t>: </a:t>
            </a:r>
            <a:r>
              <a:rPr lang="en-US" sz="2200" dirty="0">
                <a:latin typeface="+mn-lt"/>
                <a:hlinkClick r:id="rId2"/>
              </a:rPr>
              <a:t>https://www.healthsystemtracker.org/chart-collection/health-spending-u-s-compare-countries/#</a:t>
            </a:r>
            <a:r>
              <a:rPr lang="en-US" sz="2200" dirty="0" smtClean="0">
                <a:latin typeface="+mn-lt"/>
                <a:hlinkClick r:id="rId2"/>
              </a:rPr>
              <a:t>item-start</a:t>
            </a:r>
            <a:r>
              <a:rPr lang="en-US" sz="2200" dirty="0" smtClean="0">
                <a:latin typeface="+mn-lt"/>
              </a:rPr>
              <a:t> 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Health Consumption Expenditures Per Capita </a:t>
            </a:r>
            <a:r>
              <a:rPr lang="en-US" sz="3100" dirty="0" smtClean="0">
                <a:solidFill>
                  <a:srgbClr val="C00000"/>
                </a:solidFill>
                <a:latin typeface="+mn-lt"/>
              </a:rPr>
              <a:t>(purchasing power parity PPP adjusted) </a:t>
            </a:r>
            <a:endParaRPr lang="en-US" sz="31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5120640"/>
            <a:ext cx="7863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Helvetica" panose="020B0604020202020204" pitchFamily="34" charset="0"/>
              </a:rPr>
              <a:t>Source: Peterson-Kaiser Health System Tracker</a:t>
            </a:r>
          </a:p>
          <a:p>
            <a:r>
              <a:rPr lang="en-US" sz="1600" dirty="0">
                <a:cs typeface="Helvetica" panose="020B0604020202020204" pitchFamily="34" charset="0"/>
                <a:hlinkClick r:id="rId3"/>
              </a:rPr>
              <a:t>https://www.healthsystemtracker.org/chart-collection/health-spending-u-s-compare-countries/#</a:t>
            </a:r>
            <a:r>
              <a:rPr lang="en-US" sz="1600" dirty="0" smtClean="0">
                <a:cs typeface="Helvetica" panose="020B0604020202020204" pitchFamily="34" charset="0"/>
                <a:hlinkClick r:id="rId3"/>
              </a:rPr>
              <a:t>item-start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98527"/>
              </p:ext>
            </p:extLst>
          </p:nvPr>
        </p:nvGraphicFramePr>
        <p:xfrm>
          <a:off x="2393950" y="1672759"/>
          <a:ext cx="4064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Expenditures per Capita ($)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$ 4,543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Belgium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4,774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4,826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5,728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Switzerland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8,009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United Kingdom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4,246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United</a:t>
                      </a:r>
                      <a:r>
                        <a:rPr lang="en-US" baseline="0" dirty="0" smtClean="0"/>
                        <a:t> States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10,224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0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Acknowledgments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This PowerPoint presentation is based on and includes content derived from the following resources:</a:t>
            </a:r>
          </a:p>
          <a:p>
            <a:r>
              <a:rPr lang="en-US" sz="2400" dirty="0" smtClean="0">
                <a:latin typeface="+mn-lt"/>
              </a:rPr>
              <a:t>Creative </a:t>
            </a:r>
            <a:r>
              <a:rPr lang="en-US" sz="2400" dirty="0">
                <a:latin typeface="+mn-lt"/>
              </a:rPr>
              <a:t>Commons resource which may be downloaded for free at:</a:t>
            </a:r>
          </a:p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“</a:t>
            </a:r>
            <a:r>
              <a:rPr lang="en-US" sz="2400" dirty="0">
                <a:latin typeface="+mn-lt"/>
              </a:rPr>
              <a:t>A Healthy Economy”, chapter 16 from the book </a:t>
            </a:r>
            <a:r>
              <a:rPr lang="en-US" sz="2000" u="sng" dirty="0">
                <a:latin typeface="+mn-lt"/>
                <a:hlinkClick r:id="rId3"/>
              </a:rPr>
              <a:t>Theory and </a:t>
            </a:r>
            <a:r>
              <a:rPr lang="en-US" sz="2000" u="sng" dirty="0" smtClean="0">
                <a:latin typeface="+mn-lt"/>
                <a:hlinkClick r:id="rId3"/>
              </a:rPr>
              <a:t>Applications </a:t>
            </a:r>
            <a:r>
              <a:rPr lang="en-US" sz="2000" u="sng" dirty="0">
                <a:latin typeface="+mn-lt"/>
                <a:hlinkClick r:id="rId3"/>
              </a:rPr>
              <a:t>of Economics</a:t>
            </a:r>
            <a:r>
              <a:rPr lang="en-US" sz="2000" dirty="0">
                <a:latin typeface="+mn-lt"/>
              </a:rPr>
              <a:t> (v. 1.0). </a:t>
            </a:r>
            <a:endParaRPr lang="en-US" sz="2000" dirty="0" smtClean="0">
              <a:latin typeface="+mn-lt"/>
            </a:endParaRPr>
          </a:p>
          <a:p>
            <a:pPr marL="0" indent="0" algn="ctr">
              <a:buNone/>
            </a:pPr>
            <a:r>
              <a:rPr lang="en-US" sz="2000" u="sng" dirty="0" smtClean="0">
                <a:latin typeface="+mn-lt"/>
                <a:hlinkClick r:id="rId4"/>
              </a:rPr>
              <a:t>https</a:t>
            </a:r>
            <a:r>
              <a:rPr lang="en-US" sz="2000" u="sng" dirty="0">
                <a:latin typeface="+mn-lt"/>
                <a:hlinkClick r:id="rId4"/>
              </a:rPr>
              <a:t>://2012books.lardbucket.org/books/theory-and-applications-of-economics/s20-a-healthy-economy.html</a:t>
            </a: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Kaiser Family Foundation</a:t>
            </a:r>
          </a:p>
          <a:p>
            <a:r>
              <a:rPr lang="en-US" sz="2400" dirty="0">
                <a:latin typeface="+mn-lt"/>
              </a:rPr>
              <a:t>Centers for Disease Control and Prevention</a:t>
            </a:r>
          </a:p>
          <a:p>
            <a:r>
              <a:rPr lang="en-US" sz="2400" dirty="0">
                <a:latin typeface="+mn-lt"/>
              </a:rPr>
              <a:t>Peterson-Kaiser Health System Tracker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Key Questions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645920"/>
            <a:ext cx="7863840" cy="420624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>
                <a:latin typeface="+mn-lt"/>
              </a:rPr>
              <a:t>What are the main challenges facing healthcare and the healthcare industry in the U.S.? </a:t>
            </a:r>
            <a:endParaRPr lang="en-US" dirty="0">
              <a:latin typeface="+mn-lt"/>
            </a:endParaRPr>
          </a:p>
          <a:p>
            <a:pPr fontAlgn="base"/>
            <a:r>
              <a:rPr lang="en-US" dirty="0" smtClean="0">
                <a:latin typeface="+mn-lt"/>
              </a:rPr>
              <a:t>What are the current trends in U.S. </a:t>
            </a:r>
            <a:r>
              <a:rPr lang="en-US" dirty="0">
                <a:latin typeface="+mn-lt"/>
              </a:rPr>
              <a:t>healthcare </a:t>
            </a:r>
            <a:r>
              <a:rPr lang="en-US" dirty="0" smtClean="0">
                <a:latin typeface="+mn-lt"/>
              </a:rPr>
              <a:t>expenditures and why?</a:t>
            </a:r>
            <a:r>
              <a:rPr lang="en-US" dirty="0">
                <a:latin typeface="+mn-lt"/>
              </a:rPr>
              <a:t>  </a:t>
            </a:r>
          </a:p>
          <a:p>
            <a:pPr fontAlgn="base"/>
            <a:r>
              <a:rPr lang="en-US" dirty="0" smtClean="0">
                <a:latin typeface="+mn-lt"/>
              </a:rPr>
              <a:t>How and why do </a:t>
            </a:r>
            <a:r>
              <a:rPr lang="en-US" dirty="0">
                <a:latin typeface="+mn-lt"/>
              </a:rPr>
              <a:t>private consumers obtain health </a:t>
            </a:r>
            <a:r>
              <a:rPr lang="en-US" dirty="0" smtClean="0">
                <a:latin typeface="+mn-lt"/>
              </a:rPr>
              <a:t>insurance and what are its basic features? </a:t>
            </a:r>
            <a:endParaRPr lang="en-US" dirty="0">
              <a:latin typeface="+mn-lt"/>
            </a:endParaRPr>
          </a:p>
          <a:p>
            <a:pPr fontAlgn="base"/>
            <a:r>
              <a:rPr lang="en-US" dirty="0" smtClean="0">
                <a:latin typeface="+mn-lt"/>
              </a:rPr>
              <a:t>What important role does information play in </a:t>
            </a:r>
            <a:r>
              <a:rPr lang="en-US" dirty="0">
                <a:latin typeface="+mn-lt"/>
              </a:rPr>
              <a:t>health insurance and health service </a:t>
            </a:r>
            <a:r>
              <a:rPr lang="en-US" dirty="0" smtClean="0">
                <a:latin typeface="+mn-lt"/>
              </a:rPr>
              <a:t>delivery? </a:t>
            </a:r>
            <a:endParaRPr lang="en-US" dirty="0">
              <a:latin typeface="+mn-lt"/>
            </a:endParaRPr>
          </a:p>
          <a:p>
            <a:pPr fontAlgn="base"/>
            <a:r>
              <a:rPr lang="en-US" dirty="0" smtClean="0">
                <a:latin typeface="+mn-lt"/>
              </a:rPr>
              <a:t>How do changes </a:t>
            </a:r>
            <a:r>
              <a:rPr lang="en-US" dirty="0">
                <a:latin typeface="+mn-lt"/>
              </a:rPr>
              <a:t>in the demand for and supply of medical services </a:t>
            </a:r>
            <a:r>
              <a:rPr lang="en-US" dirty="0" smtClean="0">
                <a:latin typeface="+mn-lt"/>
              </a:rPr>
              <a:t>affect healthcare </a:t>
            </a:r>
            <a:r>
              <a:rPr lang="en-US" dirty="0">
                <a:latin typeface="+mn-lt"/>
              </a:rPr>
              <a:t>spending and </a:t>
            </a:r>
            <a:r>
              <a:rPr lang="en-US" dirty="0" smtClean="0">
                <a:latin typeface="+mn-lt"/>
              </a:rPr>
              <a:t>costs?</a:t>
            </a:r>
            <a:endParaRPr lang="en-US" dirty="0">
              <a:latin typeface="+mn-lt"/>
            </a:endParaRPr>
          </a:p>
          <a:p>
            <a:pPr fontAlgn="base"/>
            <a:r>
              <a:rPr lang="en-US" dirty="0" smtClean="0">
                <a:latin typeface="+mn-lt"/>
              </a:rPr>
              <a:t>What are the justifications for government </a:t>
            </a:r>
            <a:r>
              <a:rPr lang="en-US" dirty="0">
                <a:latin typeface="+mn-lt"/>
              </a:rPr>
              <a:t>intervention in the health insurance markets </a:t>
            </a:r>
          </a:p>
          <a:p>
            <a:pPr fontAlgn="base"/>
            <a:r>
              <a:rPr lang="en-US" dirty="0" smtClean="0">
                <a:latin typeface="+mn-lt"/>
              </a:rPr>
              <a:t>What are Medicare and Medicaid and how and for whom do they provide medical services?</a:t>
            </a:r>
            <a:endParaRPr lang="en-US" dirty="0">
              <a:latin typeface="+mn-lt"/>
            </a:endParaRPr>
          </a:p>
          <a:p>
            <a:pPr fontAlgn="base"/>
            <a:r>
              <a:rPr lang="en-US" dirty="0" smtClean="0">
                <a:latin typeface="+mn-lt"/>
              </a:rPr>
              <a:t>How do healthcare </a:t>
            </a:r>
            <a:r>
              <a:rPr lang="en-US" dirty="0">
                <a:latin typeface="+mn-lt"/>
              </a:rPr>
              <a:t>spending and health outcomes </a:t>
            </a:r>
            <a:r>
              <a:rPr lang="en-US" dirty="0" smtClean="0">
                <a:latin typeface="+mn-lt"/>
              </a:rPr>
              <a:t>differ across countries?</a:t>
            </a:r>
            <a:endParaRPr lang="en-US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An Overview of the U.S. Healthcare System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How </a:t>
            </a:r>
            <a:r>
              <a:rPr lang="en-US" sz="2600" dirty="0">
                <a:latin typeface="+mn-lt"/>
              </a:rPr>
              <a:t>healthy is the population over time</a:t>
            </a:r>
            <a:r>
              <a:rPr lang="en-US" sz="2600" dirty="0" smtClean="0">
                <a:latin typeface="+mn-lt"/>
              </a:rPr>
              <a:t>?</a:t>
            </a:r>
          </a:p>
          <a:p>
            <a:r>
              <a:rPr lang="en-US" sz="2600" dirty="0" smtClean="0">
                <a:latin typeface="+mn-lt"/>
              </a:rPr>
              <a:t>Is </a:t>
            </a:r>
            <a:r>
              <a:rPr lang="en-US" sz="2600" dirty="0">
                <a:latin typeface="+mn-lt"/>
              </a:rPr>
              <a:t>quality of healthcare improving</a:t>
            </a:r>
            <a:r>
              <a:rPr lang="en-US" sz="2600" dirty="0" smtClean="0">
                <a:latin typeface="+mn-lt"/>
              </a:rPr>
              <a:t>?</a:t>
            </a:r>
          </a:p>
          <a:p>
            <a:r>
              <a:rPr lang="en-US" sz="2600" dirty="0" smtClean="0">
                <a:latin typeface="+mn-lt"/>
              </a:rPr>
              <a:t>How </a:t>
            </a:r>
            <a:r>
              <a:rPr lang="en-US" sz="2600" dirty="0">
                <a:latin typeface="+mn-lt"/>
              </a:rPr>
              <a:t>are healthcare costs changing</a:t>
            </a:r>
            <a:r>
              <a:rPr lang="en-US" sz="2600" dirty="0" smtClean="0">
                <a:latin typeface="+mn-lt"/>
              </a:rPr>
              <a:t>?</a:t>
            </a:r>
          </a:p>
          <a:p>
            <a:r>
              <a:rPr lang="en-US" sz="2600" dirty="0" smtClean="0">
                <a:latin typeface="+mn-lt"/>
              </a:rPr>
              <a:t>Are </a:t>
            </a:r>
            <a:r>
              <a:rPr lang="en-US" sz="2600" dirty="0">
                <a:latin typeface="+mn-lt"/>
              </a:rPr>
              <a:t>healthcare services accessible to </a:t>
            </a:r>
            <a:r>
              <a:rPr lang="en-US" sz="2600" dirty="0" smtClean="0">
                <a:latin typeface="+mn-lt"/>
              </a:rPr>
              <a:t>all?</a:t>
            </a:r>
          </a:p>
          <a:p>
            <a:r>
              <a:rPr lang="en-US" sz="2600" dirty="0" smtClean="0">
                <a:latin typeface="+mn-lt"/>
              </a:rPr>
              <a:t>Video</a:t>
            </a:r>
            <a:r>
              <a:rPr lang="en-US" sz="2600" dirty="0">
                <a:latin typeface="+mn-lt"/>
              </a:rPr>
              <a:t>: Health of the U.S. Healthcare System </a:t>
            </a:r>
            <a:endParaRPr lang="en-US" sz="2600" dirty="0" smtClean="0">
              <a:latin typeface="+mn-lt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+mn-lt"/>
                <a:hlinkClick r:id="rId3"/>
              </a:rPr>
              <a:t>https</a:t>
            </a:r>
            <a:r>
              <a:rPr lang="en-US" sz="2200" dirty="0">
                <a:latin typeface="+mn-lt"/>
                <a:hlinkClick r:id="rId3"/>
              </a:rPr>
              <a:t>://www.healthsystemtracker.org/health-of-the-healthcare-system/</a:t>
            </a:r>
            <a:r>
              <a:rPr lang="en-US" sz="2200" dirty="0">
                <a:latin typeface="+mn-lt"/>
              </a:rPr>
              <a:t>   </a:t>
            </a:r>
          </a:p>
          <a:p>
            <a:pPr marL="0" indent="0">
              <a:buNone/>
            </a:pPr>
            <a:r>
              <a:rPr lang="en-US" sz="2400" dirty="0" smtClean="0">
                <a:latin typeface="+mn-lt"/>
              </a:rPr>
              <a:t>     </a:t>
            </a:r>
            <a:r>
              <a:rPr lang="en-US" sz="1800" dirty="0" smtClean="0">
                <a:latin typeface="+mn-lt"/>
              </a:rPr>
              <a:t>Source</a:t>
            </a:r>
            <a:r>
              <a:rPr lang="en-US" sz="1800" dirty="0">
                <a:latin typeface="+mn-lt"/>
              </a:rPr>
              <a:t>: Kaiser Family Foundation</a:t>
            </a:r>
          </a:p>
          <a:p>
            <a:pPr fontAlgn="base"/>
            <a:endParaRPr lang="en-US" sz="3300" dirty="0"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Challenges for U.S. Healthcare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Increasing </a:t>
            </a:r>
            <a:r>
              <a:rPr lang="en-US" sz="2600" dirty="0">
                <a:latin typeface="+mn-lt"/>
              </a:rPr>
              <a:t>healthcare costs per </a:t>
            </a:r>
            <a:r>
              <a:rPr lang="en-US" sz="2600" dirty="0" smtClean="0">
                <a:latin typeface="+mn-lt"/>
              </a:rPr>
              <a:t>capita.</a:t>
            </a:r>
          </a:p>
          <a:p>
            <a:r>
              <a:rPr lang="en-US" sz="2600" dirty="0" smtClean="0">
                <a:latin typeface="+mn-lt"/>
              </a:rPr>
              <a:t>Access </a:t>
            </a:r>
            <a:r>
              <a:rPr lang="en-US" sz="2600" dirty="0">
                <a:latin typeface="+mn-lt"/>
              </a:rPr>
              <a:t>to healthcare for the uninsured and populations in rural/remote </a:t>
            </a:r>
            <a:r>
              <a:rPr lang="en-US" sz="2600" dirty="0" smtClean="0">
                <a:latin typeface="+mn-lt"/>
              </a:rPr>
              <a:t>communities.</a:t>
            </a:r>
          </a:p>
          <a:p>
            <a:r>
              <a:rPr lang="en-US" sz="2600" dirty="0" smtClean="0">
                <a:latin typeface="+mn-lt"/>
              </a:rPr>
              <a:t>Increasing </a:t>
            </a:r>
            <a:r>
              <a:rPr lang="en-US" sz="2600" dirty="0">
                <a:latin typeface="+mn-lt"/>
              </a:rPr>
              <a:t>healthcare spending </a:t>
            </a:r>
            <a:r>
              <a:rPr lang="en-US" sz="2600" dirty="0" smtClean="0">
                <a:latin typeface="+mn-lt"/>
              </a:rPr>
              <a:t>as a percentage of GDP.  </a:t>
            </a:r>
            <a:endParaRPr lang="en-US" sz="2600" dirty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Commitment </a:t>
            </a:r>
            <a:r>
              <a:rPr lang="en-US" sz="2600" dirty="0">
                <a:latin typeface="+mn-lt"/>
              </a:rPr>
              <a:t>of private insurers to pay for certain care including preexisting </a:t>
            </a:r>
            <a:r>
              <a:rPr lang="en-US" sz="2600" dirty="0" smtClean="0">
                <a:latin typeface="+mn-lt"/>
              </a:rPr>
              <a:t>conditions.</a:t>
            </a:r>
            <a:endParaRPr lang="en-US" sz="2600" dirty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Commitment </a:t>
            </a:r>
            <a:r>
              <a:rPr lang="en-US" sz="2600" dirty="0">
                <a:latin typeface="+mn-lt"/>
              </a:rPr>
              <a:t>of medical providers to provide services given increasing </a:t>
            </a:r>
            <a:r>
              <a:rPr lang="en-US" sz="2600" dirty="0" smtClean="0">
                <a:latin typeface="+mn-lt"/>
              </a:rPr>
              <a:t>costs.</a:t>
            </a:r>
            <a:endParaRPr lang="en-US" sz="2600" dirty="0">
              <a:latin typeface="+mn-lt"/>
            </a:endParaRPr>
          </a:p>
          <a:p>
            <a:pPr fontAlgn="base"/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+mn-lt"/>
              </a:rPr>
              <a:t>Trends in National Health Expenditures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5303520"/>
            <a:ext cx="786384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Helvetica" panose="020B0604020202020204" pitchFamily="34" charset="0"/>
              </a:rPr>
              <a:t>Source: Centers for Disease Control and Prevention</a:t>
            </a:r>
          </a:p>
          <a:p>
            <a:r>
              <a:rPr lang="en-US" sz="1600" dirty="0">
                <a:cs typeface="Helvetica" panose="020B0604020202020204" pitchFamily="34" charset="0"/>
                <a:hlinkClick r:id="rId3"/>
              </a:rPr>
              <a:t>https://www.cdc.gov/nchs/data/hus/2017/093.pdf</a:t>
            </a:r>
            <a:endParaRPr lang="en-US" sz="1600" dirty="0">
              <a:cs typeface="Helvetica" panose="020B0604020202020204" pitchFamily="34" charset="0"/>
            </a:endParaRPr>
          </a:p>
          <a:p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810550"/>
              </p:ext>
            </p:extLst>
          </p:nvPr>
        </p:nvGraphicFramePr>
        <p:xfrm>
          <a:off x="1524000" y="1613382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Expenditures per Capita ($)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Expenditures as Percent of GDP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$ 146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2,843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4,856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8,143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9,994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10,346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7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Personal Healthcare Expenditures and Types of Expenditures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5577840"/>
            <a:ext cx="786384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Helvetica" panose="020B0604020202020204" pitchFamily="34" charset="0"/>
              </a:rPr>
              <a:t>Source: Centers for Disease Control and Prevention</a:t>
            </a:r>
          </a:p>
          <a:p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xmlns="" id="{14258EE5-4C7D-448D-BDCA-D01104F438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984317"/>
              </p:ext>
            </p:extLst>
          </p:nvPr>
        </p:nvGraphicFramePr>
        <p:xfrm>
          <a:off x="2103120" y="1725959"/>
          <a:ext cx="4937760" cy="368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Worksheet" r:id="rId4" imgW="3590926" imgH="2676681" progId="Excel.Sheet.12">
                  <p:embed/>
                </p:oleObj>
              </mc:Choice>
              <mc:Fallback>
                <p:oleObj name="Worksheet" r:id="rId4" imgW="3590926" imgH="26766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03120" y="1725959"/>
                        <a:ext cx="4937760" cy="368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98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Health Insurance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n-lt"/>
              </a:rPr>
              <a:t>Rational</a:t>
            </a:r>
            <a:r>
              <a:rPr lang="en-US" dirty="0">
                <a:latin typeface="+mn-lt"/>
              </a:rPr>
              <a:t>: Risk Sharing and Risk </a:t>
            </a:r>
            <a:r>
              <a:rPr lang="en-US" dirty="0" smtClean="0">
                <a:latin typeface="+mn-lt"/>
              </a:rPr>
              <a:t>Aversion.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Nearly 60 percent of Americans obtain </a:t>
            </a:r>
            <a:r>
              <a:rPr lang="en-US" dirty="0">
                <a:latin typeface="+mn-lt"/>
              </a:rPr>
              <a:t>health insurance through </a:t>
            </a:r>
            <a:r>
              <a:rPr lang="en-US" dirty="0" smtClean="0">
                <a:latin typeface="+mn-lt"/>
              </a:rPr>
              <a:t>their </a:t>
            </a:r>
            <a:r>
              <a:rPr lang="en-US" dirty="0" smtClean="0">
                <a:latin typeface="+mn-lt"/>
              </a:rPr>
              <a:t>employer.</a:t>
            </a:r>
            <a:endParaRPr lang="en-US" dirty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Employer contributions to employee health insurance </a:t>
            </a:r>
            <a:r>
              <a:rPr lang="en-US" dirty="0" smtClean="0">
                <a:latin typeface="+mn-lt"/>
              </a:rPr>
              <a:t>are not </a:t>
            </a:r>
            <a:r>
              <a:rPr lang="en-US" dirty="0">
                <a:latin typeface="+mn-lt"/>
              </a:rPr>
              <a:t>taxable to workers</a:t>
            </a:r>
          </a:p>
          <a:p>
            <a:pPr lvl="1"/>
            <a:r>
              <a:rPr lang="en-US" dirty="0" smtClean="0">
                <a:latin typeface="+mn-lt"/>
              </a:rPr>
              <a:t>Lower </a:t>
            </a:r>
            <a:r>
              <a:rPr lang="en-US" dirty="0">
                <a:latin typeface="+mn-lt"/>
              </a:rPr>
              <a:t>average risk to underwrite a pool of employees than individually</a:t>
            </a:r>
          </a:p>
          <a:p>
            <a:r>
              <a:rPr lang="en-US" dirty="0" smtClean="0">
                <a:latin typeface="+mn-lt"/>
              </a:rPr>
              <a:t>A </a:t>
            </a:r>
            <a:r>
              <a:rPr lang="en-US" b="1" dirty="0">
                <a:latin typeface="+mn-lt"/>
              </a:rPr>
              <a:t>deductible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the amount </a:t>
            </a:r>
            <a:r>
              <a:rPr lang="en-US" dirty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loss </a:t>
            </a:r>
            <a:r>
              <a:rPr lang="en-US" dirty="0">
                <a:latin typeface="+mn-lt"/>
              </a:rPr>
              <a:t>in dollars that the insured must pay before the insurer makes any </a:t>
            </a:r>
            <a:r>
              <a:rPr lang="en-US" dirty="0" smtClean="0">
                <a:latin typeface="+mn-lt"/>
              </a:rPr>
              <a:t>payment.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A </a:t>
            </a:r>
            <a:r>
              <a:rPr lang="en-US" b="1" dirty="0">
                <a:latin typeface="+mn-lt"/>
              </a:rPr>
              <a:t>copayment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proportion of the loss (after the deductible) that is the responsibility of the insured</a:t>
            </a:r>
            <a:r>
              <a:rPr lang="en-US" dirty="0" smtClean="0">
                <a:latin typeface="+mn-lt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Informational Problems in Health Insurance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Adverse </a:t>
            </a:r>
            <a:r>
              <a:rPr lang="en-US" sz="2600" b="1" dirty="0">
                <a:latin typeface="+mn-lt"/>
              </a:rPr>
              <a:t>Selection</a:t>
            </a:r>
            <a:r>
              <a:rPr lang="en-US" sz="2600" dirty="0">
                <a:latin typeface="+mn-lt"/>
              </a:rPr>
              <a:t>: a situation in which those who buy health insurance are the ones </a:t>
            </a:r>
            <a:r>
              <a:rPr lang="en-US" sz="2600" dirty="0" smtClean="0">
                <a:latin typeface="+mn-lt"/>
              </a:rPr>
              <a:t>most likely </a:t>
            </a:r>
            <a:r>
              <a:rPr lang="en-US" sz="2600" dirty="0">
                <a:latin typeface="+mn-lt"/>
              </a:rPr>
              <a:t>to need it</a:t>
            </a:r>
            <a:r>
              <a:rPr lang="en-US" sz="2600" dirty="0" smtClean="0">
                <a:latin typeface="+mn-lt"/>
              </a:rPr>
              <a:t>. </a:t>
            </a:r>
          </a:p>
          <a:p>
            <a:pPr lvl="1"/>
            <a:r>
              <a:rPr lang="en-US" sz="2200" dirty="0" smtClean="0">
                <a:latin typeface="+mn-lt"/>
              </a:rPr>
              <a:t>Insurance </a:t>
            </a:r>
            <a:r>
              <a:rPr lang="en-US" sz="2200" dirty="0">
                <a:latin typeface="+mn-lt"/>
              </a:rPr>
              <a:t>companies may look to historical health </a:t>
            </a:r>
            <a:r>
              <a:rPr lang="en-US" sz="2200" dirty="0" smtClean="0">
                <a:latin typeface="+mn-lt"/>
              </a:rPr>
              <a:t>information </a:t>
            </a:r>
            <a:r>
              <a:rPr lang="en-US" sz="2200" dirty="0">
                <a:latin typeface="+mn-lt"/>
              </a:rPr>
              <a:t>and employment status as signals of health risk.</a:t>
            </a:r>
          </a:p>
          <a:p>
            <a:r>
              <a:rPr lang="en-US" sz="2600" b="1" dirty="0" smtClean="0">
                <a:latin typeface="+mn-lt"/>
              </a:rPr>
              <a:t>Moral </a:t>
            </a:r>
            <a:r>
              <a:rPr lang="en-US" sz="2600" b="1" dirty="0">
                <a:latin typeface="+mn-lt"/>
              </a:rPr>
              <a:t>Hazard</a:t>
            </a:r>
            <a:r>
              <a:rPr lang="en-US" sz="2600" dirty="0">
                <a:latin typeface="+mn-lt"/>
              </a:rPr>
              <a:t>: a situation in which the insured may engage in more risky behavior after purchasing health </a:t>
            </a:r>
            <a:r>
              <a:rPr lang="en-US" sz="2600" dirty="0" smtClean="0">
                <a:latin typeface="+mn-lt"/>
              </a:rPr>
              <a:t>insurance.  </a:t>
            </a:r>
          </a:p>
          <a:p>
            <a:pPr lvl="1"/>
            <a:r>
              <a:rPr lang="en-US" sz="2200" dirty="0">
                <a:latin typeface="+mn-lt"/>
              </a:rPr>
              <a:t>I</a:t>
            </a:r>
            <a:r>
              <a:rPr lang="en-US" sz="2200" dirty="0" smtClean="0">
                <a:latin typeface="+mn-lt"/>
              </a:rPr>
              <a:t>nsurance </a:t>
            </a:r>
            <a:r>
              <a:rPr lang="en-US" sz="2200" dirty="0">
                <a:latin typeface="+mn-lt"/>
              </a:rPr>
              <a:t>contracts contain incentives such as </a:t>
            </a:r>
            <a:r>
              <a:rPr lang="en-US" sz="2200" dirty="0" smtClean="0">
                <a:latin typeface="+mn-lt"/>
              </a:rPr>
              <a:t>deductibles or copayments </a:t>
            </a:r>
            <a:r>
              <a:rPr lang="en-US" sz="2200" dirty="0">
                <a:latin typeface="+mn-lt"/>
              </a:rPr>
              <a:t>to minimize the </a:t>
            </a:r>
            <a:r>
              <a:rPr lang="en-US" sz="2200" dirty="0" smtClean="0">
                <a:latin typeface="+mn-lt"/>
              </a:rPr>
              <a:t>insured’s </a:t>
            </a:r>
            <a:r>
              <a:rPr lang="en-US" sz="2200" dirty="0">
                <a:latin typeface="+mn-lt"/>
              </a:rPr>
              <a:t>risky behavior.</a:t>
            </a:r>
          </a:p>
          <a:p>
            <a:endParaRPr lang="en-US" dirty="0"/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5117</TotalTime>
  <Words>895</Words>
  <Application>Microsoft Office PowerPoint</Application>
  <PresentationFormat>On-screen Show (4:3)</PresentationFormat>
  <Paragraphs>187</Paragraphs>
  <Slides>18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Office Theme</vt:lpstr>
      <vt:lpstr>Worksheet</vt:lpstr>
      <vt:lpstr>The Economics of Healthcare</vt:lpstr>
      <vt:lpstr>Acknowledgments</vt:lpstr>
      <vt:lpstr>Key Questions</vt:lpstr>
      <vt:lpstr>An Overview of the U.S. Healthcare System</vt:lpstr>
      <vt:lpstr>Challenges for U.S. Healthcare</vt:lpstr>
      <vt:lpstr>Trends in National Health Expenditures</vt:lpstr>
      <vt:lpstr>Personal Healthcare Expenditures and Types of Expenditures</vt:lpstr>
      <vt:lpstr>Health Insurance</vt:lpstr>
      <vt:lpstr>Informational Problems in Health Insurance</vt:lpstr>
      <vt:lpstr>Traditional Approach: Changes in the Price of Healthcare Services</vt:lpstr>
      <vt:lpstr>Demand for Healthcare Services</vt:lpstr>
      <vt:lpstr>Supply of Healthcare Services</vt:lpstr>
      <vt:lpstr>Medicaid</vt:lpstr>
      <vt:lpstr>Why Does Government Intervene in  Healthcare?</vt:lpstr>
      <vt:lpstr>Medicare:  Facts and Figures</vt:lpstr>
      <vt:lpstr>The Factors that Determine What Consumers Pay and What Providers Receive</vt:lpstr>
      <vt:lpstr>Healthcare Spending and Outcomes Across Countries</vt:lpstr>
      <vt:lpstr>Health Consumption Expenditures Per Capita (purchasing power parity PPP adjusted)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Efficiency and Market Failure</dc:title>
  <dc:creator>John Fiske</dc:creator>
  <cp:lastModifiedBy>John Fiske</cp:lastModifiedBy>
  <cp:revision>221</cp:revision>
  <cp:lastPrinted>2019-04-26T19:12:12Z</cp:lastPrinted>
  <dcterms:created xsi:type="dcterms:W3CDTF">2019-03-29T18:35:26Z</dcterms:created>
  <dcterms:modified xsi:type="dcterms:W3CDTF">2019-08-19T12:31:32Z</dcterms:modified>
</cp:coreProperties>
</file>