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6858000" type="screen4x3"/>
  <p:notesSz cx="6858000" cy="9144000"/>
  <p:embeddedFontLst>
    <p:embeddedFont>
      <p:font typeface="Arial Black" panose="020B0A04020102020204" pitchFamily="34" charset="0"/>
      <p:regular r:id="rId44"/>
      <p:bold r:id="rId45"/>
    </p:embeddedFont>
    <p:embeddedFont>
      <p:font typeface="Calibri" panose="020F0502020204030204" pitchFamily="3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554" y="8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29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 name="Google Shape;39;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 name="Google Shape;48;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p2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p2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p2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2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 name="Google Shape;54;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p3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3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3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 name="Google Shape;245;p3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p3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 name="Google Shape;258;p3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 name="Google Shape;264;p3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0" name="Google Shape;270;p3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6" name="Google Shape;276;p3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2" name="Google Shape;282;p3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 name="Google Shape;61;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9" name="Google Shape;289;p4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5e3518dc53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5e3518dc5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 name="Google Shape;67;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 name="Google Shape;73;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 name="Google Shape;79;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p:nvPr/>
        </p:nvSpPr>
        <p:spPr>
          <a:xfrm>
            <a:off x="0" y="789677"/>
            <a:ext cx="9144000" cy="7091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6CB255"/>
              </a:buClr>
              <a:buSzPts val="3500"/>
              <a:buFont typeface="Arial Black"/>
              <a:buNone/>
            </a:pPr>
            <a:r>
              <a:rPr lang="en-US" sz="3500" b="0" i="0" u="none" strike="noStrike" cap="none">
                <a:solidFill>
                  <a:srgbClr val="6CB255"/>
                </a:solidFill>
                <a:latin typeface="Arial Black"/>
                <a:ea typeface="Arial Black"/>
                <a:cs typeface="Arial Black"/>
                <a:sym typeface="Arial Black"/>
              </a:rPr>
              <a:t>COLLEGE PHYSICS</a:t>
            </a:r>
            <a:endParaRPr/>
          </a:p>
          <a:p>
            <a:pPr marL="0" marR="0" lvl="0" indent="0" algn="ctr" rtl="0">
              <a:spcBef>
                <a:spcPts val="0"/>
              </a:spcBef>
              <a:spcAft>
                <a:spcPts val="0"/>
              </a:spcAft>
              <a:buClr>
                <a:srgbClr val="6CB255"/>
              </a:buClr>
              <a:buSzPts val="1800"/>
              <a:buFont typeface="Arial Black"/>
              <a:buNone/>
            </a:pPr>
            <a:endParaRPr sz="1800" b="0" i="0" u="none" strike="noStrike" cap="none">
              <a:solidFill>
                <a:srgbClr val="EAF1DD"/>
              </a:solidFill>
              <a:latin typeface="Arial"/>
              <a:ea typeface="Arial"/>
              <a:cs typeface="Arial"/>
              <a:sym typeface="Arial"/>
            </a:endParaRPr>
          </a:p>
          <a:p>
            <a:pPr marL="0" marR="0" lvl="0" indent="0" algn="ctr" rtl="0">
              <a:spcBef>
                <a:spcPts val="0"/>
              </a:spcBef>
              <a:spcAft>
                <a:spcPts val="0"/>
              </a:spcAft>
              <a:buClr>
                <a:srgbClr val="212F62"/>
              </a:buClr>
              <a:buSzPts val="2000"/>
              <a:buFont typeface="Arial"/>
              <a:buNone/>
            </a:pPr>
            <a:r>
              <a:rPr lang="en-US" sz="2000" b="1" i="0" u="none" strike="noStrike" cap="none">
                <a:solidFill>
                  <a:srgbClr val="212F62"/>
                </a:solidFill>
                <a:latin typeface="Arial"/>
                <a:ea typeface="Arial"/>
                <a:cs typeface="Arial"/>
                <a:sym typeface="Arial"/>
              </a:rPr>
              <a:t>Chapter # Chapter Title</a:t>
            </a:r>
            <a:endParaRPr/>
          </a:p>
          <a:p>
            <a:pPr marL="0" marR="0" lvl="0" indent="0" algn="ctr" rtl="0">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PowerPoint Image Slideshow</a:t>
            </a:r>
            <a:endParaRPr/>
          </a:p>
        </p:txBody>
      </p:sp>
      <p:pic>
        <p:nvPicPr>
          <p:cNvPr id="15" name="Google Shape;15;p2" descr="medium_covers_Page_2.png"/>
          <p:cNvPicPr preferRelativeResize="0"/>
          <p:nvPr/>
        </p:nvPicPr>
        <p:blipFill rotWithShape="1">
          <a:blip r:embed="rId2">
            <a:alphaModFix/>
          </a:blip>
          <a:srcRect/>
          <a:stretch/>
        </p:blipFill>
        <p:spPr>
          <a:xfrm>
            <a:off x="3562758" y="2517424"/>
            <a:ext cx="2010682" cy="2603836"/>
          </a:xfrm>
          <a:prstGeom prst="rect">
            <a:avLst/>
          </a:prstGeom>
          <a:noFill/>
          <a:ln>
            <a:noFill/>
          </a:ln>
          <a:effectLst>
            <a:reflection stA="52000" endA="300" endPos="35000" sy="-100000" algn="bl" rotWithShape="0"/>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spTree>
      <p:nvGrpSpPr>
        <p:cNvPr id="1" name="Shape 16"/>
        <p:cNvGrpSpPr/>
        <p:nvPr/>
      </p:nvGrpSpPr>
      <p:grpSpPr>
        <a:xfrm>
          <a:off x="0" y="0"/>
          <a:ext cx="0" cy="0"/>
          <a:chOff x="0" y="0"/>
          <a:chExt cx="0" cy="0"/>
        </a:xfrm>
      </p:grpSpPr>
      <p:sp>
        <p:nvSpPr>
          <p:cNvPr id="17" name="Google Shape;17;p3"/>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sldNum" idx="12"/>
          </p:nvPr>
        </p:nvSpPr>
        <p:spPr>
          <a:xfrm rot="-5400000">
            <a:off x="8044814" y="683895"/>
            <a:ext cx="131572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0" name="Google Shape;20;p3"/>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6CB2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a:spLocks noGrp="1"/>
          </p:cNvSpPr>
          <p:nvPr>
            <p:ph type="pic" idx="2"/>
          </p:nvPr>
        </p:nvSpPr>
        <p:spPr>
          <a:xfrm>
            <a:off x="457199" y="1122386"/>
            <a:ext cx="8062913" cy="3500071"/>
          </a:xfrm>
          <a:prstGeom prst="rect">
            <a:avLst/>
          </a:prstGeom>
          <a:noFill/>
          <a:ln>
            <a:noFill/>
          </a:ln>
        </p:spPr>
        <p:txBody>
          <a:bodyPr spcFirstLastPara="1" wrap="square" lIns="91425" tIns="45700" rIns="91425" bIns="45700" anchor="t" anchorCtr="0">
            <a:noAutofit/>
          </a:bodyPr>
          <a:lstStyle>
            <a:lvl1pPr marR="0" lvl="0" algn="l" rtl="0">
              <a:spcBef>
                <a:spcPts val="400"/>
              </a:spcBef>
              <a:spcAft>
                <a:spcPts val="0"/>
              </a:spcAft>
              <a:buClr>
                <a:srgbClr val="6CB255"/>
              </a:buClr>
              <a:buSzPts val="2000"/>
              <a:buFont typeface="Arial"/>
              <a:buNone/>
              <a:defRPr sz="2000" b="0" i="0" u="none" strike="noStrike" cap="none">
                <a:solidFill>
                  <a:schemeClr val="dk1"/>
                </a:solidFill>
                <a:latin typeface="Arial"/>
                <a:ea typeface="Arial"/>
                <a:cs typeface="Arial"/>
                <a:sym typeface="Arial"/>
              </a:defRPr>
            </a:lvl1pPr>
            <a:lvl2pPr marR="0" lvl="1" algn="l" rtl="0">
              <a:spcBef>
                <a:spcPts val="600"/>
              </a:spcBef>
              <a:spcAft>
                <a:spcPts val="0"/>
              </a:spcAft>
              <a:buClr>
                <a:srgbClr val="6CB255"/>
              </a:buClr>
              <a:buSzPts val="2000"/>
              <a:buFont typeface="Arial"/>
              <a:buChar char="•"/>
              <a:defRPr sz="2000" b="0" i="0" u="none" strike="noStrike" cap="none">
                <a:solidFill>
                  <a:srgbClr val="000000"/>
                </a:solidFill>
                <a:latin typeface="Arial"/>
                <a:ea typeface="Arial"/>
                <a:cs typeface="Arial"/>
                <a:sym typeface="Arial"/>
              </a:defRPr>
            </a:lvl2pPr>
            <a:lvl3pPr marR="0" lvl="2"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3pPr>
            <a:lvl4pPr marR="0" lvl="3"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4pPr>
            <a:lvl5pPr marR="0" lvl="4"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5pPr>
            <a:lvl6pPr marR="0" lvl="5"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2" name="Google Shape;22;p3"/>
          <p:cNvSpPr txBox="1">
            <a:spLocks noGrp="1"/>
          </p:cNvSpPr>
          <p:nvPr>
            <p:ph type="body" idx="1"/>
          </p:nvPr>
        </p:nvSpPr>
        <p:spPr>
          <a:xfrm>
            <a:off x="457200" y="4843982"/>
            <a:ext cx="8062912" cy="1166382"/>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Clr>
                <a:srgbClr val="6CB255"/>
              </a:buClr>
              <a:buSzPts val="2000"/>
              <a:buNone/>
              <a:defRPr>
                <a:solidFill>
                  <a:srgbClr val="000000"/>
                </a:solidFill>
              </a:defRPr>
            </a:lvl1pPr>
            <a:lvl2pPr marL="914400" lvl="1" indent="-355600" algn="l">
              <a:spcBef>
                <a:spcPts val="600"/>
              </a:spcBef>
              <a:spcAft>
                <a:spcPts val="0"/>
              </a:spcAft>
              <a:buClr>
                <a:srgbClr val="6CB255"/>
              </a:buClr>
              <a:buSzPts val="2000"/>
              <a:buFont typeface="Arial Black"/>
              <a:buAutoNum type="alphaLcParenR"/>
              <a:defRPr>
                <a:solidFill>
                  <a:schemeClr val="dk1"/>
                </a:solidFill>
              </a:defRPr>
            </a:lvl2pPr>
            <a:lvl3pPr marL="1371600" lvl="2" indent="-342900" algn="l">
              <a:spcBef>
                <a:spcPts val="360"/>
              </a:spcBef>
              <a:spcAft>
                <a:spcPts val="0"/>
              </a:spcAft>
              <a:buClr>
                <a:srgbClr val="6CB255"/>
              </a:buClr>
              <a:buSzPts val="1800"/>
              <a:buFont typeface="Arial Black"/>
              <a:buAutoNum type="alphaLcParenR"/>
              <a:defRPr>
                <a:solidFill>
                  <a:schemeClr val="dk1"/>
                </a:solidFill>
              </a:defRPr>
            </a:lvl3pPr>
            <a:lvl4pPr marL="1828800" lvl="3" indent="-342900" algn="l">
              <a:spcBef>
                <a:spcPts val="360"/>
              </a:spcBef>
              <a:spcAft>
                <a:spcPts val="0"/>
              </a:spcAft>
              <a:buClr>
                <a:srgbClr val="6CB255"/>
              </a:buClr>
              <a:buSzPts val="1800"/>
              <a:buFont typeface="Arial Black"/>
              <a:buAutoNum type="alphaLcParenR"/>
              <a:defRPr>
                <a:solidFill>
                  <a:schemeClr val="dk1"/>
                </a:solidFill>
              </a:defRPr>
            </a:lvl4pPr>
            <a:lvl5pPr marL="2286000" lvl="4" indent="-342900" algn="l">
              <a:spcBef>
                <a:spcPts val="360"/>
              </a:spcBef>
              <a:spcAft>
                <a:spcPts val="0"/>
              </a:spcAft>
              <a:buClr>
                <a:srgbClr val="6CB255"/>
              </a:buClr>
              <a:buSzPts val="1800"/>
              <a:buFont typeface="Arial Black"/>
              <a:buAutoNum type="alphaLcParenR"/>
              <a:defRPr>
                <a:solidFill>
                  <a:schemeClr val="dk1"/>
                </a:solidFill>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wo Content">
  <p:cSld name="Two Content">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6CB2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sldNum" idx="12"/>
          </p:nvPr>
        </p:nvSpPr>
        <p:spPr>
          <a:xfrm rot="-5400000">
            <a:off x="8044814" y="683895"/>
            <a:ext cx="131572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8" name="Google Shape;28;p4"/>
          <p:cNvSpPr>
            <a:spLocks noGrp="1"/>
          </p:cNvSpPr>
          <p:nvPr>
            <p:ph type="pic" idx="2"/>
          </p:nvPr>
        </p:nvSpPr>
        <p:spPr>
          <a:xfrm>
            <a:off x="457199" y="1107618"/>
            <a:ext cx="4031619" cy="4607689"/>
          </a:xfrm>
          <a:prstGeom prst="rect">
            <a:avLst/>
          </a:prstGeom>
          <a:noFill/>
          <a:ln>
            <a:noFill/>
          </a:ln>
        </p:spPr>
        <p:txBody>
          <a:bodyPr spcFirstLastPara="1" wrap="square" lIns="91425" tIns="45700" rIns="91425" bIns="45700" anchor="t" anchorCtr="0">
            <a:noAutofit/>
          </a:bodyPr>
          <a:lstStyle>
            <a:lvl1pPr marR="0" lvl="0" algn="l" rtl="0">
              <a:spcBef>
                <a:spcPts val="400"/>
              </a:spcBef>
              <a:spcAft>
                <a:spcPts val="0"/>
              </a:spcAft>
              <a:buClr>
                <a:srgbClr val="6CB255"/>
              </a:buClr>
              <a:buSzPts val="2000"/>
              <a:buFont typeface="Arial"/>
              <a:buNone/>
              <a:defRPr sz="2000" b="0" i="0" u="none" strike="noStrike" cap="none">
                <a:solidFill>
                  <a:schemeClr val="dk1"/>
                </a:solidFill>
                <a:latin typeface="Arial"/>
                <a:ea typeface="Arial"/>
                <a:cs typeface="Arial"/>
                <a:sym typeface="Arial"/>
              </a:defRPr>
            </a:lvl1pPr>
            <a:lvl2pPr marR="0" lvl="1" algn="l" rtl="0">
              <a:spcBef>
                <a:spcPts val="600"/>
              </a:spcBef>
              <a:spcAft>
                <a:spcPts val="0"/>
              </a:spcAft>
              <a:buClr>
                <a:srgbClr val="6CB255"/>
              </a:buClr>
              <a:buSzPts val="2000"/>
              <a:buFont typeface="Arial"/>
              <a:buChar char="•"/>
              <a:defRPr sz="2000" b="0" i="0" u="none" strike="noStrike" cap="none">
                <a:solidFill>
                  <a:srgbClr val="000000"/>
                </a:solidFill>
                <a:latin typeface="Arial"/>
                <a:ea typeface="Arial"/>
                <a:cs typeface="Arial"/>
                <a:sym typeface="Arial"/>
              </a:defRPr>
            </a:lvl2pPr>
            <a:lvl3pPr marR="0" lvl="2"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3pPr>
            <a:lvl4pPr marR="0" lvl="3"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4pPr>
            <a:lvl5pPr marR="0" lvl="4"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5pPr>
            <a:lvl6pPr marR="0" lvl="5"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9" name="Google Shape;29;p4"/>
          <p:cNvSpPr txBox="1">
            <a:spLocks noGrp="1"/>
          </p:cNvSpPr>
          <p:nvPr>
            <p:ph type="body" idx="1"/>
          </p:nvPr>
        </p:nvSpPr>
        <p:spPr>
          <a:xfrm>
            <a:off x="4606925" y="1107618"/>
            <a:ext cx="3913188" cy="4607382"/>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Clr>
                <a:srgbClr val="6CB255"/>
              </a:buClr>
              <a:buSzPts val="2000"/>
              <a:buNone/>
              <a:defRPr>
                <a:solidFill>
                  <a:srgbClr val="212F62"/>
                </a:solidFill>
              </a:defRPr>
            </a:lvl1pPr>
            <a:lvl2pPr marL="914400" lvl="1" indent="-355600" algn="l">
              <a:spcBef>
                <a:spcPts val="600"/>
              </a:spcBef>
              <a:spcAft>
                <a:spcPts val="0"/>
              </a:spcAft>
              <a:buClr>
                <a:srgbClr val="6CB255"/>
              </a:buClr>
              <a:buSzPts val="2000"/>
              <a:buFont typeface="Arial Black"/>
              <a:buAutoNum type="alphaLcParenR"/>
              <a:defRPr>
                <a:solidFill>
                  <a:schemeClr val="dk1"/>
                </a:solidFill>
              </a:defRPr>
            </a:lvl2pPr>
            <a:lvl3pPr marL="1371600" lvl="2" indent="-342900" algn="l">
              <a:spcBef>
                <a:spcPts val="360"/>
              </a:spcBef>
              <a:spcAft>
                <a:spcPts val="0"/>
              </a:spcAft>
              <a:buClr>
                <a:srgbClr val="6CB255"/>
              </a:buClr>
              <a:buSzPts val="1800"/>
              <a:buFont typeface="Arial Black"/>
              <a:buAutoNum type="alphaLcParenR"/>
              <a:defRPr>
                <a:solidFill>
                  <a:schemeClr val="dk1"/>
                </a:solidFill>
              </a:defRPr>
            </a:lvl3pPr>
            <a:lvl4pPr marL="1828800" lvl="3" indent="-342900" algn="l">
              <a:spcBef>
                <a:spcPts val="360"/>
              </a:spcBef>
              <a:spcAft>
                <a:spcPts val="0"/>
              </a:spcAft>
              <a:buClr>
                <a:srgbClr val="6CB255"/>
              </a:buClr>
              <a:buSzPts val="1800"/>
              <a:buFont typeface="Arial Black"/>
              <a:buAutoNum type="alphaLcParenR"/>
              <a:defRPr>
                <a:solidFill>
                  <a:schemeClr val="dk1"/>
                </a:solidFill>
              </a:defRPr>
            </a:lvl4pPr>
            <a:lvl5pPr marL="2286000" lvl="4" indent="-342900" algn="l">
              <a:spcBef>
                <a:spcPts val="360"/>
              </a:spcBef>
              <a:spcAft>
                <a:spcPts val="0"/>
              </a:spcAft>
              <a:buClr>
                <a:srgbClr val="6CB255"/>
              </a:buClr>
              <a:buSzPts val="1800"/>
              <a:buFont typeface="Arial Black"/>
              <a:buAutoNum type="alphaLcParenR"/>
              <a:defRPr>
                <a:solidFill>
                  <a:schemeClr val="dk1"/>
                </a:solidFill>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spTree>
      <p:nvGrpSpPr>
        <p:cNvPr id="1" name="Shape 30"/>
        <p:cNvGrpSpPr/>
        <p:nvPr/>
      </p:nvGrpSpPr>
      <p:grpSpPr>
        <a:xfrm>
          <a:off x="0" y="0"/>
          <a:ext cx="0" cy="0"/>
          <a:chOff x="0" y="0"/>
          <a:chExt cx="0" cy="0"/>
        </a:xfrm>
      </p:grpSpPr>
      <p:sp>
        <p:nvSpPr>
          <p:cNvPr id="31" name="Google Shape;31;p5"/>
          <p:cNvSpPr txBox="1">
            <a:spLocks noGrp="1"/>
          </p:cNvSpPr>
          <p:nvPr>
            <p:ph type="body" idx="1"/>
          </p:nvPr>
        </p:nvSpPr>
        <p:spPr>
          <a:xfrm>
            <a:off x="3575050" y="1600200"/>
            <a:ext cx="5111750" cy="4480560"/>
          </a:xfrm>
          <a:prstGeom prst="rect">
            <a:avLst/>
          </a:prstGeom>
          <a:noFill/>
          <a:ln>
            <a:noFill/>
          </a:ln>
        </p:spPr>
        <p:txBody>
          <a:bodyPr spcFirstLastPara="1" wrap="square" lIns="91425" tIns="45700" rIns="91425" bIns="45700" anchor="t" anchorCtr="0">
            <a:noAutofit/>
          </a:bodyPr>
          <a:lstStyle>
            <a:lvl1pPr marL="457200" lvl="0" indent="-228600" algn="l">
              <a:spcBef>
                <a:spcPts val="640"/>
              </a:spcBef>
              <a:spcAft>
                <a:spcPts val="0"/>
              </a:spcAft>
              <a:buSzPts val="3200"/>
              <a:buNone/>
              <a:defRPr sz="3200"/>
            </a:lvl1pPr>
            <a:lvl2pPr marL="914400" lvl="1" indent="-406400" algn="l">
              <a:spcBef>
                <a:spcPts val="600"/>
              </a:spcBef>
              <a:spcAft>
                <a:spcPts val="0"/>
              </a:spcAft>
              <a:buSzPts val="2800"/>
              <a:buFont typeface="Arial Black"/>
              <a:buAutoNum type="alphaLcParenR"/>
              <a:defRPr sz="2800"/>
            </a:lvl2pPr>
            <a:lvl3pPr marL="1371600" lvl="2" indent="-381000" algn="l">
              <a:spcBef>
                <a:spcPts val="480"/>
              </a:spcBef>
              <a:spcAft>
                <a:spcPts val="0"/>
              </a:spcAft>
              <a:buSzPts val="2400"/>
              <a:buFont typeface="Arial Black"/>
              <a:buAutoNum type="alphaLcParenR"/>
              <a:defRPr sz="2400"/>
            </a:lvl3pPr>
            <a:lvl4pPr marL="1828800" lvl="3" indent="-355600" algn="l">
              <a:spcBef>
                <a:spcPts val="400"/>
              </a:spcBef>
              <a:spcAft>
                <a:spcPts val="0"/>
              </a:spcAft>
              <a:buSzPts val="2000"/>
              <a:buFont typeface="Arial Black"/>
              <a:buAutoNum type="alphaLcParenR"/>
              <a:defRPr sz="2000"/>
            </a:lvl4pPr>
            <a:lvl5pPr marL="2286000" lvl="4" indent="-355600" algn="l">
              <a:spcBef>
                <a:spcPts val="400"/>
              </a:spcBef>
              <a:spcAft>
                <a:spcPts val="0"/>
              </a:spcAft>
              <a:buSzPts val="2000"/>
              <a:buFont typeface="Arial Black"/>
              <a:buAutoNum type="alphaLcParenR"/>
              <a:defRPr sz="20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32" name="Google Shape;32;p5"/>
          <p:cNvSpPr txBox="1">
            <a:spLocks noGrp="1"/>
          </p:cNvSpPr>
          <p:nvPr>
            <p:ph type="body" idx="2"/>
          </p:nvPr>
        </p:nvSpPr>
        <p:spPr>
          <a:xfrm>
            <a:off x="457200" y="1600200"/>
            <a:ext cx="3008313" cy="4480560"/>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SzPts val="1600"/>
              <a:buNone/>
              <a:defRPr sz="1600"/>
            </a:lvl1pPr>
            <a:lvl2pPr marL="914400" lvl="1" indent="-228600" algn="l">
              <a:spcBef>
                <a:spcPts val="60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33" name="Google Shape;33;p5"/>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rot="-5400000">
            <a:off x="8044814" y="683895"/>
            <a:ext cx="131572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6" name="Google Shape;36;p5"/>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6CB2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6">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6CB255"/>
              </a:buClr>
              <a:buSzPts val="2400"/>
              <a:buFont typeface="Arial Black"/>
              <a:buNone/>
              <a:defRPr sz="2400" b="0" i="0" u="none" strike="noStrike" cap="none">
                <a:solidFill>
                  <a:srgbClr val="6CB255"/>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00"/>
              </a:spcBef>
              <a:spcAft>
                <a:spcPts val="0"/>
              </a:spcAft>
              <a:buClr>
                <a:srgbClr val="6CB255"/>
              </a:buClr>
              <a:buSzPts val="2000"/>
              <a:buFont typeface="Arial"/>
              <a:buNone/>
              <a:defRPr sz="2000" b="0" i="0" u="none" strike="noStrike" cap="none">
                <a:solidFill>
                  <a:schemeClr val="dk1"/>
                </a:solidFill>
                <a:latin typeface="Arial"/>
                <a:ea typeface="Arial"/>
                <a:cs typeface="Arial"/>
                <a:sym typeface="Arial"/>
              </a:defRPr>
            </a:lvl1pPr>
            <a:lvl2pPr marL="914400" marR="0" lvl="1" indent="-355600" algn="l" rtl="0">
              <a:spcBef>
                <a:spcPts val="600"/>
              </a:spcBef>
              <a:spcAft>
                <a:spcPts val="0"/>
              </a:spcAft>
              <a:buClr>
                <a:srgbClr val="6CB255"/>
              </a:buClr>
              <a:buSzPts val="2000"/>
              <a:buFont typeface="Arial"/>
              <a:buChar char="•"/>
              <a:defRPr sz="2000" b="0" i="0" u="none" strike="noStrike" cap="none">
                <a:solidFill>
                  <a:srgbClr val="000000"/>
                </a:solidFill>
                <a:latin typeface="Arial"/>
                <a:ea typeface="Arial"/>
                <a:cs typeface="Arial"/>
                <a:sym typeface="Arial"/>
              </a:defRPr>
            </a:lvl2pPr>
            <a:lvl3pPr marL="1371600" marR="0" lvl="2" indent="-342900"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3pPr>
            <a:lvl4pPr marL="1828800" marR="0" lvl="3" indent="-342900"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8" name="Google Shape;8;p1"/>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marR="0" lvl="0" algn="l" rtl="0">
              <a:spcBef>
                <a:spcPts val="0"/>
              </a:spcBef>
              <a:spcAft>
                <a:spcPts val="0"/>
              </a:spcAft>
              <a:buSzPts val="1400"/>
              <a:buNone/>
              <a:defRPr sz="1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 name="Google Shape;9;p1"/>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 name="Google Shape;10;p1"/>
          <p:cNvSpPr txBox="1">
            <a:spLocks noGrp="1"/>
          </p:cNvSpPr>
          <p:nvPr>
            <p:ph type="sldNum" idx="12"/>
          </p:nvPr>
        </p:nvSpPr>
        <p:spPr>
          <a:xfrm rot="-5400000">
            <a:off x="8044814" y="683895"/>
            <a:ext cx="1315721"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400" b="1" i="0" u="none" strike="noStrike" cap="none">
                <a:solidFill>
                  <a:srgbClr val="FFFFFF"/>
                </a:solidFill>
                <a:latin typeface="Arial"/>
                <a:ea typeface="Arial"/>
                <a:cs typeface="Arial"/>
                <a:sym typeface="Arial"/>
              </a:defRPr>
            </a:lvl1pPr>
            <a:lvl2pPr marL="0" marR="0" lvl="1" indent="0" algn="r" rtl="0">
              <a:spcBef>
                <a:spcPts val="0"/>
              </a:spcBef>
              <a:buNone/>
              <a:defRPr sz="2400" b="1" i="0" u="none" strike="noStrike" cap="none">
                <a:solidFill>
                  <a:srgbClr val="FFFFFF"/>
                </a:solidFill>
                <a:latin typeface="Arial"/>
                <a:ea typeface="Arial"/>
                <a:cs typeface="Arial"/>
                <a:sym typeface="Arial"/>
              </a:defRPr>
            </a:lvl2pPr>
            <a:lvl3pPr marL="0" marR="0" lvl="2" indent="0" algn="r" rtl="0">
              <a:spcBef>
                <a:spcPts val="0"/>
              </a:spcBef>
              <a:buNone/>
              <a:defRPr sz="2400" b="1" i="0" u="none" strike="noStrike" cap="none">
                <a:solidFill>
                  <a:srgbClr val="FFFFFF"/>
                </a:solidFill>
                <a:latin typeface="Arial"/>
                <a:ea typeface="Arial"/>
                <a:cs typeface="Arial"/>
                <a:sym typeface="Arial"/>
              </a:defRPr>
            </a:lvl3pPr>
            <a:lvl4pPr marL="0" marR="0" lvl="3" indent="0" algn="r" rtl="0">
              <a:spcBef>
                <a:spcPts val="0"/>
              </a:spcBef>
              <a:buNone/>
              <a:defRPr sz="2400" b="1" i="0" u="none" strike="noStrike" cap="none">
                <a:solidFill>
                  <a:srgbClr val="FFFFFF"/>
                </a:solidFill>
                <a:latin typeface="Arial"/>
                <a:ea typeface="Arial"/>
                <a:cs typeface="Arial"/>
                <a:sym typeface="Arial"/>
              </a:defRPr>
            </a:lvl4pPr>
            <a:lvl5pPr marL="0" marR="0" lvl="4" indent="0" algn="r" rtl="0">
              <a:spcBef>
                <a:spcPts val="0"/>
              </a:spcBef>
              <a:buNone/>
              <a:defRPr sz="2400" b="1" i="0" u="none" strike="noStrike" cap="none">
                <a:solidFill>
                  <a:srgbClr val="FFFFFF"/>
                </a:solidFill>
                <a:latin typeface="Arial"/>
                <a:ea typeface="Arial"/>
                <a:cs typeface="Arial"/>
                <a:sym typeface="Arial"/>
              </a:defRPr>
            </a:lvl5pPr>
            <a:lvl6pPr marL="0" marR="0" lvl="5" indent="0" algn="r" rtl="0">
              <a:spcBef>
                <a:spcPts val="0"/>
              </a:spcBef>
              <a:buNone/>
              <a:defRPr sz="2400" b="1" i="0" u="none" strike="noStrike" cap="none">
                <a:solidFill>
                  <a:srgbClr val="FFFFFF"/>
                </a:solidFill>
                <a:latin typeface="Arial"/>
                <a:ea typeface="Arial"/>
                <a:cs typeface="Arial"/>
                <a:sym typeface="Arial"/>
              </a:defRPr>
            </a:lvl6pPr>
            <a:lvl7pPr marL="0" marR="0" lvl="6" indent="0" algn="r" rtl="0">
              <a:spcBef>
                <a:spcPts val="0"/>
              </a:spcBef>
              <a:buNone/>
              <a:defRPr sz="2400" b="1" i="0" u="none" strike="noStrike" cap="none">
                <a:solidFill>
                  <a:srgbClr val="FFFFFF"/>
                </a:solidFill>
                <a:latin typeface="Arial"/>
                <a:ea typeface="Arial"/>
                <a:cs typeface="Arial"/>
                <a:sym typeface="Arial"/>
              </a:defRPr>
            </a:lvl7pPr>
            <a:lvl8pPr marL="0" marR="0" lvl="7" indent="0" algn="r" rtl="0">
              <a:spcBef>
                <a:spcPts val="0"/>
              </a:spcBef>
              <a:buNone/>
              <a:defRPr sz="2400" b="1" i="0" u="none" strike="noStrike" cap="none">
                <a:solidFill>
                  <a:srgbClr val="FFFFFF"/>
                </a:solidFill>
                <a:latin typeface="Arial"/>
                <a:ea typeface="Arial"/>
                <a:cs typeface="Arial"/>
                <a:sym typeface="Arial"/>
              </a:defRPr>
            </a:lvl8pPr>
            <a:lvl9pPr marL="0" marR="0" lvl="8" indent="0" algn="r" rtl="0">
              <a:spcBef>
                <a:spcPts val="0"/>
              </a:spcBef>
              <a:buNone/>
              <a:defRPr sz="2400" b="1"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creativecommons.org/licenses/by-nc-sa/4.0/"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youtube.com/watch?v=OfBsWFfWkGE&amp;feature=youtu.be"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s://www.youtube.com/watch?v=OfBsWFfWkGE&amp;feature=youtu.be" TargetMode="Externa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40"/>
        <p:cNvGrpSpPr/>
        <p:nvPr/>
      </p:nvGrpSpPr>
      <p:grpSpPr>
        <a:xfrm>
          <a:off x="0" y="0"/>
          <a:ext cx="0" cy="0"/>
          <a:chOff x="0" y="0"/>
          <a:chExt cx="0" cy="0"/>
        </a:xfrm>
      </p:grpSpPr>
      <p:sp>
        <p:nvSpPr>
          <p:cNvPr id="41" name="Google Shape;41;p6"/>
          <p:cNvSpPr txBox="1"/>
          <p:nvPr/>
        </p:nvSpPr>
        <p:spPr>
          <a:xfrm>
            <a:off x="0" y="789677"/>
            <a:ext cx="9144000" cy="7091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6CB255"/>
              </a:buClr>
              <a:buSzPts val="3600"/>
              <a:buFont typeface="Arial Black"/>
              <a:buNone/>
            </a:pPr>
            <a:r>
              <a:rPr lang="en-US" sz="3600" b="0" i="0" u="none" strike="noStrike" cap="none">
                <a:solidFill>
                  <a:srgbClr val="6CB255"/>
                </a:solidFill>
                <a:latin typeface="Arial Black"/>
                <a:ea typeface="Arial Black"/>
                <a:cs typeface="Arial Black"/>
                <a:sym typeface="Arial Black"/>
              </a:rPr>
              <a:t>BIOLOGY 2E</a:t>
            </a:r>
            <a:endParaRPr/>
          </a:p>
          <a:p>
            <a:pPr marL="0" marR="0" lvl="0" indent="0" algn="ctr" rtl="0">
              <a:spcBef>
                <a:spcPts val="0"/>
              </a:spcBef>
              <a:spcAft>
                <a:spcPts val="0"/>
              </a:spcAft>
              <a:buClr>
                <a:srgbClr val="6CB255"/>
              </a:buClr>
              <a:buSzPts val="1800"/>
              <a:buFont typeface="Arial Black"/>
              <a:buNone/>
            </a:pPr>
            <a:endParaRPr sz="1800" b="0" i="0" u="none" strike="noStrike" cap="none">
              <a:solidFill>
                <a:srgbClr val="EAF1DD"/>
              </a:solidFill>
              <a:latin typeface="Arial"/>
              <a:ea typeface="Arial"/>
              <a:cs typeface="Arial"/>
              <a:sym typeface="Arial"/>
            </a:endParaRPr>
          </a:p>
          <a:p>
            <a:pPr marL="0" marR="0" lvl="0" indent="0" algn="ctr" rtl="0">
              <a:spcBef>
                <a:spcPts val="0"/>
              </a:spcBef>
              <a:spcAft>
                <a:spcPts val="0"/>
              </a:spcAft>
              <a:buClr>
                <a:srgbClr val="212F62"/>
              </a:buClr>
              <a:buSzPts val="2000"/>
              <a:buFont typeface="Arial"/>
              <a:buNone/>
            </a:pPr>
            <a:r>
              <a:rPr lang="en-US" sz="2000" b="1" i="0" u="none" strike="noStrike" cap="none">
                <a:solidFill>
                  <a:srgbClr val="212F62"/>
                </a:solidFill>
                <a:latin typeface="Arial"/>
                <a:ea typeface="Arial"/>
                <a:cs typeface="Arial"/>
                <a:sym typeface="Arial"/>
              </a:rPr>
              <a:t>Chapter 1 THE STUDY OF LIFE</a:t>
            </a:r>
            <a:endParaRPr/>
          </a:p>
          <a:p>
            <a:pPr marL="0" marR="0" lvl="0" indent="0" algn="ctr" rtl="0">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PowerPoint Image Slideshow</a:t>
            </a:r>
            <a:endParaRPr/>
          </a:p>
        </p:txBody>
      </p:sp>
      <p:pic>
        <p:nvPicPr>
          <p:cNvPr id="42" name="Google Shape;42;p6"/>
          <p:cNvPicPr preferRelativeResize="0"/>
          <p:nvPr/>
        </p:nvPicPr>
        <p:blipFill rotWithShape="1">
          <a:blip r:embed="rId3">
            <a:alphaModFix/>
          </a:blip>
          <a:srcRect l="67719" t="27325" r="-701" b="8100"/>
          <a:stretch/>
        </p:blipFill>
        <p:spPr>
          <a:xfrm>
            <a:off x="3064042" y="2502569"/>
            <a:ext cx="3015916" cy="3609474"/>
          </a:xfrm>
          <a:prstGeom prst="rect">
            <a:avLst/>
          </a:prstGeom>
          <a:noFill/>
          <a:ln>
            <a:noFill/>
          </a:ln>
        </p:spPr>
      </p:pic>
      <p:pic>
        <p:nvPicPr>
          <p:cNvPr id="43" name="Google Shape;43;p6" descr="OSX-Horiz-TM-RGB-2015.eps"/>
          <p:cNvPicPr preferRelativeResize="0"/>
          <p:nvPr/>
        </p:nvPicPr>
        <p:blipFill rotWithShape="1">
          <a:blip r:embed="rId4">
            <a:alphaModFix/>
          </a:blip>
          <a:srcRect/>
          <a:stretch/>
        </p:blipFill>
        <p:spPr>
          <a:xfrm>
            <a:off x="6705600" y="5878757"/>
            <a:ext cx="2034556" cy="466571"/>
          </a:xfrm>
          <a:prstGeom prst="rect">
            <a:avLst/>
          </a:prstGeom>
          <a:noFill/>
          <a:ln>
            <a:noFill/>
          </a:ln>
        </p:spPr>
      </p:pic>
      <p:sp>
        <p:nvSpPr>
          <p:cNvPr id="44" name="Google Shape;44;p6"/>
          <p:cNvSpPr txBox="1"/>
          <p:nvPr/>
        </p:nvSpPr>
        <p:spPr>
          <a:xfrm>
            <a:off x="257174" y="5661919"/>
            <a:ext cx="1957388" cy="90024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50" b="0" i="0" u="none" strike="noStrike" cap="none">
                <a:solidFill>
                  <a:schemeClr val="dk1"/>
                </a:solidFill>
                <a:latin typeface="Arial"/>
                <a:ea typeface="Arial"/>
                <a:cs typeface="Arial"/>
                <a:sym typeface="Arial"/>
              </a:rPr>
              <a:t>This work is licensed under a </a:t>
            </a:r>
            <a:r>
              <a:rPr lang="en-US" sz="1050" b="0" i="0" u="sng" strike="noStrike" cap="none">
                <a:solidFill>
                  <a:schemeClr val="dk1"/>
                </a:solidFill>
                <a:latin typeface="Arial"/>
                <a:ea typeface="Arial"/>
                <a:cs typeface="Arial"/>
                <a:sym typeface="Arial"/>
                <a:hlinkClick r:id="rId5"/>
              </a:rPr>
              <a:t>Creative Commons Attribution-NonCommercial-ShareAlike 4.0 International License</a:t>
            </a:r>
            <a:r>
              <a:rPr lang="en-US" sz="1050" b="0" i="0" u="none" strike="noStrike" cap="none">
                <a:solidFill>
                  <a:schemeClr val="dk1"/>
                </a:solidFill>
                <a:latin typeface="Arial"/>
                <a:ea typeface="Arial"/>
                <a:cs typeface="Arial"/>
                <a:sym typeface="Arial"/>
              </a:rPr>
              <a:t>.</a:t>
            </a:r>
            <a:endParaRPr/>
          </a:p>
        </p:txBody>
      </p:sp>
      <p:pic>
        <p:nvPicPr>
          <p:cNvPr id="45" name="Google Shape;45;p6"/>
          <p:cNvPicPr preferRelativeResize="0"/>
          <p:nvPr/>
        </p:nvPicPr>
        <p:blipFill rotWithShape="1">
          <a:blip r:embed="rId6">
            <a:alphaModFix/>
          </a:blip>
          <a:srcRect/>
          <a:stretch/>
        </p:blipFill>
        <p:spPr>
          <a:xfrm>
            <a:off x="314326" y="5089207"/>
            <a:ext cx="1257300" cy="44005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5"/>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endParaRPr/>
          </a:p>
        </p:txBody>
      </p:sp>
      <p:sp>
        <p:nvSpPr>
          <p:cNvPr id="100" name="Google Shape;100;p15"/>
          <p:cNvSpPr txBox="1">
            <a:spLocks noGrp="1"/>
          </p:cNvSpPr>
          <p:nvPr>
            <p:ph type="body" idx="1"/>
          </p:nvPr>
        </p:nvSpPr>
        <p:spPr>
          <a:xfrm>
            <a:off x="457200" y="1320800"/>
            <a:ext cx="8062912" cy="4689564"/>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SzPts val="2600"/>
              <a:buFont typeface="Noto Sans Symbols"/>
              <a:buChar char="▪"/>
            </a:pPr>
            <a:r>
              <a:rPr lang="en-US" sz="2600">
                <a:latin typeface="Calibri"/>
                <a:ea typeface="Calibri"/>
                <a:cs typeface="Calibri"/>
                <a:sym typeface="Calibri"/>
              </a:rPr>
              <a:t>Methods of logical thinking…(cont.)</a:t>
            </a:r>
            <a:endParaRPr/>
          </a:p>
          <a:p>
            <a:pPr marL="617220" lvl="1" indent="-228600" algn="l" rtl="0">
              <a:lnSpc>
                <a:spcPct val="107000"/>
              </a:lnSpc>
              <a:spcBef>
                <a:spcPts val="600"/>
              </a:spcBef>
              <a:spcAft>
                <a:spcPts val="0"/>
              </a:spcAft>
              <a:buSzPts val="2600"/>
              <a:buFont typeface="Noto Sans Symbols"/>
              <a:buChar char="∙"/>
            </a:pPr>
            <a:r>
              <a:rPr lang="en-US" sz="2600">
                <a:latin typeface="Calibri"/>
                <a:ea typeface="Calibri"/>
                <a:cs typeface="Calibri"/>
                <a:sym typeface="Calibri"/>
              </a:rPr>
              <a:t>Deductive reasoning</a:t>
            </a:r>
            <a:endParaRPr/>
          </a:p>
          <a:p>
            <a:pPr marL="1143000" lvl="2" indent="-228600" algn="l" rtl="0">
              <a:lnSpc>
                <a:spcPct val="107000"/>
              </a:lnSpc>
              <a:spcBef>
                <a:spcPts val="0"/>
              </a:spcBef>
              <a:spcAft>
                <a:spcPts val="0"/>
              </a:spcAft>
              <a:buSzPts val="2600"/>
              <a:buFont typeface="Courier New"/>
              <a:buChar char="o"/>
            </a:pPr>
            <a:r>
              <a:rPr lang="en-US" sz="2600">
                <a:latin typeface="Calibri"/>
                <a:ea typeface="Calibri"/>
                <a:cs typeface="Calibri"/>
                <a:sym typeface="Calibri"/>
              </a:rPr>
              <a:t>Used in hypothesis-based science.</a:t>
            </a:r>
            <a:endParaRPr/>
          </a:p>
          <a:p>
            <a:pPr marL="1143000" lvl="2" indent="-228600" algn="l" rtl="0">
              <a:lnSpc>
                <a:spcPct val="107000"/>
              </a:lnSpc>
              <a:spcBef>
                <a:spcPts val="0"/>
              </a:spcBef>
              <a:spcAft>
                <a:spcPts val="0"/>
              </a:spcAft>
              <a:buSzPts val="2600"/>
              <a:buFont typeface="Courier New"/>
              <a:buChar char="o"/>
            </a:pPr>
            <a:r>
              <a:rPr lang="en-US" sz="2600">
                <a:latin typeface="Calibri"/>
                <a:ea typeface="Calibri"/>
                <a:cs typeface="Calibri"/>
                <a:sym typeface="Calibri"/>
              </a:rPr>
              <a:t>Uses a general principle or law to forecast specific results.</a:t>
            </a:r>
            <a:endParaRPr/>
          </a:p>
          <a:p>
            <a:pPr marL="1143000" lvl="2" indent="-228600" algn="l" rtl="0">
              <a:lnSpc>
                <a:spcPct val="107000"/>
              </a:lnSpc>
              <a:spcBef>
                <a:spcPts val="0"/>
              </a:spcBef>
              <a:spcAft>
                <a:spcPts val="0"/>
              </a:spcAft>
              <a:buSzPts val="2600"/>
              <a:buFont typeface="Courier New"/>
              <a:buChar char="o"/>
            </a:pPr>
            <a:r>
              <a:rPr lang="en-US" sz="2600">
                <a:latin typeface="Calibri"/>
                <a:ea typeface="Calibri"/>
                <a:cs typeface="Calibri"/>
                <a:sym typeface="Calibri"/>
              </a:rPr>
              <a:t>Scientists can extrapolate and predict the specific results that would be valid if the general principles are valid.</a:t>
            </a:r>
            <a:endParaRPr/>
          </a:p>
          <a:p>
            <a:pPr marL="1143000" lvl="2" indent="-228600" algn="l" rtl="0">
              <a:lnSpc>
                <a:spcPct val="107000"/>
              </a:lnSpc>
              <a:spcBef>
                <a:spcPts val="800"/>
              </a:spcBef>
              <a:spcAft>
                <a:spcPts val="0"/>
              </a:spcAft>
              <a:buSzPts val="2600"/>
              <a:buFont typeface="Courier New"/>
              <a:buChar char="o"/>
            </a:pPr>
            <a:r>
              <a:rPr lang="en-US" sz="2600">
                <a:latin typeface="Calibri"/>
                <a:ea typeface="Calibri"/>
                <a:cs typeface="Calibri"/>
                <a:sym typeface="Calibri"/>
              </a:rPr>
              <a:t>Proceeds from the general to the particular.</a:t>
            </a:r>
            <a:endParaRPr sz="26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04"/>
        <p:cNvGrpSpPr/>
        <p:nvPr/>
      </p:nvGrpSpPr>
      <p:grpSpPr>
        <a:xfrm>
          <a:off x="0" y="0"/>
          <a:ext cx="0" cy="0"/>
          <a:chOff x="0" y="0"/>
          <a:chExt cx="0" cy="0"/>
        </a:xfrm>
      </p:grpSpPr>
      <p:sp>
        <p:nvSpPr>
          <p:cNvPr id="105" name="Google Shape;105;p16"/>
          <p:cNvSpPr txBox="1">
            <a:spLocks noGrp="1"/>
          </p:cNvSpPr>
          <p:nvPr>
            <p:ph type="title"/>
          </p:nvPr>
        </p:nvSpPr>
        <p:spPr>
          <a:xfrm>
            <a:off x="857250" y="127026"/>
            <a:ext cx="8158162" cy="65953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6CB255"/>
              </a:buClr>
              <a:buSzPts val="2400"/>
              <a:buFont typeface="Arial Black"/>
              <a:buNone/>
            </a:pPr>
            <a:r>
              <a:rPr lang="en-US" sz="2400" dirty="0">
                <a:solidFill>
                  <a:srgbClr val="6CB255"/>
                </a:solidFill>
              </a:rPr>
              <a:t>SCIENTIFIC REASONING</a:t>
            </a:r>
            <a:endParaRPr dirty="0"/>
          </a:p>
        </p:txBody>
      </p:sp>
      <p:pic>
        <p:nvPicPr>
          <p:cNvPr id="106" name="Google Shape;106;p16" descr="Figure_01_01_09.png"/>
          <p:cNvPicPr preferRelativeResize="0">
            <a:picLocks noGrp="1"/>
          </p:cNvPicPr>
          <p:nvPr>
            <p:ph type="pic" idx="2"/>
          </p:nvPr>
        </p:nvPicPr>
        <p:blipFill rotWithShape="1">
          <a:blip r:embed="rId3">
            <a:alphaModFix/>
          </a:blip>
          <a:srcRect t="-276" b="-276"/>
          <a:stretch/>
        </p:blipFill>
        <p:spPr>
          <a:xfrm>
            <a:off x="128588" y="300957"/>
            <a:ext cx="4629150" cy="6034298"/>
          </a:xfrm>
          <a:prstGeom prst="rect">
            <a:avLst/>
          </a:prstGeom>
          <a:noFill/>
          <a:ln>
            <a:noFill/>
          </a:ln>
        </p:spPr>
      </p:pic>
      <p:sp>
        <p:nvSpPr>
          <p:cNvPr id="107" name="Google Shape;107;p16"/>
          <p:cNvSpPr txBox="1">
            <a:spLocks noGrp="1"/>
          </p:cNvSpPr>
          <p:nvPr>
            <p:ph type="body" idx="1"/>
          </p:nvPr>
        </p:nvSpPr>
        <p:spPr>
          <a:xfrm>
            <a:off x="5614987" y="1107617"/>
            <a:ext cx="2905125" cy="525697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2400"/>
              <a:buNone/>
            </a:pPr>
            <a:r>
              <a:rPr lang="en-US" sz="2400">
                <a:solidFill>
                  <a:schemeClr val="dk1"/>
                </a:solidFill>
              </a:rPr>
              <a:t>As is the case in this example, </a:t>
            </a:r>
            <a:r>
              <a:rPr lang="en-US" sz="2400" u="sng">
                <a:solidFill>
                  <a:schemeClr val="dk1"/>
                </a:solidFill>
              </a:rPr>
              <a:t>the conclusion from inductive reasoning can often become the premise for inductive reasoning</a:t>
            </a:r>
            <a:r>
              <a:rPr lang="en-US" sz="2400">
                <a:solidFill>
                  <a:schemeClr val="dk1"/>
                </a:solidFill>
              </a:rPr>
              <a:t>.</a:t>
            </a:r>
            <a:endParaRPr sz="2400" b="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7"/>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endParaRPr/>
          </a:p>
        </p:txBody>
      </p:sp>
      <p:sp>
        <p:nvSpPr>
          <p:cNvPr id="113" name="Google Shape;113;p17"/>
          <p:cNvSpPr txBox="1">
            <a:spLocks noGrp="1"/>
          </p:cNvSpPr>
          <p:nvPr>
            <p:ph type="body" idx="1"/>
          </p:nvPr>
        </p:nvSpPr>
        <p:spPr>
          <a:xfrm>
            <a:off x="457200" y="1253067"/>
            <a:ext cx="8062912" cy="4757297"/>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Main pathways of science…</a:t>
            </a:r>
            <a:endParaRPr/>
          </a:p>
          <a:p>
            <a:pPr marL="617220" lvl="1" indent="-22860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Descriptive (or discovery) science</a:t>
            </a:r>
            <a:endParaRPr/>
          </a:p>
          <a:p>
            <a:pPr marL="1143000" lvl="2" indent="-228600" algn="l" rtl="0">
              <a:lnSpc>
                <a:spcPct val="107000"/>
              </a:lnSpc>
              <a:spcBef>
                <a:spcPts val="0"/>
              </a:spcBef>
              <a:spcAft>
                <a:spcPts val="0"/>
              </a:spcAft>
              <a:buSzPts val="2600"/>
              <a:buFont typeface="Courier New"/>
              <a:buChar char="o"/>
            </a:pPr>
            <a:r>
              <a:rPr lang="en-US" sz="2600">
                <a:latin typeface="Calibri"/>
                <a:ea typeface="Calibri"/>
                <a:cs typeface="Calibri"/>
                <a:sym typeface="Calibri"/>
              </a:rPr>
              <a:t>Usually inductive.</a:t>
            </a:r>
            <a:endParaRPr/>
          </a:p>
          <a:p>
            <a:pPr marL="1143000" lvl="2" indent="-228600" algn="l" rtl="0">
              <a:lnSpc>
                <a:spcPct val="107000"/>
              </a:lnSpc>
              <a:spcBef>
                <a:spcPts val="0"/>
              </a:spcBef>
              <a:spcAft>
                <a:spcPts val="0"/>
              </a:spcAft>
              <a:buSzPts val="2600"/>
              <a:buFont typeface="Courier New"/>
              <a:buChar char="o"/>
            </a:pPr>
            <a:r>
              <a:rPr lang="en-US" sz="2600">
                <a:latin typeface="Calibri"/>
                <a:ea typeface="Calibri"/>
                <a:cs typeface="Calibri"/>
                <a:sym typeface="Calibri"/>
              </a:rPr>
              <a:t>Aims to observe, explore, and discover.</a:t>
            </a:r>
            <a:endParaRPr/>
          </a:p>
          <a:p>
            <a:pPr marL="617220" lvl="1" indent="-22860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Hypothesis-based science</a:t>
            </a:r>
            <a:endParaRPr/>
          </a:p>
          <a:p>
            <a:pPr marL="1143000" lvl="2" indent="-228600" algn="l" rtl="0">
              <a:lnSpc>
                <a:spcPct val="107000"/>
              </a:lnSpc>
              <a:spcBef>
                <a:spcPts val="0"/>
              </a:spcBef>
              <a:spcAft>
                <a:spcPts val="0"/>
              </a:spcAft>
              <a:buSzPts val="2600"/>
              <a:buFont typeface="Courier New"/>
              <a:buChar char="o"/>
            </a:pPr>
            <a:r>
              <a:rPr lang="en-US" sz="2600">
                <a:latin typeface="Calibri"/>
                <a:ea typeface="Calibri"/>
                <a:cs typeface="Calibri"/>
                <a:sym typeface="Calibri"/>
              </a:rPr>
              <a:t>Usually deductive.</a:t>
            </a:r>
            <a:endParaRPr/>
          </a:p>
          <a:p>
            <a:pPr marL="1143000" lvl="2" indent="-228600" algn="l" rtl="0">
              <a:lnSpc>
                <a:spcPct val="107000"/>
              </a:lnSpc>
              <a:spcBef>
                <a:spcPts val="0"/>
              </a:spcBef>
              <a:spcAft>
                <a:spcPts val="0"/>
              </a:spcAft>
              <a:buSzPts val="2600"/>
              <a:buFont typeface="Courier New"/>
              <a:buChar char="o"/>
            </a:pPr>
            <a:r>
              <a:rPr lang="en-US" sz="2600">
                <a:latin typeface="Calibri"/>
                <a:ea typeface="Calibri"/>
                <a:cs typeface="Calibri"/>
                <a:sym typeface="Calibri"/>
              </a:rPr>
              <a:t>Begins with a specific question or problem.</a:t>
            </a:r>
            <a:endParaRPr/>
          </a:p>
          <a:p>
            <a:pPr marL="1143000" lvl="2" indent="-228600" algn="l" rtl="0">
              <a:lnSpc>
                <a:spcPct val="107000"/>
              </a:lnSpc>
              <a:spcBef>
                <a:spcPts val="800"/>
              </a:spcBef>
              <a:spcAft>
                <a:spcPts val="0"/>
              </a:spcAft>
              <a:buSzPts val="2600"/>
              <a:buFont typeface="Courier New"/>
              <a:buChar char="o"/>
            </a:pPr>
            <a:r>
              <a:rPr lang="en-US" sz="2600">
                <a:latin typeface="Calibri"/>
                <a:ea typeface="Calibri"/>
                <a:cs typeface="Calibri"/>
                <a:sym typeface="Calibri"/>
              </a:rPr>
              <a:t>Includes a potential answer or solution that can be tested.</a:t>
            </a:r>
            <a:endParaRPr/>
          </a:p>
          <a:p>
            <a:pPr marL="845820" lvl="1" indent="-457200" algn="l" rtl="0">
              <a:lnSpc>
                <a:spcPct val="107000"/>
              </a:lnSpc>
              <a:spcBef>
                <a:spcPts val="800"/>
              </a:spcBef>
              <a:spcAft>
                <a:spcPts val="0"/>
              </a:spcAft>
              <a:buSzPts val="2600"/>
              <a:buFont typeface="Arial"/>
              <a:buChar char="•"/>
            </a:pPr>
            <a:r>
              <a:rPr lang="en-US" sz="2600">
                <a:latin typeface="Calibri"/>
                <a:ea typeface="Calibri"/>
                <a:cs typeface="Calibri"/>
                <a:sym typeface="Calibri"/>
              </a:rPr>
              <a:t>Scientific endeavors often involve both approaches.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8"/>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THE SCIENTIFIC METHOD</a:t>
            </a:r>
            <a:endParaRPr/>
          </a:p>
        </p:txBody>
      </p:sp>
      <p:sp>
        <p:nvSpPr>
          <p:cNvPr id="119" name="Google Shape;119;p18"/>
          <p:cNvSpPr txBox="1">
            <a:spLocks noGrp="1"/>
          </p:cNvSpPr>
          <p:nvPr>
            <p:ph type="body" idx="1"/>
          </p:nvPr>
        </p:nvSpPr>
        <p:spPr>
          <a:xfrm>
            <a:off x="457200" y="1185333"/>
            <a:ext cx="8201378" cy="5317067"/>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Biologists study the living world by posing questions and seeking science-based responses.</a:t>
            </a:r>
            <a:endParaRPr/>
          </a:p>
          <a:p>
            <a:pPr marL="0" lvl="0" indent="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Sir Francis Bacon first documented the scientific method.</a:t>
            </a:r>
            <a:endParaRPr/>
          </a:p>
          <a:p>
            <a:pPr marL="0" lvl="0" indent="0" algn="l" rtl="0">
              <a:lnSpc>
                <a:spcPct val="107000"/>
              </a:lnSpc>
              <a:spcBef>
                <a:spcPts val="600"/>
              </a:spcBef>
              <a:spcAft>
                <a:spcPts val="0"/>
              </a:spcAft>
              <a:buSzPts val="2600"/>
              <a:buFont typeface="Noto Sans Symbols"/>
              <a:buChar char="▪"/>
            </a:pPr>
            <a:r>
              <a:rPr lang="en-US" sz="2600">
                <a:latin typeface="Calibri"/>
                <a:ea typeface="Calibri"/>
                <a:cs typeface="Calibri"/>
                <a:sym typeface="Calibri"/>
              </a:rPr>
              <a:t>The process typically starts with an observation that leads to a question.</a:t>
            </a:r>
            <a:endParaRPr/>
          </a:p>
          <a:p>
            <a:pPr marL="0" lvl="0" indent="0" algn="l" rtl="0">
              <a:lnSpc>
                <a:spcPct val="107000"/>
              </a:lnSpc>
              <a:spcBef>
                <a:spcPts val="600"/>
              </a:spcBef>
              <a:spcAft>
                <a:spcPts val="0"/>
              </a:spcAft>
              <a:buSzPts val="2600"/>
              <a:buFont typeface="Noto Sans Symbols"/>
              <a:buChar char="▪"/>
            </a:pPr>
            <a:r>
              <a:rPr lang="en-US" sz="2600">
                <a:latin typeface="Calibri"/>
                <a:ea typeface="Calibri"/>
                <a:cs typeface="Calibri"/>
                <a:sym typeface="Calibri"/>
              </a:rPr>
              <a:t>Proposing a Hypothesis</a:t>
            </a:r>
            <a:endParaRPr/>
          </a:p>
          <a:p>
            <a:pPr marL="617220" lvl="1" indent="-228600" algn="l" rtl="0">
              <a:lnSpc>
                <a:spcPct val="107000"/>
              </a:lnSpc>
              <a:spcBef>
                <a:spcPts val="600"/>
              </a:spcBef>
              <a:spcAft>
                <a:spcPts val="0"/>
              </a:spcAft>
              <a:buSzPts val="2600"/>
              <a:buFont typeface="Noto Sans Symbols"/>
              <a:buChar char="∙"/>
            </a:pPr>
            <a:r>
              <a:rPr lang="en-US" sz="2600">
                <a:latin typeface="Calibri"/>
                <a:ea typeface="Calibri"/>
                <a:cs typeface="Calibri"/>
                <a:sym typeface="Calibri"/>
              </a:rPr>
              <a:t>Hypothesis = suggested explanation/solution that can be tested</a:t>
            </a:r>
            <a:endParaRPr/>
          </a:p>
          <a:p>
            <a:pPr marL="617220" lvl="1" indent="-22860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To solve a problem, one can propose several hypotheses.</a:t>
            </a:r>
            <a:endParaRPr/>
          </a:p>
          <a:p>
            <a:pPr marL="617220" lvl="1" indent="-228600" algn="l" rtl="0">
              <a:lnSpc>
                <a:spcPct val="107000"/>
              </a:lnSpc>
              <a:spcBef>
                <a:spcPts val="800"/>
              </a:spcBef>
              <a:spcAft>
                <a:spcPts val="0"/>
              </a:spcAft>
              <a:buSzPts val="2600"/>
              <a:buFont typeface="Noto Sans Symbols"/>
              <a:buChar char="∙"/>
            </a:pPr>
            <a:r>
              <a:rPr lang="en-US" sz="2600">
                <a:latin typeface="Calibri"/>
                <a:ea typeface="Calibri"/>
                <a:cs typeface="Calibri"/>
                <a:sym typeface="Calibri"/>
              </a:rPr>
              <a:t>Predictions can be made from hypotheses.</a:t>
            </a:r>
            <a:endParaRPr sz="26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9"/>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endParaRPr/>
          </a:p>
        </p:txBody>
      </p:sp>
      <p:sp>
        <p:nvSpPr>
          <p:cNvPr id="125" name="Google Shape;125;p19"/>
          <p:cNvSpPr txBox="1">
            <a:spLocks noGrp="1"/>
          </p:cNvSpPr>
          <p:nvPr>
            <p:ph type="body" idx="1"/>
          </p:nvPr>
        </p:nvSpPr>
        <p:spPr>
          <a:xfrm>
            <a:off x="457200" y="1253067"/>
            <a:ext cx="8062912" cy="4757297"/>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Testing a Hypothesis</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Valid hypotheses must be testable and falsifiable.</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Science does not claim to “prove” anything.</a:t>
            </a:r>
            <a:endParaRPr/>
          </a:p>
          <a:p>
            <a:pPr marL="1143000" lvl="2" indent="-22860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Scientific understandings are always subject to modification based on incoming data.</a:t>
            </a:r>
            <a:endParaRPr/>
          </a:p>
          <a:p>
            <a:pPr marL="674370" lvl="1" indent="-285750" algn="l" rtl="0">
              <a:lnSpc>
                <a:spcPct val="107000"/>
              </a:lnSpc>
              <a:spcBef>
                <a:spcPts val="800"/>
              </a:spcBef>
              <a:spcAft>
                <a:spcPts val="0"/>
              </a:spcAft>
              <a:buSzPts val="2800"/>
              <a:buFont typeface="Arial"/>
              <a:buChar char="•"/>
            </a:pPr>
            <a:r>
              <a:rPr lang="en-US" sz="2800">
                <a:latin typeface="Calibri"/>
                <a:ea typeface="Calibri"/>
                <a:cs typeface="Calibri"/>
                <a:sym typeface="Calibri"/>
              </a:rPr>
              <a:t>To test the hypothesis a scientist will conduct one or more experiments designed to eliminate one or more of the hypotheses.</a:t>
            </a:r>
            <a:endParaRPr sz="2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0"/>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endParaRPr/>
          </a:p>
        </p:txBody>
      </p:sp>
      <p:sp>
        <p:nvSpPr>
          <p:cNvPr id="131" name="Google Shape;131;p20"/>
          <p:cNvSpPr txBox="1">
            <a:spLocks noGrp="1"/>
          </p:cNvSpPr>
          <p:nvPr>
            <p:ph type="body" idx="1"/>
          </p:nvPr>
        </p:nvSpPr>
        <p:spPr>
          <a:xfrm>
            <a:off x="457200" y="1241778"/>
            <a:ext cx="8062912" cy="5102578"/>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Testing a Hypothesis</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Experiments will contain variables and controls.</a:t>
            </a:r>
            <a:endParaRPr/>
          </a:p>
          <a:p>
            <a:pPr marL="1143000" lvl="2" indent="-22860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Variable = any part of the experiment that might vary or change.</a:t>
            </a:r>
            <a:endParaRPr/>
          </a:p>
          <a:p>
            <a:pPr marL="1143000" lvl="2" indent="-22860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Control group = contains every feature of the experimental group except it is not given the manipulation that the researcher hypothesizes.</a:t>
            </a:r>
            <a:endParaRPr/>
          </a:p>
          <a:p>
            <a:pPr marL="1143000" lvl="2" indent="-228600" algn="l" rtl="0">
              <a:lnSpc>
                <a:spcPct val="107000"/>
              </a:lnSpc>
              <a:spcBef>
                <a:spcPts val="800"/>
              </a:spcBef>
              <a:spcAft>
                <a:spcPts val="0"/>
              </a:spcAft>
              <a:buSzPts val="2800"/>
              <a:buFont typeface="Courier New"/>
              <a:buChar char="o"/>
            </a:pPr>
            <a:r>
              <a:rPr lang="en-US" sz="2800">
                <a:latin typeface="Calibri"/>
                <a:ea typeface="Calibri"/>
                <a:cs typeface="Calibri"/>
                <a:sym typeface="Calibri"/>
              </a:rPr>
              <a:t>If results differ between the groups, then the difference must be due to the hypothesized manipulation.</a:t>
            </a:r>
            <a:endParaRPr sz="2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135"/>
        <p:cNvGrpSpPr/>
        <p:nvPr/>
      </p:nvGrpSpPr>
      <p:grpSpPr>
        <a:xfrm>
          <a:off x="0" y="0"/>
          <a:ext cx="0" cy="0"/>
          <a:chOff x="0" y="0"/>
          <a:chExt cx="0" cy="0"/>
        </a:xfrm>
      </p:grpSpPr>
      <p:sp>
        <p:nvSpPr>
          <p:cNvPr id="136" name="Google Shape;136;p21"/>
          <p:cNvSpPr txBox="1">
            <a:spLocks noGrp="1"/>
          </p:cNvSpPr>
          <p:nvPr>
            <p:ph type="title"/>
          </p:nvPr>
        </p:nvSpPr>
        <p:spPr>
          <a:xfrm>
            <a:off x="185738"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sz="2400">
                <a:solidFill>
                  <a:srgbClr val="6CB255"/>
                </a:solidFill>
              </a:rPr>
              <a:t>THE SCIENTIFIC METHOD</a:t>
            </a:r>
            <a:endParaRPr/>
          </a:p>
        </p:txBody>
      </p:sp>
      <p:sp>
        <p:nvSpPr>
          <p:cNvPr id="137" name="Google Shape;137;p21"/>
          <p:cNvSpPr txBox="1">
            <a:spLocks noGrp="1"/>
          </p:cNvSpPr>
          <p:nvPr>
            <p:ph type="body" idx="1"/>
          </p:nvPr>
        </p:nvSpPr>
        <p:spPr>
          <a:xfrm>
            <a:off x="457200" y="1107617"/>
            <a:ext cx="3913188" cy="525697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600"/>
              <a:buNone/>
            </a:pPr>
            <a:r>
              <a:rPr lang="en-US" sz="1600">
                <a:solidFill>
                  <a:srgbClr val="000000"/>
                </a:solidFill>
              </a:rPr>
              <a:t>The scientific method consists of a series of well-defined steps. If a hypothesis is not supported by experimental data, a new hypothesis can be proposed.</a:t>
            </a:r>
            <a:endParaRPr/>
          </a:p>
        </p:txBody>
      </p:sp>
      <p:pic>
        <p:nvPicPr>
          <p:cNvPr id="138" name="Google Shape;138;p21"/>
          <p:cNvPicPr preferRelativeResize="0"/>
          <p:nvPr/>
        </p:nvPicPr>
        <p:blipFill rotWithShape="1">
          <a:blip r:embed="rId3">
            <a:alphaModFix/>
          </a:blip>
          <a:srcRect/>
          <a:stretch/>
        </p:blipFill>
        <p:spPr>
          <a:xfrm>
            <a:off x="4828434" y="571093"/>
            <a:ext cx="3577378" cy="608688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2"/>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160"/>
              <a:buFont typeface="Arial Black"/>
              <a:buNone/>
            </a:pPr>
            <a:r>
              <a:rPr lang="en-US" sz="2160"/>
              <a:t>TWO TYPES OF SCIENCE: BASIC SCIENCE AND APPLIED SCIENCE</a:t>
            </a:r>
            <a:endParaRPr/>
          </a:p>
        </p:txBody>
      </p:sp>
      <p:sp>
        <p:nvSpPr>
          <p:cNvPr id="144" name="Google Shape;144;p22"/>
          <p:cNvSpPr txBox="1">
            <a:spLocks noGrp="1"/>
          </p:cNvSpPr>
          <p:nvPr>
            <p:ph type="body" idx="1"/>
          </p:nvPr>
        </p:nvSpPr>
        <p:spPr>
          <a:xfrm>
            <a:off x="457200" y="1219200"/>
            <a:ext cx="8062912" cy="4791164"/>
          </a:xfrm>
          <a:prstGeom prst="rect">
            <a:avLst/>
          </a:prstGeom>
          <a:noFill/>
          <a:ln>
            <a:noFill/>
          </a:ln>
        </p:spPr>
        <p:txBody>
          <a:bodyPr spcFirstLastPara="1" wrap="square" lIns="91425" tIns="45700" rIns="91425" bIns="45700" anchor="t" anchorCtr="0">
            <a:noAutofit/>
          </a:bodyPr>
          <a:lstStyle/>
          <a:p>
            <a:pPr marL="11430" lvl="0" indent="1270" algn="l" rtl="0">
              <a:lnSpc>
                <a:spcPct val="107000"/>
              </a:lnSpc>
              <a:spcBef>
                <a:spcPts val="0"/>
              </a:spcBef>
              <a:spcAft>
                <a:spcPts val="0"/>
              </a:spcAft>
              <a:buSzPts val="2600"/>
              <a:buFont typeface="Courier New"/>
              <a:buChar char="o"/>
            </a:pPr>
            <a:r>
              <a:rPr lang="en-US" sz="2600">
                <a:latin typeface="Calibri"/>
                <a:ea typeface="Calibri"/>
                <a:cs typeface="Calibri"/>
                <a:sym typeface="Calibri"/>
              </a:rPr>
              <a:t>Is science valuable if it simply seeks to gain knowledge or must it solve specific problems?</a:t>
            </a:r>
            <a:endParaRPr sz="2600"/>
          </a:p>
          <a:p>
            <a:pPr marL="11430" lvl="0" indent="1270" algn="l" rtl="0">
              <a:lnSpc>
                <a:spcPct val="107000"/>
              </a:lnSpc>
              <a:spcBef>
                <a:spcPts val="0"/>
              </a:spcBef>
              <a:spcAft>
                <a:spcPts val="0"/>
              </a:spcAft>
              <a:buSzPts val="2600"/>
              <a:buFont typeface="Courier New"/>
              <a:buChar char="o"/>
            </a:pPr>
            <a:r>
              <a:rPr lang="en-US" sz="2600">
                <a:latin typeface="Calibri"/>
                <a:ea typeface="Calibri"/>
                <a:cs typeface="Calibri"/>
                <a:sym typeface="Calibri"/>
              </a:rPr>
              <a:t>Is science only valuable if it betters our lives?</a:t>
            </a:r>
            <a:endParaRPr sz="2600"/>
          </a:p>
          <a:p>
            <a:pPr marL="11430" lvl="0" indent="1270" algn="l" rtl="0">
              <a:lnSpc>
                <a:spcPct val="107000"/>
              </a:lnSpc>
              <a:spcBef>
                <a:spcPts val="0"/>
              </a:spcBef>
              <a:spcAft>
                <a:spcPts val="0"/>
              </a:spcAft>
              <a:buSzPts val="2600"/>
              <a:buFont typeface="Courier New"/>
              <a:buChar char="o"/>
            </a:pPr>
            <a:r>
              <a:rPr lang="en-US" sz="2600">
                <a:latin typeface="Calibri"/>
                <a:ea typeface="Calibri"/>
                <a:cs typeface="Calibri"/>
                <a:sym typeface="Calibri"/>
              </a:rPr>
              <a:t>Basic Science</a:t>
            </a:r>
            <a:endParaRPr sz="2600"/>
          </a:p>
          <a:p>
            <a:pPr marL="617220" lvl="1" indent="-21590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“pure science”</a:t>
            </a:r>
            <a:endParaRPr sz="2600"/>
          </a:p>
          <a:p>
            <a:pPr marL="617220" lvl="1" indent="-215900" algn="l" rtl="0">
              <a:lnSpc>
                <a:spcPct val="107000"/>
              </a:lnSpc>
              <a:spcBef>
                <a:spcPts val="800"/>
              </a:spcBef>
              <a:spcAft>
                <a:spcPts val="0"/>
              </a:spcAft>
              <a:buSzPts val="2600"/>
              <a:buFont typeface="Noto Sans Symbols"/>
              <a:buChar char="▪"/>
            </a:pPr>
            <a:r>
              <a:rPr lang="en-US" sz="2600">
                <a:latin typeface="Calibri"/>
                <a:ea typeface="Calibri"/>
                <a:cs typeface="Calibri"/>
                <a:sym typeface="Calibri"/>
              </a:rPr>
              <a:t>Seeks to expand knowledge regardless of the short-term applications.</a:t>
            </a:r>
            <a:endParaRPr sz="2600"/>
          </a:p>
        </p:txBody>
      </p:sp>
      <p:pic>
        <p:nvPicPr>
          <p:cNvPr id="145" name="Google Shape;145;p22"/>
          <p:cNvPicPr preferRelativeResize="0"/>
          <p:nvPr/>
        </p:nvPicPr>
        <p:blipFill>
          <a:blip r:embed="rId3">
            <a:alphaModFix/>
          </a:blip>
          <a:stretch>
            <a:fillRect/>
          </a:stretch>
        </p:blipFill>
        <p:spPr>
          <a:xfrm>
            <a:off x="6138775" y="3852775"/>
            <a:ext cx="3005225" cy="30052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3"/>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endParaRPr/>
          </a:p>
        </p:txBody>
      </p:sp>
      <p:sp>
        <p:nvSpPr>
          <p:cNvPr id="151" name="Google Shape;151;p23"/>
          <p:cNvSpPr txBox="1">
            <a:spLocks noGrp="1"/>
          </p:cNvSpPr>
          <p:nvPr>
            <p:ph type="body" idx="1"/>
          </p:nvPr>
        </p:nvSpPr>
        <p:spPr>
          <a:xfrm>
            <a:off x="457200" y="1253067"/>
            <a:ext cx="8062912" cy="4757297"/>
          </a:xfrm>
          <a:prstGeom prst="rect">
            <a:avLst/>
          </a:prstGeom>
          <a:noFill/>
          <a:ln>
            <a:noFill/>
          </a:ln>
        </p:spPr>
        <p:txBody>
          <a:bodyPr spcFirstLastPara="1" wrap="square" lIns="91425" tIns="45700" rIns="91425" bIns="45700" anchor="t" anchorCtr="0">
            <a:noAutofit/>
          </a:bodyPr>
          <a:lstStyle/>
          <a:p>
            <a:pPr marL="11430" lvl="0" indent="-1143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Applied Science</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“technology”</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Aims to use science to solve real-world problems (often defined by the researcher).</a:t>
            </a:r>
            <a:endParaRPr/>
          </a:p>
          <a:p>
            <a:pPr marL="342900" lvl="0" indent="-342900" algn="l" rtl="0">
              <a:spcBef>
                <a:spcPts val="1360"/>
              </a:spcBef>
              <a:spcAft>
                <a:spcPts val="0"/>
              </a:spcAft>
              <a:buSzPts val="2800"/>
              <a:buFont typeface="Courier New"/>
              <a:buChar char="o"/>
            </a:pPr>
            <a:r>
              <a:rPr lang="en-US" sz="2800">
                <a:latin typeface="Calibri"/>
                <a:ea typeface="Calibri"/>
                <a:cs typeface="Calibri"/>
                <a:sym typeface="Calibri"/>
              </a:rPr>
              <a:t>Both approaches are valid and can benefit from one another.</a:t>
            </a:r>
            <a:endParaRPr sz="2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4"/>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endParaRPr/>
          </a:p>
        </p:txBody>
      </p:sp>
      <p:pic>
        <p:nvPicPr>
          <p:cNvPr id="157" name="Google Shape;157;p24" descr="Figure_01_01_06.jpg"/>
          <p:cNvPicPr preferRelativeResize="0">
            <a:picLocks noGrp="1"/>
          </p:cNvPicPr>
          <p:nvPr>
            <p:ph type="pic" idx="2"/>
          </p:nvPr>
        </p:nvPicPr>
        <p:blipFill rotWithShape="1">
          <a:blip r:embed="rId3">
            <a:alphaModFix/>
          </a:blip>
          <a:srcRect l="-26859" r="-26859"/>
          <a:stretch/>
        </p:blipFill>
        <p:spPr>
          <a:xfrm>
            <a:off x="457199" y="1122386"/>
            <a:ext cx="8062913" cy="3500071"/>
          </a:xfrm>
          <a:prstGeom prst="rect">
            <a:avLst/>
          </a:prstGeom>
          <a:noFill/>
          <a:ln>
            <a:noFill/>
          </a:ln>
        </p:spPr>
      </p:pic>
      <p:sp>
        <p:nvSpPr>
          <p:cNvPr id="158" name="Google Shape;158;p24"/>
          <p:cNvSpPr txBox="1">
            <a:spLocks noGrp="1"/>
          </p:cNvSpPr>
          <p:nvPr>
            <p:ph type="body" idx="1"/>
          </p:nvPr>
        </p:nvSpPr>
        <p:spPr>
          <a:xfrm>
            <a:off x="457200" y="4843982"/>
            <a:ext cx="8062912" cy="1166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600"/>
              <a:buNone/>
            </a:pPr>
            <a:r>
              <a:rPr lang="en-US" sz="1600"/>
              <a:t>After Hurricane Ike struck the Gulf Coast in 2008, the U.S. Fish and Wildlife Service rescued this brown pelican. Thanks to applied science, scientists knew how to rehabilitate the bird. (credit: FEMA)</a:t>
            </a:r>
            <a:endParaRPr sz="1600"/>
          </a:p>
        </p:txBody>
      </p:sp>
      <p:sp>
        <p:nvSpPr>
          <p:cNvPr id="159" name="Google Shape;159;p24"/>
          <p:cNvSpPr txBox="1"/>
          <p:nvPr/>
        </p:nvSpPr>
        <p:spPr>
          <a:xfrm>
            <a:off x="8638445" y="56660"/>
            <a:ext cx="505555"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1.1</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INTRODUCTION</a:t>
            </a:r>
            <a:endParaRPr/>
          </a:p>
        </p:txBody>
      </p:sp>
      <p:sp>
        <p:nvSpPr>
          <p:cNvPr id="51" name="Google Shape;51;p7"/>
          <p:cNvSpPr txBox="1">
            <a:spLocks noGrp="1"/>
          </p:cNvSpPr>
          <p:nvPr>
            <p:ph type="body" idx="1"/>
          </p:nvPr>
        </p:nvSpPr>
        <p:spPr>
          <a:xfrm>
            <a:off x="457200" y="1219200"/>
            <a:ext cx="8062912" cy="4791164"/>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Scientists believe the first forms of life were microorganisms, originating billions of years ago.</a:t>
            </a:r>
            <a:endParaRPr/>
          </a:p>
          <a:p>
            <a:pPr marL="342900" marR="0" lvl="0" indent="-3429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Our familiar mammals, birds, and flowers originated about 130 to 250 million years ago.</a:t>
            </a:r>
            <a:endParaRPr/>
          </a:p>
          <a:p>
            <a:pPr marL="342900" marR="0" lvl="0" indent="-3429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The genus humans belong to (</a:t>
            </a:r>
            <a:r>
              <a:rPr lang="en-US" sz="2800" i="1">
                <a:latin typeface="Calibri"/>
                <a:ea typeface="Calibri"/>
                <a:cs typeface="Calibri"/>
                <a:sym typeface="Calibri"/>
              </a:rPr>
              <a:t>Homo</a:t>
            </a:r>
            <a:r>
              <a:rPr lang="en-US" sz="2800">
                <a:latin typeface="Calibri"/>
                <a:ea typeface="Calibri"/>
                <a:cs typeface="Calibri"/>
                <a:sym typeface="Calibri"/>
              </a:rPr>
              <a:t>) originated about 2.5 million years ago.</a:t>
            </a:r>
            <a:endParaRPr/>
          </a:p>
          <a:p>
            <a:pPr marL="0" lvl="0" indent="0" algn="l" rtl="0">
              <a:spcBef>
                <a:spcPts val="1200"/>
              </a:spcBef>
              <a:spcAft>
                <a:spcPts val="0"/>
              </a:spcAft>
              <a:buClr>
                <a:srgbClr val="6CB255"/>
              </a:buClr>
              <a:buSzPts val="20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5"/>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REPORTING SCIENTIFIC WORK</a:t>
            </a:r>
            <a:endParaRPr/>
          </a:p>
        </p:txBody>
      </p:sp>
      <p:sp>
        <p:nvSpPr>
          <p:cNvPr id="165" name="Google Shape;165;p25"/>
          <p:cNvSpPr txBox="1">
            <a:spLocks noGrp="1"/>
          </p:cNvSpPr>
          <p:nvPr>
            <p:ph type="body" idx="1"/>
          </p:nvPr>
        </p:nvSpPr>
        <p:spPr>
          <a:xfrm>
            <a:off x="457200" y="1219200"/>
            <a:ext cx="8062912" cy="4791164"/>
          </a:xfrm>
          <a:prstGeom prst="rect">
            <a:avLst/>
          </a:prstGeom>
          <a:noFill/>
          <a:ln>
            <a:noFill/>
          </a:ln>
        </p:spPr>
        <p:txBody>
          <a:bodyPr spcFirstLastPara="1" wrap="square" lIns="91425" tIns="45700" rIns="91425" bIns="45700" anchor="t" anchorCtr="0">
            <a:noAutofit/>
          </a:bodyPr>
          <a:lstStyle/>
          <a:p>
            <a:pPr marL="11430" lvl="0" indent="-1143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Scientists must share their findings for other researchers to expand and build upon their discoveries.</a:t>
            </a:r>
            <a:endParaRPr/>
          </a:p>
          <a:p>
            <a:pPr marL="11430" lvl="0" indent="-1143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Communication is key in the field of science.</a:t>
            </a:r>
            <a:endParaRPr/>
          </a:p>
          <a:p>
            <a:pPr marL="11430" lvl="0" indent="-1143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Peer-reviewed manuscripts = scientific papers that a scientist’s colleagues or peers review.</a:t>
            </a:r>
            <a:endParaRPr/>
          </a:p>
          <a:p>
            <a:pPr marL="11430" lvl="0" indent="-1143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Publications in scientific journals and grant proposals are subject to peer reviews.</a:t>
            </a:r>
            <a:endParaRPr/>
          </a:p>
          <a:p>
            <a:pPr marL="0" lvl="0" indent="0" algn="l" rtl="0">
              <a:spcBef>
                <a:spcPts val="1200"/>
              </a:spcBef>
              <a:spcAft>
                <a:spcPts val="0"/>
              </a:spcAft>
              <a:buClr>
                <a:srgbClr val="6CB255"/>
              </a:buClr>
              <a:buSzPts val="2000"/>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6"/>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endParaRPr/>
          </a:p>
        </p:txBody>
      </p:sp>
      <p:sp>
        <p:nvSpPr>
          <p:cNvPr id="171" name="Google Shape;171;p26"/>
          <p:cNvSpPr txBox="1">
            <a:spLocks noGrp="1"/>
          </p:cNvSpPr>
          <p:nvPr>
            <p:ph type="body" idx="1"/>
          </p:nvPr>
        </p:nvSpPr>
        <p:spPr>
          <a:xfrm>
            <a:off x="457200" y="1275644"/>
            <a:ext cx="8062912" cy="4734720"/>
          </a:xfrm>
          <a:prstGeom prst="rect">
            <a:avLst/>
          </a:prstGeom>
          <a:noFill/>
          <a:ln>
            <a:noFill/>
          </a:ln>
        </p:spPr>
        <p:txBody>
          <a:bodyPr spcFirstLastPara="1" wrap="square" lIns="91425" tIns="45700" rIns="91425" bIns="45700" anchor="t" anchorCtr="0">
            <a:noAutofit/>
          </a:bodyPr>
          <a:lstStyle/>
          <a:p>
            <a:pPr marL="11430" lvl="0" indent="-1143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Scientific writings must follow strict guidelines...</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Writing must be brief, concise, and accurate.</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Needs to be succinct but detailed enough to allow reproduction of the experiment (reproducibility).</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Often follows the “IMRaD” format.</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Usually contains acknowledgements, a reference section, and an abstract.</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A conclusions section will summarize the importance of the experimental findings.</a:t>
            </a:r>
            <a:endParaRPr/>
          </a:p>
          <a:p>
            <a:pPr marL="0" lvl="0" indent="0" algn="l" rtl="0">
              <a:spcBef>
                <a:spcPts val="1200"/>
              </a:spcBef>
              <a:spcAft>
                <a:spcPts val="0"/>
              </a:spcAft>
              <a:buClr>
                <a:srgbClr val="6CB255"/>
              </a:buClr>
              <a:buSzPts val="2000"/>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7"/>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PROCESS OF SCIENCE: PEER REVIEW</a:t>
            </a:r>
            <a:endParaRPr/>
          </a:p>
        </p:txBody>
      </p:sp>
      <p:sp>
        <p:nvSpPr>
          <p:cNvPr id="177" name="Google Shape;177;p27"/>
          <p:cNvSpPr txBox="1">
            <a:spLocks noGrp="1"/>
          </p:cNvSpPr>
          <p:nvPr>
            <p:ph type="body" idx="1"/>
          </p:nvPr>
        </p:nvSpPr>
        <p:spPr>
          <a:xfrm>
            <a:off x="586154" y="1107618"/>
            <a:ext cx="7933959" cy="4607382"/>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2000"/>
              <a:buFont typeface="Arial"/>
              <a:buChar char="•"/>
            </a:pPr>
            <a:r>
              <a:rPr lang="en-US">
                <a:solidFill>
                  <a:schemeClr val="dk1"/>
                </a:solidFill>
              </a:rPr>
              <a:t>Scientific progress is typically made through the publication of peer-reviewed literature.</a:t>
            </a:r>
            <a:endParaRPr/>
          </a:p>
          <a:p>
            <a:pPr marL="342900" lvl="0" indent="-342900" algn="l" rtl="0">
              <a:lnSpc>
                <a:spcPct val="90000"/>
              </a:lnSpc>
              <a:spcBef>
                <a:spcPts val="1000"/>
              </a:spcBef>
              <a:spcAft>
                <a:spcPts val="0"/>
              </a:spcAft>
              <a:buSzPts val="2000"/>
              <a:buFont typeface="Arial"/>
              <a:buChar char="•"/>
            </a:pPr>
            <a:r>
              <a:rPr lang="en-US">
                <a:solidFill>
                  <a:schemeClr val="dk1"/>
                </a:solidFill>
              </a:rPr>
              <a:t>Peer review involves a blind process whereby scientists submit the details of their experiments, results and interpretations, and reviewers determine the veracity and merit of that work for publication. </a:t>
            </a:r>
            <a:endParaRPr/>
          </a:p>
          <a:p>
            <a:pPr marL="342900" lvl="0" indent="-342900" algn="l" rtl="0">
              <a:lnSpc>
                <a:spcPct val="90000"/>
              </a:lnSpc>
              <a:spcBef>
                <a:spcPts val="1000"/>
              </a:spcBef>
              <a:spcAft>
                <a:spcPts val="0"/>
              </a:spcAft>
              <a:buSzPts val="2000"/>
              <a:buFont typeface="Arial"/>
              <a:buChar char="•"/>
            </a:pPr>
            <a:r>
              <a:rPr lang="en-US">
                <a:solidFill>
                  <a:schemeClr val="dk1"/>
                </a:solidFill>
              </a:rPr>
              <a:t>These papers typically follow a format of</a:t>
            </a:r>
            <a:endParaRPr/>
          </a:p>
          <a:p>
            <a:pPr marL="1074420" lvl="1" indent="-342900" algn="l" rtl="0">
              <a:lnSpc>
                <a:spcPct val="90000"/>
              </a:lnSpc>
              <a:spcBef>
                <a:spcPts val="1000"/>
              </a:spcBef>
              <a:spcAft>
                <a:spcPts val="0"/>
              </a:spcAft>
              <a:buSzPts val="2000"/>
              <a:buFont typeface="Arial"/>
              <a:buChar char="•"/>
            </a:pPr>
            <a:r>
              <a:rPr lang="en-US"/>
              <a:t>Abstract</a:t>
            </a:r>
            <a:endParaRPr/>
          </a:p>
          <a:p>
            <a:pPr marL="1074420" lvl="1" indent="-342900" algn="l" rtl="0">
              <a:lnSpc>
                <a:spcPct val="90000"/>
              </a:lnSpc>
              <a:spcBef>
                <a:spcPts val="400"/>
              </a:spcBef>
              <a:spcAft>
                <a:spcPts val="0"/>
              </a:spcAft>
              <a:buSzPts val="2000"/>
              <a:buFont typeface="Arial"/>
              <a:buChar char="•"/>
            </a:pPr>
            <a:r>
              <a:rPr lang="en-US"/>
              <a:t>Introduction</a:t>
            </a:r>
            <a:endParaRPr/>
          </a:p>
          <a:p>
            <a:pPr marL="1074420" lvl="1" indent="-342900" algn="l" rtl="0">
              <a:lnSpc>
                <a:spcPct val="90000"/>
              </a:lnSpc>
              <a:spcBef>
                <a:spcPts val="400"/>
              </a:spcBef>
              <a:spcAft>
                <a:spcPts val="0"/>
              </a:spcAft>
              <a:buSzPts val="2000"/>
              <a:buFont typeface="Arial"/>
              <a:buChar char="•"/>
            </a:pPr>
            <a:r>
              <a:rPr lang="en-US"/>
              <a:t>Methods</a:t>
            </a:r>
            <a:endParaRPr/>
          </a:p>
          <a:p>
            <a:pPr marL="1074420" lvl="1" indent="-342900" algn="l" rtl="0">
              <a:lnSpc>
                <a:spcPct val="90000"/>
              </a:lnSpc>
              <a:spcBef>
                <a:spcPts val="400"/>
              </a:spcBef>
              <a:spcAft>
                <a:spcPts val="0"/>
              </a:spcAft>
              <a:buSzPts val="2000"/>
              <a:buFont typeface="Arial"/>
              <a:buChar char="•"/>
            </a:pPr>
            <a:r>
              <a:rPr lang="en-US"/>
              <a:t>Results</a:t>
            </a:r>
            <a:endParaRPr/>
          </a:p>
          <a:p>
            <a:pPr marL="1074420" lvl="1" indent="-342900" algn="l" rtl="0">
              <a:lnSpc>
                <a:spcPct val="90000"/>
              </a:lnSpc>
              <a:spcBef>
                <a:spcPts val="400"/>
              </a:spcBef>
              <a:spcAft>
                <a:spcPts val="0"/>
              </a:spcAft>
              <a:buSzPts val="2000"/>
              <a:buFont typeface="Arial"/>
              <a:buChar char="•"/>
            </a:pPr>
            <a:r>
              <a:rPr lang="en-US"/>
              <a:t>Discussion</a:t>
            </a:r>
            <a:endParaRPr/>
          </a:p>
          <a:p>
            <a:pPr marL="1074420" lvl="1" indent="-342900" algn="l" rtl="0">
              <a:lnSpc>
                <a:spcPct val="90000"/>
              </a:lnSpc>
              <a:spcBef>
                <a:spcPts val="400"/>
              </a:spcBef>
              <a:spcAft>
                <a:spcPts val="0"/>
              </a:spcAft>
              <a:buSzPts val="2000"/>
              <a:buFont typeface="Arial"/>
              <a:buChar char="•"/>
            </a:pPr>
            <a:r>
              <a:rPr lang="en-US"/>
              <a:t>Literature Cited</a:t>
            </a:r>
            <a:endParaRPr/>
          </a:p>
          <a:p>
            <a:pPr marL="342900" lvl="0" indent="-215900" algn="l" rtl="0">
              <a:lnSpc>
                <a:spcPct val="90000"/>
              </a:lnSpc>
              <a:spcBef>
                <a:spcPts val="400"/>
              </a:spcBef>
              <a:spcAft>
                <a:spcPts val="0"/>
              </a:spcAft>
              <a:buSzPts val="2000"/>
              <a:buFont typeface="Arial"/>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8"/>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1.2: THEMES AND CONCEPTS IN BIOLOGY</a:t>
            </a:r>
            <a:endParaRPr/>
          </a:p>
        </p:txBody>
      </p:sp>
      <p:sp>
        <p:nvSpPr>
          <p:cNvPr id="183" name="Google Shape;183;p28"/>
          <p:cNvSpPr txBox="1">
            <a:spLocks noGrp="1"/>
          </p:cNvSpPr>
          <p:nvPr>
            <p:ph type="body" idx="1"/>
          </p:nvPr>
        </p:nvSpPr>
        <p:spPr>
          <a:xfrm>
            <a:off x="457200" y="1253067"/>
            <a:ext cx="8062912" cy="4757297"/>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000"/>
              <a:buFont typeface="Arial"/>
              <a:buChar char="•"/>
            </a:pPr>
            <a:r>
              <a:rPr lang="en-US">
                <a:latin typeface="Calibri"/>
                <a:ea typeface="Calibri"/>
                <a:cs typeface="Calibri"/>
                <a:sym typeface="Calibri"/>
              </a:rPr>
              <a:t>All living organisms share several key characteristics or functions…</a:t>
            </a:r>
            <a:endParaRPr/>
          </a:p>
          <a:p>
            <a:pPr marL="1074420" lvl="1" indent="-342900" algn="l" rtl="0">
              <a:spcBef>
                <a:spcPts val="1000"/>
              </a:spcBef>
              <a:spcAft>
                <a:spcPts val="0"/>
              </a:spcAft>
              <a:buSzPts val="2000"/>
              <a:buFont typeface="Arial"/>
              <a:buChar char="•"/>
            </a:pPr>
            <a:r>
              <a:rPr lang="en-US">
                <a:latin typeface="Calibri"/>
                <a:ea typeface="Calibri"/>
                <a:cs typeface="Calibri"/>
                <a:sym typeface="Calibri"/>
              </a:rPr>
              <a:t>Order </a:t>
            </a:r>
            <a:endParaRPr/>
          </a:p>
          <a:p>
            <a:pPr marL="1074420" lvl="1" indent="-342900" algn="l" rtl="0">
              <a:spcBef>
                <a:spcPts val="400"/>
              </a:spcBef>
              <a:spcAft>
                <a:spcPts val="0"/>
              </a:spcAft>
              <a:buSzPts val="2000"/>
              <a:buFont typeface="Arial"/>
              <a:buChar char="•"/>
            </a:pPr>
            <a:r>
              <a:rPr lang="en-US">
                <a:latin typeface="Calibri"/>
                <a:ea typeface="Calibri"/>
                <a:cs typeface="Calibri"/>
                <a:sym typeface="Calibri"/>
              </a:rPr>
              <a:t>Response to stimuli (sensitivity)</a:t>
            </a:r>
            <a:endParaRPr/>
          </a:p>
          <a:p>
            <a:pPr marL="1074420" lvl="1" indent="-342900" algn="l" rtl="0">
              <a:spcBef>
                <a:spcPts val="400"/>
              </a:spcBef>
              <a:spcAft>
                <a:spcPts val="0"/>
              </a:spcAft>
              <a:buSzPts val="2000"/>
              <a:buFont typeface="Arial"/>
              <a:buChar char="•"/>
            </a:pPr>
            <a:r>
              <a:rPr lang="en-US">
                <a:latin typeface="Calibri"/>
                <a:ea typeface="Calibri"/>
                <a:cs typeface="Calibri"/>
                <a:sym typeface="Calibri"/>
              </a:rPr>
              <a:t>Reproduction</a:t>
            </a:r>
            <a:endParaRPr/>
          </a:p>
          <a:p>
            <a:pPr marL="1074420" lvl="1" indent="-342900" algn="l" rtl="0">
              <a:spcBef>
                <a:spcPts val="400"/>
              </a:spcBef>
              <a:spcAft>
                <a:spcPts val="0"/>
              </a:spcAft>
              <a:buSzPts val="2000"/>
              <a:buFont typeface="Arial"/>
              <a:buChar char="•"/>
            </a:pPr>
            <a:r>
              <a:rPr lang="en-US">
                <a:latin typeface="Calibri"/>
                <a:ea typeface="Calibri"/>
                <a:cs typeface="Calibri"/>
                <a:sym typeface="Calibri"/>
              </a:rPr>
              <a:t>Growth and development</a:t>
            </a:r>
            <a:endParaRPr/>
          </a:p>
          <a:p>
            <a:pPr marL="1074420" lvl="1" indent="-342900" algn="l" rtl="0">
              <a:spcBef>
                <a:spcPts val="400"/>
              </a:spcBef>
              <a:spcAft>
                <a:spcPts val="0"/>
              </a:spcAft>
              <a:buSzPts val="2000"/>
              <a:buFont typeface="Arial"/>
              <a:buChar char="•"/>
            </a:pPr>
            <a:r>
              <a:rPr lang="en-US">
                <a:latin typeface="Calibri"/>
                <a:ea typeface="Calibri"/>
                <a:cs typeface="Calibri"/>
                <a:sym typeface="Calibri"/>
              </a:rPr>
              <a:t>Regulation</a:t>
            </a:r>
            <a:endParaRPr/>
          </a:p>
          <a:p>
            <a:pPr marL="1074420" lvl="1" indent="-342900" algn="l" rtl="0">
              <a:spcBef>
                <a:spcPts val="400"/>
              </a:spcBef>
              <a:spcAft>
                <a:spcPts val="0"/>
              </a:spcAft>
              <a:buSzPts val="2000"/>
              <a:buFont typeface="Arial"/>
              <a:buChar char="•"/>
            </a:pPr>
            <a:r>
              <a:rPr lang="en-US">
                <a:latin typeface="Calibri"/>
                <a:ea typeface="Calibri"/>
                <a:cs typeface="Calibri"/>
                <a:sym typeface="Calibri"/>
              </a:rPr>
              <a:t>Homeostasis</a:t>
            </a:r>
            <a:endParaRPr/>
          </a:p>
          <a:p>
            <a:pPr marL="1074420" lvl="1" indent="-342900" algn="l" rtl="0">
              <a:spcBef>
                <a:spcPts val="400"/>
              </a:spcBef>
              <a:spcAft>
                <a:spcPts val="0"/>
              </a:spcAft>
              <a:buSzPts val="2000"/>
              <a:buFont typeface="Arial"/>
              <a:buChar char="•"/>
            </a:pPr>
            <a:r>
              <a:rPr lang="en-US">
                <a:latin typeface="Calibri"/>
                <a:ea typeface="Calibri"/>
                <a:cs typeface="Calibri"/>
                <a:sym typeface="Calibri"/>
              </a:rPr>
              <a:t>Energy processing</a:t>
            </a:r>
            <a:endParaRPr/>
          </a:p>
          <a:p>
            <a:pPr marL="1074420" lvl="1" indent="-342900" algn="l" rtl="0">
              <a:spcBef>
                <a:spcPts val="400"/>
              </a:spcBef>
              <a:spcAft>
                <a:spcPts val="0"/>
              </a:spcAft>
              <a:buSzPts val="2000"/>
              <a:buFont typeface="Arial"/>
              <a:buChar char="•"/>
            </a:pPr>
            <a:r>
              <a:rPr lang="en-US">
                <a:latin typeface="Calibri"/>
                <a:ea typeface="Calibri"/>
                <a:cs typeface="Calibri"/>
                <a:sym typeface="Calibri"/>
              </a:rPr>
              <a:t>Evolution</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9"/>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ORDER</a:t>
            </a:r>
            <a:endParaRPr/>
          </a:p>
        </p:txBody>
      </p:sp>
      <p:sp>
        <p:nvSpPr>
          <p:cNvPr id="189" name="Google Shape;189;p29"/>
          <p:cNvSpPr txBox="1">
            <a:spLocks noGrp="1"/>
          </p:cNvSpPr>
          <p:nvPr>
            <p:ph type="body" idx="1"/>
          </p:nvPr>
        </p:nvSpPr>
        <p:spPr>
          <a:xfrm>
            <a:off x="457200" y="1196622"/>
            <a:ext cx="8062912" cy="4813742"/>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Organisms are highly organized, coordinated structures.</a:t>
            </a:r>
            <a:endParaRPr/>
          </a:p>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May be unicellular or multicellular.</a:t>
            </a:r>
            <a:endParaRPr/>
          </a:p>
          <a:p>
            <a:pPr marL="0" lvl="0" indent="0" algn="l" rtl="0">
              <a:spcBef>
                <a:spcPts val="1200"/>
              </a:spcBef>
              <a:spcAft>
                <a:spcPts val="0"/>
              </a:spcAft>
              <a:buClr>
                <a:srgbClr val="6CB255"/>
              </a:buClr>
              <a:buSzPts val="2000"/>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0"/>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Order (cont.)</a:t>
            </a:r>
            <a:endParaRPr/>
          </a:p>
        </p:txBody>
      </p:sp>
      <p:pic>
        <p:nvPicPr>
          <p:cNvPr id="195" name="Google Shape;195;p30" descr="Figure_01_02_09.jpg"/>
          <p:cNvPicPr preferRelativeResize="0">
            <a:picLocks noGrp="1"/>
          </p:cNvPicPr>
          <p:nvPr>
            <p:ph type="pic" idx="2"/>
          </p:nvPr>
        </p:nvPicPr>
        <p:blipFill rotWithShape="1">
          <a:blip r:embed="rId3">
            <a:alphaModFix/>
          </a:blip>
          <a:srcRect l="-24953" r="-24952"/>
          <a:stretch/>
        </p:blipFill>
        <p:spPr>
          <a:xfrm>
            <a:off x="457199" y="1122386"/>
            <a:ext cx="8062913" cy="3500071"/>
          </a:xfrm>
          <a:prstGeom prst="rect">
            <a:avLst/>
          </a:prstGeom>
          <a:noFill/>
          <a:ln>
            <a:noFill/>
          </a:ln>
        </p:spPr>
      </p:pic>
      <p:sp>
        <p:nvSpPr>
          <p:cNvPr id="196" name="Google Shape;196;p30"/>
          <p:cNvSpPr txBox="1">
            <a:spLocks noGrp="1"/>
          </p:cNvSpPr>
          <p:nvPr>
            <p:ph type="body" idx="1"/>
          </p:nvPr>
        </p:nvSpPr>
        <p:spPr>
          <a:xfrm>
            <a:off x="457200" y="4843982"/>
            <a:ext cx="8062912" cy="1166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600"/>
              <a:buNone/>
            </a:pPr>
            <a:r>
              <a:rPr lang="en-US" sz="1600"/>
              <a:t>A toad represents a highly organized structure consisting of cells, tissues, organs, and organ systems. (credit: “Ivengo”/Wikimedia Commons)</a:t>
            </a:r>
            <a:endParaRPr sz="16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1"/>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RESPONSE TO STIMULI (SENSITIVITY)</a:t>
            </a:r>
            <a:endParaRPr/>
          </a:p>
        </p:txBody>
      </p:sp>
      <p:sp>
        <p:nvSpPr>
          <p:cNvPr id="202" name="Google Shape;202;p31"/>
          <p:cNvSpPr txBox="1">
            <a:spLocks noGrp="1"/>
          </p:cNvSpPr>
          <p:nvPr>
            <p:ph type="body" idx="1"/>
          </p:nvPr>
        </p:nvSpPr>
        <p:spPr>
          <a:xfrm>
            <a:off x="457200" y="1253067"/>
            <a:ext cx="8062912" cy="4757297"/>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Organisms must respond to diverse stimuli.</a:t>
            </a:r>
            <a:endParaRPr/>
          </a:p>
          <a:p>
            <a:pPr marL="342900" lvl="0" indent="-342900" algn="l" rtl="0">
              <a:spcBef>
                <a:spcPts val="1360"/>
              </a:spcBef>
              <a:spcAft>
                <a:spcPts val="0"/>
              </a:spcAft>
              <a:buSzPts val="2800"/>
              <a:buFont typeface="Arial"/>
              <a:buChar char="•"/>
            </a:pPr>
            <a:r>
              <a:rPr lang="en-US" sz="2800">
                <a:latin typeface="Calibri"/>
                <a:ea typeface="Calibri"/>
                <a:cs typeface="Calibri"/>
                <a:sym typeface="Calibri"/>
              </a:rPr>
              <a:t>Response might be to internal or external stimuli.</a:t>
            </a:r>
            <a:endParaRPr sz="28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2"/>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Response to Stimuli (cont.)</a:t>
            </a:r>
            <a:endParaRPr/>
          </a:p>
        </p:txBody>
      </p:sp>
      <p:pic>
        <p:nvPicPr>
          <p:cNvPr id="208" name="Google Shape;208;p32" descr="Figure_01_02_10.jpg"/>
          <p:cNvPicPr preferRelativeResize="0">
            <a:picLocks noGrp="1"/>
          </p:cNvPicPr>
          <p:nvPr>
            <p:ph type="pic" idx="2"/>
          </p:nvPr>
        </p:nvPicPr>
        <p:blipFill rotWithShape="1">
          <a:blip r:embed="rId3">
            <a:alphaModFix/>
          </a:blip>
          <a:srcRect l="-36387" r="-36387"/>
          <a:stretch/>
        </p:blipFill>
        <p:spPr>
          <a:xfrm>
            <a:off x="457199" y="1122386"/>
            <a:ext cx="8062913" cy="3500071"/>
          </a:xfrm>
          <a:prstGeom prst="rect">
            <a:avLst/>
          </a:prstGeom>
          <a:noFill/>
          <a:ln>
            <a:noFill/>
          </a:ln>
        </p:spPr>
      </p:pic>
      <p:sp>
        <p:nvSpPr>
          <p:cNvPr id="209" name="Google Shape;209;p32"/>
          <p:cNvSpPr txBox="1">
            <a:spLocks noGrp="1"/>
          </p:cNvSpPr>
          <p:nvPr>
            <p:ph type="body" idx="1"/>
          </p:nvPr>
        </p:nvSpPr>
        <p:spPr>
          <a:xfrm>
            <a:off x="457200" y="4843982"/>
            <a:ext cx="8062912" cy="1166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600"/>
              <a:buNone/>
            </a:pPr>
            <a:r>
              <a:rPr lang="en-US" sz="1600"/>
              <a:t>The leaves of this sensitive plant (</a:t>
            </a:r>
            <a:r>
              <a:rPr lang="en-US" sz="1600" i="1"/>
              <a:t>Mimosa pudica</a:t>
            </a:r>
            <a:r>
              <a:rPr lang="en-US" sz="1600"/>
              <a:t>) will instantly droop and fold when touched. After a few minutes, the plant returns to normal. (credit: Alex Lomas)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3"/>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Response to Stimuli (cont.)</a:t>
            </a:r>
            <a:endParaRPr/>
          </a:p>
        </p:txBody>
      </p:sp>
      <p:pic>
        <p:nvPicPr>
          <p:cNvPr id="215" name="Google Shape;215;p33">
            <a:hlinkClick r:id="rId3"/>
          </p:cNvPr>
          <p:cNvPicPr preferRelativeResize="0"/>
          <p:nvPr/>
        </p:nvPicPr>
        <p:blipFill rotWithShape="1">
          <a:blip r:embed="rId4">
            <a:alphaModFix/>
          </a:blip>
          <a:srcRect t="6653" b="6654"/>
          <a:stretch/>
        </p:blipFill>
        <p:spPr>
          <a:xfrm>
            <a:off x="457199" y="1122386"/>
            <a:ext cx="8062913" cy="3500071"/>
          </a:xfrm>
          <a:prstGeom prst="rect">
            <a:avLst/>
          </a:prstGeom>
          <a:noFill/>
          <a:ln>
            <a:noFill/>
          </a:ln>
        </p:spPr>
      </p:pic>
      <p:sp>
        <p:nvSpPr>
          <p:cNvPr id="216" name="Google Shape;216;p33"/>
          <p:cNvSpPr txBox="1">
            <a:spLocks noGrp="1"/>
          </p:cNvSpPr>
          <p:nvPr>
            <p:ph type="body" idx="1"/>
          </p:nvPr>
        </p:nvSpPr>
        <p:spPr>
          <a:xfrm>
            <a:off x="457200" y="4843982"/>
            <a:ext cx="8062912" cy="1166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2000"/>
              <a:buNone/>
            </a:pPr>
            <a:r>
              <a:rPr lang="en-US" u="sng">
                <a:solidFill>
                  <a:schemeClr val="hlink"/>
                </a:solidFill>
                <a:hlinkClick r:id="rId5"/>
              </a:rPr>
              <a:t>https://www.youtube.com/watch?v=OfBsWFfWkGE&amp;feature=youtu.be</a:t>
            </a:r>
            <a:endParaRPr/>
          </a:p>
          <a:p>
            <a:pPr marL="0" lvl="0" indent="0" algn="l" rtl="0">
              <a:spcBef>
                <a:spcPts val="1000"/>
              </a:spcBef>
              <a:spcAft>
                <a:spcPts val="0"/>
              </a:spcAft>
              <a:buClr>
                <a:srgbClr val="6CB255"/>
              </a:buClr>
              <a:buSzPts val="2000"/>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4"/>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REPRODUCTION</a:t>
            </a:r>
            <a:endParaRPr/>
          </a:p>
        </p:txBody>
      </p:sp>
      <p:sp>
        <p:nvSpPr>
          <p:cNvPr id="222" name="Google Shape;222;p34"/>
          <p:cNvSpPr txBox="1">
            <a:spLocks noGrp="1"/>
          </p:cNvSpPr>
          <p:nvPr>
            <p:ph type="body" idx="1"/>
          </p:nvPr>
        </p:nvSpPr>
        <p:spPr>
          <a:xfrm>
            <a:off x="457200" y="1219200"/>
            <a:ext cx="8062912" cy="4791164"/>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DNA containing genes are passed along to the offspring.</a:t>
            </a:r>
            <a:endParaRPr/>
          </a:p>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Ensures the offspring will belong to the same species and will have similar (or identical) characteristics.</a:t>
            </a:r>
            <a:endParaRPr/>
          </a:p>
          <a:p>
            <a:pPr marL="0" lvl="0" indent="0" algn="l" rtl="0">
              <a:lnSpc>
                <a:spcPct val="107000"/>
              </a:lnSpc>
              <a:spcBef>
                <a:spcPts val="800"/>
              </a:spcBef>
              <a:spcAft>
                <a:spcPts val="0"/>
              </a:spcAft>
              <a:buSzPts val="2800"/>
              <a:buFont typeface="Noto Sans Symbols"/>
              <a:buChar char="∙"/>
            </a:pPr>
            <a:r>
              <a:rPr lang="en-US" sz="2800">
                <a:latin typeface="Calibri"/>
                <a:ea typeface="Calibri"/>
                <a:cs typeface="Calibri"/>
                <a:sym typeface="Calibri"/>
              </a:rPr>
              <a:t>May be accomplished through asexual or sexual means.</a:t>
            </a:r>
            <a:endParaRPr sz="2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endParaRPr/>
          </a:p>
        </p:txBody>
      </p:sp>
      <p:pic>
        <p:nvPicPr>
          <p:cNvPr id="57" name="Google Shape;57;p8" descr="Figure_01_00_00.jpg"/>
          <p:cNvPicPr preferRelativeResize="0">
            <a:picLocks noGrp="1"/>
          </p:cNvPicPr>
          <p:nvPr>
            <p:ph type="pic" idx="2"/>
          </p:nvPr>
        </p:nvPicPr>
        <p:blipFill rotWithShape="1">
          <a:blip r:embed="rId3">
            <a:alphaModFix/>
          </a:blip>
          <a:srcRect l="-11814" r="-11814"/>
          <a:stretch/>
        </p:blipFill>
        <p:spPr>
          <a:xfrm>
            <a:off x="457199" y="1122386"/>
            <a:ext cx="8062913" cy="3500071"/>
          </a:xfrm>
          <a:prstGeom prst="rect">
            <a:avLst/>
          </a:prstGeom>
          <a:noFill/>
          <a:ln>
            <a:noFill/>
          </a:ln>
        </p:spPr>
      </p:pic>
      <p:sp>
        <p:nvSpPr>
          <p:cNvPr id="58" name="Google Shape;58;p8"/>
          <p:cNvSpPr txBox="1">
            <a:spLocks noGrp="1"/>
          </p:cNvSpPr>
          <p:nvPr>
            <p:ph type="body" idx="1"/>
          </p:nvPr>
        </p:nvSpPr>
        <p:spPr>
          <a:xfrm>
            <a:off x="457200" y="4843982"/>
            <a:ext cx="8062912" cy="1166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600"/>
              <a:buNone/>
            </a:pPr>
            <a:r>
              <a:rPr lang="en-US" sz="1600"/>
              <a:t>Biology is the study of life, and so far, life is restricted to planet Earth.</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5"/>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GROWTH AND DEVELOPMENT</a:t>
            </a:r>
            <a:endParaRPr/>
          </a:p>
        </p:txBody>
      </p:sp>
      <p:sp>
        <p:nvSpPr>
          <p:cNvPr id="228" name="Google Shape;228;p35"/>
          <p:cNvSpPr txBox="1">
            <a:spLocks noGrp="1"/>
          </p:cNvSpPr>
          <p:nvPr>
            <p:ph type="body" idx="1"/>
          </p:nvPr>
        </p:nvSpPr>
        <p:spPr>
          <a:xfrm>
            <a:off x="457200" y="1241778"/>
            <a:ext cx="8062912" cy="4768586"/>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Genes provide specific instructions for cell growth and development.</a:t>
            </a:r>
            <a:endParaRPr/>
          </a:p>
          <a:p>
            <a:pPr marL="0" lvl="0" indent="0" algn="l" rtl="0">
              <a:spcBef>
                <a:spcPts val="1200"/>
              </a:spcBef>
              <a:spcAft>
                <a:spcPts val="0"/>
              </a:spcAft>
              <a:buClr>
                <a:srgbClr val="6CB255"/>
              </a:buClr>
              <a:buSzPts val="2000"/>
              <a:buNone/>
            </a:pPr>
            <a:endParaRPr/>
          </a:p>
        </p:txBody>
      </p:sp>
      <p:pic>
        <p:nvPicPr>
          <p:cNvPr id="229" name="Google Shape;229;p35"/>
          <p:cNvPicPr preferRelativeResize="0"/>
          <p:nvPr/>
        </p:nvPicPr>
        <p:blipFill>
          <a:blip r:embed="rId3">
            <a:alphaModFix/>
          </a:blip>
          <a:stretch>
            <a:fillRect/>
          </a:stretch>
        </p:blipFill>
        <p:spPr>
          <a:xfrm>
            <a:off x="1781863" y="2738101"/>
            <a:ext cx="5580274" cy="32722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6"/>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REGULATION</a:t>
            </a:r>
            <a:endParaRPr/>
          </a:p>
        </p:txBody>
      </p:sp>
      <p:sp>
        <p:nvSpPr>
          <p:cNvPr id="235" name="Google Shape;235;p36"/>
          <p:cNvSpPr txBox="1">
            <a:spLocks noGrp="1"/>
          </p:cNvSpPr>
          <p:nvPr>
            <p:ph type="body" idx="1"/>
          </p:nvPr>
        </p:nvSpPr>
        <p:spPr>
          <a:xfrm>
            <a:off x="457200" y="1230489"/>
            <a:ext cx="8062912" cy="477987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800"/>
              <a:buFont typeface="Arial"/>
              <a:buChar char="•"/>
            </a:pPr>
            <a:r>
              <a:rPr lang="en-US" sz="2800">
                <a:latin typeface="Calibri"/>
                <a:ea typeface="Calibri"/>
                <a:cs typeface="Calibri"/>
                <a:sym typeface="Calibri"/>
              </a:rPr>
              <a:t>Regulatory mechanisms will coordinate internal functions, response to stimuli, and cope with environmental stresses.</a:t>
            </a:r>
            <a:endParaRPr sz="28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7"/>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HOMEOSTASIS</a:t>
            </a:r>
            <a:endParaRPr/>
          </a:p>
        </p:txBody>
      </p:sp>
      <p:sp>
        <p:nvSpPr>
          <p:cNvPr id="241" name="Google Shape;241;p37"/>
          <p:cNvSpPr txBox="1">
            <a:spLocks noGrp="1"/>
          </p:cNvSpPr>
          <p:nvPr>
            <p:ph type="body" idx="1"/>
          </p:nvPr>
        </p:nvSpPr>
        <p:spPr>
          <a:xfrm>
            <a:off x="457200" y="1241778"/>
            <a:ext cx="8062912" cy="4768586"/>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800"/>
              <a:buFont typeface="Arial"/>
              <a:buChar char="•"/>
            </a:pPr>
            <a:r>
              <a:rPr lang="en-US" sz="2800">
                <a:latin typeface="Calibri"/>
                <a:ea typeface="Calibri"/>
                <a:cs typeface="Calibri"/>
                <a:sym typeface="Calibri"/>
              </a:rPr>
              <a:t>Organisms can maintain internal conditions within a narrow range, despite environmental changes.</a:t>
            </a:r>
            <a:endParaRPr sz="2800"/>
          </a:p>
        </p:txBody>
      </p:sp>
      <p:pic>
        <p:nvPicPr>
          <p:cNvPr id="242" name="Google Shape;242;p37"/>
          <p:cNvPicPr preferRelativeResize="0"/>
          <p:nvPr/>
        </p:nvPicPr>
        <p:blipFill>
          <a:blip r:embed="rId3">
            <a:alphaModFix/>
          </a:blip>
          <a:stretch>
            <a:fillRect/>
          </a:stretch>
        </p:blipFill>
        <p:spPr>
          <a:xfrm>
            <a:off x="1897850" y="2314675"/>
            <a:ext cx="5181600" cy="36957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8"/>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ENERGY PROCESSING</a:t>
            </a:r>
            <a:endParaRPr/>
          </a:p>
        </p:txBody>
      </p:sp>
      <p:sp>
        <p:nvSpPr>
          <p:cNvPr id="248" name="Google Shape;248;p38"/>
          <p:cNvSpPr txBox="1">
            <a:spLocks noGrp="1"/>
          </p:cNvSpPr>
          <p:nvPr>
            <p:ph type="body" idx="1"/>
          </p:nvPr>
        </p:nvSpPr>
        <p:spPr>
          <a:xfrm>
            <a:off x="457200" y="1207911"/>
            <a:ext cx="8062912" cy="4802453"/>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All organisms must use a source of energy for their metabolic activities.</a:t>
            </a:r>
            <a:endParaRPr/>
          </a:p>
          <a:p>
            <a:pPr marL="0" lvl="0" indent="0" algn="l" rtl="0">
              <a:lnSpc>
                <a:spcPct val="107000"/>
              </a:lnSpc>
              <a:spcBef>
                <a:spcPts val="800"/>
              </a:spcBef>
              <a:spcAft>
                <a:spcPts val="0"/>
              </a:spcAft>
              <a:buSzPts val="2800"/>
              <a:buFont typeface="Noto Sans Symbols"/>
              <a:buChar char="∙"/>
            </a:pPr>
            <a:r>
              <a:rPr lang="en-US" sz="2800">
                <a:latin typeface="Calibri"/>
                <a:ea typeface="Calibri"/>
                <a:cs typeface="Calibri"/>
                <a:sym typeface="Calibri"/>
              </a:rPr>
              <a:t>Photosynthesis, chemosynthesis, and cellular respiration are the major processes involved.</a:t>
            </a:r>
            <a:endParaRPr sz="2800"/>
          </a:p>
        </p:txBody>
      </p:sp>
      <p:pic>
        <p:nvPicPr>
          <p:cNvPr id="249" name="Google Shape;249;p38"/>
          <p:cNvPicPr preferRelativeResize="0"/>
          <p:nvPr/>
        </p:nvPicPr>
        <p:blipFill>
          <a:blip r:embed="rId3">
            <a:alphaModFix/>
          </a:blip>
          <a:stretch>
            <a:fillRect/>
          </a:stretch>
        </p:blipFill>
        <p:spPr>
          <a:xfrm>
            <a:off x="6169400" y="3145200"/>
            <a:ext cx="2974600" cy="371279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9"/>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LEVELS OF ORGANIZATION OF LIVING THINGS</a:t>
            </a:r>
            <a:endParaRPr/>
          </a:p>
        </p:txBody>
      </p:sp>
      <p:sp>
        <p:nvSpPr>
          <p:cNvPr id="255" name="Google Shape;255;p39"/>
          <p:cNvSpPr txBox="1">
            <a:spLocks noGrp="1"/>
          </p:cNvSpPr>
          <p:nvPr>
            <p:ph type="body" idx="1"/>
          </p:nvPr>
        </p:nvSpPr>
        <p:spPr>
          <a:xfrm>
            <a:off x="457200" y="1230489"/>
            <a:ext cx="8062912" cy="4779875"/>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Atom</a:t>
            </a:r>
            <a:endParaRPr/>
          </a:p>
          <a:p>
            <a:pPr marL="617220" lvl="1" indent="-22860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Smallest unit of matter.</a:t>
            </a:r>
            <a:endParaRPr/>
          </a:p>
          <a:p>
            <a:pPr marL="0" lvl="0" indent="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Molecule</a:t>
            </a:r>
            <a:endParaRPr/>
          </a:p>
          <a:p>
            <a:pPr marL="617220" lvl="1" indent="-22860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At least two atoms held together by chemical bonds.</a:t>
            </a:r>
            <a:endParaRPr/>
          </a:p>
          <a:p>
            <a:pPr marL="0" lvl="0" indent="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Macromolecules</a:t>
            </a:r>
            <a:endParaRPr/>
          </a:p>
          <a:p>
            <a:pPr marL="617220" lvl="1" indent="-22860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Large molecules often formed by polymerization.</a:t>
            </a:r>
            <a:endParaRPr/>
          </a:p>
          <a:p>
            <a:pPr marL="0" lvl="0" indent="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Organelles</a:t>
            </a:r>
            <a:endParaRPr/>
          </a:p>
          <a:p>
            <a:pPr marL="617220" lvl="1" indent="-22860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Small structures that exist in cells.</a:t>
            </a:r>
            <a:endParaRPr/>
          </a:p>
          <a:p>
            <a:pPr marL="0" lvl="0" indent="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Cell</a:t>
            </a:r>
            <a:endParaRPr/>
          </a:p>
          <a:p>
            <a:pPr marL="617220" lvl="1" indent="-22860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Can be prokaryotic or eukaryotic.</a:t>
            </a:r>
            <a:endParaRPr/>
          </a:p>
          <a:p>
            <a:pPr marL="617220" lvl="1" indent="-22860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Smallest fundamental unit of life.</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0"/>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endParaRPr/>
          </a:p>
        </p:txBody>
      </p:sp>
      <p:sp>
        <p:nvSpPr>
          <p:cNvPr id="261" name="Google Shape;261;p40"/>
          <p:cNvSpPr txBox="1">
            <a:spLocks noGrp="1"/>
          </p:cNvSpPr>
          <p:nvPr>
            <p:ph type="body" idx="1"/>
          </p:nvPr>
        </p:nvSpPr>
        <p:spPr>
          <a:xfrm>
            <a:off x="457200" y="1207911"/>
            <a:ext cx="8062912" cy="4802453"/>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Tissue</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Groups of similar cells carrying out similar or related functions.</a:t>
            </a:r>
            <a:endParaRPr/>
          </a:p>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Organ</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Tissues grouped together performing a common function.</a:t>
            </a:r>
            <a:endParaRPr/>
          </a:p>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Organ system</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Consists of functionally related organs.</a:t>
            </a:r>
            <a:endParaRPr/>
          </a:p>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Organism</a:t>
            </a:r>
            <a:endParaRPr/>
          </a:p>
          <a:p>
            <a:pPr marL="674370" lvl="1" indent="-285750" algn="l" rtl="0">
              <a:lnSpc>
                <a:spcPct val="107000"/>
              </a:lnSpc>
              <a:spcBef>
                <a:spcPts val="800"/>
              </a:spcBef>
              <a:spcAft>
                <a:spcPts val="0"/>
              </a:spcAft>
              <a:buSzPts val="2800"/>
              <a:buFont typeface="Arial"/>
              <a:buChar char="•"/>
            </a:pPr>
            <a:r>
              <a:rPr lang="en-US" sz="2800">
                <a:latin typeface="Calibri"/>
                <a:ea typeface="Calibri"/>
                <a:cs typeface="Calibri"/>
                <a:sym typeface="Calibri"/>
              </a:rPr>
              <a:t>Individual living entities.</a:t>
            </a:r>
            <a:endParaRPr sz="28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1"/>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endParaRPr/>
          </a:p>
        </p:txBody>
      </p:sp>
      <p:sp>
        <p:nvSpPr>
          <p:cNvPr id="267" name="Google Shape;267;p41"/>
          <p:cNvSpPr txBox="1">
            <a:spLocks noGrp="1"/>
          </p:cNvSpPr>
          <p:nvPr>
            <p:ph type="body" idx="1"/>
          </p:nvPr>
        </p:nvSpPr>
        <p:spPr>
          <a:xfrm>
            <a:off x="457200" y="1264356"/>
            <a:ext cx="8062912" cy="4746008"/>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Population</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Individuals of a species living within a specific area.</a:t>
            </a:r>
            <a:endParaRPr/>
          </a:p>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Community</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Sum of all populations inhabiting an area.</a:t>
            </a:r>
            <a:endParaRPr/>
          </a:p>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Ecosystem</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All the biotic (living) and abiotic (nonliving) parts of an environment.</a:t>
            </a:r>
            <a:endParaRPr/>
          </a:p>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Biosphere</a:t>
            </a:r>
            <a:endParaRPr/>
          </a:p>
          <a:p>
            <a:pPr marL="674370" lvl="1" indent="-285750" algn="l" rtl="0">
              <a:lnSpc>
                <a:spcPct val="107000"/>
              </a:lnSpc>
              <a:spcBef>
                <a:spcPts val="800"/>
              </a:spcBef>
              <a:spcAft>
                <a:spcPts val="0"/>
              </a:spcAft>
              <a:buSzPts val="2800"/>
              <a:buFont typeface="Arial"/>
              <a:buChar char="•"/>
            </a:pPr>
            <a:r>
              <a:rPr lang="en-US" sz="2800">
                <a:latin typeface="Calibri"/>
                <a:ea typeface="Calibri"/>
                <a:cs typeface="Calibri"/>
                <a:sym typeface="Calibri"/>
              </a:rPr>
              <a:t>Collection of all ecosystems.</a:t>
            </a:r>
            <a:endParaRPr sz="28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Shape 271"/>
        <p:cNvGrpSpPr/>
        <p:nvPr/>
      </p:nvGrpSpPr>
      <p:grpSpPr>
        <a:xfrm>
          <a:off x="0" y="0"/>
          <a:ext cx="0" cy="0"/>
          <a:chOff x="0" y="0"/>
          <a:chExt cx="0" cy="0"/>
        </a:xfrm>
      </p:grpSpPr>
      <p:sp>
        <p:nvSpPr>
          <p:cNvPr id="272" name="Google Shape;272;p42"/>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sz="2400">
                <a:solidFill>
                  <a:srgbClr val="6CB255"/>
                </a:solidFill>
              </a:rPr>
              <a:t>BIOLOGICAL LEVELS OF ORGANIZATION</a:t>
            </a:r>
            <a:endParaRPr/>
          </a:p>
        </p:txBody>
      </p:sp>
      <p:pic>
        <p:nvPicPr>
          <p:cNvPr id="273" name="Google Shape;273;p42"/>
          <p:cNvPicPr preferRelativeResize="0"/>
          <p:nvPr/>
        </p:nvPicPr>
        <p:blipFill rotWithShape="1">
          <a:blip r:embed="rId3">
            <a:alphaModFix/>
          </a:blip>
          <a:srcRect/>
          <a:stretch/>
        </p:blipFill>
        <p:spPr>
          <a:xfrm>
            <a:off x="642938" y="1151738"/>
            <a:ext cx="7443780" cy="5534812"/>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3"/>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THE DIVERSITY OF LIFE</a:t>
            </a:r>
            <a:endParaRPr/>
          </a:p>
        </p:txBody>
      </p:sp>
      <p:sp>
        <p:nvSpPr>
          <p:cNvPr id="279" name="Google Shape;279;p43"/>
          <p:cNvSpPr txBox="1">
            <a:spLocks noGrp="1"/>
          </p:cNvSpPr>
          <p:nvPr>
            <p:ph type="body" idx="1"/>
          </p:nvPr>
        </p:nvSpPr>
        <p:spPr>
          <a:xfrm>
            <a:off x="457200" y="1196622"/>
            <a:ext cx="8062912" cy="4813742"/>
          </a:xfrm>
          <a:prstGeom prst="rect">
            <a:avLst/>
          </a:prstGeom>
          <a:noFill/>
          <a:ln>
            <a:noFill/>
          </a:ln>
        </p:spPr>
        <p:txBody>
          <a:bodyPr spcFirstLastPara="1" wrap="square" lIns="91425" tIns="45700" rIns="91425" bIns="45700" anchor="t" anchorCtr="0">
            <a:noAutofit/>
          </a:bodyPr>
          <a:lstStyle/>
          <a:p>
            <a:pPr marL="11430" lvl="0" indent="-1143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Life has a tremendous amount of diversity.</a:t>
            </a:r>
            <a:endParaRPr/>
          </a:p>
          <a:p>
            <a:pPr marL="11430" lvl="0" indent="-1143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The source of this diversity is evolution.</a:t>
            </a:r>
            <a:endParaRPr/>
          </a:p>
          <a:p>
            <a:pPr marL="11430" lvl="0" indent="-1143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Evolution = process of gradual change during which new species arise from older ones</a:t>
            </a:r>
            <a:endParaRPr/>
          </a:p>
          <a:p>
            <a:pPr marL="11430" lvl="0" indent="-11430" algn="l" rtl="0">
              <a:lnSpc>
                <a:spcPct val="107000"/>
              </a:lnSpc>
              <a:spcBef>
                <a:spcPts val="800"/>
              </a:spcBef>
              <a:spcAft>
                <a:spcPts val="0"/>
              </a:spcAft>
              <a:buSzPts val="2800"/>
              <a:buFont typeface="Courier New"/>
              <a:buChar char="o"/>
            </a:pPr>
            <a:r>
              <a:rPr lang="en-US" sz="2800">
                <a:latin typeface="Calibri"/>
                <a:ea typeface="Calibri"/>
                <a:cs typeface="Calibri"/>
                <a:sym typeface="Calibri"/>
              </a:rPr>
              <a:t>Phylogenetic tree = diagram showing the evolutionary relationships among varying species</a:t>
            </a:r>
            <a:endParaRPr sz="28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4"/>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endParaRPr/>
          </a:p>
        </p:txBody>
      </p:sp>
      <p:pic>
        <p:nvPicPr>
          <p:cNvPr id="285" name="Google Shape;285;p44" descr="Figure_01_02_16.jpg"/>
          <p:cNvPicPr preferRelativeResize="0">
            <a:picLocks noGrp="1"/>
          </p:cNvPicPr>
          <p:nvPr>
            <p:ph type="pic" idx="2"/>
          </p:nvPr>
        </p:nvPicPr>
        <p:blipFill rotWithShape="1">
          <a:blip r:embed="rId3">
            <a:alphaModFix/>
          </a:blip>
          <a:srcRect l="-27748" r="-27748"/>
          <a:stretch/>
        </p:blipFill>
        <p:spPr>
          <a:xfrm>
            <a:off x="457199" y="1122386"/>
            <a:ext cx="8062913" cy="3500071"/>
          </a:xfrm>
          <a:prstGeom prst="rect">
            <a:avLst/>
          </a:prstGeom>
          <a:noFill/>
          <a:ln>
            <a:noFill/>
          </a:ln>
        </p:spPr>
      </p:pic>
      <p:sp>
        <p:nvSpPr>
          <p:cNvPr id="286" name="Google Shape;286;p44"/>
          <p:cNvSpPr txBox="1">
            <a:spLocks noGrp="1"/>
          </p:cNvSpPr>
          <p:nvPr>
            <p:ph type="body" idx="1"/>
          </p:nvPr>
        </p:nvSpPr>
        <p:spPr>
          <a:xfrm>
            <a:off x="457200" y="4843982"/>
            <a:ext cx="8062912" cy="116638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CB255"/>
              </a:buClr>
              <a:buSzPts val="1480"/>
              <a:buNone/>
            </a:pPr>
            <a:r>
              <a:rPr lang="en-US" sz="1480"/>
              <a:t>This phylogenetic tree was constructed by microbiologist Carl Woese using data obtained from sequencing ribosomal RNA genes. The tree shows the separation of living organisms into three domains: Bacteria, Archaea, and Eukarya. Bacteria and Archaea are prokaryotes, single-celled organisms lacking intracellular organelles. (credit: Eric Gaba; NASA Astrobiology Institute)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1.1: THE SCIENCE OF BIOLOGY</a:t>
            </a:r>
            <a:endParaRPr/>
          </a:p>
        </p:txBody>
      </p:sp>
      <p:sp>
        <p:nvSpPr>
          <p:cNvPr id="64" name="Google Shape;64;p9"/>
          <p:cNvSpPr txBox="1">
            <a:spLocks noGrp="1"/>
          </p:cNvSpPr>
          <p:nvPr>
            <p:ph type="body" idx="1"/>
          </p:nvPr>
        </p:nvSpPr>
        <p:spPr>
          <a:xfrm>
            <a:off x="457200" y="1174044"/>
            <a:ext cx="8062912" cy="483632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Biology = the study of living organisms and their interactions</a:t>
            </a:r>
            <a:endParaRPr/>
          </a:p>
          <a:p>
            <a:pPr marL="342900" marR="0" lvl="0" indent="-3429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The discipline of Biology studies life at many different levels.</a:t>
            </a:r>
            <a:endParaRPr/>
          </a:p>
          <a:p>
            <a:pPr marL="742950" marR="0" lvl="1" indent="-28575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Can study life on a microscopic level (bacteria) to an entire ecosystem (impacts of deforestation on the rainforests).</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5"/>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BRANCHES OF BIOLOGICAL STUDY</a:t>
            </a:r>
            <a:endParaRPr/>
          </a:p>
        </p:txBody>
      </p:sp>
      <p:sp>
        <p:nvSpPr>
          <p:cNvPr id="292" name="Google Shape;292;p45"/>
          <p:cNvSpPr txBox="1">
            <a:spLocks noGrp="1"/>
          </p:cNvSpPr>
          <p:nvPr>
            <p:ph type="body" idx="1"/>
          </p:nvPr>
        </p:nvSpPr>
        <p:spPr>
          <a:xfrm>
            <a:off x="457200" y="1207911"/>
            <a:ext cx="8062912" cy="4802453"/>
          </a:xfrm>
          <a:prstGeom prst="rect">
            <a:avLst/>
          </a:prstGeom>
          <a:noFill/>
          <a:ln>
            <a:noFill/>
          </a:ln>
        </p:spPr>
        <p:txBody>
          <a:bodyPr spcFirstLastPara="1" wrap="square" lIns="91425" tIns="45700" rIns="91425" bIns="45700" anchor="t" anchorCtr="0">
            <a:noAutofit/>
          </a:bodyPr>
          <a:lstStyle/>
          <a:p>
            <a:pPr marL="11430" lvl="0" indent="-11430" algn="l" rtl="0">
              <a:lnSpc>
                <a:spcPct val="107000"/>
              </a:lnSpc>
              <a:spcBef>
                <a:spcPts val="0"/>
              </a:spcBef>
              <a:spcAft>
                <a:spcPts val="0"/>
              </a:spcAft>
              <a:buSzPts val="2600"/>
              <a:buFont typeface="Courier New"/>
              <a:buChar char="o"/>
            </a:pPr>
            <a:r>
              <a:rPr lang="en-US" sz="2600">
                <a:latin typeface="Calibri"/>
                <a:ea typeface="Calibri"/>
                <a:cs typeface="Calibri"/>
                <a:sym typeface="Calibri"/>
              </a:rPr>
              <a:t>The scope of biology is broad and therefore contains many branches and subdisciplines.</a:t>
            </a:r>
            <a:endParaRPr/>
          </a:p>
          <a:p>
            <a:pPr marL="11430" lvl="0" indent="-11430" algn="l" rtl="0">
              <a:lnSpc>
                <a:spcPct val="107000"/>
              </a:lnSpc>
              <a:spcBef>
                <a:spcPts val="0"/>
              </a:spcBef>
              <a:spcAft>
                <a:spcPts val="0"/>
              </a:spcAft>
              <a:buSzPts val="2600"/>
              <a:buFont typeface="Courier New"/>
              <a:buChar char="o"/>
            </a:pPr>
            <a:r>
              <a:rPr lang="en-US" sz="2600">
                <a:latin typeface="Calibri"/>
                <a:ea typeface="Calibri"/>
                <a:cs typeface="Calibri"/>
                <a:sym typeface="Calibri"/>
              </a:rPr>
              <a:t>Molecular biology and biochemistry study biological processes at the molecular and chemical level.</a:t>
            </a:r>
            <a:endParaRPr/>
          </a:p>
          <a:p>
            <a:pPr marL="11430" lvl="0" indent="-11430" algn="l" rtl="0">
              <a:lnSpc>
                <a:spcPct val="107000"/>
              </a:lnSpc>
              <a:spcBef>
                <a:spcPts val="0"/>
              </a:spcBef>
              <a:spcAft>
                <a:spcPts val="0"/>
              </a:spcAft>
              <a:buSzPts val="2600"/>
              <a:buFont typeface="Courier New"/>
              <a:buChar char="o"/>
            </a:pPr>
            <a:r>
              <a:rPr lang="en-US" sz="2600">
                <a:latin typeface="Calibri"/>
                <a:ea typeface="Calibri"/>
                <a:cs typeface="Calibri"/>
                <a:sym typeface="Calibri"/>
              </a:rPr>
              <a:t>Microbiology studies the structure and function of single-celled organisms.</a:t>
            </a:r>
            <a:endParaRPr/>
          </a:p>
          <a:p>
            <a:pPr marL="11430" lvl="0" indent="-11430" algn="l" rtl="0">
              <a:lnSpc>
                <a:spcPct val="107000"/>
              </a:lnSpc>
              <a:spcBef>
                <a:spcPts val="0"/>
              </a:spcBef>
              <a:spcAft>
                <a:spcPts val="0"/>
              </a:spcAft>
              <a:buSzPts val="2600"/>
              <a:buFont typeface="Courier New"/>
              <a:buChar char="o"/>
            </a:pPr>
            <a:r>
              <a:rPr lang="en-US" sz="2600">
                <a:latin typeface="Calibri"/>
                <a:ea typeface="Calibri"/>
                <a:cs typeface="Calibri"/>
                <a:sym typeface="Calibri"/>
              </a:rPr>
              <a:t>Neurobiology studies the biology of the nervous system.</a:t>
            </a:r>
            <a:endParaRPr/>
          </a:p>
          <a:p>
            <a:pPr marL="11430" lvl="0" indent="-11430" algn="l" rtl="0">
              <a:lnSpc>
                <a:spcPct val="107000"/>
              </a:lnSpc>
              <a:spcBef>
                <a:spcPts val="0"/>
              </a:spcBef>
              <a:spcAft>
                <a:spcPts val="0"/>
              </a:spcAft>
              <a:buSzPts val="2600"/>
              <a:buFont typeface="Courier New"/>
              <a:buChar char="o"/>
            </a:pPr>
            <a:r>
              <a:rPr lang="en-US" sz="2600">
                <a:latin typeface="Calibri"/>
                <a:ea typeface="Calibri"/>
                <a:cs typeface="Calibri"/>
                <a:sym typeface="Calibri"/>
              </a:rPr>
              <a:t>Paleontology studies life’s history.</a:t>
            </a:r>
            <a:endParaRPr/>
          </a:p>
          <a:p>
            <a:pPr marL="11430" lvl="0" indent="-11430" algn="l" rtl="0">
              <a:lnSpc>
                <a:spcPct val="107000"/>
              </a:lnSpc>
              <a:spcBef>
                <a:spcPts val="0"/>
              </a:spcBef>
              <a:spcAft>
                <a:spcPts val="0"/>
              </a:spcAft>
              <a:buSzPts val="2600"/>
              <a:buFont typeface="Courier New"/>
              <a:buChar char="o"/>
            </a:pPr>
            <a:r>
              <a:rPr lang="en-US" sz="2600">
                <a:latin typeface="Calibri"/>
                <a:ea typeface="Calibri"/>
                <a:cs typeface="Calibri"/>
                <a:sym typeface="Calibri"/>
              </a:rPr>
              <a:t>Zoology studies the form and function of animals.</a:t>
            </a:r>
            <a:endParaRPr/>
          </a:p>
          <a:p>
            <a:pPr marL="11430" lvl="0" indent="-11430" algn="l" rtl="0">
              <a:lnSpc>
                <a:spcPct val="107000"/>
              </a:lnSpc>
              <a:spcBef>
                <a:spcPts val="800"/>
              </a:spcBef>
              <a:spcAft>
                <a:spcPts val="0"/>
              </a:spcAft>
              <a:buSzPts val="2600"/>
              <a:buFont typeface="Courier New"/>
              <a:buChar char="o"/>
            </a:pPr>
            <a:r>
              <a:rPr lang="en-US" sz="2600">
                <a:latin typeface="Calibri"/>
                <a:ea typeface="Calibri"/>
                <a:cs typeface="Calibri"/>
                <a:sym typeface="Calibri"/>
              </a:rPr>
              <a:t>Botany studies the form and function of plants.</a:t>
            </a:r>
            <a:endParaRPr sz="26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6"/>
          <p:cNvSpPr txBox="1">
            <a:spLocks noGrp="1"/>
          </p:cNvSpPr>
          <p:nvPr>
            <p:ph type="body" idx="1"/>
          </p:nvPr>
        </p:nvSpPr>
        <p:spPr>
          <a:xfrm>
            <a:off x="457200" y="4843982"/>
            <a:ext cx="8062800" cy="11664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Clr>
                <a:schemeClr val="dk1"/>
              </a:buClr>
              <a:buSzPts val="1100"/>
              <a:buFont typeface="Arial"/>
              <a:buNone/>
            </a:pPr>
            <a:r>
              <a:rPr lang="en-US" sz="1100" b="1">
                <a:solidFill>
                  <a:srgbClr val="555555"/>
                </a:solidFill>
                <a:highlight>
                  <a:srgbClr val="FFFFFF"/>
                </a:highlight>
              </a:rPr>
              <a:t>Figure 1.20</a:t>
            </a:r>
            <a:r>
              <a:rPr lang="en-US" sz="1100">
                <a:solidFill>
                  <a:srgbClr val="555555"/>
                </a:solidFill>
                <a:highlight>
                  <a:srgbClr val="FFFFFF"/>
                </a:highlight>
              </a:rPr>
              <a:t> Researchers work on excavating dinosaur fossils at a site in Castellón, Spain. (credit: Mario Modesto)</a:t>
            </a:r>
            <a:endParaRPr sz="1100">
              <a:solidFill>
                <a:srgbClr val="555555"/>
              </a:solidFill>
              <a:highlight>
                <a:srgbClr val="FFFFFF"/>
              </a:highlight>
            </a:endParaRPr>
          </a:p>
          <a:p>
            <a:pPr marL="0" lvl="0" indent="0" algn="l" rtl="0">
              <a:spcBef>
                <a:spcPts val="600"/>
              </a:spcBef>
              <a:spcAft>
                <a:spcPts val="0"/>
              </a:spcAft>
              <a:buClr>
                <a:schemeClr val="dk1"/>
              </a:buClr>
              <a:buSzPts val="1100"/>
              <a:buFont typeface="Arial"/>
              <a:buNone/>
            </a:pPr>
            <a:endParaRPr sz="1050">
              <a:solidFill>
                <a:srgbClr val="333333"/>
              </a:solidFill>
              <a:highlight>
                <a:srgbClr val="FFFFFF"/>
              </a:highlight>
            </a:endParaRPr>
          </a:p>
          <a:p>
            <a:pPr marL="0" lvl="0" indent="0" algn="l" rtl="0">
              <a:spcBef>
                <a:spcPts val="600"/>
              </a:spcBef>
              <a:spcAft>
                <a:spcPts val="600"/>
              </a:spcAft>
              <a:buNone/>
            </a:pPr>
            <a:endParaRPr/>
          </a:p>
        </p:txBody>
      </p:sp>
      <p:pic>
        <p:nvPicPr>
          <p:cNvPr id="298" name="Google Shape;298;p46"/>
          <p:cNvPicPr preferRelativeResize="0"/>
          <p:nvPr/>
        </p:nvPicPr>
        <p:blipFill>
          <a:blip r:embed="rId3">
            <a:alphaModFix/>
          </a:blip>
          <a:stretch>
            <a:fillRect/>
          </a:stretch>
        </p:blipFill>
        <p:spPr>
          <a:xfrm>
            <a:off x="1897800" y="626950"/>
            <a:ext cx="5181600" cy="39814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0" descr="Figure_01_01_01ab_DNU.jpg"/>
          <p:cNvPicPr preferRelativeResize="0">
            <a:picLocks noGrp="1"/>
          </p:cNvPicPr>
          <p:nvPr>
            <p:ph type="pic" idx="2"/>
          </p:nvPr>
        </p:nvPicPr>
        <p:blipFill rotWithShape="1">
          <a:blip r:embed="rId3">
            <a:alphaModFix/>
          </a:blip>
          <a:srcRect l="-1127" r="-1127"/>
          <a:stretch/>
        </p:blipFill>
        <p:spPr>
          <a:xfrm>
            <a:off x="457199" y="1122386"/>
            <a:ext cx="8062913" cy="3500071"/>
          </a:xfrm>
          <a:prstGeom prst="rect">
            <a:avLst/>
          </a:prstGeom>
          <a:noFill/>
          <a:ln>
            <a:noFill/>
          </a:ln>
        </p:spPr>
      </p:pic>
      <p:sp>
        <p:nvSpPr>
          <p:cNvPr id="70" name="Google Shape;70;p10"/>
          <p:cNvSpPr txBox="1">
            <a:spLocks noGrp="1"/>
          </p:cNvSpPr>
          <p:nvPr>
            <p:ph type="body" idx="1"/>
          </p:nvPr>
        </p:nvSpPr>
        <p:spPr>
          <a:xfrm>
            <a:off x="457200" y="4843982"/>
            <a:ext cx="8062912" cy="116638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CB255"/>
              </a:buClr>
              <a:buSzPts val="1480"/>
              <a:buNone/>
            </a:pPr>
            <a:r>
              <a:rPr lang="en-US" sz="1480"/>
              <a:t>Formerly called blue-green algae, these </a:t>
            </a:r>
            <a:r>
              <a:rPr lang="en-US" sz="1480">
                <a:solidFill>
                  <a:srgbClr val="6CB255"/>
                </a:solidFill>
              </a:rPr>
              <a:t>(a)</a:t>
            </a:r>
            <a:r>
              <a:rPr lang="en-US" sz="1480"/>
              <a:t> cyanobacteria, shown here at 300x magnification under a light microscope, are some of Earth’s oldest life forms. These </a:t>
            </a:r>
            <a:r>
              <a:rPr lang="en-US" sz="1480">
                <a:solidFill>
                  <a:srgbClr val="6CB255"/>
                </a:solidFill>
              </a:rPr>
              <a:t>(b)</a:t>
            </a:r>
            <a:r>
              <a:rPr lang="en-US" sz="1480"/>
              <a:t> stromatolites along the shores of Lake Thetis in Western Australia are ancient structures formed by the layering of cyanobacteria in shallow waters. (credit a: modification of work by NASA; credit b: modification of work by Ruth Ellison; scale-bar data from Matt Russell)</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75" name="Google Shape;75;p11" descr="Figure_01_01_02.jpg"/>
          <p:cNvPicPr preferRelativeResize="0">
            <a:picLocks noGrp="1"/>
          </p:cNvPicPr>
          <p:nvPr>
            <p:ph type="pic" idx="2"/>
          </p:nvPr>
        </p:nvPicPr>
        <p:blipFill rotWithShape="1">
          <a:blip r:embed="rId3">
            <a:alphaModFix/>
          </a:blip>
          <a:srcRect l="-33634" r="-33634"/>
          <a:stretch/>
        </p:blipFill>
        <p:spPr>
          <a:xfrm>
            <a:off x="457199" y="1122386"/>
            <a:ext cx="8062913" cy="3500071"/>
          </a:xfrm>
          <a:prstGeom prst="rect">
            <a:avLst/>
          </a:prstGeom>
          <a:noFill/>
          <a:ln>
            <a:noFill/>
          </a:ln>
        </p:spPr>
      </p:pic>
      <p:sp>
        <p:nvSpPr>
          <p:cNvPr id="76" name="Google Shape;76;p11"/>
          <p:cNvSpPr txBox="1">
            <a:spLocks noGrp="1"/>
          </p:cNvSpPr>
          <p:nvPr>
            <p:ph type="body" idx="1"/>
          </p:nvPr>
        </p:nvSpPr>
        <p:spPr>
          <a:xfrm>
            <a:off x="457200" y="4843982"/>
            <a:ext cx="8062912" cy="1166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600"/>
              <a:buNone/>
            </a:pPr>
            <a:r>
              <a:rPr lang="en-US" sz="1600" i="1"/>
              <a:t>Escherichia coli </a:t>
            </a:r>
            <a:r>
              <a:rPr lang="en-US" sz="1600"/>
              <a:t>(</a:t>
            </a:r>
            <a:r>
              <a:rPr lang="en-US" sz="1600" i="1"/>
              <a:t>E. coli</a:t>
            </a:r>
            <a:r>
              <a:rPr lang="en-US" sz="1600"/>
              <a:t>) bacteria, seen in this scanning electron micrograph, are normal residents of our digestive tracts that aid in the absorption of vitamin K and other nutrients. However, virulent strains are sometimes responsible for disease outbreaks. (credit: Eric Erbe, digital colorization by Christopher Pooley, both of USDA, ARS, EMU)</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2"/>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THE PROCESS OF SCIENCE</a:t>
            </a:r>
            <a:endParaRPr/>
          </a:p>
        </p:txBody>
      </p:sp>
      <p:sp>
        <p:nvSpPr>
          <p:cNvPr id="82" name="Google Shape;82;p12"/>
          <p:cNvSpPr txBox="1">
            <a:spLocks noGrp="1"/>
          </p:cNvSpPr>
          <p:nvPr>
            <p:ph type="body" idx="1"/>
          </p:nvPr>
        </p:nvSpPr>
        <p:spPr>
          <a:xfrm>
            <a:off x="457200" y="1196622"/>
            <a:ext cx="8062912" cy="4813742"/>
          </a:xfrm>
          <a:prstGeom prst="rect">
            <a:avLst/>
          </a:prstGeom>
          <a:noFill/>
          <a:ln>
            <a:noFill/>
          </a:ln>
        </p:spPr>
        <p:txBody>
          <a:bodyPr spcFirstLastPara="1" wrap="square" lIns="91425" tIns="45700" rIns="91425" bIns="45700" anchor="t" anchorCtr="0">
            <a:noAutofit/>
          </a:bodyPr>
          <a:lstStyle/>
          <a:p>
            <a:pPr marL="11430" lvl="0" indent="-1143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Science = knowledge that covers general truths or the operation of general laws, especially when acquired and tested by the scientific method</a:t>
            </a:r>
            <a:endParaRPr/>
          </a:p>
          <a:p>
            <a:pPr marL="11430" lvl="0" indent="-1143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Scientific method = a method of research with defined steps that include experiments and careful observation</a:t>
            </a:r>
            <a:endParaRPr/>
          </a:p>
          <a:p>
            <a:pPr marL="11430" lvl="0" indent="-1143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Hypothesis = a suggested explanation for an event, which one can test</a:t>
            </a:r>
            <a:endParaRPr/>
          </a:p>
          <a:p>
            <a:pPr marL="11430" lvl="0" indent="-11430" algn="l" rtl="0">
              <a:lnSpc>
                <a:spcPct val="107000"/>
              </a:lnSpc>
              <a:spcBef>
                <a:spcPts val="800"/>
              </a:spcBef>
              <a:spcAft>
                <a:spcPts val="0"/>
              </a:spcAft>
              <a:buSzPts val="2800"/>
              <a:buFont typeface="Courier New"/>
              <a:buChar char="o"/>
            </a:pPr>
            <a:r>
              <a:rPr lang="en-US" sz="2800">
                <a:latin typeface="Calibri"/>
                <a:ea typeface="Calibri"/>
                <a:cs typeface="Calibri"/>
                <a:sym typeface="Calibri"/>
              </a:rPr>
              <a:t>Theory = a tested and confirmed explanation for observations or phenomena</a:t>
            </a:r>
            <a:endParaRPr sz="2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3"/>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NATURAL SCIENCES</a:t>
            </a:r>
            <a:endParaRPr/>
          </a:p>
        </p:txBody>
      </p:sp>
      <p:sp>
        <p:nvSpPr>
          <p:cNvPr id="88" name="Google Shape;88;p13"/>
          <p:cNvSpPr txBox="1">
            <a:spLocks noGrp="1"/>
          </p:cNvSpPr>
          <p:nvPr>
            <p:ph type="body" idx="1"/>
          </p:nvPr>
        </p:nvSpPr>
        <p:spPr>
          <a:xfrm>
            <a:off x="457200" y="1241778"/>
            <a:ext cx="8062912" cy="4768586"/>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Fields of study that attempt to comprehend the nature of the universe and natural phenomena.</a:t>
            </a:r>
            <a:endParaRPr/>
          </a:p>
          <a:p>
            <a:pPr marL="0" lvl="0" indent="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Life sciences: studies living things</a:t>
            </a:r>
            <a:endParaRPr/>
          </a:p>
          <a:p>
            <a:pPr marL="617220" lvl="1" indent="-228600" algn="l" rtl="0">
              <a:lnSpc>
                <a:spcPct val="107000"/>
              </a:lnSpc>
              <a:spcBef>
                <a:spcPts val="600"/>
              </a:spcBef>
              <a:spcAft>
                <a:spcPts val="0"/>
              </a:spcAft>
              <a:buSzPts val="2600"/>
              <a:buFont typeface="Noto Sans Symbols"/>
              <a:buChar char="∙"/>
            </a:pPr>
            <a:r>
              <a:rPr lang="en-US" sz="2600">
                <a:latin typeface="Calibri"/>
                <a:ea typeface="Calibri"/>
                <a:cs typeface="Calibri"/>
                <a:sym typeface="Calibri"/>
              </a:rPr>
              <a:t>Includes general biology, cell biology, botany, zoology, etc.</a:t>
            </a:r>
            <a:endParaRPr/>
          </a:p>
          <a:p>
            <a:pPr marL="0" lvl="0" indent="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Physical sciences: studies nonliving matter</a:t>
            </a:r>
            <a:endParaRPr/>
          </a:p>
          <a:p>
            <a:pPr marL="617220" lvl="1" indent="-228600" algn="l" rtl="0">
              <a:lnSpc>
                <a:spcPct val="107000"/>
              </a:lnSpc>
              <a:spcBef>
                <a:spcPts val="600"/>
              </a:spcBef>
              <a:spcAft>
                <a:spcPts val="0"/>
              </a:spcAft>
              <a:buSzPts val="2600"/>
              <a:buFont typeface="Noto Sans Symbols"/>
              <a:buChar char="∙"/>
            </a:pPr>
            <a:r>
              <a:rPr lang="en-US" sz="2600">
                <a:latin typeface="Calibri"/>
                <a:ea typeface="Calibri"/>
                <a:cs typeface="Calibri"/>
                <a:sym typeface="Calibri"/>
              </a:rPr>
              <a:t>Includes astronomy, geology, chemistry, and physics.</a:t>
            </a:r>
            <a:endParaRPr/>
          </a:p>
          <a:p>
            <a:pPr marL="0" lvl="0" indent="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Interdisciplinary: combined studies</a:t>
            </a:r>
            <a:endParaRPr/>
          </a:p>
          <a:p>
            <a:pPr marL="731520" lvl="1" indent="-342900" algn="l" rtl="0">
              <a:lnSpc>
                <a:spcPct val="107000"/>
              </a:lnSpc>
              <a:spcBef>
                <a:spcPts val="800"/>
              </a:spcBef>
              <a:spcAft>
                <a:spcPts val="0"/>
              </a:spcAft>
              <a:buSzPts val="2600"/>
              <a:buFont typeface="Arial"/>
              <a:buChar char="•"/>
            </a:pPr>
            <a:r>
              <a:rPr lang="en-US" sz="2600">
                <a:latin typeface="Calibri"/>
                <a:ea typeface="Calibri"/>
                <a:cs typeface="Calibri"/>
                <a:sym typeface="Calibri"/>
              </a:rPr>
              <a:t>Includes biochemistry, biophysics, environmental science, etc.</a:t>
            </a:r>
            <a:endParaRPr sz="26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SCIENTIFIC REASONING</a:t>
            </a:r>
            <a:endParaRPr/>
          </a:p>
        </p:txBody>
      </p:sp>
      <p:sp>
        <p:nvSpPr>
          <p:cNvPr id="94" name="Google Shape;94;p14"/>
          <p:cNvSpPr txBox="1">
            <a:spLocks noGrp="1"/>
          </p:cNvSpPr>
          <p:nvPr>
            <p:ph type="body" idx="1"/>
          </p:nvPr>
        </p:nvSpPr>
        <p:spPr>
          <a:xfrm>
            <a:off x="457199" y="1219200"/>
            <a:ext cx="8144933" cy="5397474"/>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Curiosity and inquiry are the driving forces behind science.</a:t>
            </a:r>
            <a:endParaRPr/>
          </a:p>
          <a:p>
            <a:pPr marL="0" lvl="0" indent="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Methods of logical thinking…</a:t>
            </a:r>
            <a:endParaRPr/>
          </a:p>
          <a:p>
            <a:pPr marL="617220" lvl="1" indent="-22860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Inductive reasoning</a:t>
            </a:r>
            <a:endParaRPr/>
          </a:p>
          <a:p>
            <a:pPr marL="1143000" lvl="2" indent="-228600" algn="l" rtl="0">
              <a:lnSpc>
                <a:spcPct val="107000"/>
              </a:lnSpc>
              <a:spcBef>
                <a:spcPts val="0"/>
              </a:spcBef>
              <a:spcAft>
                <a:spcPts val="0"/>
              </a:spcAft>
              <a:buSzPts val="2600"/>
              <a:buFont typeface="Courier New"/>
              <a:buChar char="o"/>
            </a:pPr>
            <a:r>
              <a:rPr lang="en-US" sz="2600">
                <a:latin typeface="Calibri"/>
                <a:ea typeface="Calibri"/>
                <a:cs typeface="Calibri"/>
                <a:sym typeface="Calibri"/>
              </a:rPr>
              <a:t>Uses related observations to arrive at a general conclusion.</a:t>
            </a:r>
            <a:endParaRPr/>
          </a:p>
          <a:p>
            <a:pPr marL="1143000" lvl="2" indent="-228600" algn="l" rtl="0">
              <a:lnSpc>
                <a:spcPct val="107000"/>
              </a:lnSpc>
              <a:spcBef>
                <a:spcPts val="0"/>
              </a:spcBef>
              <a:spcAft>
                <a:spcPts val="0"/>
              </a:spcAft>
              <a:buSzPts val="2600"/>
              <a:buFont typeface="Courier New"/>
              <a:buChar char="o"/>
            </a:pPr>
            <a:r>
              <a:rPr lang="en-US" sz="2600">
                <a:latin typeface="Calibri"/>
                <a:ea typeface="Calibri"/>
                <a:cs typeface="Calibri"/>
                <a:sym typeface="Calibri"/>
              </a:rPr>
              <a:t>Common in descriptive sciences.</a:t>
            </a:r>
            <a:endParaRPr/>
          </a:p>
          <a:p>
            <a:pPr marL="1143000" lvl="2" indent="-228600" algn="l" rtl="0">
              <a:spcBef>
                <a:spcPts val="0"/>
              </a:spcBef>
              <a:spcAft>
                <a:spcPts val="0"/>
              </a:spcAft>
              <a:buSzPts val="2600"/>
              <a:buFont typeface="Courier New"/>
              <a:buChar char="o"/>
            </a:pPr>
            <a:r>
              <a:rPr lang="en-US" sz="2600">
                <a:latin typeface="Calibri"/>
                <a:ea typeface="Calibri"/>
                <a:cs typeface="Calibri"/>
                <a:sym typeface="Calibri"/>
              </a:rPr>
              <a:t>Involves formulating generalizations inferred from careful observations and analyzing large amounts of data.</a:t>
            </a:r>
            <a:endParaRPr/>
          </a:p>
          <a:p>
            <a:pPr marL="1143000" lvl="2" indent="-228600" algn="l" rtl="0">
              <a:spcBef>
                <a:spcPts val="800"/>
              </a:spcBef>
              <a:spcAft>
                <a:spcPts val="0"/>
              </a:spcAft>
              <a:buSzPts val="2600"/>
              <a:buFont typeface="Courier New"/>
              <a:buChar char="o"/>
            </a:pPr>
            <a:r>
              <a:rPr lang="en-US" sz="2600">
                <a:latin typeface="Calibri"/>
                <a:ea typeface="Calibri"/>
                <a:cs typeface="Calibri"/>
                <a:sym typeface="Calibri"/>
              </a:rPr>
              <a:t>Reach a general conclusion from several specific observations.</a:t>
            </a:r>
            <a:endParaRPr sz="2600"/>
          </a:p>
        </p:txBody>
      </p:sp>
    </p:spTree>
  </p:cSld>
  <p:clrMapOvr>
    <a:masterClrMapping/>
  </p:clrMapOvr>
</p:sld>
</file>

<file path=ppt/theme/theme1.xml><?xml version="1.0" encoding="utf-8"?>
<a:theme xmlns:a="http://schemas.openxmlformats.org/drawingml/2006/main" name="Essential">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1744</Words>
  <Application>Microsoft Office PowerPoint</Application>
  <PresentationFormat>On-screen Show (4:3)</PresentationFormat>
  <Paragraphs>186</Paragraphs>
  <Slides>41</Slides>
  <Notes>41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Calibri</vt:lpstr>
      <vt:lpstr>Courier New</vt:lpstr>
      <vt:lpstr>Arial Black</vt:lpstr>
      <vt:lpstr>Noto Sans Symbols</vt:lpstr>
      <vt:lpstr>Arial</vt:lpstr>
      <vt:lpstr>Essential</vt:lpstr>
      <vt:lpstr>PowerPoint Presentation</vt:lpstr>
      <vt:lpstr>INTRODUCTION</vt:lpstr>
      <vt:lpstr>PowerPoint Presentation</vt:lpstr>
      <vt:lpstr>1.1: THE SCIENCE OF BIOLOGY</vt:lpstr>
      <vt:lpstr>PowerPoint Presentation</vt:lpstr>
      <vt:lpstr>PowerPoint Presentation</vt:lpstr>
      <vt:lpstr>THE PROCESS OF SCIENCE</vt:lpstr>
      <vt:lpstr>NATURAL SCIENCES</vt:lpstr>
      <vt:lpstr>SCIENTIFIC REASONING</vt:lpstr>
      <vt:lpstr>PowerPoint Presentation</vt:lpstr>
      <vt:lpstr>SCIENTIFIC REASONING</vt:lpstr>
      <vt:lpstr>PowerPoint Presentation</vt:lpstr>
      <vt:lpstr>THE SCIENTIFIC METHOD</vt:lpstr>
      <vt:lpstr>PowerPoint Presentation</vt:lpstr>
      <vt:lpstr>PowerPoint Presentation</vt:lpstr>
      <vt:lpstr>THE SCIENTIFIC METHOD</vt:lpstr>
      <vt:lpstr>TWO TYPES OF SCIENCE: BASIC SCIENCE AND APPLIED SCIENCE</vt:lpstr>
      <vt:lpstr>PowerPoint Presentation</vt:lpstr>
      <vt:lpstr>PowerPoint Presentation</vt:lpstr>
      <vt:lpstr>REPORTING SCIENTIFIC WORK</vt:lpstr>
      <vt:lpstr>PowerPoint Presentation</vt:lpstr>
      <vt:lpstr>PROCESS OF SCIENCE: PEER REVIEW</vt:lpstr>
      <vt:lpstr>1.2: THEMES AND CONCEPTS IN BIOLOGY</vt:lpstr>
      <vt:lpstr>ORDER</vt:lpstr>
      <vt:lpstr>Order (cont.)</vt:lpstr>
      <vt:lpstr>RESPONSE TO STIMULI (SENSITIVITY)</vt:lpstr>
      <vt:lpstr>Response to Stimuli (cont.)</vt:lpstr>
      <vt:lpstr>Response to Stimuli (cont.)</vt:lpstr>
      <vt:lpstr>REPRODUCTION</vt:lpstr>
      <vt:lpstr>GROWTH AND DEVELOPMENT</vt:lpstr>
      <vt:lpstr>REGULATION</vt:lpstr>
      <vt:lpstr>HOMEOSTASIS</vt:lpstr>
      <vt:lpstr>ENERGY PROCESSING</vt:lpstr>
      <vt:lpstr>LEVELS OF ORGANIZATION OF LIVING THINGS</vt:lpstr>
      <vt:lpstr>PowerPoint Presentation</vt:lpstr>
      <vt:lpstr>PowerPoint Presentation</vt:lpstr>
      <vt:lpstr>BIOLOGICAL LEVELS OF ORGANIZATION</vt:lpstr>
      <vt:lpstr>THE DIVERSITY OF LIFE</vt:lpstr>
      <vt:lpstr>PowerPoint Presentation</vt:lpstr>
      <vt:lpstr>BRANCHES OF BIOLOGICAL STUDY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Shaun</dc:creator>
  <cp:lastModifiedBy>Shaun</cp:lastModifiedBy>
  <cp:revision>2</cp:revision>
  <dcterms:modified xsi:type="dcterms:W3CDTF">2019-08-13T01:41:43Z</dcterms:modified>
</cp:coreProperties>
</file>