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6858000" cx="9144000"/>
  <p:notesSz cx="6858000" cy="9144000"/>
  <p:embeddedFontLst>
    <p:embeddedFont>
      <p:font typeface="Arial Black"/>
      <p:regular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Sanhita Gupt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font" Target="fonts/ArialBlack-regular.fntdata"/><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9-05-26T19:00:00.065">
    <p:pos x="6000" y="0"/>
    <p:text>Hi AJ, are we going to add anymore text to the existing slides or more slides to this chapter?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Google Shape;42;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 name="Google Shape;43;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 name="Shape 49"/>
        <p:cNvGrpSpPr/>
        <p:nvPr/>
      </p:nvGrpSpPr>
      <p:grpSpPr>
        <a:xfrm>
          <a:off x="0" y="0"/>
          <a:ext cx="0" cy="0"/>
          <a:chOff x="0" y="0"/>
          <a:chExt cx="0" cy="0"/>
        </a:xfrm>
      </p:grpSpPr>
      <p:sp>
        <p:nvSpPr>
          <p:cNvPr id="50" name="Google Shape;50;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 name="Google Shape;5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6" name="Shape 266"/>
        <p:cNvGrpSpPr/>
        <p:nvPr/>
      </p:nvGrpSpPr>
      <p:grpSpPr>
        <a:xfrm>
          <a:off x="0" y="0"/>
          <a:ext cx="0" cy="0"/>
          <a:chOff x="0" y="0"/>
          <a:chExt cx="0" cy="0"/>
        </a:xfrm>
      </p:grpSpPr>
      <p:sp>
        <p:nvSpPr>
          <p:cNvPr id="267" name="Google Shape;267;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 name="Google Shape;6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a9e5c29f5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a9e5c29f5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 name="Google Shape;79;g5a9e5c29f5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p:cSld name="Title Slide">
    <p:spTree>
      <p:nvGrpSpPr>
        <p:cNvPr id="15" name="Shape 15"/>
        <p:cNvGrpSpPr/>
        <p:nvPr/>
      </p:nvGrpSpPr>
      <p:grpSpPr>
        <a:xfrm>
          <a:off x="0" y="0"/>
          <a:ext cx="0" cy="0"/>
          <a:chOff x="0" y="0"/>
          <a:chExt cx="0" cy="0"/>
        </a:xfrm>
      </p:grpSpPr>
      <p:sp>
        <p:nvSpPr>
          <p:cNvPr id="16" name="Google Shape;16;p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nvSpPr>
        <p:spPr>
          <a:xfrm>
            <a:off x="0" y="789677"/>
            <a:ext cx="9144000" cy="7091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6CB255"/>
              </a:buClr>
              <a:buSzPts val="3500"/>
              <a:buFont typeface="Arial Black"/>
              <a:buNone/>
            </a:pPr>
            <a:r>
              <a:rPr b="0" i="0" lang="en-US" sz="3500" u="none" cap="none" strike="noStrike">
                <a:solidFill>
                  <a:srgbClr val="6CB255"/>
                </a:solidFill>
                <a:latin typeface="Arial Black"/>
                <a:ea typeface="Arial Black"/>
                <a:cs typeface="Arial Black"/>
                <a:sym typeface="Arial Black"/>
              </a:rPr>
              <a:t>COLLEGE PHYSICS</a:t>
            </a:r>
            <a:endParaRPr/>
          </a:p>
          <a:p>
            <a:pPr indent="0" lvl="0" marL="0" marR="0" rtl="0" algn="ctr">
              <a:spcBef>
                <a:spcPts val="0"/>
              </a:spcBef>
              <a:spcAft>
                <a:spcPts val="0"/>
              </a:spcAft>
              <a:buClr>
                <a:srgbClr val="6CB255"/>
              </a:buClr>
              <a:buSzPts val="1800"/>
              <a:buFont typeface="Arial Black"/>
              <a:buNone/>
            </a:pPr>
            <a:r>
              <a:t/>
            </a:r>
            <a:endParaRPr b="0" i="0" sz="1800" u="none" cap="none" strike="noStrike">
              <a:solidFill>
                <a:srgbClr val="EAF1DD"/>
              </a:solidFill>
              <a:latin typeface="Arial"/>
              <a:ea typeface="Arial"/>
              <a:cs typeface="Arial"/>
              <a:sym typeface="Arial"/>
            </a:endParaRPr>
          </a:p>
          <a:p>
            <a:pPr indent="0" lvl="0" marL="0" marR="0" rtl="0" algn="ctr">
              <a:spcBef>
                <a:spcPts val="0"/>
              </a:spcBef>
              <a:spcAft>
                <a:spcPts val="0"/>
              </a:spcAft>
              <a:buClr>
                <a:srgbClr val="212F62"/>
              </a:buClr>
              <a:buSzPts val="2000"/>
              <a:buFont typeface="Arial"/>
              <a:buNone/>
            </a:pPr>
            <a:r>
              <a:rPr b="1" i="0" lang="en-US" sz="2000" u="none" cap="none" strike="noStrike">
                <a:solidFill>
                  <a:srgbClr val="212F62"/>
                </a:solidFill>
                <a:latin typeface="Arial"/>
                <a:ea typeface="Arial"/>
                <a:cs typeface="Arial"/>
                <a:sym typeface="Arial"/>
              </a:rPr>
              <a:t>Chapter # Chapter Title</a:t>
            </a:r>
            <a:endParaRPr/>
          </a:p>
          <a:p>
            <a:pPr indent="0" lvl="0" marL="0" marR="0" rtl="0" algn="ctr">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PowerPoint Image Slideshow</a:t>
            </a:r>
            <a:endParaRPr/>
          </a:p>
        </p:txBody>
      </p:sp>
      <p:pic>
        <p:nvPicPr>
          <p:cNvPr descr="medium_covers_Page_2.png" id="19" name="Google Shape;19;p2"/>
          <p:cNvPicPr preferRelativeResize="0"/>
          <p:nvPr/>
        </p:nvPicPr>
        <p:blipFill rotWithShape="1">
          <a:blip r:embed="rId2">
            <a:alphaModFix/>
          </a:blip>
          <a:srcRect b="0" l="0" r="0" t="0"/>
          <a:stretch/>
        </p:blipFill>
        <p:spPr>
          <a:xfrm>
            <a:off x="3562758" y="2517424"/>
            <a:ext cx="2010682" cy="2603836"/>
          </a:xfrm>
          <a:prstGeom prst="rect">
            <a:avLst/>
          </a:prstGeom>
          <a:noFill/>
          <a:ln>
            <a:noFill/>
          </a:ln>
          <a:effectLst>
            <a:reflection blurRad="0" dir="0" dist="0" endA="300" endPos="35000" fadeDir="5400000" kx="0" rotWithShape="0" algn="bl" stA="52000" stPos="0" sy="-100000" ky="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showMasterSp="0">
  <p:cSld name="Title and Content">
    <p:spTree>
      <p:nvGrpSpPr>
        <p:cNvPr id="20" name="Shape 20"/>
        <p:cNvGrpSpPr/>
        <p:nvPr/>
      </p:nvGrpSpPr>
      <p:grpSpPr>
        <a:xfrm>
          <a:off x="0" y="0"/>
          <a:ext cx="0" cy="0"/>
          <a:chOff x="0" y="0"/>
          <a:chExt cx="0" cy="0"/>
        </a:xfrm>
      </p:grpSpPr>
      <p:sp>
        <p:nvSpPr>
          <p:cNvPr id="21" name="Google Shape;21;p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2" type="sldNum"/>
          </p:nvPr>
        </p:nvSpPr>
        <p:spPr>
          <a:xfrm rot="-5400000">
            <a:off x="8044814" y="683895"/>
            <a:ext cx="131572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4" name="Google Shape;24;p3"/>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6CB25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p:nvPr>
            <p:ph idx="2" type="pic"/>
          </p:nvPr>
        </p:nvSpPr>
        <p:spPr>
          <a:xfrm>
            <a:off x="457199" y="1122386"/>
            <a:ext cx="8062913" cy="3500071"/>
          </a:xfrm>
          <a:prstGeom prst="rect">
            <a:avLst/>
          </a:prstGeom>
          <a:noFill/>
          <a:ln>
            <a:noFill/>
          </a:ln>
        </p:spPr>
        <p:txBody>
          <a:bodyPr anchorCtr="0" anchor="t" bIns="45700" lIns="91425" spcFirstLastPara="1" rIns="91425" wrap="square" tIns="45700">
            <a:noAutofit/>
          </a:bodyPr>
          <a:lstStyle>
            <a:lvl1pPr lvl="0" marR="0" rtl="0" algn="l">
              <a:spcBef>
                <a:spcPts val="400"/>
              </a:spcBef>
              <a:spcAft>
                <a:spcPts val="0"/>
              </a:spcAft>
              <a:buClr>
                <a:srgbClr val="6CB255"/>
              </a:buClr>
              <a:buSzPts val="2000"/>
              <a:buFont typeface="Arial"/>
              <a:buNone/>
              <a:defRPr b="0" i="0" sz="2000" u="none" cap="none" strike="noStrike">
                <a:solidFill>
                  <a:schemeClr val="dk1"/>
                </a:solidFill>
                <a:latin typeface="Arial"/>
                <a:ea typeface="Arial"/>
                <a:cs typeface="Arial"/>
                <a:sym typeface="Arial"/>
              </a:defRPr>
            </a:lvl1pPr>
            <a:lvl2pPr lvl="1" marR="0" rtl="0" algn="l">
              <a:spcBef>
                <a:spcPts val="600"/>
              </a:spcBef>
              <a:spcAft>
                <a:spcPts val="0"/>
              </a:spcAft>
              <a:buClr>
                <a:srgbClr val="6CB255"/>
              </a:buClr>
              <a:buSzPts val="2000"/>
              <a:buFont typeface="Arial"/>
              <a:buChar char="•"/>
              <a:defRPr b="0" i="0" sz="2000" u="none" cap="none" strike="noStrike">
                <a:solidFill>
                  <a:srgbClr val="000000"/>
                </a:solidFill>
                <a:latin typeface="Arial"/>
                <a:ea typeface="Arial"/>
                <a:cs typeface="Arial"/>
                <a:sym typeface="Arial"/>
              </a:defRPr>
            </a:lvl2pPr>
            <a:lvl3pPr lvl="2"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3pPr>
            <a:lvl4pPr lvl="3"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4pPr>
            <a:lvl5pPr lvl="4"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5pPr>
            <a:lvl6pPr lvl="5"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lvl="6"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lvl="7"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lvl="8"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26" name="Google Shape;26;p3"/>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Clr>
                <a:srgbClr val="6CB255"/>
              </a:buClr>
              <a:buSzPts val="2000"/>
              <a:buNone/>
              <a:defRPr>
                <a:solidFill>
                  <a:srgbClr val="000000"/>
                </a:solidFill>
              </a:defRPr>
            </a:lvl1pPr>
            <a:lvl2pPr indent="-355600" lvl="1" marL="914400" algn="l">
              <a:spcBef>
                <a:spcPts val="600"/>
              </a:spcBef>
              <a:spcAft>
                <a:spcPts val="0"/>
              </a:spcAft>
              <a:buClr>
                <a:srgbClr val="6CB255"/>
              </a:buClr>
              <a:buSzPts val="2000"/>
              <a:buFont typeface="Arial Black"/>
              <a:buAutoNum type="alphaLcParenR"/>
              <a:defRPr>
                <a:solidFill>
                  <a:schemeClr val="dk1"/>
                </a:solidFill>
              </a:defRPr>
            </a:lvl2pPr>
            <a:lvl3pPr indent="-342900" lvl="2" marL="1371600" algn="l">
              <a:spcBef>
                <a:spcPts val="360"/>
              </a:spcBef>
              <a:spcAft>
                <a:spcPts val="0"/>
              </a:spcAft>
              <a:buClr>
                <a:srgbClr val="6CB255"/>
              </a:buClr>
              <a:buSzPts val="1800"/>
              <a:buFont typeface="Arial Black"/>
              <a:buAutoNum type="alphaLcParenR"/>
              <a:defRPr>
                <a:solidFill>
                  <a:schemeClr val="dk1"/>
                </a:solidFill>
              </a:defRPr>
            </a:lvl3pPr>
            <a:lvl4pPr indent="-342900" lvl="3" marL="1828800" algn="l">
              <a:spcBef>
                <a:spcPts val="360"/>
              </a:spcBef>
              <a:spcAft>
                <a:spcPts val="0"/>
              </a:spcAft>
              <a:buClr>
                <a:srgbClr val="6CB255"/>
              </a:buClr>
              <a:buSzPts val="1800"/>
              <a:buFont typeface="Arial Black"/>
              <a:buAutoNum type="alphaLcParenR"/>
              <a:defRPr>
                <a:solidFill>
                  <a:schemeClr val="dk1"/>
                </a:solidFill>
              </a:defRPr>
            </a:lvl4pPr>
            <a:lvl5pPr indent="-342900" lvl="4" marL="2286000" algn="l">
              <a:spcBef>
                <a:spcPts val="360"/>
              </a:spcBef>
              <a:spcAft>
                <a:spcPts val="0"/>
              </a:spcAft>
              <a:buClr>
                <a:srgbClr val="6CB255"/>
              </a:buClr>
              <a:buSzPts val="1800"/>
              <a:buFont typeface="Arial Black"/>
              <a:buAutoNum type="alphaLcParenR"/>
              <a:defRPr>
                <a:solidFill>
                  <a:schemeClr val="dk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showMasterSp="0">
  <p:cSld name="Two Content">
    <p:spTree>
      <p:nvGrpSpPr>
        <p:cNvPr id="27" name="Shape 27"/>
        <p:cNvGrpSpPr/>
        <p:nvPr/>
      </p:nvGrpSpPr>
      <p:grpSpPr>
        <a:xfrm>
          <a:off x="0" y="0"/>
          <a:ext cx="0" cy="0"/>
          <a:chOff x="0" y="0"/>
          <a:chExt cx="0" cy="0"/>
        </a:xfrm>
      </p:grpSpPr>
      <p:sp>
        <p:nvSpPr>
          <p:cNvPr id="28" name="Google Shape;28;p4"/>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6CB25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2" type="sldNum"/>
          </p:nvPr>
        </p:nvSpPr>
        <p:spPr>
          <a:xfrm rot="-5400000">
            <a:off x="8044814" y="683895"/>
            <a:ext cx="131572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2" name="Google Shape;32;p4"/>
          <p:cNvSpPr/>
          <p:nvPr>
            <p:ph idx="2" type="pic"/>
          </p:nvPr>
        </p:nvSpPr>
        <p:spPr>
          <a:xfrm>
            <a:off x="457199" y="1107618"/>
            <a:ext cx="4031619" cy="4607689"/>
          </a:xfrm>
          <a:prstGeom prst="rect">
            <a:avLst/>
          </a:prstGeom>
          <a:noFill/>
          <a:ln>
            <a:noFill/>
          </a:ln>
        </p:spPr>
        <p:txBody>
          <a:bodyPr anchorCtr="0" anchor="t" bIns="45700" lIns="91425" spcFirstLastPara="1" rIns="91425" wrap="square" tIns="45700">
            <a:noAutofit/>
          </a:bodyPr>
          <a:lstStyle>
            <a:lvl1pPr lvl="0" marR="0" rtl="0" algn="l">
              <a:spcBef>
                <a:spcPts val="400"/>
              </a:spcBef>
              <a:spcAft>
                <a:spcPts val="0"/>
              </a:spcAft>
              <a:buClr>
                <a:srgbClr val="6CB255"/>
              </a:buClr>
              <a:buSzPts val="2000"/>
              <a:buFont typeface="Arial"/>
              <a:buNone/>
              <a:defRPr b="0" i="0" sz="2000" u="none" cap="none" strike="noStrike">
                <a:solidFill>
                  <a:schemeClr val="dk1"/>
                </a:solidFill>
                <a:latin typeface="Arial"/>
                <a:ea typeface="Arial"/>
                <a:cs typeface="Arial"/>
                <a:sym typeface="Arial"/>
              </a:defRPr>
            </a:lvl1pPr>
            <a:lvl2pPr lvl="1" marR="0" rtl="0" algn="l">
              <a:spcBef>
                <a:spcPts val="600"/>
              </a:spcBef>
              <a:spcAft>
                <a:spcPts val="0"/>
              </a:spcAft>
              <a:buClr>
                <a:srgbClr val="6CB255"/>
              </a:buClr>
              <a:buSzPts val="2000"/>
              <a:buFont typeface="Arial"/>
              <a:buChar char="•"/>
              <a:defRPr b="0" i="0" sz="2000" u="none" cap="none" strike="noStrike">
                <a:solidFill>
                  <a:srgbClr val="000000"/>
                </a:solidFill>
                <a:latin typeface="Arial"/>
                <a:ea typeface="Arial"/>
                <a:cs typeface="Arial"/>
                <a:sym typeface="Arial"/>
              </a:defRPr>
            </a:lvl2pPr>
            <a:lvl3pPr lvl="2"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3pPr>
            <a:lvl4pPr lvl="3"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4pPr>
            <a:lvl5pPr lvl="4"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5pPr>
            <a:lvl6pPr lvl="5"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lvl="6"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lvl="7"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lvl="8"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33" name="Google Shape;33;p4"/>
          <p:cNvSpPr txBox="1"/>
          <p:nvPr>
            <p:ph idx="1" type="body"/>
          </p:nvPr>
        </p:nvSpPr>
        <p:spPr>
          <a:xfrm>
            <a:off x="4606925" y="1107618"/>
            <a:ext cx="3913188" cy="4607382"/>
          </a:xfrm>
          <a:prstGeom prst="rect">
            <a:avLst/>
          </a:prstGeom>
          <a:noFill/>
          <a:ln>
            <a:noFill/>
          </a:ln>
        </p:spPr>
        <p:txBody>
          <a:bodyPr anchorCtr="0" anchor="t" bIns="45700" lIns="91425" spcFirstLastPara="1" rIns="91425" wrap="square" tIns="45700">
            <a:noAutofit/>
          </a:bodyPr>
          <a:lstStyle>
            <a:lvl1pPr indent="-228600" lvl="0" marL="457200" algn="l">
              <a:spcBef>
                <a:spcPts val="400"/>
              </a:spcBef>
              <a:spcAft>
                <a:spcPts val="0"/>
              </a:spcAft>
              <a:buClr>
                <a:srgbClr val="6CB255"/>
              </a:buClr>
              <a:buSzPts val="2000"/>
              <a:buNone/>
              <a:defRPr>
                <a:solidFill>
                  <a:srgbClr val="212F62"/>
                </a:solidFill>
              </a:defRPr>
            </a:lvl1pPr>
            <a:lvl2pPr indent="-355600" lvl="1" marL="914400" algn="l">
              <a:spcBef>
                <a:spcPts val="600"/>
              </a:spcBef>
              <a:spcAft>
                <a:spcPts val="0"/>
              </a:spcAft>
              <a:buClr>
                <a:srgbClr val="6CB255"/>
              </a:buClr>
              <a:buSzPts val="2000"/>
              <a:buFont typeface="Arial Black"/>
              <a:buAutoNum type="alphaLcParenR"/>
              <a:defRPr>
                <a:solidFill>
                  <a:schemeClr val="dk1"/>
                </a:solidFill>
              </a:defRPr>
            </a:lvl2pPr>
            <a:lvl3pPr indent="-342900" lvl="2" marL="1371600" algn="l">
              <a:spcBef>
                <a:spcPts val="360"/>
              </a:spcBef>
              <a:spcAft>
                <a:spcPts val="0"/>
              </a:spcAft>
              <a:buClr>
                <a:srgbClr val="6CB255"/>
              </a:buClr>
              <a:buSzPts val="1800"/>
              <a:buFont typeface="Arial Black"/>
              <a:buAutoNum type="alphaLcParenR"/>
              <a:defRPr>
                <a:solidFill>
                  <a:schemeClr val="dk1"/>
                </a:solidFill>
              </a:defRPr>
            </a:lvl3pPr>
            <a:lvl4pPr indent="-342900" lvl="3" marL="1828800" algn="l">
              <a:spcBef>
                <a:spcPts val="360"/>
              </a:spcBef>
              <a:spcAft>
                <a:spcPts val="0"/>
              </a:spcAft>
              <a:buClr>
                <a:srgbClr val="6CB255"/>
              </a:buClr>
              <a:buSzPts val="1800"/>
              <a:buFont typeface="Arial Black"/>
              <a:buAutoNum type="alphaLcParenR"/>
              <a:defRPr>
                <a:solidFill>
                  <a:schemeClr val="dk1"/>
                </a:solidFill>
              </a:defRPr>
            </a:lvl4pPr>
            <a:lvl5pPr indent="-342900" lvl="4" marL="2286000" algn="l">
              <a:spcBef>
                <a:spcPts val="360"/>
              </a:spcBef>
              <a:spcAft>
                <a:spcPts val="0"/>
              </a:spcAft>
              <a:buClr>
                <a:srgbClr val="6CB255"/>
              </a:buClr>
              <a:buSzPts val="1800"/>
              <a:buFont typeface="Arial Black"/>
              <a:buAutoNum type="alphaLcParenR"/>
              <a:defRPr>
                <a:solidFill>
                  <a:schemeClr val="dk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p:cSld name="Content with Caption">
    <p:spTree>
      <p:nvGrpSpPr>
        <p:cNvPr id="34" name="Shape 34"/>
        <p:cNvGrpSpPr/>
        <p:nvPr/>
      </p:nvGrpSpPr>
      <p:grpSpPr>
        <a:xfrm>
          <a:off x="0" y="0"/>
          <a:ext cx="0" cy="0"/>
          <a:chOff x="0" y="0"/>
          <a:chExt cx="0" cy="0"/>
        </a:xfrm>
      </p:grpSpPr>
      <p:sp>
        <p:nvSpPr>
          <p:cNvPr id="35" name="Google Shape;35;p5"/>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sz="3200"/>
            </a:lvl1pPr>
            <a:lvl2pPr indent="-406400" lvl="1" marL="914400" algn="l">
              <a:spcBef>
                <a:spcPts val="600"/>
              </a:spcBef>
              <a:spcAft>
                <a:spcPts val="0"/>
              </a:spcAft>
              <a:buSzPts val="2800"/>
              <a:buFont typeface="Arial Black"/>
              <a:buAutoNum type="alphaLcParenR"/>
              <a:defRPr sz="2800"/>
            </a:lvl2pPr>
            <a:lvl3pPr indent="-381000" lvl="2" marL="1371600" algn="l">
              <a:spcBef>
                <a:spcPts val="480"/>
              </a:spcBef>
              <a:spcAft>
                <a:spcPts val="0"/>
              </a:spcAft>
              <a:buSzPts val="2400"/>
              <a:buFont typeface="Arial Black"/>
              <a:buAutoNum type="alphaLcParenR"/>
              <a:defRPr sz="2400"/>
            </a:lvl3pPr>
            <a:lvl4pPr indent="-355600" lvl="3" marL="1828800" algn="l">
              <a:spcBef>
                <a:spcPts val="400"/>
              </a:spcBef>
              <a:spcAft>
                <a:spcPts val="0"/>
              </a:spcAft>
              <a:buSzPts val="2000"/>
              <a:buFont typeface="Arial Black"/>
              <a:buAutoNum type="alphaLcParenR"/>
              <a:defRPr sz="2000"/>
            </a:lvl4pPr>
            <a:lvl5pPr indent="-355600" lvl="4" marL="2286000" algn="l">
              <a:spcBef>
                <a:spcPts val="400"/>
              </a:spcBef>
              <a:spcAft>
                <a:spcPts val="0"/>
              </a:spcAft>
              <a:buSzPts val="2000"/>
              <a:buFont typeface="Arial Black"/>
              <a:buAutoNum type="alphaLcParen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36" name="Google Shape;36;p5"/>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37" name="Google Shape;37;p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rot="-5400000">
            <a:off x="8044814" y="683895"/>
            <a:ext cx="1315721"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0" name="Google Shape;40;p5"/>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6CB25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rgbClr val="6CB255"/>
              </a:buClr>
              <a:buSzPts val="2400"/>
              <a:buFont typeface="Arial Black"/>
              <a:buNone/>
              <a:defRPr b="0" i="0" sz="2400" u="none" cap="none" strike="noStrike">
                <a:solidFill>
                  <a:srgbClr val="6CB255"/>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400"/>
              </a:spcBef>
              <a:spcAft>
                <a:spcPts val="0"/>
              </a:spcAft>
              <a:buClr>
                <a:srgbClr val="6CB255"/>
              </a:buClr>
              <a:buSzPts val="2000"/>
              <a:buFont typeface="Arial"/>
              <a:buNone/>
              <a:defRPr b="0"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rgbClr val="6CB255"/>
              </a:buClr>
              <a:buSzPts val="2000"/>
              <a:buFont typeface="Arial"/>
              <a:buChar char="•"/>
              <a:defRPr b="0" i="0" sz="2000" u="none" cap="none" strike="noStrike">
                <a:solidFill>
                  <a:srgbClr val="000000"/>
                </a:solidFill>
                <a:latin typeface="Arial"/>
                <a:ea typeface="Arial"/>
                <a:cs typeface="Arial"/>
                <a:sym typeface="Arial"/>
              </a:defRPr>
            </a:lvl2pPr>
            <a:lvl3pPr indent="-342900" lvl="2" marL="1371600"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3pPr>
            <a:lvl4pPr indent="-342900" lvl="3" marL="1828800"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4pPr>
            <a:lvl5pPr indent="-342900" lvl="4" marL="2286000" marR="0" rtl="0" algn="l">
              <a:spcBef>
                <a:spcPts val="360"/>
              </a:spcBef>
              <a:spcAft>
                <a:spcPts val="0"/>
              </a:spcAft>
              <a:buClr>
                <a:srgbClr val="6CB255"/>
              </a:buClr>
              <a:buSzPts val="1800"/>
              <a:buFont typeface="Arial"/>
              <a:buChar char="•"/>
              <a:defRPr b="0" i="0" sz="1800" u="none" cap="none" strike="noStrike">
                <a:solidFill>
                  <a:srgbClr val="000000"/>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rot="-5400000">
            <a:off x="8044814" y="683895"/>
            <a:ext cx="1315721"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2400" u="none" cap="none" strike="noStrike">
                <a:solidFill>
                  <a:srgbClr val="FFFFFF"/>
                </a:solidFill>
                <a:latin typeface="Arial"/>
                <a:ea typeface="Arial"/>
                <a:cs typeface="Arial"/>
                <a:sym typeface="Arial"/>
              </a:defRPr>
            </a:lvl1pPr>
            <a:lvl2pPr indent="0" lvl="1" marL="0" marR="0" rtl="0" algn="r">
              <a:spcBef>
                <a:spcPts val="0"/>
              </a:spcBef>
              <a:buNone/>
              <a:defRPr b="1" i="0" sz="2400" u="none" cap="none" strike="noStrike">
                <a:solidFill>
                  <a:srgbClr val="FFFFFF"/>
                </a:solidFill>
                <a:latin typeface="Arial"/>
                <a:ea typeface="Arial"/>
                <a:cs typeface="Arial"/>
                <a:sym typeface="Arial"/>
              </a:defRPr>
            </a:lvl2pPr>
            <a:lvl3pPr indent="0" lvl="2" marL="0" marR="0" rtl="0" algn="r">
              <a:spcBef>
                <a:spcPts val="0"/>
              </a:spcBef>
              <a:buNone/>
              <a:defRPr b="1" i="0" sz="2400" u="none" cap="none" strike="noStrike">
                <a:solidFill>
                  <a:srgbClr val="FFFFFF"/>
                </a:solidFill>
                <a:latin typeface="Arial"/>
                <a:ea typeface="Arial"/>
                <a:cs typeface="Arial"/>
                <a:sym typeface="Arial"/>
              </a:defRPr>
            </a:lvl3pPr>
            <a:lvl4pPr indent="0" lvl="3" marL="0" marR="0" rtl="0" algn="r">
              <a:spcBef>
                <a:spcPts val="0"/>
              </a:spcBef>
              <a:buNone/>
              <a:defRPr b="1" i="0" sz="2400" u="none" cap="none" strike="noStrike">
                <a:solidFill>
                  <a:srgbClr val="FFFFFF"/>
                </a:solidFill>
                <a:latin typeface="Arial"/>
                <a:ea typeface="Arial"/>
                <a:cs typeface="Arial"/>
                <a:sym typeface="Arial"/>
              </a:defRPr>
            </a:lvl4pPr>
            <a:lvl5pPr indent="0" lvl="4" marL="0" marR="0" rtl="0" algn="r">
              <a:spcBef>
                <a:spcPts val="0"/>
              </a:spcBef>
              <a:buNone/>
              <a:defRPr b="1" i="0" sz="2400" u="none" cap="none" strike="noStrike">
                <a:solidFill>
                  <a:srgbClr val="FFFFFF"/>
                </a:solidFill>
                <a:latin typeface="Arial"/>
                <a:ea typeface="Arial"/>
                <a:cs typeface="Arial"/>
                <a:sym typeface="Arial"/>
              </a:defRPr>
            </a:lvl5pPr>
            <a:lvl6pPr indent="0" lvl="5" marL="0" marR="0" rtl="0" algn="r">
              <a:spcBef>
                <a:spcPts val="0"/>
              </a:spcBef>
              <a:buNone/>
              <a:defRPr b="1" i="0" sz="2400" u="none" cap="none" strike="noStrike">
                <a:solidFill>
                  <a:srgbClr val="FFFFFF"/>
                </a:solidFill>
                <a:latin typeface="Arial"/>
                <a:ea typeface="Arial"/>
                <a:cs typeface="Arial"/>
                <a:sym typeface="Arial"/>
              </a:defRPr>
            </a:lvl6pPr>
            <a:lvl7pPr indent="0" lvl="6" marL="0" marR="0" rtl="0" algn="r">
              <a:spcBef>
                <a:spcPts val="0"/>
              </a:spcBef>
              <a:buNone/>
              <a:defRPr b="1" i="0" sz="2400" u="none" cap="none" strike="noStrike">
                <a:solidFill>
                  <a:srgbClr val="FFFFFF"/>
                </a:solidFill>
                <a:latin typeface="Arial"/>
                <a:ea typeface="Arial"/>
                <a:cs typeface="Arial"/>
                <a:sym typeface="Arial"/>
              </a:defRPr>
            </a:lvl7pPr>
            <a:lvl8pPr indent="0" lvl="7" marL="0" marR="0" rtl="0" algn="r">
              <a:spcBef>
                <a:spcPts val="0"/>
              </a:spcBef>
              <a:buNone/>
              <a:defRPr b="1" i="0" sz="2400" u="none" cap="none" strike="noStrike">
                <a:solidFill>
                  <a:srgbClr val="FFFFFF"/>
                </a:solidFill>
                <a:latin typeface="Arial"/>
                <a:ea typeface="Arial"/>
                <a:cs typeface="Arial"/>
                <a:sym typeface="Arial"/>
              </a:defRPr>
            </a:lvl8pPr>
            <a:lvl9pPr indent="0" lvl="8" marL="0" marR="0" rtl="0" algn="r">
              <a:spcBef>
                <a:spcPts val="0"/>
              </a:spcBef>
              <a:buNone/>
              <a:defRPr b="1" i="0" sz="2400" u="none" cap="none" strike="noStrike">
                <a:solidFill>
                  <a:srgbClr val="FFFFF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4.jp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jp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5.jp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7.jp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9.jp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3.jp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4.jp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8.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1.jp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2.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5.jpg"/><Relationship Id="rId5"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0.jp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4.jp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7.jp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6.jp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5.jp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2.jp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31.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8.jp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9.jp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33.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jp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30.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6.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44" name="Shape 44"/>
        <p:cNvGrpSpPr/>
        <p:nvPr/>
      </p:nvGrpSpPr>
      <p:grpSpPr>
        <a:xfrm>
          <a:off x="0" y="0"/>
          <a:ext cx="0" cy="0"/>
          <a:chOff x="0" y="0"/>
          <a:chExt cx="0" cy="0"/>
        </a:xfrm>
      </p:grpSpPr>
      <p:pic>
        <p:nvPicPr>
          <p:cNvPr descr="openstax college logo" id="45" name="Google Shape;45;p6"/>
          <p:cNvPicPr preferRelativeResize="0"/>
          <p:nvPr/>
        </p:nvPicPr>
        <p:blipFill rotWithShape="1">
          <a:blip r:embed="rId3">
            <a:alphaModFix/>
          </a:blip>
          <a:srcRect b="0" l="0" r="0" t="0"/>
          <a:stretch/>
        </p:blipFill>
        <p:spPr>
          <a:xfrm>
            <a:off x="7317311" y="5507235"/>
            <a:ext cx="1507110" cy="1077181"/>
          </a:xfrm>
          <a:prstGeom prst="rect">
            <a:avLst/>
          </a:prstGeom>
          <a:noFill/>
          <a:ln>
            <a:noFill/>
          </a:ln>
        </p:spPr>
      </p:pic>
      <p:pic>
        <p:nvPicPr>
          <p:cNvPr descr="Biology" id="46" name="Google Shape;46;p6"/>
          <p:cNvPicPr preferRelativeResize="0"/>
          <p:nvPr/>
        </p:nvPicPr>
        <p:blipFill rotWithShape="1">
          <a:blip r:embed="rId4">
            <a:alphaModFix/>
          </a:blip>
          <a:srcRect b="0" l="0" r="0" t="0"/>
          <a:stretch/>
        </p:blipFill>
        <p:spPr>
          <a:xfrm>
            <a:off x="3562758" y="2518312"/>
            <a:ext cx="2010682" cy="2602059"/>
          </a:xfrm>
          <a:prstGeom prst="rect">
            <a:avLst/>
          </a:prstGeom>
          <a:noFill/>
          <a:ln>
            <a:noFill/>
          </a:ln>
          <a:effectLst>
            <a:reflection blurRad="0" dir="0" dist="0" endA="300" endPos="35000" fadeDir="5400000" kx="0" rotWithShape="0" algn="bl" stA="52000" stPos="0" sy="-100000" ky="0"/>
          </a:effectLst>
        </p:spPr>
      </p:pic>
      <p:sp>
        <p:nvSpPr>
          <p:cNvPr id="47" name="Google Shape;47;p6"/>
          <p:cNvSpPr txBox="1"/>
          <p:nvPr/>
        </p:nvSpPr>
        <p:spPr>
          <a:xfrm>
            <a:off x="0" y="1612637"/>
            <a:ext cx="9144000" cy="70915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212F62"/>
              </a:buClr>
              <a:buSzPts val="2000"/>
              <a:buFont typeface="Arial"/>
              <a:buNone/>
            </a:pPr>
            <a:r>
              <a:rPr b="1" i="0" lang="en-US" sz="2000" u="none" cap="none" strike="noStrike">
                <a:solidFill>
                  <a:srgbClr val="212F62"/>
                </a:solidFill>
                <a:latin typeface="Arial"/>
                <a:ea typeface="Arial"/>
                <a:cs typeface="Arial"/>
                <a:sym typeface="Arial"/>
              </a:rPr>
              <a:t>Chapter 2 THE CHEMICAL FOUNDATION OF LIFE</a:t>
            </a:r>
            <a:endParaRPr/>
          </a:p>
          <a:p>
            <a:pPr indent="0" lvl="0" marL="0" marR="0" rtl="0" algn="ctr">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PowerPoint Image Slideshow</a:t>
            </a:r>
            <a:endParaRPr/>
          </a:p>
        </p:txBody>
      </p:sp>
      <p:sp>
        <p:nvSpPr>
          <p:cNvPr id="48" name="Google Shape;48;p6"/>
          <p:cNvSpPr txBox="1"/>
          <p:nvPr>
            <p:ph idx="4294967295" type="title"/>
          </p:nvPr>
        </p:nvSpPr>
        <p:spPr>
          <a:xfrm>
            <a:off x="0" y="690286"/>
            <a:ext cx="9144000" cy="734641"/>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6CB255"/>
              </a:buClr>
              <a:buSzPts val="3600"/>
              <a:buFont typeface="Arial Black"/>
              <a:buNone/>
            </a:pPr>
            <a:r>
              <a:rPr lang="en-US" sz="3600"/>
              <a:t>BIOLOGY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5"/>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27" name="Google Shape;127;p15"/>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The </a:t>
            </a:r>
            <a:r>
              <a:rPr i="1" lang="en-US" sz="1600"/>
              <a:t>s</a:t>
            </a:r>
            <a:r>
              <a:rPr lang="en-US" sz="1600"/>
              <a:t> subshells are shaped like spheres. Both the 1n and 2n principal shells have an </a:t>
            </a:r>
            <a:r>
              <a:rPr i="1" lang="en-US" sz="1600"/>
              <a:t>s</a:t>
            </a:r>
            <a:r>
              <a:rPr lang="en-US" sz="1600"/>
              <a:t> orbital, but the size of the sphere is larger in the 2n orbital. Each sphere is a single orbital. </a:t>
            </a:r>
            <a:r>
              <a:rPr i="1" lang="en-US" sz="1600"/>
              <a:t>p</a:t>
            </a:r>
            <a:r>
              <a:rPr lang="en-US" sz="1600"/>
              <a:t> subshells are made up of three dumbbell-shaped orbitals. Principal shell 2n has a </a:t>
            </a:r>
            <a:r>
              <a:rPr i="1" lang="en-US" sz="1600"/>
              <a:t>p</a:t>
            </a:r>
            <a:r>
              <a:rPr lang="en-US" sz="1600"/>
              <a:t> subshell, but shell 1 does not.</a:t>
            </a:r>
            <a:endParaRPr/>
          </a:p>
        </p:txBody>
      </p:sp>
      <p:pic>
        <p:nvPicPr>
          <p:cNvPr descr="Illustration shows 1ns, 2ns and 2np subshells. The 1ns subshell and 2ns subshells are both spheres, but the 2ns sphere is larger than the 1ns sphere. The 2np subshell is made up of three dumbbells that radiate out from the center of the atom." id="128" name="Google Shape;128;p15"/>
          <p:cNvPicPr preferRelativeResize="0"/>
          <p:nvPr>
            <p:ph idx="2" type="pic"/>
          </p:nvPr>
        </p:nvPicPr>
        <p:blipFill rotWithShape="1">
          <a:blip r:embed="rId3">
            <a:alphaModFix/>
          </a:blip>
          <a:srcRect b="0" l="-25791" r="-25790" t="0"/>
          <a:stretch/>
        </p:blipFill>
        <p:spPr>
          <a:xfrm>
            <a:off x="457199" y="1122386"/>
            <a:ext cx="8062913" cy="3500071"/>
          </a:xfrm>
          <a:prstGeom prst="rect">
            <a:avLst/>
          </a:prstGeom>
          <a:noFill/>
          <a:ln>
            <a:noFill/>
          </a:ln>
        </p:spPr>
      </p:pic>
      <p:pic>
        <p:nvPicPr>
          <p:cNvPr descr="openstax college logo" id="129" name="Google Shape;129;p15"/>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30" name="Google Shape;130;p15"/>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2.8</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6"/>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36" name="Google Shape;136;p16"/>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Two or more atoms may bond with each other to form a molecule. When two hydrogens and an oxygen share electrons via covalent bonds it forms a water molecule.</a:t>
            </a:r>
            <a:endParaRPr/>
          </a:p>
        </p:txBody>
      </p:sp>
      <p:pic>
        <p:nvPicPr>
          <p:cNvPr descr="In the first image, an oxygen atom is shown with six valence electrons. Four of these valence electrons form pairs at the top and right sides of the valence shell. The other two electrons are alone on the bottom and left sides. A hydrogen atom sits next to each the lone electron of the oxygen. Each hydrogen has only one valence electron. An arrow indicates that a reaction takes place. After the reaction, in the second image, each unpaired electron in the oxygen joins an electron from one of the hydrogen atoms so that the valence rings are now connected together. The bond that forms between oxygen and hydrogen can also be represented by a dash." id="137" name="Google Shape;137;p16"/>
          <p:cNvPicPr preferRelativeResize="0"/>
          <p:nvPr>
            <p:ph idx="2" type="pic"/>
          </p:nvPr>
        </p:nvPicPr>
        <p:blipFill rotWithShape="1">
          <a:blip r:embed="rId3">
            <a:alphaModFix/>
          </a:blip>
          <a:srcRect b="0" l="-4855" r="-4855" t="0"/>
          <a:stretch/>
        </p:blipFill>
        <p:spPr>
          <a:xfrm>
            <a:off x="457199" y="1122386"/>
            <a:ext cx="8062913" cy="3500071"/>
          </a:xfrm>
          <a:prstGeom prst="rect">
            <a:avLst/>
          </a:prstGeom>
          <a:noFill/>
          <a:ln>
            <a:noFill/>
          </a:ln>
        </p:spPr>
      </p:pic>
      <p:pic>
        <p:nvPicPr>
          <p:cNvPr descr="openstax college logo" id="138" name="Google Shape;138;p16"/>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39" name="Google Shape;139;p16"/>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2.9</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17"/>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45" name="Google Shape;145;p17"/>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A double bond joins the oxygen atoms in an O2 molecule.</a:t>
            </a:r>
            <a:endParaRPr/>
          </a:p>
        </p:txBody>
      </p:sp>
      <p:pic>
        <p:nvPicPr>
          <p:cNvPr descr="Two oxygen atoms are shown side-by-side. Each has six valence electrons, two that are paired and two that are unpaired. An arrow indicates that a reaction takes place. After the reaction, the four unpaired electrons join to form a double bond. This double bond can also be depicted by an equal sign between two Os." id="146" name="Google Shape;146;p17"/>
          <p:cNvPicPr preferRelativeResize="0"/>
          <p:nvPr>
            <p:ph idx="2" type="pic"/>
          </p:nvPr>
        </p:nvPicPr>
        <p:blipFill rotWithShape="1">
          <a:blip r:embed="rId3">
            <a:alphaModFix/>
          </a:blip>
          <a:srcRect b="-37696" l="0" r="0" t="-37696"/>
          <a:stretch/>
        </p:blipFill>
        <p:spPr>
          <a:xfrm>
            <a:off x="457199" y="1122386"/>
            <a:ext cx="8062913" cy="3500071"/>
          </a:xfrm>
          <a:prstGeom prst="rect">
            <a:avLst/>
          </a:prstGeom>
          <a:noFill/>
          <a:ln>
            <a:noFill/>
          </a:ln>
        </p:spPr>
      </p:pic>
      <p:pic>
        <p:nvPicPr>
          <p:cNvPr descr="openstax college logo" id="147" name="Google Shape;147;p17"/>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48" name="Google Shape;148;p17"/>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2.10</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8"/>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54" name="Google Shape;154;p18"/>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In the formation of an ionic compound, metals lose electrons and nonmetals gain electrons to achieve an octet.</a:t>
            </a:r>
            <a:endParaRPr/>
          </a:p>
        </p:txBody>
      </p:sp>
      <p:pic>
        <p:nvPicPr>
          <p:cNvPr descr="A sodium and a chlorine atom sit side by side. The sodium atom has one valence electron, and the chlorine atom has seven. Six of chlorine’s electrons form pairs at the top, bottom and right sides of the valence shell. The seventh electron sits alone on the left side. The sodium atom transfers its valence electron to chlorine’s valence shell, where it pairs with the unpaired left electron. An arrow indicates a reaction takes place. After the reaction takes place, the sodium becomes a cation with a charge of plus one and an empty valence shell, while the chlorine becomes an anion with a charge of minus one and a full valence shell containing eight electrons." id="155" name="Google Shape;155;p18"/>
          <p:cNvPicPr preferRelativeResize="0"/>
          <p:nvPr>
            <p:ph idx="2" type="pic"/>
          </p:nvPr>
        </p:nvPicPr>
        <p:blipFill rotWithShape="1">
          <a:blip r:embed="rId3">
            <a:alphaModFix/>
          </a:blip>
          <a:srcRect b="-48658" l="0" r="0" t="-48658"/>
          <a:stretch/>
        </p:blipFill>
        <p:spPr>
          <a:xfrm>
            <a:off x="457199" y="1122386"/>
            <a:ext cx="8062913" cy="3500071"/>
          </a:xfrm>
          <a:prstGeom prst="rect">
            <a:avLst/>
          </a:prstGeom>
          <a:noFill/>
          <a:ln>
            <a:noFill/>
          </a:ln>
        </p:spPr>
      </p:pic>
      <p:pic>
        <p:nvPicPr>
          <p:cNvPr descr="openstax college logo" id="156" name="Google Shape;156;p18"/>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57" name="Google Shape;157;p18"/>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2.11</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19"/>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63" name="Google Shape;163;p19"/>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Whether a molecule is polar or nonpolar depends both on bond type and molecular shape. Both water and carbon dioxide have polar covalent bonds, but carbon dioxide is linear, so the partial charges on the molecule cancel each other out.</a:t>
            </a:r>
            <a:endParaRPr/>
          </a:p>
        </p:txBody>
      </p:sp>
      <p:pic>
        <p:nvPicPr>
          <p:cNvPr descr="Table compares water, methane and carbon dioxide molecules. In water, oxygen has a stronger pull on electrons than hydrogen resulting in a polar covalent O-H bond. Likewise in carbon dioxide the oxygen has a stronger pull on electrons than carbon and the bond is polar covalent. However, water has a bent shape because two lone pairs of electrons push the hydrogen atoms together so the molecule is polar. By contrast carbon dioxide has two double bonds that repel each other, resulting in a linear shape. The polar bonds in carbon dioxide cancel each other out, resulting in a nonpolar molecule. In methane, the bond between carbon and hydrogen is nonpolar and the molecule is a symmetrical tetrahedron with hydrogens spaced as far apart as possible on the three-dimensional sphere. Since methane is symmetrical with nonpolar bonds, it is a nonpolar molecule." id="164" name="Google Shape;164;p19"/>
          <p:cNvPicPr preferRelativeResize="0"/>
          <p:nvPr>
            <p:ph idx="2" type="pic"/>
          </p:nvPr>
        </p:nvPicPr>
        <p:blipFill rotWithShape="1">
          <a:blip r:embed="rId3">
            <a:alphaModFix/>
          </a:blip>
          <a:srcRect b="0" l="-47184" r="-47185" t="0"/>
          <a:stretch/>
        </p:blipFill>
        <p:spPr>
          <a:xfrm>
            <a:off x="457199" y="1122386"/>
            <a:ext cx="8062913" cy="3500071"/>
          </a:xfrm>
          <a:prstGeom prst="rect">
            <a:avLst/>
          </a:prstGeom>
          <a:noFill/>
          <a:ln>
            <a:noFill/>
          </a:ln>
        </p:spPr>
      </p:pic>
      <p:pic>
        <p:nvPicPr>
          <p:cNvPr descr="openstax college logo" id="165" name="Google Shape;165;p19"/>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66" name="Google Shape;166;p19"/>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2.12</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20"/>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72" name="Google Shape;172;p20"/>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Oil and water do not mix. As this macro image of oil and water shows, oil does not dissolve in water but forms droplets instead. This is because it is a nonpolar compound. (credit: Gautam Dogra).</a:t>
            </a:r>
            <a:endParaRPr/>
          </a:p>
        </p:txBody>
      </p:sp>
      <p:pic>
        <p:nvPicPr>
          <p:cNvPr descr="Image shows oil droplets floating in water. The oil droplets act like prisms that bend the light into all the colors of the rainbow." id="173" name="Google Shape;173;p20"/>
          <p:cNvPicPr preferRelativeResize="0"/>
          <p:nvPr>
            <p:ph idx="2" type="pic"/>
          </p:nvPr>
        </p:nvPicPr>
        <p:blipFill rotWithShape="1">
          <a:blip r:embed="rId3">
            <a:alphaModFix/>
          </a:blip>
          <a:srcRect b="0" l="-51208" r="-51207" t="0"/>
          <a:stretch/>
        </p:blipFill>
        <p:spPr>
          <a:xfrm>
            <a:off x="457199" y="1122386"/>
            <a:ext cx="8062913" cy="3500071"/>
          </a:xfrm>
          <a:prstGeom prst="rect">
            <a:avLst/>
          </a:prstGeom>
          <a:noFill/>
          <a:ln>
            <a:noFill/>
          </a:ln>
        </p:spPr>
      </p:pic>
      <p:pic>
        <p:nvPicPr>
          <p:cNvPr descr="openstax college logo" id="174" name="Google Shape;174;p20"/>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75" name="Google Shape;175;p20"/>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1"/>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81" name="Google Shape;181;p21"/>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480"/>
              <a:buNone/>
            </a:pPr>
            <a:r>
              <a:rPr lang="en-US" sz="1480"/>
              <a:t>Hydrogen bonding makes ice less dense than liquid water. The </a:t>
            </a:r>
            <a:r>
              <a:rPr lang="en-US" sz="1480">
                <a:solidFill>
                  <a:srgbClr val="6CB255"/>
                </a:solidFill>
              </a:rPr>
              <a:t>(a)</a:t>
            </a:r>
            <a:r>
              <a:rPr lang="en-US" sz="1480"/>
              <a:t> lattice structure of ice makes it less dense than the freely flowing molecules of liquid water, enabling it to </a:t>
            </a:r>
            <a:r>
              <a:rPr lang="en-US" sz="1480">
                <a:solidFill>
                  <a:srgbClr val="6CB255"/>
                </a:solidFill>
              </a:rPr>
              <a:t>(b)</a:t>
            </a:r>
            <a:r>
              <a:rPr lang="en-US" sz="1480"/>
              <a:t> float on water. (credit a: modification of work by Jane Whitney, image created using Visual Molecular Dynamics (VMD) software </a:t>
            </a:r>
            <a:r>
              <a:rPr baseline="30000" lang="en-US" sz="1480"/>
              <a:t>[1]</a:t>
            </a:r>
            <a:r>
              <a:rPr lang="en-US" sz="1480"/>
              <a:t>; credit b: modification of work by Carlos Ponte)</a:t>
            </a:r>
            <a:endParaRPr/>
          </a:p>
        </p:txBody>
      </p:sp>
      <p:pic>
        <p:nvPicPr>
          <p:cNvPr descr="Ice floes float on ocean water near a mountain range that rises out of the water." id="182" name="Google Shape;182;p21"/>
          <p:cNvPicPr preferRelativeResize="0"/>
          <p:nvPr>
            <p:ph idx="2" type="pic"/>
          </p:nvPr>
        </p:nvPicPr>
        <p:blipFill rotWithShape="1">
          <a:blip r:embed="rId3">
            <a:alphaModFix/>
          </a:blip>
          <a:srcRect b="-1520" l="0" r="0" t="-1520"/>
          <a:stretch/>
        </p:blipFill>
        <p:spPr>
          <a:xfrm>
            <a:off x="457199" y="1122386"/>
            <a:ext cx="8062913" cy="3500071"/>
          </a:xfrm>
          <a:prstGeom prst="rect">
            <a:avLst/>
          </a:prstGeom>
          <a:noFill/>
          <a:ln>
            <a:noFill/>
          </a:ln>
        </p:spPr>
      </p:pic>
      <p:pic>
        <p:nvPicPr>
          <p:cNvPr descr="openstax college logo" id="183" name="Google Shape;183;p21"/>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84" name="Google Shape;184;p21"/>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2.14</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22"/>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90" name="Google Shape;190;p22"/>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When we mix table salt (NaCl) in water, it forms spheres of hydration around the ions.</a:t>
            </a:r>
            <a:endParaRPr/>
          </a:p>
        </p:txBody>
      </p:sp>
      <p:pic>
        <p:nvPicPr>
          <p:cNvPr descr="When sodium chloride dissolves in water, the positively charged sodium ions interact with the oxygen of water, and the negatively charged chlorine ions interact with the hydrogen of water." id="191" name="Google Shape;191;p22"/>
          <p:cNvPicPr preferRelativeResize="0"/>
          <p:nvPr>
            <p:ph idx="2" type="pic"/>
          </p:nvPr>
        </p:nvPicPr>
        <p:blipFill rotWithShape="1">
          <a:blip r:embed="rId3">
            <a:alphaModFix/>
          </a:blip>
          <a:srcRect b="0" l="0" r="0" t="0"/>
          <a:stretch/>
        </p:blipFill>
        <p:spPr>
          <a:xfrm>
            <a:off x="457199" y="1145713"/>
            <a:ext cx="8062913" cy="3453416"/>
          </a:xfrm>
          <a:prstGeom prst="rect">
            <a:avLst/>
          </a:prstGeom>
          <a:noFill/>
          <a:ln>
            <a:noFill/>
          </a:ln>
        </p:spPr>
      </p:pic>
      <p:pic>
        <p:nvPicPr>
          <p:cNvPr descr="openstax college logo" id="192" name="Google Shape;192;p22"/>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93" name="Google Shape;193;p22"/>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2.15</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23"/>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99" name="Google Shape;199;p23"/>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A needle's weight pulls the surface downward. At the same time, the surface tension pulls it up, suspending it on the water's surface preventing it from sinking. Notice the indentation in the water around the needle. (credit: Cory Zanker)</a:t>
            </a:r>
            <a:endParaRPr/>
          </a:p>
        </p:txBody>
      </p:sp>
      <p:pic>
        <p:nvPicPr>
          <p:cNvPr descr="A need floats in a glass of water." id="200" name="Google Shape;200;p23"/>
          <p:cNvPicPr preferRelativeResize="0"/>
          <p:nvPr>
            <p:ph idx="2" type="pic"/>
          </p:nvPr>
        </p:nvPicPr>
        <p:blipFill rotWithShape="1">
          <a:blip r:embed="rId3">
            <a:alphaModFix/>
          </a:blip>
          <a:srcRect b="0" l="-26434" r="-26434" t="0"/>
          <a:stretch/>
        </p:blipFill>
        <p:spPr>
          <a:xfrm>
            <a:off x="457199" y="1122386"/>
            <a:ext cx="8062913" cy="3500071"/>
          </a:xfrm>
          <a:prstGeom prst="rect">
            <a:avLst/>
          </a:prstGeom>
          <a:noFill/>
          <a:ln>
            <a:noFill/>
          </a:ln>
        </p:spPr>
      </p:pic>
      <p:pic>
        <p:nvPicPr>
          <p:cNvPr descr="openstax college logo" id="201" name="Google Shape;201;p23"/>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02" name="Google Shape;202;p23"/>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2.16</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06" name="Shape 206"/>
        <p:cNvGrpSpPr/>
        <p:nvPr/>
      </p:nvGrpSpPr>
      <p:grpSpPr>
        <a:xfrm>
          <a:off x="0" y="0"/>
          <a:ext cx="0" cy="0"/>
          <a:chOff x="0" y="0"/>
          <a:chExt cx="0" cy="0"/>
        </a:xfrm>
      </p:grpSpPr>
      <p:sp>
        <p:nvSpPr>
          <p:cNvPr id="207" name="Google Shape;207;p24"/>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08" name="Google Shape;208;p24"/>
          <p:cNvSpPr txBox="1"/>
          <p:nvPr>
            <p:ph idx="1" type="body"/>
          </p:nvPr>
        </p:nvSpPr>
        <p:spPr>
          <a:xfrm>
            <a:off x="4606925" y="1107617"/>
            <a:ext cx="3913188" cy="525697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solidFill>
                  <a:schemeClr val="dk1"/>
                </a:solidFill>
              </a:rPr>
              <a:t>The adhesive forces exerted by the glass' internal surface exceeding the cohesive forces between the water molecules themselves causes capillary action in a glass tube. (credit: modification of work by Pearson-Scott Foresman, donated to the Wikimedia Foundation)</a:t>
            </a:r>
            <a:endParaRPr/>
          </a:p>
        </p:txBody>
      </p:sp>
      <p:pic>
        <p:nvPicPr>
          <p:cNvPr descr="A thin hollow tube sits in a beaker of water. The water level inside the tube is higher than the water level in the beaker due to capillary action." id="209" name="Google Shape;209;p24"/>
          <p:cNvPicPr preferRelativeResize="0"/>
          <p:nvPr>
            <p:ph idx="2" type="pic"/>
          </p:nvPr>
        </p:nvPicPr>
        <p:blipFill rotWithShape="1">
          <a:blip r:embed="rId3">
            <a:alphaModFix/>
          </a:blip>
          <a:srcRect b="-13314" l="0" r="0" t="-13315"/>
          <a:stretch/>
        </p:blipFill>
        <p:spPr>
          <a:xfrm>
            <a:off x="457200" y="1108075"/>
            <a:ext cx="4032250" cy="5256213"/>
          </a:xfrm>
          <a:prstGeom prst="rect">
            <a:avLst/>
          </a:prstGeom>
          <a:noFill/>
          <a:ln>
            <a:noFill/>
          </a:ln>
        </p:spPr>
      </p:pic>
      <p:pic>
        <p:nvPicPr>
          <p:cNvPr descr="openstax college logo" id="210" name="Google Shape;210;p24"/>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11" name="Google Shape;211;p24"/>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sz="2400">
                <a:solidFill>
                  <a:srgbClr val="6CB255"/>
                </a:solidFill>
              </a:rPr>
              <a:t>FIGURE 2.17</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 name="Shape 52"/>
        <p:cNvGrpSpPr/>
        <p:nvPr/>
      </p:nvGrpSpPr>
      <p:grpSpPr>
        <a:xfrm>
          <a:off x="0" y="0"/>
          <a:ext cx="0" cy="0"/>
          <a:chOff x="0" y="0"/>
          <a:chExt cx="0" cy="0"/>
        </a:xfrm>
      </p:grpSpPr>
      <p:sp>
        <p:nvSpPr>
          <p:cNvPr id="53" name="Google Shape;53;p7"/>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54" name="Google Shape;54;p7"/>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6CB255"/>
              </a:buClr>
              <a:buSzPts val="1480"/>
              <a:buNone/>
            </a:pPr>
            <a:r>
              <a:rPr lang="en-US" sz="1480"/>
              <a:t>Atoms are the building blocks of molecules found in the universe—air, soil, water, rocks . . . and also the cells of all living organisms. In this model of an organic molecule, the atoms of carbon (black), hydrogen (white), nitrogen (blue), oxygen (red), and sulfur (yellow) are shown in proportional atomic size. The silver rods indicate chemical bonds. (credit: modification of work by Christian Guthier)</a:t>
            </a:r>
            <a:endParaRPr/>
          </a:p>
        </p:txBody>
      </p:sp>
      <p:pic>
        <p:nvPicPr>
          <p:cNvPr descr="A molecular model shows hundreds of atoms, represented by yellow, red, black, blue and white balls, connected together by rods to form a molecule. The molecule has a complex but very specific three-dimensional structure with rings and branches." id="55" name="Google Shape;55;p7"/>
          <p:cNvPicPr preferRelativeResize="0"/>
          <p:nvPr>
            <p:ph idx="2" type="pic"/>
          </p:nvPr>
        </p:nvPicPr>
        <p:blipFill rotWithShape="1">
          <a:blip r:embed="rId4">
            <a:alphaModFix/>
          </a:blip>
          <a:srcRect b="0" l="-12124" r="-12124" t="0"/>
          <a:stretch/>
        </p:blipFill>
        <p:spPr>
          <a:xfrm>
            <a:off x="457199" y="1122386"/>
            <a:ext cx="8062913" cy="3500071"/>
          </a:xfrm>
          <a:prstGeom prst="rect">
            <a:avLst/>
          </a:prstGeom>
          <a:noFill/>
          <a:ln>
            <a:noFill/>
          </a:ln>
        </p:spPr>
      </p:pic>
      <p:pic>
        <p:nvPicPr>
          <p:cNvPr descr="openstax college logo" id="56" name="Google Shape;56;p7"/>
          <p:cNvPicPr preferRelativeResize="0"/>
          <p:nvPr/>
        </p:nvPicPr>
        <p:blipFill rotWithShape="1">
          <a:blip r:embed="rId5">
            <a:alphaModFix/>
          </a:blip>
          <a:srcRect b="0" l="0" r="0" t="0"/>
          <a:stretch/>
        </p:blipFill>
        <p:spPr>
          <a:xfrm>
            <a:off x="7772687" y="232182"/>
            <a:ext cx="1051734" cy="751709"/>
          </a:xfrm>
          <a:prstGeom prst="rect">
            <a:avLst/>
          </a:prstGeom>
          <a:noFill/>
          <a:ln>
            <a:noFill/>
          </a:ln>
        </p:spPr>
      </p:pic>
      <p:sp>
        <p:nvSpPr>
          <p:cNvPr id="57" name="Google Shape;57;p7"/>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25"/>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17" name="Google Shape;217;p25"/>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Water’s cohesive and adhesive properties allow this water strider (</a:t>
            </a:r>
            <a:r>
              <a:rPr i="1" lang="en-US" sz="1600"/>
              <a:t>Gerris</a:t>
            </a:r>
            <a:r>
              <a:rPr lang="en-US" sz="1600"/>
              <a:t> sp.) to stay afloat. (credit: Tim Vickers)</a:t>
            </a:r>
            <a:endParaRPr sz="1600"/>
          </a:p>
        </p:txBody>
      </p:sp>
      <p:pic>
        <p:nvPicPr>
          <p:cNvPr descr="Photo shows an insect with long, thin legs standing on the surface of water." id="218" name="Google Shape;218;p25"/>
          <p:cNvPicPr preferRelativeResize="0"/>
          <p:nvPr>
            <p:ph idx="2" type="pic"/>
          </p:nvPr>
        </p:nvPicPr>
        <p:blipFill rotWithShape="1">
          <a:blip r:embed="rId3">
            <a:alphaModFix/>
          </a:blip>
          <a:srcRect b="10505" l="0" r="0" t="10506"/>
          <a:stretch/>
        </p:blipFill>
        <p:spPr>
          <a:xfrm>
            <a:off x="457199" y="1122386"/>
            <a:ext cx="8062913" cy="3500071"/>
          </a:xfrm>
          <a:prstGeom prst="rect">
            <a:avLst/>
          </a:prstGeom>
          <a:noFill/>
          <a:ln>
            <a:noFill/>
          </a:ln>
        </p:spPr>
      </p:pic>
      <p:pic>
        <p:nvPicPr>
          <p:cNvPr descr="openstax college logo" id="219" name="Google Shape;219;p25"/>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20" name="Google Shape;220;p25"/>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2.18</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24" name="Shape 224"/>
        <p:cNvGrpSpPr/>
        <p:nvPr/>
      </p:nvGrpSpPr>
      <p:grpSpPr>
        <a:xfrm>
          <a:off x="0" y="0"/>
          <a:ext cx="0" cy="0"/>
          <a:chOff x="0" y="0"/>
          <a:chExt cx="0" cy="0"/>
        </a:xfrm>
      </p:grpSpPr>
      <p:sp>
        <p:nvSpPr>
          <p:cNvPr id="225" name="Google Shape;225;p26"/>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pic>
        <p:nvPicPr>
          <p:cNvPr descr="The pH scale, which ranges from zero to 14, sits next to a bar with the colors of the rainbow. The pH of common substances are given. These include gastric acid with a pH around one, lemon juice with a pH around two, orange juice with a pH around three, tomato juice with a pH around four, black coffee with a pH around five, urine with a pH around six, distilled water with a pH around seven, sea water with a pH around eight, baking soda with a pH around nine, milk of magnesia with a pH around ten, ammonia solution with a pH around 11, soapy water with a pH around 12, and bleach with a pH around 13." id="226" name="Google Shape;226;p26"/>
          <p:cNvPicPr preferRelativeResize="0"/>
          <p:nvPr>
            <p:ph idx="2" type="pic"/>
          </p:nvPr>
        </p:nvPicPr>
        <p:blipFill rotWithShape="1">
          <a:blip r:embed="rId3">
            <a:alphaModFix/>
          </a:blip>
          <a:srcRect b="-4235" l="0" r="0" t="-4235"/>
          <a:stretch/>
        </p:blipFill>
        <p:spPr>
          <a:xfrm>
            <a:off x="4489450" y="1108075"/>
            <a:ext cx="4030663" cy="5256213"/>
          </a:xfrm>
          <a:prstGeom prst="rect">
            <a:avLst/>
          </a:prstGeom>
          <a:noFill/>
          <a:ln>
            <a:noFill/>
          </a:ln>
        </p:spPr>
      </p:pic>
      <p:sp>
        <p:nvSpPr>
          <p:cNvPr id="227" name="Google Shape;227;p26"/>
          <p:cNvSpPr txBox="1"/>
          <p:nvPr>
            <p:ph idx="1" type="body"/>
          </p:nvPr>
        </p:nvSpPr>
        <p:spPr>
          <a:xfrm>
            <a:off x="457200" y="1107617"/>
            <a:ext cx="3913188" cy="525697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solidFill>
                  <a:srgbClr val="000000"/>
                </a:solidFill>
              </a:rPr>
              <a:t>The pH scale measures the concentration of hydrogen ions (H</a:t>
            </a:r>
            <a:r>
              <a:rPr baseline="30000" lang="en-US" sz="1600">
                <a:solidFill>
                  <a:srgbClr val="000000"/>
                </a:solidFill>
              </a:rPr>
              <a:t>+</a:t>
            </a:r>
            <a:r>
              <a:rPr lang="en-US" sz="1600">
                <a:solidFill>
                  <a:srgbClr val="000000"/>
                </a:solidFill>
              </a:rPr>
              <a:t>) in a solution. (credit: modification of work by Edward Stevens)</a:t>
            </a:r>
            <a:endParaRPr/>
          </a:p>
        </p:txBody>
      </p:sp>
      <p:sp>
        <p:nvSpPr>
          <p:cNvPr id="228" name="Google Shape;228;p26"/>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6CB255"/>
              </a:buClr>
              <a:buSzPts val="2400"/>
              <a:buFont typeface="Arial Black"/>
              <a:buNone/>
            </a:pPr>
            <a:r>
              <a:rPr lang="en-US" sz="2400">
                <a:solidFill>
                  <a:srgbClr val="6CB255"/>
                </a:solidFill>
              </a:rPr>
              <a:t>FIGURE 2.19</a:t>
            </a:r>
            <a:endParaRPr/>
          </a:p>
        </p:txBody>
      </p:sp>
      <p:pic>
        <p:nvPicPr>
          <p:cNvPr descr="openstax college logo" id="229" name="Google Shape;229;p26"/>
          <p:cNvPicPr preferRelativeResize="0"/>
          <p:nvPr/>
        </p:nvPicPr>
        <p:blipFill rotWithShape="1">
          <a:blip r:embed="rId4">
            <a:alphaModFix/>
          </a:blip>
          <a:srcRect b="0" l="0" r="0" t="0"/>
          <a:stretch/>
        </p:blipFill>
        <p:spPr>
          <a:xfrm>
            <a:off x="380695" y="241326"/>
            <a:ext cx="1051734" cy="75170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27"/>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35" name="Google Shape;235;p27"/>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This diagram shows the body’s buffering of blood pH levels. The blue arrows show the process of raising pH as more CO</a:t>
            </a:r>
            <a:r>
              <a:rPr baseline="-25000" lang="en-US" sz="1600"/>
              <a:t>2</a:t>
            </a:r>
            <a:r>
              <a:rPr lang="en-US" sz="1600"/>
              <a:t> is made. The purple arrows indicate the reverse process: the lowering of pH as more bicarbonate is created.</a:t>
            </a:r>
            <a:endParaRPr/>
          </a:p>
        </p:txBody>
      </p:sp>
      <p:pic>
        <p:nvPicPr>
          <p:cNvPr descr="An H2O molecule can combine with a CO2 molecule to form H2CO3, or carbonic acid. A proton may dissociate from H2CO3, forming bicarbonate, or HCO3-, in the process. The reaction is reversible so that if acid is added protons combined with bicarbonate to form carbonic acid." id="236" name="Google Shape;236;p27"/>
          <p:cNvPicPr preferRelativeResize="0"/>
          <p:nvPr>
            <p:ph idx="2" type="pic"/>
          </p:nvPr>
        </p:nvPicPr>
        <p:blipFill rotWithShape="1">
          <a:blip r:embed="rId3">
            <a:alphaModFix/>
          </a:blip>
          <a:srcRect b="-149584" l="0" r="0" t="-149584"/>
          <a:stretch/>
        </p:blipFill>
        <p:spPr>
          <a:xfrm>
            <a:off x="457199" y="1122386"/>
            <a:ext cx="8062913" cy="3500071"/>
          </a:xfrm>
          <a:prstGeom prst="rect">
            <a:avLst/>
          </a:prstGeom>
          <a:noFill/>
          <a:ln>
            <a:noFill/>
          </a:ln>
        </p:spPr>
      </p:pic>
      <p:pic>
        <p:nvPicPr>
          <p:cNvPr descr="openstax college logo" id="237" name="Google Shape;237;p27"/>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38" name="Google Shape;238;p27"/>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2.20</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28"/>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44" name="Google Shape;244;p28"/>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Methane has a tetrahedral geometry, with each of the four hydrogen atoms spaced 109.5° apart.</a:t>
            </a:r>
            <a:endParaRPr sz="1600"/>
          </a:p>
        </p:txBody>
      </p:sp>
      <p:pic>
        <p:nvPicPr>
          <p:cNvPr descr="Methane, the simplest hydrocarbon, is composed of four hydrogen atoms surrounding a central carbon. The bond between the four hydrogen atoms and the central carbon spaced as far apart as possible. The resulting in a tetrahedral shape with hydrogen atoms projecting upward and off to three sides around the central carbon." id="245" name="Google Shape;245;p28"/>
          <p:cNvPicPr preferRelativeResize="0"/>
          <p:nvPr>
            <p:ph idx="2" type="pic"/>
          </p:nvPr>
        </p:nvPicPr>
        <p:blipFill rotWithShape="1">
          <a:blip r:embed="rId3">
            <a:alphaModFix/>
          </a:blip>
          <a:srcRect b="0" l="-11458" r="-11458" t="0"/>
          <a:stretch/>
        </p:blipFill>
        <p:spPr>
          <a:xfrm>
            <a:off x="457199" y="1122386"/>
            <a:ext cx="8062913" cy="3500071"/>
          </a:xfrm>
          <a:prstGeom prst="rect">
            <a:avLst/>
          </a:prstGeom>
          <a:noFill/>
          <a:ln>
            <a:noFill/>
          </a:ln>
        </p:spPr>
      </p:pic>
      <p:pic>
        <p:nvPicPr>
          <p:cNvPr descr="openstax college logo" id="246" name="Google Shape;246;p28"/>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47" name="Google Shape;247;p28"/>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2.21</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Google Shape;252;p29"/>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53" name="Google Shape;253;p29"/>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When carbon forms single bonds with other atoms, the shape is tetrahedral. When two carbon atoms form a double bond, the shape is planar, or flat. Single bonds, like those found in ethane, are able to rotate. Double bonds, like those found in ethane, cannot rotate, so the atoms on either side are locked in place.</a:t>
            </a:r>
            <a:endParaRPr/>
          </a:p>
        </p:txBody>
      </p:sp>
      <p:pic>
        <p:nvPicPr>
          <p:cNvPr descr="Methane, the simplest hydrocarbon, is composed of four hydrogen atoms surrounding a central carbon. The bond between the four hydrogen atoms and the central carbon spaced as far apart as possible. This results in a tetrahedral shape with hydrogen atoms projecting upward and off to three sides around the central carbon. Ethane is composed of two carbons connected by a single bond. Each carbon also has three hydrogen atoms connected to it. The hydrogens are spaced as far apart from each other and from the other carbon so again the shape is tetrahedral. Ethene, like ethane, is composed of two carbon atoms, but in this case the carbons are connected by a double bond. Each carbon also has two hydrogen atoms connected to it, for a total of three bonds. The three bonds are spaced as far apart as possible around carbon, which means they are all on the same plane and pointing off in three directions. As a result, the molecule is planar, or flat." id="254" name="Google Shape;254;p29"/>
          <p:cNvPicPr preferRelativeResize="0"/>
          <p:nvPr>
            <p:ph idx="2" type="pic"/>
          </p:nvPr>
        </p:nvPicPr>
        <p:blipFill rotWithShape="1">
          <a:blip r:embed="rId3">
            <a:alphaModFix/>
          </a:blip>
          <a:srcRect b="-3329" l="0" r="0" t="-3329"/>
          <a:stretch/>
        </p:blipFill>
        <p:spPr>
          <a:xfrm>
            <a:off x="457199" y="1122386"/>
            <a:ext cx="8062913" cy="3500071"/>
          </a:xfrm>
          <a:prstGeom prst="rect">
            <a:avLst/>
          </a:prstGeom>
          <a:noFill/>
          <a:ln>
            <a:noFill/>
          </a:ln>
        </p:spPr>
      </p:pic>
      <p:pic>
        <p:nvPicPr>
          <p:cNvPr descr="openstax college logo" id="255" name="Google Shape;255;p29"/>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56" name="Google Shape;256;p29"/>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2.22</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30"/>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62" name="Google Shape;262;p30"/>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Carbon can form five-and six membered rings. Single or double bonds may connect the carbons in the ring, and nitrogen may be substituted for carbon.</a:t>
            </a:r>
            <a:endParaRPr/>
          </a:p>
        </p:txBody>
      </p:sp>
      <p:pic>
        <p:nvPicPr>
          <p:cNvPr descr="Four molecular structures are shown. Cyclopentane is a ring consisting of five carbons, each with two hydrogens attached. Cyclohexane is a ring of six carbons, each with two hydrogens attached. Benzene is a six-carbon ring with alternating double bonds. Each carbon has one hydrogen attached. Pyridine is the same as benzene, but a nitrogen is substituted for one of the carbons. No hydrogens are attached to the nitrogen." id="263" name="Google Shape;263;p30"/>
          <p:cNvPicPr preferRelativeResize="0"/>
          <p:nvPr>
            <p:ph idx="2" type="pic"/>
          </p:nvPr>
        </p:nvPicPr>
        <p:blipFill rotWithShape="1">
          <a:blip r:embed="rId3">
            <a:alphaModFix/>
          </a:blip>
          <a:srcRect b="-25495" l="0" r="0" t="-25495"/>
          <a:stretch/>
        </p:blipFill>
        <p:spPr>
          <a:xfrm>
            <a:off x="457199" y="1122386"/>
            <a:ext cx="8062913" cy="3500071"/>
          </a:xfrm>
          <a:prstGeom prst="rect">
            <a:avLst/>
          </a:prstGeom>
          <a:noFill/>
          <a:ln>
            <a:noFill/>
          </a:ln>
        </p:spPr>
      </p:pic>
      <p:pic>
        <p:nvPicPr>
          <p:cNvPr descr="openstax college logo" id="264" name="Google Shape;264;p30"/>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65" name="Google Shape;265;p30"/>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2.23</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9" name="Shape 269"/>
        <p:cNvGrpSpPr/>
        <p:nvPr/>
      </p:nvGrpSpPr>
      <p:grpSpPr>
        <a:xfrm>
          <a:off x="0" y="0"/>
          <a:ext cx="0" cy="0"/>
          <a:chOff x="0" y="0"/>
          <a:chExt cx="0" cy="0"/>
        </a:xfrm>
      </p:grpSpPr>
      <p:sp>
        <p:nvSpPr>
          <p:cNvPr id="270" name="Google Shape;270;p31"/>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71" name="Google Shape;271;p31"/>
          <p:cNvSpPr txBox="1"/>
          <p:nvPr>
            <p:ph idx="1" type="body"/>
          </p:nvPr>
        </p:nvSpPr>
        <p:spPr>
          <a:xfrm>
            <a:off x="4606925" y="1107617"/>
            <a:ext cx="3913188" cy="525697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solidFill>
                  <a:srgbClr val="000000"/>
                </a:solidFill>
              </a:rPr>
              <a:t>Molecules that have the same number and type of atoms arranged differently are called isomers.</a:t>
            </a:r>
            <a:endParaRPr/>
          </a:p>
          <a:p>
            <a:pPr indent="-342900" lvl="0" marL="342900" rtl="0" algn="l">
              <a:spcBef>
                <a:spcPts val="920"/>
              </a:spcBef>
              <a:spcAft>
                <a:spcPts val="0"/>
              </a:spcAft>
              <a:buSzPts val="1600"/>
              <a:buAutoNum type="alphaLcParenBoth"/>
            </a:pPr>
            <a:r>
              <a:rPr lang="en-US" sz="1600">
                <a:solidFill>
                  <a:srgbClr val="000000"/>
                </a:solidFill>
              </a:rPr>
              <a:t>Structural isomers have a different covalent arrangement of atoms.</a:t>
            </a:r>
            <a:endParaRPr/>
          </a:p>
          <a:p>
            <a:pPr indent="-342900" lvl="0" marL="342900" rtl="0" algn="l">
              <a:spcBef>
                <a:spcPts val="920"/>
              </a:spcBef>
              <a:spcAft>
                <a:spcPts val="0"/>
              </a:spcAft>
              <a:buSzPts val="1600"/>
              <a:buAutoNum type="alphaLcParenBoth"/>
            </a:pPr>
            <a:r>
              <a:rPr lang="en-US" sz="1600">
                <a:solidFill>
                  <a:srgbClr val="000000"/>
                </a:solidFill>
              </a:rPr>
              <a:t>Geometric isomers have a different arrangement of atoms around a double bond.</a:t>
            </a:r>
            <a:endParaRPr/>
          </a:p>
          <a:p>
            <a:pPr indent="-342900" lvl="0" marL="342900" rtl="0" algn="l">
              <a:spcBef>
                <a:spcPts val="920"/>
              </a:spcBef>
              <a:spcAft>
                <a:spcPts val="0"/>
              </a:spcAft>
              <a:buSzPts val="1600"/>
              <a:buAutoNum type="alphaLcParenBoth"/>
            </a:pPr>
            <a:r>
              <a:rPr lang="en-US" sz="1600">
                <a:solidFill>
                  <a:srgbClr val="000000"/>
                </a:solidFill>
              </a:rPr>
              <a:t>Enantiomers are mirror images of each other.</a:t>
            </a:r>
            <a:endParaRPr/>
          </a:p>
        </p:txBody>
      </p:sp>
      <p:pic>
        <p:nvPicPr>
          <p:cNvPr descr="Part A shows butane and isobutene are structural isomers. Both molecules have four carbons and ten hydrogens, but in butane the carbons form a single chain, while in isobutene the carbons form a branched chain. Part B shows cis-2 butene and trans-2 butene each consist of a four-carbon chain. The two central carbons are connected by a double bond resulting in a planar, or flat shape. In the cis isomer, both terminal CH3 groups are on the same side of the plane, and two hydrogen atoms are on the opposite side. Imagine a person with arms stretched out and upwards and legs spread apart, with a glove on the left hand and a sock on the left foot: this represents a cis configuration. In cis-butene the terminal CH3 groups are on opposite sides of the plane. Now, imagine a person with outstretched arms and legs, but this time with a glove on the left hand and a sock on the right foot: this is what a trans configuration looks like. Part C shows two enantiomers, each with different arrangement of hydrogen, bromine, chlorine and fluorine around a central carbon. The molecules are mirror images of one another." id="272" name="Google Shape;272;p31"/>
          <p:cNvPicPr preferRelativeResize="0"/>
          <p:nvPr>
            <p:ph idx="2" type="pic"/>
          </p:nvPr>
        </p:nvPicPr>
        <p:blipFill rotWithShape="1">
          <a:blip r:embed="rId3">
            <a:alphaModFix/>
          </a:blip>
          <a:srcRect b="0" l="-1689" r="-1689" t="0"/>
          <a:stretch/>
        </p:blipFill>
        <p:spPr>
          <a:xfrm>
            <a:off x="457200" y="1108075"/>
            <a:ext cx="4032250" cy="5256213"/>
          </a:xfrm>
          <a:prstGeom prst="rect">
            <a:avLst/>
          </a:prstGeom>
          <a:noFill/>
          <a:ln>
            <a:noFill/>
          </a:ln>
        </p:spPr>
      </p:pic>
      <p:pic>
        <p:nvPicPr>
          <p:cNvPr descr="openstax college logo" id="273" name="Google Shape;273;p31"/>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74" name="Google Shape;274;p31"/>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sz="2400">
                <a:solidFill>
                  <a:srgbClr val="6CB255"/>
                </a:solidFill>
              </a:rPr>
              <a:t>FIGURE 2.24</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2"/>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80" name="Google Shape;280;p32"/>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These space-filling models show a </a:t>
            </a:r>
            <a:r>
              <a:rPr i="1" lang="en-US" sz="1600"/>
              <a:t>cis</a:t>
            </a:r>
            <a:r>
              <a:rPr lang="en-US" sz="1600"/>
              <a:t> (oleic acid) and a </a:t>
            </a:r>
            <a:r>
              <a:rPr i="1" lang="en-US" sz="1600"/>
              <a:t>trans</a:t>
            </a:r>
            <a:r>
              <a:rPr lang="en-US" sz="1600"/>
              <a:t> (eliadic acid) fatty acid. Notice the bend in the molecule cause by the </a:t>
            </a:r>
            <a:r>
              <a:rPr i="1" lang="en-US" sz="1600"/>
              <a:t>cis</a:t>
            </a:r>
            <a:r>
              <a:rPr lang="en-US" sz="1600"/>
              <a:t> configuration.</a:t>
            </a:r>
            <a:endParaRPr/>
          </a:p>
        </p:txBody>
      </p:sp>
      <p:pic>
        <p:nvPicPr>
          <p:cNvPr descr="Oleic acid and eliadic acid both consist of a long carbon chain. In oleic acid the chain is kinked due to the presence of a double bond about half way down, while in eliadic acid the chain is straight." id="281" name="Google Shape;281;p32"/>
          <p:cNvPicPr preferRelativeResize="0"/>
          <p:nvPr>
            <p:ph idx="2" type="pic"/>
          </p:nvPr>
        </p:nvPicPr>
        <p:blipFill rotWithShape="1">
          <a:blip r:embed="rId3">
            <a:alphaModFix/>
          </a:blip>
          <a:srcRect b="0" l="-37250" r="-37249" t="0"/>
          <a:stretch/>
        </p:blipFill>
        <p:spPr>
          <a:xfrm>
            <a:off x="457199" y="1122386"/>
            <a:ext cx="8062913" cy="3500071"/>
          </a:xfrm>
          <a:prstGeom prst="rect">
            <a:avLst/>
          </a:prstGeom>
          <a:noFill/>
          <a:ln>
            <a:noFill/>
          </a:ln>
        </p:spPr>
      </p:pic>
      <p:pic>
        <p:nvPicPr>
          <p:cNvPr descr="openstax college logo" id="282" name="Google Shape;282;p32"/>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83" name="Google Shape;283;p32"/>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2.25</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33"/>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289" name="Google Shape;289;p33"/>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D-alanine and L-alanine are examples of enantiomers or mirror images. Only the L-forms of amino acids are used to make proteins.</a:t>
            </a:r>
            <a:endParaRPr b="0" sz="1600">
              <a:solidFill>
                <a:schemeClr val="dk1"/>
              </a:solidFill>
            </a:endParaRPr>
          </a:p>
        </p:txBody>
      </p:sp>
      <p:pic>
        <p:nvPicPr>
          <p:cNvPr descr="Molecular models of D-and L-alanine are shown. The two molecules, which contain the same number of carbon, hydrogen, nitrogen atoms, are mirror images of one another." id="290" name="Google Shape;290;p33"/>
          <p:cNvPicPr preferRelativeResize="0"/>
          <p:nvPr>
            <p:ph idx="2" type="pic"/>
          </p:nvPr>
        </p:nvPicPr>
        <p:blipFill rotWithShape="1">
          <a:blip r:embed="rId3">
            <a:alphaModFix/>
          </a:blip>
          <a:srcRect b="0" l="-11334" r="-11334" t="0"/>
          <a:stretch/>
        </p:blipFill>
        <p:spPr>
          <a:xfrm>
            <a:off x="457199" y="1122386"/>
            <a:ext cx="8062913" cy="3500071"/>
          </a:xfrm>
          <a:prstGeom prst="rect">
            <a:avLst/>
          </a:prstGeom>
          <a:noFill/>
          <a:ln>
            <a:noFill/>
          </a:ln>
        </p:spPr>
      </p:pic>
      <p:pic>
        <p:nvPicPr>
          <p:cNvPr descr="openstax college logo" id="291" name="Google Shape;291;p33"/>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292" name="Google Shape;292;p33"/>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2.26</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34"/>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pic>
        <p:nvPicPr>
          <p:cNvPr descr="Table shows the structure and properties of different functional groups. Hydroxyl groups, which consist of OH attached to a carbon chain, are polar. Methyl groups, which consist of three hydrogens attached to a carbon chain, are nonpolar. Carbonyl groups, which consist of an oxygen double bonded to a carbon in the middle of a hydrocarbon chain, are polar. Carboxyl groups, which consist of a carbon with a double bonded oxygen and an OH group attached to a carbon chain, are able to ionize, releasing H+ ions into solution. Carboxyl groups are considered acidic. Amino groups, which consist of two hydrogens attached to a nitrogen, are able to accept H+ ions from solution, forming H3+. Amino groups are considered basic. Phosphate groups consist of a phosphorous with one double bonded oxygen and two OH groups. Another oxygen forms a link from the phosphorous to a carbon chain. Both OH groups in phosphorous can lose a H+ ion, and phosphate groups are considered acidic." id="298" name="Google Shape;298;p34"/>
          <p:cNvPicPr preferRelativeResize="0"/>
          <p:nvPr>
            <p:ph idx="2" type="pic"/>
          </p:nvPr>
        </p:nvPicPr>
        <p:blipFill rotWithShape="1">
          <a:blip r:embed="rId3">
            <a:alphaModFix/>
          </a:blip>
          <a:srcRect b="-3240" l="0" r="0" t="-3240"/>
          <a:stretch/>
        </p:blipFill>
        <p:spPr>
          <a:xfrm>
            <a:off x="4489450" y="1108075"/>
            <a:ext cx="4030663" cy="5256213"/>
          </a:xfrm>
          <a:prstGeom prst="rect">
            <a:avLst/>
          </a:prstGeom>
          <a:noFill/>
          <a:ln>
            <a:noFill/>
          </a:ln>
        </p:spPr>
      </p:pic>
      <p:sp>
        <p:nvSpPr>
          <p:cNvPr id="299" name="Google Shape;299;p34"/>
          <p:cNvSpPr txBox="1"/>
          <p:nvPr>
            <p:ph idx="1" type="body"/>
          </p:nvPr>
        </p:nvSpPr>
        <p:spPr>
          <a:xfrm>
            <a:off x="457200" y="1107617"/>
            <a:ext cx="3913188" cy="525697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solidFill>
                  <a:schemeClr val="dk1"/>
                </a:solidFill>
              </a:rPr>
              <a:t>These functional groups are in many different biological molecules. R, also known as R-group, is an abbreviation for any group in which a carbon or hydrogen atom is attached to the rest of the molecule.</a:t>
            </a:r>
            <a:endParaRPr/>
          </a:p>
        </p:txBody>
      </p:sp>
      <p:sp>
        <p:nvSpPr>
          <p:cNvPr id="300" name="Google Shape;300;p34"/>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6CB255"/>
              </a:buClr>
              <a:buSzPts val="2400"/>
              <a:buFont typeface="Arial Black"/>
              <a:buNone/>
            </a:pPr>
            <a:r>
              <a:rPr lang="en-US" sz="2400">
                <a:solidFill>
                  <a:srgbClr val="6CB255"/>
                </a:solidFill>
              </a:rPr>
              <a:t>FIGURE 2.27</a:t>
            </a:r>
            <a:endParaRPr/>
          </a:p>
        </p:txBody>
      </p:sp>
      <p:pic>
        <p:nvPicPr>
          <p:cNvPr descr="openstax college logo" id="301" name="Google Shape;301;p34"/>
          <p:cNvPicPr preferRelativeResize="0"/>
          <p:nvPr/>
        </p:nvPicPr>
        <p:blipFill rotWithShape="1">
          <a:blip r:embed="rId4">
            <a:alphaModFix/>
          </a:blip>
          <a:srcRect b="0" l="0" r="0" t="0"/>
          <a:stretch/>
        </p:blipFill>
        <p:spPr>
          <a:xfrm>
            <a:off x="380695" y="241326"/>
            <a:ext cx="1051734" cy="75170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8"/>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63" name="Google Shape;63;p8"/>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Elements, such as helium, depicted here, are made up of atoms. Atoms are made up of protons and neutrons located within the nucleus, with electrons in orbitals surrounding the nucleus.</a:t>
            </a:r>
            <a:endParaRPr/>
          </a:p>
        </p:txBody>
      </p:sp>
      <p:pic>
        <p:nvPicPr>
          <p:cNvPr descr="This illustration shows that, like planets orbiting the sun, electrons orbit the nucleus of an atom. The nucleus contains two neutrally charged neutrons, and two positively charged protons represented by spheres. A single, circular orbital surrounding the nucleus contains two negatively charged electrons on opposite sides." id="64" name="Google Shape;64;p8"/>
          <p:cNvPicPr preferRelativeResize="0"/>
          <p:nvPr>
            <p:ph idx="2" type="pic"/>
          </p:nvPr>
        </p:nvPicPr>
        <p:blipFill rotWithShape="1">
          <a:blip r:embed="rId3">
            <a:alphaModFix/>
          </a:blip>
          <a:srcRect b="0" l="-21354" r="-21353" t="0"/>
          <a:stretch/>
        </p:blipFill>
        <p:spPr>
          <a:xfrm>
            <a:off x="457199" y="1122386"/>
            <a:ext cx="8062913" cy="3500071"/>
          </a:xfrm>
          <a:prstGeom prst="rect">
            <a:avLst/>
          </a:prstGeom>
          <a:noFill/>
          <a:ln>
            <a:noFill/>
          </a:ln>
        </p:spPr>
      </p:pic>
      <p:pic>
        <p:nvPicPr>
          <p:cNvPr descr="openstax college logo" id="65" name="Google Shape;65;p8"/>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66" name="Google Shape;66;p8"/>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5" name="Shape 305"/>
        <p:cNvGrpSpPr/>
        <p:nvPr/>
      </p:nvGrpSpPr>
      <p:grpSpPr>
        <a:xfrm>
          <a:off x="0" y="0"/>
          <a:ext cx="0" cy="0"/>
          <a:chOff x="0" y="0"/>
          <a:chExt cx="0" cy="0"/>
        </a:xfrm>
      </p:grpSpPr>
      <p:sp>
        <p:nvSpPr>
          <p:cNvPr id="306" name="Google Shape;306;p35"/>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307" name="Google Shape;307;p35"/>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Hydrogen bonds connect two strands of DNA together to create the double-helix structure.</a:t>
            </a:r>
            <a:endParaRPr/>
          </a:p>
        </p:txBody>
      </p:sp>
      <p:pic>
        <p:nvPicPr>
          <p:cNvPr descr="Molecular models show hydrogen bonding between thymine and adenine, and between cytosine and guanine. These four DNA bases are organic molecules containing carbon, nitrogen, oxygen, and hydrogen in complex ring structures. Hydrogen bonds between the bases hold them together." id="308" name="Google Shape;308;p35"/>
          <p:cNvPicPr preferRelativeResize="0"/>
          <p:nvPr>
            <p:ph idx="2" type="pic"/>
          </p:nvPr>
        </p:nvPicPr>
        <p:blipFill rotWithShape="1">
          <a:blip r:embed="rId3">
            <a:alphaModFix/>
          </a:blip>
          <a:srcRect b="0" l="0" r="0" t="0"/>
          <a:stretch/>
        </p:blipFill>
        <p:spPr>
          <a:xfrm>
            <a:off x="2100270" y="1122386"/>
            <a:ext cx="4776771" cy="3500071"/>
          </a:xfrm>
          <a:prstGeom prst="rect">
            <a:avLst/>
          </a:prstGeom>
          <a:noFill/>
          <a:ln>
            <a:noFill/>
          </a:ln>
        </p:spPr>
      </p:pic>
      <p:pic>
        <p:nvPicPr>
          <p:cNvPr descr="openstax college logo" id="309" name="Google Shape;309;p35"/>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310" name="Google Shape;310;p35"/>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2.28</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9"/>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72" name="Google Shape;72;p9"/>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Carbon has an atomic number of six, and two stable isotopes with mass numbers of twelve and thirteen, respectively. Its relative atomic mass is 12.11.</a:t>
            </a:r>
            <a:endParaRPr/>
          </a:p>
        </p:txBody>
      </p:sp>
      <p:pic>
        <p:nvPicPr>
          <p:cNvPr descr="Carbon is indicated by its atomic symbol, a capital C. Carbon has the atomic number six and two stable isotopes, carbon-12 and carbon-13." id="73" name="Google Shape;73;p9"/>
          <p:cNvPicPr preferRelativeResize="0"/>
          <p:nvPr>
            <p:ph idx="2" type="pic"/>
          </p:nvPr>
        </p:nvPicPr>
        <p:blipFill rotWithShape="1">
          <a:blip r:embed="rId3">
            <a:alphaModFix/>
          </a:blip>
          <a:srcRect b="0" l="-11398" r="-11398" t="0"/>
          <a:stretch/>
        </p:blipFill>
        <p:spPr>
          <a:xfrm>
            <a:off x="457199" y="1122386"/>
            <a:ext cx="8062913" cy="3500071"/>
          </a:xfrm>
          <a:prstGeom prst="rect">
            <a:avLst/>
          </a:prstGeom>
          <a:noFill/>
          <a:ln>
            <a:noFill/>
          </a:ln>
        </p:spPr>
      </p:pic>
      <p:pic>
        <p:nvPicPr>
          <p:cNvPr descr="openstax college logo" id="74" name="Google Shape;74;p9"/>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75" name="Google Shape;75;p9"/>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0"/>
          <p:cNvSpPr txBox="1"/>
          <p:nvPr>
            <p:ph type="title"/>
          </p:nvPr>
        </p:nvSpPr>
        <p:spPr>
          <a:xfrm>
            <a:off x="141700" y="158375"/>
            <a:ext cx="8855700" cy="7422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Mass, Charge and Location of subatomic particles</a:t>
            </a:r>
            <a:endParaRPr/>
          </a:p>
        </p:txBody>
      </p:sp>
      <p:sp>
        <p:nvSpPr>
          <p:cNvPr id="82" name="Google Shape;82;p10"/>
          <p:cNvSpPr/>
          <p:nvPr>
            <p:ph idx="2" type="pic"/>
          </p:nvPr>
        </p:nvSpPr>
        <p:spPr>
          <a:xfrm>
            <a:off x="534950" y="1526851"/>
            <a:ext cx="7985100" cy="3095700"/>
          </a:xfrm>
          <a:prstGeom prst="rect">
            <a:avLst/>
          </a:prstGeom>
        </p:spPr>
        <p:txBody>
          <a:bodyPr anchorCtr="0" anchor="t" bIns="45700" lIns="91425" spcFirstLastPara="1" rIns="91425" wrap="square" tIns="45700">
            <a:noAutofit/>
          </a:bodyPr>
          <a:lstStyle/>
          <a:p>
            <a:pPr indent="0" lvl="0" marL="0" rtl="0" algn="l">
              <a:spcBef>
                <a:spcPts val="400"/>
              </a:spcBef>
              <a:spcAft>
                <a:spcPts val="600"/>
              </a:spcAft>
              <a:buNone/>
            </a:pPr>
            <a:r>
              <a:t/>
            </a:r>
            <a:endParaRPr/>
          </a:p>
        </p:txBody>
      </p:sp>
      <p:sp>
        <p:nvSpPr>
          <p:cNvPr id="83" name="Google Shape;83;p10"/>
          <p:cNvSpPr txBox="1"/>
          <p:nvPr>
            <p:ph idx="1" type="body"/>
          </p:nvPr>
        </p:nvSpPr>
        <p:spPr>
          <a:xfrm>
            <a:off x="457200" y="4246282"/>
            <a:ext cx="8062800" cy="1166400"/>
          </a:xfrm>
          <a:prstGeom prst="rect">
            <a:avLst/>
          </a:prstGeom>
        </p:spPr>
        <p:txBody>
          <a:bodyPr anchorCtr="0" anchor="t" bIns="45700" lIns="91425" spcFirstLastPara="1" rIns="91425" wrap="square" tIns="45700">
            <a:noAutofit/>
          </a:bodyPr>
          <a:lstStyle/>
          <a:p>
            <a:pPr indent="-355600" lvl="0" marL="457200" rtl="0" algn="l">
              <a:spcBef>
                <a:spcPts val="400"/>
              </a:spcBef>
              <a:spcAft>
                <a:spcPts val="0"/>
              </a:spcAft>
              <a:buSzPts val="2000"/>
              <a:buChar char="●"/>
            </a:pPr>
            <a:r>
              <a:rPr lang="en-US"/>
              <a:t>Although not significant contributors to mass, electrons do contribute greatly to the atom’s charge, as each electron has a negative charge equal to the proton's positive charge. </a:t>
            </a:r>
            <a:endParaRPr/>
          </a:p>
          <a:p>
            <a:pPr indent="-355600" lvl="0" marL="457200" rtl="0" algn="l">
              <a:spcBef>
                <a:spcPts val="0"/>
              </a:spcBef>
              <a:spcAft>
                <a:spcPts val="0"/>
              </a:spcAft>
              <a:buSzPts val="2000"/>
              <a:buChar char="●"/>
            </a:pPr>
            <a:r>
              <a:rPr lang="en-US"/>
              <a:t>In uncharged, neutral atoms, the number of electrons orbiting the nucleus is equal to the number of protons inside the nucleus. In these atoms, the positive and negative charges cancel each other out, leading to an atom with no net charge.</a:t>
            </a:r>
            <a:endParaRPr/>
          </a:p>
        </p:txBody>
      </p:sp>
      <p:pic>
        <p:nvPicPr>
          <p:cNvPr id="84" name="Google Shape;84;p10"/>
          <p:cNvPicPr preferRelativeResize="0"/>
          <p:nvPr/>
        </p:nvPicPr>
        <p:blipFill>
          <a:blip r:embed="rId3">
            <a:alphaModFix/>
          </a:blip>
          <a:stretch>
            <a:fillRect/>
          </a:stretch>
        </p:blipFill>
        <p:spPr>
          <a:xfrm>
            <a:off x="457200" y="1288850"/>
            <a:ext cx="7800850" cy="2843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1"/>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90" name="Google Shape;90;p11"/>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Scientists can determine the age of carbon-containing remains less than about 50,000 years old, such as this pygmy mammoth, using carbon dating. (credit: Bill Faulkner, NPS)</a:t>
            </a:r>
            <a:endParaRPr/>
          </a:p>
        </p:txBody>
      </p:sp>
      <p:pic>
        <p:nvPicPr>
          <p:cNvPr descr="Photo shows scientists unearthing a mammoth skeleton." id="91" name="Google Shape;91;p11"/>
          <p:cNvPicPr preferRelativeResize="0"/>
          <p:nvPr>
            <p:ph idx="2" type="pic"/>
          </p:nvPr>
        </p:nvPicPr>
        <p:blipFill rotWithShape="1">
          <a:blip r:embed="rId3">
            <a:alphaModFix/>
          </a:blip>
          <a:srcRect b="0" l="-42434" r="-42434" t="0"/>
          <a:stretch/>
        </p:blipFill>
        <p:spPr>
          <a:xfrm>
            <a:off x="457199" y="1122386"/>
            <a:ext cx="8062913" cy="3500071"/>
          </a:xfrm>
          <a:prstGeom prst="rect">
            <a:avLst/>
          </a:prstGeom>
          <a:noFill/>
          <a:ln>
            <a:noFill/>
          </a:ln>
        </p:spPr>
      </p:pic>
      <p:pic>
        <p:nvPicPr>
          <p:cNvPr descr="openstax college logo" id="92" name="Google Shape;92;p11"/>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93" name="Google Shape;93;p11"/>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2"/>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99" name="Google Shape;99;p12"/>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The periodic table shows the atomic mass and atomic number of each element. The atomic number appears above the symbol for the element and the approximate atomic mass appears below it.</a:t>
            </a:r>
            <a:endParaRPr/>
          </a:p>
        </p:txBody>
      </p:sp>
      <p:pic>
        <p:nvPicPr>
          <p:cNvPr descr="The periodic table consists of eighteen groups and seven periods. Two additional rows of elements, known as the lanthanides and actinides, are placed beneath the main table. The lanthanides include elements 57 through 71 and belong in period seven between groups three and four. The actinides include elements 89 through 98 and belong in period eight between the same groups. These elements are placed separately to make the table more compact. For each element, the name, atomic symbol, atomic number, and atomic mass are provided. The atomic number is a whole number that represents the number of protons. The atomic mass, which is the average mass of different isotopes, is estimated to two decimal places. For example, hydrogen has the atomic symbol H, the atomic number 1, and an atomic mass of 1.01. The atomic mass is always larger that the atomic number. For most small elements, the atomic mass is approximately double the atomic number as the number of protons and neutrons is about equal. The elements are divided into three categories: metals, nonmetals and metalloids. These form a diagonal line from period two, group thirteen to period seven, group sixteen. All elements to the left of the metalloids are metals, and all elements to the right are nonmetals." id="100" name="Google Shape;100;p12"/>
          <p:cNvPicPr preferRelativeResize="0"/>
          <p:nvPr>
            <p:ph idx="2" type="pic"/>
          </p:nvPr>
        </p:nvPicPr>
        <p:blipFill rotWithShape="1">
          <a:blip r:embed="rId3">
            <a:alphaModFix/>
          </a:blip>
          <a:srcRect b="0" l="-39197" r="-39196" t="0"/>
          <a:stretch/>
        </p:blipFill>
        <p:spPr>
          <a:xfrm>
            <a:off x="457199" y="1122386"/>
            <a:ext cx="8062913" cy="3500071"/>
          </a:xfrm>
          <a:prstGeom prst="rect">
            <a:avLst/>
          </a:prstGeom>
          <a:noFill/>
          <a:ln>
            <a:noFill/>
          </a:ln>
        </p:spPr>
      </p:pic>
      <p:pic>
        <p:nvPicPr>
          <p:cNvPr descr="openstax college logo" id="101" name="Google Shape;101;p12"/>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02" name="Google Shape;102;p12"/>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2.5</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3"/>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08" name="Google Shape;108;p13"/>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600"/>
              <a:buNone/>
            </a:pPr>
            <a:r>
              <a:rPr lang="en-US" sz="1600"/>
              <a:t>In 1913, Niels Bohrs developed the Bohr model in which electrons exist within principal shells. An electron normally exists in the lowest energy shell available, which is the one closest to the nucleus. Energy from a photon of light can bump it up to a higher energy shell, but this situation is unstable, and the electron quickly decays back to the ground state. In the process, it releases a photon of light.</a:t>
            </a:r>
            <a:endParaRPr/>
          </a:p>
        </p:txBody>
      </p:sp>
      <p:pic>
        <p:nvPicPr>
          <p:cNvPr descr="Three concentric circles around the nucleus of a hydrogen atom represent principal shells. These are named 1n, 2n, and 3n in order of increasing distance from the nucleus. An electron orbits in the shell closest to the nucleus, 1n." id="109" name="Google Shape;109;p13"/>
          <p:cNvPicPr preferRelativeResize="0"/>
          <p:nvPr>
            <p:ph idx="2" type="pic"/>
          </p:nvPr>
        </p:nvPicPr>
        <p:blipFill rotWithShape="1">
          <a:blip r:embed="rId3">
            <a:alphaModFix/>
          </a:blip>
          <a:srcRect b="0" l="-59042" r="-59041" t="0"/>
          <a:stretch/>
        </p:blipFill>
        <p:spPr>
          <a:xfrm>
            <a:off x="457199" y="1122386"/>
            <a:ext cx="8062913" cy="3500071"/>
          </a:xfrm>
          <a:prstGeom prst="rect">
            <a:avLst/>
          </a:prstGeom>
          <a:noFill/>
          <a:ln>
            <a:noFill/>
          </a:ln>
        </p:spPr>
      </p:pic>
      <p:pic>
        <p:nvPicPr>
          <p:cNvPr descr="openstax college logo" id="110" name="Google Shape;110;p13"/>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11" name="Google Shape;111;p13"/>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2.6</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4"/>
          <p:cNvSpPr txBox="1"/>
          <p:nvPr/>
        </p:nvSpPr>
        <p:spPr>
          <a:xfrm>
            <a:off x="457201" y="6506242"/>
            <a:ext cx="7686942" cy="2838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800" u="none" cap="none" strike="noStrike">
                <a:solidFill>
                  <a:schemeClr val="dk1"/>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a:p>
        </p:txBody>
      </p:sp>
      <p:sp>
        <p:nvSpPr>
          <p:cNvPr id="118" name="Google Shape;118;p14"/>
          <p:cNvSpPr txBox="1"/>
          <p:nvPr>
            <p:ph idx="1" type="body"/>
          </p:nvPr>
        </p:nvSpPr>
        <p:spPr>
          <a:xfrm>
            <a:off x="457200" y="4843982"/>
            <a:ext cx="8062912" cy="116638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6CB255"/>
              </a:buClr>
              <a:buSzPts val="1480"/>
              <a:buNone/>
            </a:pPr>
            <a:r>
              <a:rPr lang="en-US" sz="1480"/>
              <a:t>Bohr diagrams indicate how many electrons fill each principal shell. Group 18 elements (helium, neon, and argon are shown) have a full outer, or valence, shell. A full valence shell is the most stable electron configuration. Elements in other groups have partially filled valence shells and gain or lose electrons to achieve a stable electron configuration.</a:t>
            </a:r>
            <a:endParaRPr/>
          </a:p>
        </p:txBody>
      </p:sp>
      <p:pic>
        <p:nvPicPr>
          <p:cNvPr descr="Bohr diagrams of elements from groups 1, 14, 17 and 18, and periods 1, 2 and 3 are shown. Period 1, in which the 1n shell is filling, contains hydrogen and helium. Hydrogen, in group 1, has one valence electron. Helium, in group 18, has two valence electrons. The 1n shell holds a maximum of two electrons, so the shell is full and the electron configuration is stable. Period 2, in which the 2n shell is filling, contains lithium, carbon, fluorine, and neon. Lithium, in group 1, has 1 valence electron. Carbon, in group 14, has 4 valence electrons. Fluorine, in group 17, has 7 valence electrons. Neon, in group 18, has 8 valence electrons, a full octet. Period 3, in which the 3n shell is filling, contains sodium, silicon, chlorine, and argon. Sodium, in group 1, has 1 valence electron. Silicon, in group 14, has 4 valence electrons. Chlorine, in group 17, has 7 valence electrons. Argon, in group 18, has 8 valence electrons, a full octet." id="119" name="Google Shape;119;p14"/>
          <p:cNvPicPr preferRelativeResize="0"/>
          <p:nvPr>
            <p:ph idx="2" type="pic"/>
          </p:nvPr>
        </p:nvPicPr>
        <p:blipFill rotWithShape="1">
          <a:blip r:embed="rId3">
            <a:alphaModFix/>
          </a:blip>
          <a:srcRect b="0" l="-27302" r="-27303" t="0"/>
          <a:stretch/>
        </p:blipFill>
        <p:spPr>
          <a:xfrm>
            <a:off x="457199" y="1122386"/>
            <a:ext cx="8062913" cy="3500071"/>
          </a:xfrm>
          <a:prstGeom prst="rect">
            <a:avLst/>
          </a:prstGeom>
          <a:noFill/>
          <a:ln>
            <a:noFill/>
          </a:ln>
        </p:spPr>
      </p:pic>
      <p:pic>
        <p:nvPicPr>
          <p:cNvPr descr="openstax college logo" id="120" name="Google Shape;120;p14"/>
          <p:cNvPicPr preferRelativeResize="0"/>
          <p:nvPr/>
        </p:nvPicPr>
        <p:blipFill rotWithShape="1">
          <a:blip r:embed="rId4">
            <a:alphaModFix/>
          </a:blip>
          <a:srcRect b="0" l="0" r="0" t="0"/>
          <a:stretch/>
        </p:blipFill>
        <p:spPr>
          <a:xfrm>
            <a:off x="7772687" y="232182"/>
            <a:ext cx="1051734" cy="751709"/>
          </a:xfrm>
          <a:prstGeom prst="rect">
            <a:avLst/>
          </a:prstGeom>
          <a:noFill/>
          <a:ln>
            <a:noFill/>
          </a:ln>
        </p:spPr>
      </p:pic>
      <p:sp>
        <p:nvSpPr>
          <p:cNvPr id="121" name="Google Shape;121;p14"/>
          <p:cNvSpPr txBox="1"/>
          <p:nvPr>
            <p:ph type="title"/>
          </p:nvPr>
        </p:nvSpPr>
        <p:spPr>
          <a:xfrm>
            <a:off x="457200" y="241326"/>
            <a:ext cx="8062912" cy="65953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6CB255"/>
              </a:buClr>
              <a:buSzPts val="2400"/>
              <a:buFont typeface="Arial Black"/>
              <a:buNone/>
            </a:pPr>
            <a:r>
              <a:rPr lang="en-US"/>
              <a:t>FIGURE 2.7</a:t>
            </a:r>
            <a:endParaRPr/>
          </a:p>
        </p:txBody>
      </p:sp>
    </p:spTree>
  </p:cSld>
  <p:clrMapOvr>
    <a:masterClrMapping/>
  </p:clrMapOvr>
</p:sld>
</file>

<file path=ppt/theme/theme1.xml><?xml version="1.0" encoding="utf-8"?>
<a:theme xmlns:a="http://schemas.openxmlformats.org/drawingml/2006/main" xmlns:r="http://schemas.openxmlformats.org/officeDocument/2006/relationships"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