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11.xml"/>
  <Override ContentType="application/vnd.openxmlformats-officedocument.presentationml.comments+xml" PartName="/ppt/comments/comment2.xml"/>
  <Override ContentType="application/vnd.openxmlformats-officedocument.presentationml.comments+xml" PartName="/ppt/comments/comment10.xml"/>
  <Override ContentType="application/vnd.openxmlformats-officedocument.presentationml.comments+xml" PartName="/ppt/comments/comment8.xml"/>
  <Override ContentType="application/vnd.openxmlformats-officedocument.presentationml.comments+xml" PartName="/ppt/comments/comment5.xml"/>
  <Override ContentType="application/vnd.openxmlformats-officedocument.presentationml.comments+xml" PartName="/ppt/comments/comment6.xml"/>
  <Override ContentType="application/vnd.openxmlformats-officedocument.presentationml.comments+xml" PartName="/ppt/comments/comment7.xml"/>
  <Override ContentType="application/vnd.openxmlformats-officedocument.presentationml.comments+xml" PartName="/ppt/comments/comment4.xml"/>
  <Override ContentType="application/vnd.openxmlformats-officedocument.presentationml.comments+xml" PartName="/ppt/comments/comment9.xml"/>
  <Override ContentType="application/vnd.openxmlformats-officedocument.presentationml.comments+xml" PartName="/ppt/comments/comment3.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5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Lst>
  <p:sldSz cy="6858000" cx="9144000"/>
  <p:notesSz cx="6858000" cy="9144000"/>
  <p:embeddedFontLst>
    <p:embeddedFont>
      <p:font typeface="Arial Black"/>
      <p:regular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13" name="Sanhita Gupta"/>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ArialBlack-regular.fntdata"/><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9-07-08T21:00:53.539">
    <p:pos x="6000" y="0"/>
    <p:text>consider adding this slide</p:text>
  </p:cm>
</p:cmLst>
</file>

<file path=ppt/comments/comment10.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1" dt="2019-07-08T21:30:45.554">
    <p:pos x="6000" y="0"/>
    <p:text>Consider adding:
For example: Cells take up LDL (bad cholesterol) via LDL receptors from blood.</p:text>
  </p:cm>
</p:cmLst>
</file>

<file path=ppt/comments/comment1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2" dt="2019-07-08T21:32:33.333">
    <p:pos x="6000" y="0"/>
    <p:text>Consider adding: 
Waste materials and secreted products are expelled from the cell by exocytosis.</p:text>
  </p:cm>
  <p:cm authorId="0" idx="13" dt="2019-07-08T21:35:09.338">
    <p:pos x="6000" y="100"/>
    <p:text>Also consider adding that all bulk transport processes including phagocytosis, pinocytosis, receptor-mediated endocytosis, and exocytosis, are energy requiring.</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2" dt="2019-07-08T20:45:19.105">
    <p:pos x="6000" y="0"/>
    <p:text>Phospholipid, major component of the plasma membrane is amphiphilic (dual loving) in nature with hydrophilic heads and hydrophobic tails.</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3" dt="2019-07-08T20:49:58.097">
    <p:pos x="6000" y="0"/>
    <p:text>Consider adding: 
This arrangement of protein regions orients the protein alongside the phospholipids, with the protein's hydrophobic region adjacent to the hydrophobic tails of the phospholipids
and the protein's hydrophilic region  protruding from the membrane and in contact with the cytosol or
extracellular fluid. These proteins are termed amphipathic/amphiphilic proteins.</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4" dt="2019-07-08T21:13:58.874">
    <p:pos x="6000" y="0"/>
    <p:text>Consider adding this slide.</p:tex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5" dt="2019-07-08T21:17:49.748">
    <p:pos x="6000" y="0"/>
    <p:text>The molecules that undergo facilitated transport are polar.</p:text>
  </p:cm>
  <p:cm authorId="0" idx="6" dt="2019-07-08T21:15:47.432">
    <p:pos x="6000" y="100"/>
    <p:text>Consider adding: 
Facilitated transport involves diffusion of molecules across the gradient through membrane protein along their concentration gradient and without expenditure of energy.</p:text>
  </p:cm>
</p:cmLst>
</file>

<file path=ppt/comments/comment6.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7" dt="2019-07-08T21:22:19.355">
    <p:pos x="6000" y="0"/>
    <p:text>Consider adding: Primary active transport involves moving ions across the membrane against their concentration gradient and require expenditure of energy through hydrolysis of ATP.</p:text>
  </p:cm>
</p:cmLst>
</file>

<file path=ppt/comments/comment7.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8" dt="2019-07-08T21:25:05.804">
    <p:pos x="6000" y="0"/>
    <p:text>Consider adding:
Unlike primary active transport, secondary active transport does not used ATP directly to supply the energy required to move substances against their concentration gradient.</p:text>
  </p:cm>
</p:cmLst>
</file>

<file path=ppt/comments/comment8.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9" dt="2019-07-08T21:27:35.837">
    <p:pos x="6000" y="0"/>
    <p:text>Consider adding:
This happens when a pathogen entering the system is phagocytosed by immune cells such as neutrophils.</p:text>
  </p:cm>
</p:cmLst>
</file>

<file path=ppt/comments/comment9.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0" dt="2019-07-08T21:28:49.195">
    <p:pos x="6000" y="0"/>
    <p:text>Consider adding: Cell takes in essential molecules by pinocytosis.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 name="Shape 41"/>
        <p:cNvGrpSpPr/>
        <p:nvPr/>
      </p:nvGrpSpPr>
      <p:grpSpPr>
        <a:xfrm>
          <a:off x="0" y="0"/>
          <a:ext cx="0" cy="0"/>
          <a:chOff x="0" y="0"/>
          <a:chExt cx="0" cy="0"/>
        </a:xfrm>
      </p:grpSpPr>
      <p:sp>
        <p:nvSpPr>
          <p:cNvPr id="42" name="Google Shape;4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 name="Google Shape;43;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5d0ea3a522_0_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5d0ea3a522_0_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g5d0ea3a522_0_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 name="Shape 49"/>
        <p:cNvGrpSpPr/>
        <p:nvPr/>
      </p:nvGrpSpPr>
      <p:grpSpPr>
        <a:xfrm>
          <a:off x="0" y="0"/>
          <a:ext cx="0" cy="0"/>
          <a:chOff x="0" y="0"/>
          <a:chExt cx="0" cy="0"/>
        </a:xfrm>
      </p:grpSpPr>
      <p:sp>
        <p:nvSpPr>
          <p:cNvPr id="50" name="Google Shape;50;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 name="Google Shape;51;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Google Shape;244;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Google Shape;253;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Google Shape;262;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p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 name="Google Shape;60;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5d0ea3a522_0_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69" name="Google Shape;69;g5d0ea3a522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 name="Google Shape;70;g5d0ea3a522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 name="Google Shape;76;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 name="Google Shape;85;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p:cSld name="Title Slide">
    <p:spTree>
      <p:nvGrpSpPr>
        <p:cNvPr id="15" name="Shape 15"/>
        <p:cNvGrpSpPr/>
        <p:nvPr/>
      </p:nvGrpSpPr>
      <p:grpSpPr>
        <a:xfrm>
          <a:off x="0" y="0"/>
          <a:ext cx="0" cy="0"/>
          <a:chOff x="0" y="0"/>
          <a:chExt cx="0" cy="0"/>
        </a:xfrm>
      </p:grpSpPr>
      <p:sp>
        <p:nvSpPr>
          <p:cNvPr id="16" name="Google Shape;16;p2"/>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nvSpPr>
        <p:spPr>
          <a:xfrm>
            <a:off x="0" y="789677"/>
            <a:ext cx="9144000" cy="7091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6CB255"/>
              </a:buClr>
              <a:buSzPts val="3500"/>
              <a:buFont typeface="Arial Black"/>
              <a:buNone/>
            </a:pPr>
            <a:r>
              <a:rPr b="0" i="0" lang="en-US" sz="3500" u="none" cap="none" strike="noStrike">
                <a:solidFill>
                  <a:srgbClr val="6CB255"/>
                </a:solidFill>
                <a:latin typeface="Arial Black"/>
                <a:ea typeface="Arial Black"/>
                <a:cs typeface="Arial Black"/>
                <a:sym typeface="Arial Black"/>
              </a:rPr>
              <a:t>COLLEGE PHYSICS</a:t>
            </a:r>
            <a:endParaRPr/>
          </a:p>
          <a:p>
            <a:pPr indent="0" lvl="0" marL="0" marR="0" rtl="0" algn="ctr">
              <a:spcBef>
                <a:spcPts val="0"/>
              </a:spcBef>
              <a:spcAft>
                <a:spcPts val="0"/>
              </a:spcAft>
              <a:buClr>
                <a:srgbClr val="6CB255"/>
              </a:buClr>
              <a:buSzPts val="1800"/>
              <a:buFont typeface="Arial Black"/>
              <a:buNone/>
            </a:pPr>
            <a:r>
              <a:t/>
            </a:r>
            <a:endParaRPr b="0" i="0" sz="1800" u="none" cap="none" strike="noStrike">
              <a:solidFill>
                <a:srgbClr val="EAF1DD"/>
              </a:solidFill>
              <a:latin typeface="Arial"/>
              <a:ea typeface="Arial"/>
              <a:cs typeface="Arial"/>
              <a:sym typeface="Arial"/>
            </a:endParaRPr>
          </a:p>
          <a:p>
            <a:pPr indent="0" lvl="0" marL="0" marR="0" rtl="0" algn="ctr">
              <a:spcBef>
                <a:spcPts val="0"/>
              </a:spcBef>
              <a:spcAft>
                <a:spcPts val="0"/>
              </a:spcAft>
              <a:buClr>
                <a:srgbClr val="212F62"/>
              </a:buClr>
              <a:buSzPts val="2000"/>
              <a:buFont typeface="Arial"/>
              <a:buNone/>
            </a:pPr>
            <a:r>
              <a:rPr b="1" i="0" lang="en-US" sz="2000" u="none" cap="none" strike="noStrike">
                <a:solidFill>
                  <a:srgbClr val="212F62"/>
                </a:solidFill>
                <a:latin typeface="Arial"/>
                <a:ea typeface="Arial"/>
                <a:cs typeface="Arial"/>
                <a:sym typeface="Arial"/>
              </a:rPr>
              <a:t>Chapter # Chapter Title</a:t>
            </a:r>
            <a:endParaRPr/>
          </a:p>
          <a:p>
            <a:pPr indent="0" lvl="0" marL="0" marR="0" rtl="0" algn="ctr">
              <a:spcBef>
                <a:spcPts val="0"/>
              </a:spcBef>
              <a:spcAft>
                <a:spcPts val="0"/>
              </a:spcAft>
              <a:buClr>
                <a:schemeClr val="dk1"/>
              </a:buClr>
              <a:buSzPts val="1600"/>
              <a:buFont typeface="Arial"/>
              <a:buNone/>
            </a:pPr>
            <a:r>
              <a:rPr b="0" i="0" lang="en-US" sz="1600" u="none" cap="none" strike="noStrike">
                <a:solidFill>
                  <a:schemeClr val="dk1"/>
                </a:solidFill>
                <a:latin typeface="Arial"/>
                <a:ea typeface="Arial"/>
                <a:cs typeface="Arial"/>
                <a:sym typeface="Arial"/>
              </a:rPr>
              <a:t>PowerPoint Image Slideshow</a:t>
            </a:r>
            <a:endParaRPr/>
          </a:p>
        </p:txBody>
      </p:sp>
      <p:pic>
        <p:nvPicPr>
          <p:cNvPr descr="medium_covers_Page_2.png" id="19" name="Google Shape;19;p2"/>
          <p:cNvPicPr preferRelativeResize="0"/>
          <p:nvPr/>
        </p:nvPicPr>
        <p:blipFill rotWithShape="1">
          <a:blip r:embed="rId2">
            <a:alphaModFix/>
          </a:blip>
          <a:srcRect b="0" l="0" r="0" t="0"/>
          <a:stretch/>
        </p:blipFill>
        <p:spPr>
          <a:xfrm>
            <a:off x="3562758" y="2517424"/>
            <a:ext cx="2010682" cy="2603836"/>
          </a:xfrm>
          <a:prstGeom prst="rect">
            <a:avLst/>
          </a:prstGeom>
          <a:noFill/>
          <a:ln>
            <a:noFill/>
          </a:ln>
          <a:effectLst>
            <a:reflection blurRad="0" dir="0" dist="0" endA="300" endPos="35000" fadeDir="5400000" kx="0" rotWithShape="0" algn="bl" stA="52000" stPos="0" sy="-100000" ky="0"/>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showMasterSp="0">
  <p:cSld name="Title and Content">
    <p:spTree>
      <p:nvGrpSpPr>
        <p:cNvPr id="20" name="Shape 20"/>
        <p:cNvGrpSpPr/>
        <p:nvPr/>
      </p:nvGrpSpPr>
      <p:grpSpPr>
        <a:xfrm>
          <a:off x="0" y="0"/>
          <a:ext cx="0" cy="0"/>
          <a:chOff x="0" y="0"/>
          <a:chExt cx="0" cy="0"/>
        </a:xfrm>
      </p:grpSpPr>
      <p:sp>
        <p:nvSpPr>
          <p:cNvPr id="21" name="Google Shape;21;p3"/>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2" type="sldNum"/>
          </p:nvPr>
        </p:nvSpPr>
        <p:spPr>
          <a:xfrm rot="-5400000">
            <a:off x="8044814" y="683895"/>
            <a:ext cx="131572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4" name="Google Shape;24;p3"/>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rgbClr val="6CB2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3"/>
          <p:cNvSpPr/>
          <p:nvPr>
            <p:ph idx="2" type="pic"/>
          </p:nvPr>
        </p:nvSpPr>
        <p:spPr>
          <a:xfrm>
            <a:off x="457199" y="1122386"/>
            <a:ext cx="8062913" cy="3500071"/>
          </a:xfrm>
          <a:prstGeom prst="rect">
            <a:avLst/>
          </a:prstGeom>
          <a:noFill/>
          <a:ln>
            <a:noFill/>
          </a:ln>
        </p:spPr>
        <p:txBody>
          <a:bodyPr anchorCtr="0" anchor="t" bIns="45700" lIns="91425" spcFirstLastPara="1" rIns="91425" wrap="square" tIns="45700">
            <a:noAutofit/>
          </a:bodyPr>
          <a:lstStyle>
            <a:lvl1pPr lvl="0" marR="0" rtl="0" algn="l">
              <a:spcBef>
                <a:spcPts val="400"/>
              </a:spcBef>
              <a:spcAft>
                <a:spcPts val="0"/>
              </a:spcAft>
              <a:buClr>
                <a:srgbClr val="6CB255"/>
              </a:buClr>
              <a:buSzPts val="2000"/>
              <a:buFont typeface="Arial"/>
              <a:buNone/>
              <a:defRPr b="0" i="0" sz="2000" u="none" cap="none" strike="noStrike">
                <a:solidFill>
                  <a:schemeClr val="dk1"/>
                </a:solidFill>
                <a:latin typeface="Arial"/>
                <a:ea typeface="Arial"/>
                <a:cs typeface="Arial"/>
                <a:sym typeface="Arial"/>
              </a:defRPr>
            </a:lvl1pPr>
            <a:lvl2pPr lvl="1" marR="0" rtl="0" algn="l">
              <a:spcBef>
                <a:spcPts val="600"/>
              </a:spcBef>
              <a:spcAft>
                <a:spcPts val="0"/>
              </a:spcAft>
              <a:buClr>
                <a:srgbClr val="6CB255"/>
              </a:buClr>
              <a:buSzPts val="2000"/>
              <a:buFont typeface="Arial"/>
              <a:buChar char="•"/>
              <a:defRPr b="0" i="0" sz="2000" u="none" cap="none" strike="noStrike">
                <a:solidFill>
                  <a:srgbClr val="000000"/>
                </a:solidFill>
                <a:latin typeface="Arial"/>
                <a:ea typeface="Arial"/>
                <a:cs typeface="Arial"/>
                <a:sym typeface="Arial"/>
              </a:defRPr>
            </a:lvl2pPr>
            <a:lvl3pPr lvl="2" marR="0" rtl="0" algn="l">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3pPr>
            <a:lvl4pPr lvl="3" marR="0" rtl="0" algn="l">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4pPr>
            <a:lvl5pPr lvl="4" marR="0" rtl="0" algn="l">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5pPr>
            <a:lvl6pPr lvl="5"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6pPr>
            <a:lvl7pPr lvl="6"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7pPr>
            <a:lvl8pPr lvl="7"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8pPr>
            <a:lvl9pPr lvl="8"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26" name="Google Shape;26;p3"/>
          <p:cNvSpPr txBox="1"/>
          <p:nvPr>
            <p:ph idx="1" type="body"/>
          </p:nvPr>
        </p:nvSpPr>
        <p:spPr>
          <a:xfrm>
            <a:off x="457200" y="4843982"/>
            <a:ext cx="8062912" cy="1166382"/>
          </a:xfrm>
          <a:prstGeom prst="rect">
            <a:avLst/>
          </a:prstGeom>
          <a:noFill/>
          <a:ln>
            <a:noFill/>
          </a:ln>
        </p:spPr>
        <p:txBody>
          <a:bodyPr anchorCtr="0" anchor="t" bIns="45700" lIns="91425" spcFirstLastPara="1" rIns="91425" wrap="square" tIns="45700">
            <a:noAutofit/>
          </a:bodyPr>
          <a:lstStyle>
            <a:lvl1pPr indent="-228600" lvl="0" marL="457200" algn="l">
              <a:spcBef>
                <a:spcPts val="400"/>
              </a:spcBef>
              <a:spcAft>
                <a:spcPts val="0"/>
              </a:spcAft>
              <a:buClr>
                <a:srgbClr val="6CB255"/>
              </a:buClr>
              <a:buSzPts val="2000"/>
              <a:buNone/>
              <a:defRPr>
                <a:solidFill>
                  <a:srgbClr val="000000"/>
                </a:solidFill>
              </a:defRPr>
            </a:lvl1pPr>
            <a:lvl2pPr indent="-355600" lvl="1" marL="914400" algn="l">
              <a:spcBef>
                <a:spcPts val="600"/>
              </a:spcBef>
              <a:spcAft>
                <a:spcPts val="0"/>
              </a:spcAft>
              <a:buClr>
                <a:srgbClr val="6CB255"/>
              </a:buClr>
              <a:buSzPts val="2000"/>
              <a:buFont typeface="Arial Black"/>
              <a:buAutoNum type="alphaLcParenR"/>
              <a:defRPr>
                <a:solidFill>
                  <a:schemeClr val="dk1"/>
                </a:solidFill>
              </a:defRPr>
            </a:lvl2pPr>
            <a:lvl3pPr indent="-342900" lvl="2" marL="1371600" algn="l">
              <a:spcBef>
                <a:spcPts val="360"/>
              </a:spcBef>
              <a:spcAft>
                <a:spcPts val="0"/>
              </a:spcAft>
              <a:buClr>
                <a:srgbClr val="6CB255"/>
              </a:buClr>
              <a:buSzPts val="1800"/>
              <a:buFont typeface="Arial Black"/>
              <a:buAutoNum type="alphaLcParenR"/>
              <a:defRPr>
                <a:solidFill>
                  <a:schemeClr val="dk1"/>
                </a:solidFill>
              </a:defRPr>
            </a:lvl3pPr>
            <a:lvl4pPr indent="-342900" lvl="3" marL="1828800" algn="l">
              <a:spcBef>
                <a:spcPts val="360"/>
              </a:spcBef>
              <a:spcAft>
                <a:spcPts val="0"/>
              </a:spcAft>
              <a:buClr>
                <a:srgbClr val="6CB255"/>
              </a:buClr>
              <a:buSzPts val="1800"/>
              <a:buFont typeface="Arial Black"/>
              <a:buAutoNum type="alphaLcParenR"/>
              <a:defRPr>
                <a:solidFill>
                  <a:schemeClr val="dk1"/>
                </a:solidFill>
              </a:defRPr>
            </a:lvl4pPr>
            <a:lvl5pPr indent="-342900" lvl="4" marL="2286000" algn="l">
              <a:spcBef>
                <a:spcPts val="360"/>
              </a:spcBef>
              <a:spcAft>
                <a:spcPts val="0"/>
              </a:spcAft>
              <a:buClr>
                <a:srgbClr val="6CB255"/>
              </a:buClr>
              <a:buSzPts val="1800"/>
              <a:buFont typeface="Arial Black"/>
              <a:buAutoNum type="alphaLcParenR"/>
              <a:defRPr>
                <a:solidFill>
                  <a:schemeClr val="dk1"/>
                </a:solidFill>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showMasterSp="0">
  <p:cSld name="Two Content">
    <p:spTree>
      <p:nvGrpSpPr>
        <p:cNvPr id="27" name="Shape 27"/>
        <p:cNvGrpSpPr/>
        <p:nvPr/>
      </p:nvGrpSpPr>
      <p:grpSpPr>
        <a:xfrm>
          <a:off x="0" y="0"/>
          <a:ext cx="0" cy="0"/>
          <a:chOff x="0" y="0"/>
          <a:chExt cx="0" cy="0"/>
        </a:xfrm>
      </p:grpSpPr>
      <p:sp>
        <p:nvSpPr>
          <p:cNvPr id="28" name="Google Shape;28;p4"/>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rgbClr val="6CB2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2" type="sldNum"/>
          </p:nvPr>
        </p:nvSpPr>
        <p:spPr>
          <a:xfrm rot="-5400000">
            <a:off x="8044814" y="683895"/>
            <a:ext cx="131572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2" name="Google Shape;32;p4"/>
          <p:cNvSpPr/>
          <p:nvPr>
            <p:ph idx="2" type="pic"/>
          </p:nvPr>
        </p:nvSpPr>
        <p:spPr>
          <a:xfrm>
            <a:off x="457199" y="1107618"/>
            <a:ext cx="4031619" cy="4607689"/>
          </a:xfrm>
          <a:prstGeom prst="rect">
            <a:avLst/>
          </a:prstGeom>
          <a:noFill/>
          <a:ln>
            <a:noFill/>
          </a:ln>
        </p:spPr>
        <p:txBody>
          <a:bodyPr anchorCtr="0" anchor="t" bIns="45700" lIns="91425" spcFirstLastPara="1" rIns="91425" wrap="square" tIns="45700">
            <a:noAutofit/>
          </a:bodyPr>
          <a:lstStyle>
            <a:lvl1pPr lvl="0" marR="0" rtl="0" algn="l">
              <a:spcBef>
                <a:spcPts val="400"/>
              </a:spcBef>
              <a:spcAft>
                <a:spcPts val="0"/>
              </a:spcAft>
              <a:buClr>
                <a:srgbClr val="6CB255"/>
              </a:buClr>
              <a:buSzPts val="2000"/>
              <a:buFont typeface="Arial"/>
              <a:buNone/>
              <a:defRPr b="0" i="0" sz="2000" u="none" cap="none" strike="noStrike">
                <a:solidFill>
                  <a:schemeClr val="dk1"/>
                </a:solidFill>
                <a:latin typeface="Arial"/>
                <a:ea typeface="Arial"/>
                <a:cs typeface="Arial"/>
                <a:sym typeface="Arial"/>
              </a:defRPr>
            </a:lvl1pPr>
            <a:lvl2pPr lvl="1" marR="0" rtl="0" algn="l">
              <a:spcBef>
                <a:spcPts val="600"/>
              </a:spcBef>
              <a:spcAft>
                <a:spcPts val="0"/>
              </a:spcAft>
              <a:buClr>
                <a:srgbClr val="6CB255"/>
              </a:buClr>
              <a:buSzPts val="2000"/>
              <a:buFont typeface="Arial"/>
              <a:buChar char="•"/>
              <a:defRPr b="0" i="0" sz="2000" u="none" cap="none" strike="noStrike">
                <a:solidFill>
                  <a:srgbClr val="000000"/>
                </a:solidFill>
                <a:latin typeface="Arial"/>
                <a:ea typeface="Arial"/>
                <a:cs typeface="Arial"/>
                <a:sym typeface="Arial"/>
              </a:defRPr>
            </a:lvl2pPr>
            <a:lvl3pPr lvl="2" marR="0" rtl="0" algn="l">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3pPr>
            <a:lvl4pPr lvl="3" marR="0" rtl="0" algn="l">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4pPr>
            <a:lvl5pPr lvl="4" marR="0" rtl="0" algn="l">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5pPr>
            <a:lvl6pPr lvl="5"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6pPr>
            <a:lvl7pPr lvl="6"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7pPr>
            <a:lvl8pPr lvl="7"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8pPr>
            <a:lvl9pPr lvl="8"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33" name="Google Shape;33;p4"/>
          <p:cNvSpPr txBox="1"/>
          <p:nvPr>
            <p:ph idx="1" type="body"/>
          </p:nvPr>
        </p:nvSpPr>
        <p:spPr>
          <a:xfrm>
            <a:off x="4606925" y="1107618"/>
            <a:ext cx="3913188" cy="4607382"/>
          </a:xfrm>
          <a:prstGeom prst="rect">
            <a:avLst/>
          </a:prstGeom>
          <a:noFill/>
          <a:ln>
            <a:noFill/>
          </a:ln>
        </p:spPr>
        <p:txBody>
          <a:bodyPr anchorCtr="0" anchor="t" bIns="45700" lIns="91425" spcFirstLastPara="1" rIns="91425" wrap="square" tIns="45700">
            <a:noAutofit/>
          </a:bodyPr>
          <a:lstStyle>
            <a:lvl1pPr indent="-228600" lvl="0" marL="457200" algn="l">
              <a:spcBef>
                <a:spcPts val="400"/>
              </a:spcBef>
              <a:spcAft>
                <a:spcPts val="0"/>
              </a:spcAft>
              <a:buClr>
                <a:srgbClr val="6CB255"/>
              </a:buClr>
              <a:buSzPts val="2000"/>
              <a:buNone/>
              <a:defRPr>
                <a:solidFill>
                  <a:srgbClr val="212F62"/>
                </a:solidFill>
              </a:defRPr>
            </a:lvl1pPr>
            <a:lvl2pPr indent="-355600" lvl="1" marL="914400" algn="l">
              <a:spcBef>
                <a:spcPts val="600"/>
              </a:spcBef>
              <a:spcAft>
                <a:spcPts val="0"/>
              </a:spcAft>
              <a:buClr>
                <a:srgbClr val="6CB255"/>
              </a:buClr>
              <a:buSzPts val="2000"/>
              <a:buFont typeface="Arial Black"/>
              <a:buAutoNum type="alphaLcParenR"/>
              <a:defRPr>
                <a:solidFill>
                  <a:schemeClr val="dk1"/>
                </a:solidFill>
              </a:defRPr>
            </a:lvl2pPr>
            <a:lvl3pPr indent="-342900" lvl="2" marL="1371600" algn="l">
              <a:spcBef>
                <a:spcPts val="360"/>
              </a:spcBef>
              <a:spcAft>
                <a:spcPts val="0"/>
              </a:spcAft>
              <a:buClr>
                <a:srgbClr val="6CB255"/>
              </a:buClr>
              <a:buSzPts val="1800"/>
              <a:buFont typeface="Arial Black"/>
              <a:buAutoNum type="alphaLcParenR"/>
              <a:defRPr>
                <a:solidFill>
                  <a:schemeClr val="dk1"/>
                </a:solidFill>
              </a:defRPr>
            </a:lvl3pPr>
            <a:lvl4pPr indent="-342900" lvl="3" marL="1828800" algn="l">
              <a:spcBef>
                <a:spcPts val="360"/>
              </a:spcBef>
              <a:spcAft>
                <a:spcPts val="0"/>
              </a:spcAft>
              <a:buClr>
                <a:srgbClr val="6CB255"/>
              </a:buClr>
              <a:buSzPts val="1800"/>
              <a:buFont typeface="Arial Black"/>
              <a:buAutoNum type="alphaLcParenR"/>
              <a:defRPr>
                <a:solidFill>
                  <a:schemeClr val="dk1"/>
                </a:solidFill>
              </a:defRPr>
            </a:lvl4pPr>
            <a:lvl5pPr indent="-342900" lvl="4" marL="2286000" algn="l">
              <a:spcBef>
                <a:spcPts val="360"/>
              </a:spcBef>
              <a:spcAft>
                <a:spcPts val="0"/>
              </a:spcAft>
              <a:buClr>
                <a:srgbClr val="6CB255"/>
              </a:buClr>
              <a:buSzPts val="1800"/>
              <a:buFont typeface="Arial Black"/>
              <a:buAutoNum type="alphaLcParenR"/>
              <a:defRPr>
                <a:solidFill>
                  <a:schemeClr val="dk1"/>
                </a:solidFill>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showMasterSp="0">
  <p:cSld name="Content with Caption">
    <p:spTree>
      <p:nvGrpSpPr>
        <p:cNvPr id="34" name="Shape 34"/>
        <p:cNvGrpSpPr/>
        <p:nvPr/>
      </p:nvGrpSpPr>
      <p:grpSpPr>
        <a:xfrm>
          <a:off x="0" y="0"/>
          <a:ext cx="0" cy="0"/>
          <a:chOff x="0" y="0"/>
          <a:chExt cx="0" cy="0"/>
        </a:xfrm>
      </p:grpSpPr>
      <p:sp>
        <p:nvSpPr>
          <p:cNvPr id="35" name="Google Shape;35;p5"/>
          <p:cNvSpPr txBox="1"/>
          <p:nvPr>
            <p:ph idx="1" type="body"/>
          </p:nvPr>
        </p:nvSpPr>
        <p:spPr>
          <a:xfrm>
            <a:off x="3575050" y="1600200"/>
            <a:ext cx="5111750" cy="4480560"/>
          </a:xfrm>
          <a:prstGeom prst="rect">
            <a:avLst/>
          </a:prstGeom>
          <a:noFill/>
          <a:ln>
            <a:noFill/>
          </a:ln>
        </p:spPr>
        <p:txBody>
          <a:bodyPr anchorCtr="0" anchor="t" bIns="45700" lIns="91425" spcFirstLastPara="1" rIns="91425" wrap="square" tIns="45700">
            <a:noAutofit/>
          </a:bodyPr>
          <a:lstStyle>
            <a:lvl1pPr indent="-228600" lvl="0" marL="457200" algn="l">
              <a:spcBef>
                <a:spcPts val="640"/>
              </a:spcBef>
              <a:spcAft>
                <a:spcPts val="0"/>
              </a:spcAft>
              <a:buSzPts val="3200"/>
              <a:buNone/>
              <a:defRPr sz="3200"/>
            </a:lvl1pPr>
            <a:lvl2pPr indent="-406400" lvl="1" marL="914400" algn="l">
              <a:spcBef>
                <a:spcPts val="600"/>
              </a:spcBef>
              <a:spcAft>
                <a:spcPts val="0"/>
              </a:spcAft>
              <a:buSzPts val="2800"/>
              <a:buFont typeface="Arial Black"/>
              <a:buAutoNum type="alphaLcParenR"/>
              <a:defRPr sz="2800"/>
            </a:lvl2pPr>
            <a:lvl3pPr indent="-381000" lvl="2" marL="1371600" algn="l">
              <a:spcBef>
                <a:spcPts val="480"/>
              </a:spcBef>
              <a:spcAft>
                <a:spcPts val="0"/>
              </a:spcAft>
              <a:buSzPts val="2400"/>
              <a:buFont typeface="Arial Black"/>
              <a:buAutoNum type="alphaLcParenR"/>
              <a:defRPr sz="2400"/>
            </a:lvl3pPr>
            <a:lvl4pPr indent="-355600" lvl="3" marL="1828800" algn="l">
              <a:spcBef>
                <a:spcPts val="400"/>
              </a:spcBef>
              <a:spcAft>
                <a:spcPts val="0"/>
              </a:spcAft>
              <a:buSzPts val="2000"/>
              <a:buFont typeface="Arial Black"/>
              <a:buAutoNum type="alphaLcParenR"/>
              <a:defRPr sz="2000"/>
            </a:lvl4pPr>
            <a:lvl5pPr indent="-355600" lvl="4" marL="2286000" algn="l">
              <a:spcBef>
                <a:spcPts val="400"/>
              </a:spcBef>
              <a:spcAft>
                <a:spcPts val="0"/>
              </a:spcAft>
              <a:buSzPts val="2000"/>
              <a:buFont typeface="Arial Black"/>
              <a:buAutoNum type="alphaLcParenR"/>
              <a:defRPr sz="2000"/>
            </a:lvl5pPr>
            <a:lvl6pPr indent="-355600" lvl="5" marL="2743200" algn="l">
              <a:spcBef>
                <a:spcPts val="400"/>
              </a:spcBef>
              <a:spcAft>
                <a:spcPts val="0"/>
              </a:spcAft>
              <a:buSzPts val="2000"/>
              <a:buChar char="•"/>
              <a:defRPr sz="2000"/>
            </a:lvl6pPr>
            <a:lvl7pPr indent="-355600" lvl="6" marL="3200400" algn="l">
              <a:spcBef>
                <a:spcPts val="400"/>
              </a:spcBef>
              <a:spcAft>
                <a:spcPts val="0"/>
              </a:spcAft>
              <a:buSzPts val="2000"/>
              <a:buChar char="•"/>
              <a:defRPr sz="2000"/>
            </a:lvl7pPr>
            <a:lvl8pPr indent="-355600" lvl="7" marL="3657600" algn="l">
              <a:spcBef>
                <a:spcPts val="400"/>
              </a:spcBef>
              <a:spcAft>
                <a:spcPts val="0"/>
              </a:spcAft>
              <a:buSzPts val="2000"/>
              <a:buChar char="•"/>
              <a:defRPr sz="2000"/>
            </a:lvl8pPr>
            <a:lvl9pPr indent="-355600" lvl="8" marL="4114800" algn="l">
              <a:spcBef>
                <a:spcPts val="400"/>
              </a:spcBef>
              <a:spcAft>
                <a:spcPts val="0"/>
              </a:spcAft>
              <a:buSzPts val="2000"/>
              <a:buChar char="•"/>
              <a:defRPr sz="2000"/>
            </a:lvl9pPr>
          </a:lstStyle>
          <a:p/>
        </p:txBody>
      </p:sp>
      <p:sp>
        <p:nvSpPr>
          <p:cNvPr id="36" name="Google Shape;36;p5"/>
          <p:cNvSpPr txBox="1"/>
          <p:nvPr>
            <p:ph idx="2" type="body"/>
          </p:nvPr>
        </p:nvSpPr>
        <p:spPr>
          <a:xfrm>
            <a:off x="457200" y="1600200"/>
            <a:ext cx="3008313" cy="4480560"/>
          </a:xfrm>
          <a:prstGeom prst="rect">
            <a:avLst/>
          </a:prstGeom>
          <a:noFill/>
          <a:ln>
            <a:noFill/>
          </a:ln>
        </p:spPr>
        <p:txBody>
          <a:bodyPr anchorCtr="0" anchor="t" bIns="45700" lIns="91425" spcFirstLastPara="1" rIns="91425" wrap="square" tIns="45700">
            <a:noAutofit/>
          </a:bodyPr>
          <a:lstStyle>
            <a:lvl1pPr indent="-228600" lvl="0" marL="457200" algn="l">
              <a:spcBef>
                <a:spcPts val="320"/>
              </a:spcBef>
              <a:spcAft>
                <a:spcPts val="0"/>
              </a:spcAft>
              <a:buSzPts val="1600"/>
              <a:buNone/>
              <a:defRPr sz="1600"/>
            </a:lvl1pPr>
            <a:lvl2pPr indent="-228600" lvl="1" marL="914400" algn="l">
              <a:spcBef>
                <a:spcPts val="600"/>
              </a:spcBef>
              <a:spcAft>
                <a:spcPts val="0"/>
              </a:spcAft>
              <a:buSzPts val="120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37" name="Google Shape;37;p5"/>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rot="-5400000">
            <a:off x="8044814" y="683895"/>
            <a:ext cx="131572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0" name="Google Shape;40;p5"/>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rgbClr val="6CB2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rgbClr val="6CB255"/>
              </a:buClr>
              <a:buSzPts val="2400"/>
              <a:buFont typeface="Arial Black"/>
              <a:buNone/>
              <a:defRPr b="0" i="0" sz="2400" u="none" cap="none" strike="noStrike">
                <a:solidFill>
                  <a:srgbClr val="6CB255"/>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400"/>
              </a:spcBef>
              <a:spcAft>
                <a:spcPts val="0"/>
              </a:spcAft>
              <a:buClr>
                <a:srgbClr val="6CB255"/>
              </a:buClr>
              <a:buSzPts val="2000"/>
              <a:buFont typeface="Arial"/>
              <a:buNone/>
              <a:defRPr b="0" i="0" sz="2000" u="none" cap="none" strike="noStrike">
                <a:solidFill>
                  <a:schemeClr val="dk1"/>
                </a:solidFill>
                <a:latin typeface="Arial"/>
                <a:ea typeface="Arial"/>
                <a:cs typeface="Arial"/>
                <a:sym typeface="Arial"/>
              </a:defRPr>
            </a:lvl1pPr>
            <a:lvl2pPr indent="-355600" lvl="1" marL="914400" marR="0" rtl="0" algn="l">
              <a:spcBef>
                <a:spcPts val="600"/>
              </a:spcBef>
              <a:spcAft>
                <a:spcPts val="0"/>
              </a:spcAft>
              <a:buClr>
                <a:srgbClr val="6CB255"/>
              </a:buClr>
              <a:buSzPts val="2000"/>
              <a:buFont typeface="Arial"/>
              <a:buChar char="•"/>
              <a:defRPr b="0" i="0" sz="2000" u="none" cap="none" strike="noStrike">
                <a:solidFill>
                  <a:srgbClr val="000000"/>
                </a:solidFill>
                <a:latin typeface="Arial"/>
                <a:ea typeface="Arial"/>
                <a:cs typeface="Arial"/>
                <a:sym typeface="Arial"/>
              </a:defRPr>
            </a:lvl2pPr>
            <a:lvl3pPr indent="-342900" lvl="2" marL="1371600" marR="0" rtl="0" algn="l">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3pPr>
            <a:lvl4pPr indent="-342900" lvl="3" marL="1828800" marR="0" rtl="0" algn="l">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4pPr>
            <a:lvl5pPr indent="-342900" lvl="4" marL="2286000" marR="0" rtl="0" algn="l">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5pPr>
            <a:lvl6pPr indent="-330200" lvl="5" marL="2743200"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12" name="Google Shape;12;p1"/>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marR="0" rtl="0" algn="l">
              <a:spcBef>
                <a:spcPts val="0"/>
              </a:spcBef>
              <a:spcAft>
                <a:spcPts val="0"/>
              </a:spcAft>
              <a:buSzPts val="1400"/>
              <a:buNone/>
              <a:defRPr b="0" i="0" sz="10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rot="-5400000">
            <a:off x="8044814" y="683895"/>
            <a:ext cx="1315721"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2400" u="none" cap="none" strike="noStrike">
                <a:solidFill>
                  <a:srgbClr val="FFFFFF"/>
                </a:solidFill>
                <a:latin typeface="Arial"/>
                <a:ea typeface="Arial"/>
                <a:cs typeface="Arial"/>
                <a:sym typeface="Arial"/>
              </a:defRPr>
            </a:lvl1pPr>
            <a:lvl2pPr indent="0" lvl="1" marL="0" marR="0" rtl="0" algn="r">
              <a:spcBef>
                <a:spcPts val="0"/>
              </a:spcBef>
              <a:buNone/>
              <a:defRPr b="1" i="0" sz="2400" u="none" cap="none" strike="noStrike">
                <a:solidFill>
                  <a:srgbClr val="FFFFFF"/>
                </a:solidFill>
                <a:latin typeface="Arial"/>
                <a:ea typeface="Arial"/>
                <a:cs typeface="Arial"/>
                <a:sym typeface="Arial"/>
              </a:defRPr>
            </a:lvl2pPr>
            <a:lvl3pPr indent="0" lvl="2" marL="0" marR="0" rtl="0" algn="r">
              <a:spcBef>
                <a:spcPts val="0"/>
              </a:spcBef>
              <a:buNone/>
              <a:defRPr b="1" i="0" sz="2400" u="none" cap="none" strike="noStrike">
                <a:solidFill>
                  <a:srgbClr val="FFFFFF"/>
                </a:solidFill>
                <a:latin typeface="Arial"/>
                <a:ea typeface="Arial"/>
                <a:cs typeface="Arial"/>
                <a:sym typeface="Arial"/>
              </a:defRPr>
            </a:lvl3pPr>
            <a:lvl4pPr indent="0" lvl="3" marL="0" marR="0" rtl="0" algn="r">
              <a:spcBef>
                <a:spcPts val="0"/>
              </a:spcBef>
              <a:buNone/>
              <a:defRPr b="1" i="0" sz="2400" u="none" cap="none" strike="noStrike">
                <a:solidFill>
                  <a:srgbClr val="FFFFFF"/>
                </a:solidFill>
                <a:latin typeface="Arial"/>
                <a:ea typeface="Arial"/>
                <a:cs typeface="Arial"/>
                <a:sym typeface="Arial"/>
              </a:defRPr>
            </a:lvl4pPr>
            <a:lvl5pPr indent="0" lvl="4" marL="0" marR="0" rtl="0" algn="r">
              <a:spcBef>
                <a:spcPts val="0"/>
              </a:spcBef>
              <a:buNone/>
              <a:defRPr b="1" i="0" sz="2400" u="none" cap="none" strike="noStrike">
                <a:solidFill>
                  <a:srgbClr val="FFFFFF"/>
                </a:solidFill>
                <a:latin typeface="Arial"/>
                <a:ea typeface="Arial"/>
                <a:cs typeface="Arial"/>
                <a:sym typeface="Arial"/>
              </a:defRPr>
            </a:lvl5pPr>
            <a:lvl6pPr indent="0" lvl="5" marL="0" marR="0" rtl="0" algn="r">
              <a:spcBef>
                <a:spcPts val="0"/>
              </a:spcBef>
              <a:buNone/>
              <a:defRPr b="1" i="0" sz="2400" u="none" cap="none" strike="noStrike">
                <a:solidFill>
                  <a:srgbClr val="FFFFFF"/>
                </a:solidFill>
                <a:latin typeface="Arial"/>
                <a:ea typeface="Arial"/>
                <a:cs typeface="Arial"/>
                <a:sym typeface="Arial"/>
              </a:defRPr>
            </a:lvl6pPr>
            <a:lvl7pPr indent="0" lvl="6" marL="0" marR="0" rtl="0" algn="r">
              <a:spcBef>
                <a:spcPts val="0"/>
              </a:spcBef>
              <a:buNone/>
              <a:defRPr b="1" i="0" sz="2400" u="none" cap="none" strike="noStrike">
                <a:solidFill>
                  <a:srgbClr val="FFFFFF"/>
                </a:solidFill>
                <a:latin typeface="Arial"/>
                <a:ea typeface="Arial"/>
                <a:cs typeface="Arial"/>
                <a:sym typeface="Arial"/>
              </a:defRPr>
            </a:lvl7pPr>
            <a:lvl8pPr indent="0" lvl="7" marL="0" marR="0" rtl="0" algn="r">
              <a:spcBef>
                <a:spcPts val="0"/>
              </a:spcBef>
              <a:buNone/>
              <a:defRPr b="1" i="0" sz="2400" u="none" cap="none" strike="noStrike">
                <a:solidFill>
                  <a:srgbClr val="FFFFFF"/>
                </a:solidFill>
                <a:latin typeface="Arial"/>
                <a:ea typeface="Arial"/>
                <a:cs typeface="Arial"/>
                <a:sym typeface="Arial"/>
              </a:defRPr>
            </a:lvl8pPr>
            <a:lvl9pPr indent="0" lvl="8" marL="0" marR="0" rtl="0" algn="r">
              <a:spcBef>
                <a:spcPts val="0"/>
              </a:spcBef>
              <a:buNone/>
              <a:defRPr b="1" i="0" sz="24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jp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comments" Target="../comments/commen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comments" Target="../comments/comment5.xml"/><Relationship Id="rId4" Type="http://schemas.openxmlformats.org/officeDocument/2006/relationships/image" Target="../media/image11.jpg"/><Relationship Id="rId5"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6.jp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7.jp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9.jp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5.jp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3.jp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4.jp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comments" Target="../comments/comment6.xml"/><Relationship Id="rId4" Type="http://schemas.openxmlformats.org/officeDocument/2006/relationships/image" Target="../media/image20.jpg"/><Relationship Id="rId5"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comments" Target="../comments/comment7.xml"/><Relationship Id="rId4" Type="http://schemas.openxmlformats.org/officeDocument/2006/relationships/image" Target="../media/image17.png"/><Relationship Id="rId5"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comments" Target="../comments/comment8.xml"/><Relationship Id="rId4" Type="http://schemas.openxmlformats.org/officeDocument/2006/relationships/image" Target="../media/image21.png"/><Relationship Id="rId5"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comments" Target="../comments/comment9.xml"/><Relationship Id="rId4" Type="http://schemas.openxmlformats.org/officeDocument/2006/relationships/image" Target="../media/image16.png"/><Relationship Id="rId5"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comments" Target="../comments/comment10.xml"/><Relationship Id="rId4" Type="http://schemas.openxmlformats.org/officeDocument/2006/relationships/image" Target="../media/image18.png"/><Relationship Id="rId5"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comments" Target="../comments/comment11.xml"/><Relationship Id="rId4" Type="http://schemas.openxmlformats.org/officeDocument/2006/relationships/image" Target="../media/image22.png"/><Relationship Id="rId5"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jp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comments" Target="../comments/comment2.xml"/><Relationship Id="rId4" Type="http://schemas.openxmlformats.org/officeDocument/2006/relationships/image" Target="../media/image5.jpg"/><Relationship Id="rId5"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comments" Target="../comments/comment3.xml"/><Relationship Id="rId4" Type="http://schemas.openxmlformats.org/officeDocument/2006/relationships/image" Target="../media/image13.jpg"/><Relationship Id="rId5"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jp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jp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44" name="Shape 44"/>
        <p:cNvGrpSpPr/>
        <p:nvPr/>
      </p:nvGrpSpPr>
      <p:grpSpPr>
        <a:xfrm>
          <a:off x="0" y="0"/>
          <a:ext cx="0" cy="0"/>
          <a:chOff x="0" y="0"/>
          <a:chExt cx="0" cy="0"/>
        </a:xfrm>
      </p:grpSpPr>
      <p:pic>
        <p:nvPicPr>
          <p:cNvPr descr="openstax college logo" id="45" name="Google Shape;45;p6"/>
          <p:cNvPicPr preferRelativeResize="0"/>
          <p:nvPr/>
        </p:nvPicPr>
        <p:blipFill rotWithShape="1">
          <a:blip r:embed="rId3">
            <a:alphaModFix/>
          </a:blip>
          <a:srcRect b="0" l="0" r="0" t="0"/>
          <a:stretch/>
        </p:blipFill>
        <p:spPr>
          <a:xfrm>
            <a:off x="7317311" y="5507235"/>
            <a:ext cx="1507110" cy="1077181"/>
          </a:xfrm>
          <a:prstGeom prst="rect">
            <a:avLst/>
          </a:prstGeom>
          <a:noFill/>
          <a:ln>
            <a:noFill/>
          </a:ln>
        </p:spPr>
      </p:pic>
      <p:pic>
        <p:nvPicPr>
          <p:cNvPr descr="Biology" id="46" name="Google Shape;46;p6"/>
          <p:cNvPicPr preferRelativeResize="0"/>
          <p:nvPr/>
        </p:nvPicPr>
        <p:blipFill rotWithShape="1">
          <a:blip r:embed="rId4">
            <a:alphaModFix/>
          </a:blip>
          <a:srcRect b="0" l="0" r="0" t="0"/>
          <a:stretch/>
        </p:blipFill>
        <p:spPr>
          <a:xfrm>
            <a:off x="3562758" y="2518312"/>
            <a:ext cx="2010682" cy="2602059"/>
          </a:xfrm>
          <a:prstGeom prst="rect">
            <a:avLst/>
          </a:prstGeom>
          <a:noFill/>
          <a:ln>
            <a:noFill/>
          </a:ln>
          <a:effectLst>
            <a:reflection blurRad="0" dir="0" dist="0" endA="300" endPos="35000" fadeDir="5400000" kx="0" rotWithShape="0" algn="bl" stA="52000" stPos="0" sy="-100000" ky="0"/>
          </a:effectLst>
        </p:spPr>
      </p:pic>
      <p:sp>
        <p:nvSpPr>
          <p:cNvPr id="47" name="Google Shape;47;p6"/>
          <p:cNvSpPr txBox="1"/>
          <p:nvPr/>
        </p:nvSpPr>
        <p:spPr>
          <a:xfrm>
            <a:off x="0" y="1612637"/>
            <a:ext cx="9144000" cy="7091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212F62"/>
              </a:buClr>
              <a:buSzPts val="2000"/>
              <a:buFont typeface="Arial"/>
              <a:buNone/>
            </a:pPr>
            <a:r>
              <a:rPr b="1" i="0" lang="en-US" sz="2000" u="none" cap="none" strike="noStrike">
                <a:solidFill>
                  <a:srgbClr val="212F62"/>
                </a:solidFill>
                <a:latin typeface="Arial"/>
                <a:ea typeface="Arial"/>
                <a:cs typeface="Arial"/>
                <a:sym typeface="Arial"/>
              </a:rPr>
              <a:t>Chapter 5 </a:t>
            </a:r>
            <a:r>
              <a:rPr b="1" i="0" lang="en-US" sz="2000" u="none" cap="none" strike="noStrike">
                <a:solidFill>
                  <a:srgbClr val="212F62"/>
                </a:solidFill>
                <a:latin typeface="Arial"/>
                <a:ea typeface="Arial"/>
                <a:cs typeface="Arial"/>
                <a:sym typeface="Arial"/>
              </a:rPr>
              <a:t>STRUCTURE AND FUNCTION OF PLASMA MEMBRANES</a:t>
            </a:r>
            <a:endParaRPr/>
          </a:p>
          <a:p>
            <a:pPr indent="0" lvl="0" marL="0" marR="0" rtl="0" algn="ctr">
              <a:spcBef>
                <a:spcPts val="0"/>
              </a:spcBef>
              <a:spcAft>
                <a:spcPts val="0"/>
              </a:spcAft>
              <a:buClr>
                <a:schemeClr val="dk1"/>
              </a:buClr>
              <a:buSzPts val="1600"/>
              <a:buFont typeface="Arial"/>
              <a:buNone/>
            </a:pPr>
            <a:r>
              <a:rPr b="0" i="0" lang="en-US" sz="1600" u="none" cap="none" strike="noStrike">
                <a:solidFill>
                  <a:schemeClr val="dk1"/>
                </a:solidFill>
                <a:latin typeface="Arial"/>
                <a:ea typeface="Arial"/>
                <a:cs typeface="Arial"/>
                <a:sym typeface="Arial"/>
              </a:rPr>
              <a:t>PowerPoint Image Slideshow</a:t>
            </a:r>
            <a:endParaRPr/>
          </a:p>
        </p:txBody>
      </p:sp>
      <p:sp>
        <p:nvSpPr>
          <p:cNvPr id="48" name="Google Shape;48;p6"/>
          <p:cNvSpPr txBox="1"/>
          <p:nvPr>
            <p:ph idx="4294967295" type="title"/>
          </p:nvPr>
        </p:nvSpPr>
        <p:spPr>
          <a:xfrm>
            <a:off x="0" y="688076"/>
            <a:ext cx="9144000" cy="734641"/>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rgbClr val="6CB255"/>
              </a:buClr>
              <a:buSzPts val="3600"/>
              <a:buFont typeface="Arial Black"/>
              <a:buNone/>
            </a:pPr>
            <a:r>
              <a:rPr lang="en-US" sz="3600"/>
              <a:t>BIOLOGY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15"/>
          <p:cNvSpPr txBox="1"/>
          <p:nvPr>
            <p:ph idx="11" type="ftr"/>
          </p:nvPr>
        </p:nvSpPr>
        <p:spPr>
          <a:xfrm>
            <a:off x="713232" y="6492875"/>
            <a:ext cx="7806880" cy="28384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124" name="Google Shape;124;p15"/>
          <p:cNvSpPr txBox="1"/>
          <p:nvPr>
            <p:ph idx="1" type="body"/>
          </p:nvPr>
        </p:nvSpPr>
        <p:spPr>
          <a:xfrm>
            <a:off x="457200" y="4843982"/>
            <a:ext cx="8062912" cy="116638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CB255"/>
              </a:buClr>
              <a:buSzPts val="1600"/>
              <a:buNone/>
            </a:pPr>
            <a:r>
              <a:rPr lang="en-US" sz="1600"/>
              <a:t>Diffusion through a permeable membrane moves a substance from a high concentration area (extracellular fluid, in this case) down its concentration gradient (into the cytoplasm). (credit: modification of work by Mariana Ruiz Villareal)</a:t>
            </a:r>
            <a:endParaRPr/>
          </a:p>
        </p:txBody>
      </p:sp>
      <p:pic>
        <p:nvPicPr>
          <p:cNvPr descr="The left part of this illustration shows a substance on one side of a membrane only. The middle part shows that, after some time, some of the substance has diffused across the plasma membrane. The right part shows that, after more time, an equal amount of the substance is on each side of the membrane." id="125" name="Google Shape;125;p15"/>
          <p:cNvPicPr preferRelativeResize="0"/>
          <p:nvPr>
            <p:ph idx="2" type="pic"/>
          </p:nvPr>
        </p:nvPicPr>
        <p:blipFill rotWithShape="1">
          <a:blip r:embed="rId3">
            <a:alphaModFix/>
          </a:blip>
          <a:srcRect b="0" l="-104" r="-103" t="0"/>
          <a:stretch/>
        </p:blipFill>
        <p:spPr>
          <a:xfrm>
            <a:off x="457199" y="1122386"/>
            <a:ext cx="8062913" cy="3500071"/>
          </a:xfrm>
          <a:prstGeom prst="rect">
            <a:avLst/>
          </a:prstGeom>
          <a:noFill/>
          <a:ln>
            <a:noFill/>
          </a:ln>
        </p:spPr>
      </p:pic>
      <p:pic>
        <p:nvPicPr>
          <p:cNvPr descr="openstax college logo" id="126" name="Google Shape;126;p15"/>
          <p:cNvPicPr preferRelativeResize="0"/>
          <p:nvPr/>
        </p:nvPicPr>
        <p:blipFill rotWithShape="1">
          <a:blip r:embed="rId4">
            <a:alphaModFix/>
          </a:blip>
          <a:srcRect b="0" l="0" r="0" t="0"/>
          <a:stretch/>
        </p:blipFill>
        <p:spPr>
          <a:xfrm>
            <a:off x="7772687" y="241326"/>
            <a:ext cx="1051734" cy="751709"/>
          </a:xfrm>
          <a:prstGeom prst="rect">
            <a:avLst/>
          </a:prstGeom>
          <a:noFill/>
          <a:ln>
            <a:noFill/>
          </a:ln>
        </p:spPr>
      </p:pic>
      <p:sp>
        <p:nvSpPr>
          <p:cNvPr id="127" name="Google Shape;127;p15"/>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FIGURE 5.8</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16"/>
          <p:cNvSpPr txBox="1"/>
          <p:nvPr>
            <p:ph type="title"/>
          </p:nvPr>
        </p:nvSpPr>
        <p:spPr>
          <a:xfrm>
            <a:off x="244200" y="394900"/>
            <a:ext cx="8655600" cy="6549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rPr lang="en-US" sz="3000"/>
              <a:t>Factors that affect rate of diffusion through the membrane </a:t>
            </a:r>
            <a:endParaRPr sz="3000"/>
          </a:p>
        </p:txBody>
      </p:sp>
      <p:sp>
        <p:nvSpPr>
          <p:cNvPr id="134" name="Google Shape;134;p16"/>
          <p:cNvSpPr/>
          <p:nvPr>
            <p:ph idx="2" type="pic"/>
          </p:nvPr>
        </p:nvSpPr>
        <p:spPr>
          <a:xfrm>
            <a:off x="149075" y="900725"/>
            <a:ext cx="8918400" cy="5157600"/>
          </a:xfrm>
          <a:prstGeom prst="rect">
            <a:avLst/>
          </a:prstGeom>
        </p:spPr>
        <p:txBody>
          <a:bodyPr anchorCtr="0" anchor="t" bIns="45700" lIns="91425" spcFirstLastPara="1" rIns="91425" wrap="square" tIns="45700">
            <a:noAutofit/>
          </a:bodyPr>
          <a:lstStyle/>
          <a:p>
            <a:pPr indent="-355600" lvl="0" marL="457200" rtl="0" algn="l">
              <a:spcBef>
                <a:spcPts val="400"/>
              </a:spcBef>
              <a:spcAft>
                <a:spcPts val="0"/>
              </a:spcAft>
              <a:buSzPts val="2000"/>
              <a:buChar char="●"/>
            </a:pPr>
            <a:r>
              <a:rPr lang="en-US"/>
              <a:t>Extent of the concentration gradient: greater the difference in concentration results in rapid diffusion and vice versa.</a:t>
            </a:r>
            <a:endParaRPr/>
          </a:p>
          <a:p>
            <a:pPr indent="-355600" lvl="0" marL="457200" rtl="0" algn="l">
              <a:spcBef>
                <a:spcPts val="0"/>
              </a:spcBef>
              <a:spcAft>
                <a:spcPts val="0"/>
              </a:spcAft>
              <a:buSzPts val="2000"/>
              <a:buChar char="●"/>
            </a:pPr>
            <a:r>
              <a:t/>
            </a:r>
            <a:endParaRPr/>
          </a:p>
          <a:p>
            <a:pPr indent="-355600" lvl="0" marL="457200" rtl="0" algn="l">
              <a:spcBef>
                <a:spcPts val="0"/>
              </a:spcBef>
              <a:spcAft>
                <a:spcPts val="0"/>
              </a:spcAft>
              <a:buSzPts val="2000"/>
              <a:buChar char="●"/>
            </a:pPr>
            <a:r>
              <a:rPr lang="en-US"/>
              <a:t>Mass of the molecules diffusing: Molecules with higher mass diffuse slowly </a:t>
            </a:r>
            <a:endParaRPr/>
          </a:p>
          <a:p>
            <a:pPr indent="0" lvl="0" marL="457200" rtl="0" algn="l">
              <a:spcBef>
                <a:spcPts val="600"/>
              </a:spcBef>
              <a:spcAft>
                <a:spcPts val="0"/>
              </a:spcAft>
              <a:buNone/>
            </a:pPr>
            <a:r>
              <a:t/>
            </a:r>
            <a:endParaRPr/>
          </a:p>
          <a:p>
            <a:pPr indent="-355600" lvl="0" marL="457200" rtl="0" algn="l">
              <a:spcBef>
                <a:spcPts val="600"/>
              </a:spcBef>
              <a:spcAft>
                <a:spcPts val="0"/>
              </a:spcAft>
              <a:buSzPts val="2000"/>
              <a:buChar char="●"/>
            </a:pPr>
            <a:r>
              <a:rPr lang="en-US"/>
              <a:t>Temperature: Higher temperature results in rapid diffusion</a:t>
            </a:r>
            <a:endParaRPr/>
          </a:p>
          <a:p>
            <a:pPr indent="0" lvl="0" marL="457200" rtl="0" algn="l">
              <a:spcBef>
                <a:spcPts val="600"/>
              </a:spcBef>
              <a:spcAft>
                <a:spcPts val="0"/>
              </a:spcAft>
              <a:buNone/>
            </a:pPr>
            <a:r>
              <a:t/>
            </a:r>
            <a:endParaRPr/>
          </a:p>
          <a:p>
            <a:pPr indent="-355600" lvl="0" marL="457200" rtl="0" algn="l">
              <a:spcBef>
                <a:spcPts val="600"/>
              </a:spcBef>
              <a:spcAft>
                <a:spcPts val="0"/>
              </a:spcAft>
              <a:buSzPts val="2000"/>
              <a:buChar char="●"/>
            </a:pPr>
            <a:r>
              <a:rPr lang="en-US"/>
              <a:t>Solvent density: Diffusion rate decreases with increase in solvent density</a:t>
            </a:r>
            <a:endParaRPr/>
          </a:p>
          <a:p>
            <a:pPr indent="0" lvl="0" marL="457200" rtl="0" algn="l">
              <a:spcBef>
                <a:spcPts val="600"/>
              </a:spcBef>
              <a:spcAft>
                <a:spcPts val="0"/>
              </a:spcAft>
              <a:buNone/>
            </a:pPr>
            <a:r>
              <a:t/>
            </a:r>
            <a:endParaRPr/>
          </a:p>
          <a:p>
            <a:pPr indent="-355600" lvl="0" marL="457200" rtl="0" algn="l">
              <a:spcBef>
                <a:spcPts val="600"/>
              </a:spcBef>
              <a:spcAft>
                <a:spcPts val="0"/>
              </a:spcAft>
              <a:buSzPts val="2000"/>
              <a:buChar char="●"/>
            </a:pPr>
            <a:r>
              <a:rPr lang="en-US"/>
              <a:t>Surface area and plasma membrane thickness: Increase in surface area increases rate of diffusion whereas increase in membrane thickness decreases the rate of diffusion</a:t>
            </a:r>
            <a:endParaRPr/>
          </a:p>
          <a:p>
            <a:pPr indent="-355600" lvl="0" marL="457200" rtl="0" algn="l">
              <a:spcBef>
                <a:spcPts val="0"/>
              </a:spcBef>
              <a:spcAft>
                <a:spcPts val="0"/>
              </a:spcAft>
              <a:buSzPts val="2000"/>
              <a:buChar char="●"/>
            </a:pPr>
            <a:r>
              <a:t/>
            </a:r>
            <a:endParaRPr/>
          </a:p>
          <a:p>
            <a:pPr indent="-355600" lvl="0" marL="457200" rtl="0" algn="l">
              <a:spcBef>
                <a:spcPts val="0"/>
              </a:spcBef>
              <a:spcAft>
                <a:spcPts val="0"/>
              </a:spcAft>
              <a:buSzPts val="2000"/>
              <a:buChar char="●"/>
            </a:pPr>
            <a:r>
              <a:rPr lang="en-US"/>
              <a:t>Distance travelled: The greater the distance that a substance must travel, the slower the diffusion rate.</a:t>
            </a:r>
            <a:endParaRPr/>
          </a:p>
          <a:p>
            <a:pPr indent="-355600" lvl="0" marL="457200" rtl="0" algn="l">
              <a:spcBef>
                <a:spcPts val="0"/>
              </a:spcBef>
              <a:spcAft>
                <a:spcPts val="0"/>
              </a:spcAft>
              <a:buSzPts val="2000"/>
              <a:buChar char="●"/>
            </a:pPr>
            <a:r>
              <a:rPr lang="en-US"/>
              <a:t>Distance to be travelled: larger the distance lower the rate of diffusion</a:t>
            </a:r>
            <a:endParaRPr/>
          </a:p>
          <a:p>
            <a:pPr indent="0" lvl="0" marL="0" rtl="0" algn="l">
              <a:spcBef>
                <a:spcPts val="600"/>
              </a:spcBef>
              <a:spcAft>
                <a:spcPts val="6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17"/>
          <p:cNvSpPr txBox="1"/>
          <p:nvPr>
            <p:ph idx="11" type="ftr"/>
          </p:nvPr>
        </p:nvSpPr>
        <p:spPr>
          <a:xfrm>
            <a:off x="713232" y="6492875"/>
            <a:ext cx="7806880" cy="28384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140" name="Google Shape;140;p17"/>
          <p:cNvSpPr txBox="1"/>
          <p:nvPr>
            <p:ph idx="1" type="body"/>
          </p:nvPr>
        </p:nvSpPr>
        <p:spPr>
          <a:xfrm>
            <a:off x="457200" y="4843982"/>
            <a:ext cx="8062912" cy="116638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CB255"/>
              </a:buClr>
              <a:buSzPts val="1600"/>
              <a:buNone/>
            </a:pPr>
            <a:r>
              <a:rPr lang="en-US" sz="1600"/>
              <a:t>Facilitated transport moves substances down their concentration gradients. They may cross the plasma membrane with the aid of channel proteins. (credit: modification of work by Mariana Ruiz Villareal)</a:t>
            </a:r>
            <a:endParaRPr/>
          </a:p>
        </p:txBody>
      </p:sp>
      <p:pic>
        <p:nvPicPr>
          <p:cNvPr descr="This illustration shows a small substance passing through the pore of a protein channel that is embedded in the plasma membrane." id="141" name="Google Shape;141;p17"/>
          <p:cNvPicPr preferRelativeResize="0"/>
          <p:nvPr>
            <p:ph idx="2" type="pic"/>
          </p:nvPr>
        </p:nvPicPr>
        <p:blipFill rotWithShape="1">
          <a:blip r:embed="rId4">
            <a:alphaModFix/>
          </a:blip>
          <a:srcRect b="0" l="-61794" r="-61793" t="0"/>
          <a:stretch/>
        </p:blipFill>
        <p:spPr>
          <a:xfrm>
            <a:off x="457199" y="1122386"/>
            <a:ext cx="8062913" cy="3500071"/>
          </a:xfrm>
          <a:prstGeom prst="rect">
            <a:avLst/>
          </a:prstGeom>
          <a:noFill/>
          <a:ln>
            <a:noFill/>
          </a:ln>
        </p:spPr>
      </p:pic>
      <p:pic>
        <p:nvPicPr>
          <p:cNvPr descr="openstax college logo" id="142" name="Google Shape;142;p17"/>
          <p:cNvPicPr preferRelativeResize="0"/>
          <p:nvPr/>
        </p:nvPicPr>
        <p:blipFill rotWithShape="1">
          <a:blip r:embed="rId5">
            <a:alphaModFix/>
          </a:blip>
          <a:srcRect b="0" l="0" r="0" t="0"/>
          <a:stretch/>
        </p:blipFill>
        <p:spPr>
          <a:xfrm>
            <a:off x="7772687" y="241326"/>
            <a:ext cx="1051734" cy="751709"/>
          </a:xfrm>
          <a:prstGeom prst="rect">
            <a:avLst/>
          </a:prstGeom>
          <a:noFill/>
          <a:ln>
            <a:noFill/>
          </a:ln>
        </p:spPr>
      </p:pic>
      <p:sp>
        <p:nvSpPr>
          <p:cNvPr id="143" name="Google Shape;143;p17"/>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FIGURE 5.9</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18"/>
          <p:cNvSpPr txBox="1"/>
          <p:nvPr>
            <p:ph idx="11" type="ftr"/>
          </p:nvPr>
        </p:nvSpPr>
        <p:spPr>
          <a:xfrm>
            <a:off x="713232" y="6492875"/>
            <a:ext cx="7806880" cy="28384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149" name="Google Shape;149;p18"/>
          <p:cNvSpPr txBox="1"/>
          <p:nvPr>
            <p:ph idx="1" type="body"/>
          </p:nvPr>
        </p:nvSpPr>
        <p:spPr>
          <a:xfrm>
            <a:off x="457200" y="4843982"/>
            <a:ext cx="8062912" cy="116638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CB255"/>
              </a:buClr>
              <a:buSzPts val="1600"/>
              <a:buNone/>
            </a:pPr>
            <a:r>
              <a:rPr lang="en-US" sz="1600"/>
              <a:t>Some substances are able to move down their concentration gradient across the plasma membrane with the aid of carrier proteins. Carrier proteins change shape as they move molecules across the membrane. (credit: modification of work by Mariana Ruiz Villareal)</a:t>
            </a:r>
            <a:endParaRPr/>
          </a:p>
        </p:txBody>
      </p:sp>
      <p:pic>
        <p:nvPicPr>
          <p:cNvPr descr="This illustration shows a carrier protein embedded in the membrane with an opening that initially faces the extracellular surface. After a substance binds the carrier, it changes shape so that the opening faces the cytoplasm, and the substance is released." id="150" name="Google Shape;150;p18"/>
          <p:cNvPicPr preferRelativeResize="0"/>
          <p:nvPr>
            <p:ph idx="2" type="pic"/>
          </p:nvPr>
        </p:nvPicPr>
        <p:blipFill rotWithShape="1">
          <a:blip r:embed="rId3">
            <a:alphaModFix/>
          </a:blip>
          <a:srcRect b="0" l="-5143" r="-5142" t="0"/>
          <a:stretch/>
        </p:blipFill>
        <p:spPr>
          <a:xfrm>
            <a:off x="457199" y="1122386"/>
            <a:ext cx="8062913" cy="3500071"/>
          </a:xfrm>
          <a:prstGeom prst="rect">
            <a:avLst/>
          </a:prstGeom>
          <a:noFill/>
          <a:ln>
            <a:noFill/>
          </a:ln>
        </p:spPr>
      </p:pic>
      <p:pic>
        <p:nvPicPr>
          <p:cNvPr descr="openstax college logo" id="151" name="Google Shape;151;p18"/>
          <p:cNvPicPr preferRelativeResize="0"/>
          <p:nvPr/>
        </p:nvPicPr>
        <p:blipFill rotWithShape="1">
          <a:blip r:embed="rId4">
            <a:alphaModFix/>
          </a:blip>
          <a:srcRect b="0" l="0" r="0" t="0"/>
          <a:stretch/>
        </p:blipFill>
        <p:spPr>
          <a:xfrm>
            <a:off x="7772687" y="241326"/>
            <a:ext cx="1051734" cy="751709"/>
          </a:xfrm>
          <a:prstGeom prst="rect">
            <a:avLst/>
          </a:prstGeom>
          <a:noFill/>
          <a:ln>
            <a:noFill/>
          </a:ln>
        </p:spPr>
      </p:pic>
      <p:sp>
        <p:nvSpPr>
          <p:cNvPr id="152" name="Google Shape;152;p18"/>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FIGURE 5.10</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19"/>
          <p:cNvSpPr txBox="1"/>
          <p:nvPr>
            <p:ph idx="11" type="ftr"/>
          </p:nvPr>
        </p:nvSpPr>
        <p:spPr>
          <a:xfrm>
            <a:off x="713232" y="6492875"/>
            <a:ext cx="7806880" cy="28384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158" name="Google Shape;158;p19"/>
          <p:cNvSpPr txBox="1"/>
          <p:nvPr>
            <p:ph idx="1" type="body"/>
          </p:nvPr>
        </p:nvSpPr>
        <p:spPr>
          <a:xfrm>
            <a:off x="457200" y="4843982"/>
            <a:ext cx="8062912" cy="116638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CB255"/>
              </a:buClr>
              <a:buSzPts val="1600"/>
              <a:buNone/>
            </a:pPr>
            <a:r>
              <a:rPr lang="en-US" sz="1600"/>
              <a:t>In osmosis, water always moves from an area of higher water concentration to one of lower concentration. In the diagram, the solute cannot pass through the selectively permeable membrane, but the water can.</a:t>
            </a:r>
            <a:endParaRPr/>
          </a:p>
        </p:txBody>
      </p:sp>
      <p:pic>
        <p:nvPicPr>
          <p:cNvPr descr="This illustration shows a container whose contents are separated by a semipermeable membrane. Initially, there is a high concentration of solute on the right side of the membrane and a low concentration of the left. Over time, water diffuses across the membrane toward the side of the container that initially had a higher concentration of solute (lower concentration of water). As a result of osmosis, the water level is higher on this side of the membrane, and the solute concentration is the same on both sides." id="159" name="Google Shape;159;p19"/>
          <p:cNvPicPr preferRelativeResize="0"/>
          <p:nvPr>
            <p:ph idx="2" type="pic"/>
          </p:nvPr>
        </p:nvPicPr>
        <p:blipFill rotWithShape="1">
          <a:blip r:embed="rId3">
            <a:alphaModFix/>
          </a:blip>
          <a:srcRect b="0" l="-15213" r="-15213" t="0"/>
          <a:stretch/>
        </p:blipFill>
        <p:spPr>
          <a:xfrm>
            <a:off x="457199" y="1122386"/>
            <a:ext cx="8062913" cy="3500071"/>
          </a:xfrm>
          <a:prstGeom prst="rect">
            <a:avLst/>
          </a:prstGeom>
          <a:noFill/>
          <a:ln>
            <a:noFill/>
          </a:ln>
        </p:spPr>
      </p:pic>
      <p:pic>
        <p:nvPicPr>
          <p:cNvPr descr="openstax college logo" id="160" name="Google Shape;160;p19"/>
          <p:cNvPicPr preferRelativeResize="0"/>
          <p:nvPr/>
        </p:nvPicPr>
        <p:blipFill rotWithShape="1">
          <a:blip r:embed="rId4">
            <a:alphaModFix/>
          </a:blip>
          <a:srcRect b="0" l="0" r="0" t="0"/>
          <a:stretch/>
        </p:blipFill>
        <p:spPr>
          <a:xfrm>
            <a:off x="7772687" y="241326"/>
            <a:ext cx="1051734" cy="751709"/>
          </a:xfrm>
          <a:prstGeom prst="rect">
            <a:avLst/>
          </a:prstGeom>
          <a:noFill/>
          <a:ln>
            <a:noFill/>
          </a:ln>
        </p:spPr>
      </p:pic>
      <p:sp>
        <p:nvSpPr>
          <p:cNvPr id="161" name="Google Shape;161;p19"/>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FIGURE 5.11</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20"/>
          <p:cNvSpPr txBox="1"/>
          <p:nvPr>
            <p:ph idx="11" type="ftr"/>
          </p:nvPr>
        </p:nvSpPr>
        <p:spPr>
          <a:xfrm>
            <a:off x="713232" y="6492875"/>
            <a:ext cx="7806880" cy="28384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167" name="Google Shape;167;p20"/>
          <p:cNvSpPr txBox="1"/>
          <p:nvPr>
            <p:ph idx="1" type="body"/>
          </p:nvPr>
        </p:nvSpPr>
        <p:spPr>
          <a:xfrm>
            <a:off x="457200" y="4843982"/>
            <a:ext cx="8062912" cy="116638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CB255"/>
              </a:buClr>
              <a:buSzPts val="1600"/>
              <a:buNone/>
            </a:pPr>
            <a:r>
              <a:rPr lang="en-US" sz="1600"/>
              <a:t>Osmotic pressure changes the shape of red blood cells in hypertonic, isotonic, and hypotonic solutions. (credit: Mariana Ruiz Villareal)</a:t>
            </a:r>
            <a:endParaRPr/>
          </a:p>
        </p:txBody>
      </p:sp>
      <p:pic>
        <p:nvPicPr>
          <p:cNvPr descr="The left part of this illustration shows shriveled red blood cells bathed in a hypertonic solution. The middle part shows healthy red blood cells bathed in an isotonic solution, and the right part shows bloated red blood cells bathed in a hypotonic solution." id="168" name="Google Shape;168;p20"/>
          <p:cNvPicPr preferRelativeResize="0"/>
          <p:nvPr>
            <p:ph idx="2" type="pic"/>
          </p:nvPr>
        </p:nvPicPr>
        <p:blipFill rotWithShape="1">
          <a:blip r:embed="rId3">
            <a:alphaModFix/>
          </a:blip>
          <a:srcRect b="0" l="0" r="0" t="0"/>
          <a:stretch/>
        </p:blipFill>
        <p:spPr>
          <a:xfrm>
            <a:off x="1372226" y="1122386"/>
            <a:ext cx="6232859" cy="3500071"/>
          </a:xfrm>
          <a:prstGeom prst="rect">
            <a:avLst/>
          </a:prstGeom>
          <a:noFill/>
          <a:ln>
            <a:noFill/>
          </a:ln>
        </p:spPr>
      </p:pic>
      <p:pic>
        <p:nvPicPr>
          <p:cNvPr descr="openstax college logo" id="169" name="Google Shape;169;p20"/>
          <p:cNvPicPr preferRelativeResize="0"/>
          <p:nvPr/>
        </p:nvPicPr>
        <p:blipFill rotWithShape="1">
          <a:blip r:embed="rId4">
            <a:alphaModFix/>
          </a:blip>
          <a:srcRect b="0" l="0" r="0" t="0"/>
          <a:stretch/>
        </p:blipFill>
        <p:spPr>
          <a:xfrm>
            <a:off x="7772687" y="241326"/>
            <a:ext cx="1051734" cy="751709"/>
          </a:xfrm>
          <a:prstGeom prst="rect">
            <a:avLst/>
          </a:prstGeom>
          <a:noFill/>
          <a:ln>
            <a:noFill/>
          </a:ln>
        </p:spPr>
      </p:pic>
      <p:sp>
        <p:nvSpPr>
          <p:cNvPr id="170" name="Google Shape;170;p20"/>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FIGURE 5.12</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21"/>
          <p:cNvSpPr txBox="1"/>
          <p:nvPr>
            <p:ph idx="11" type="ftr"/>
          </p:nvPr>
        </p:nvSpPr>
        <p:spPr>
          <a:xfrm>
            <a:off x="713232" y="6492875"/>
            <a:ext cx="7806880" cy="28384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176" name="Google Shape;176;p21"/>
          <p:cNvSpPr txBox="1"/>
          <p:nvPr>
            <p:ph idx="1" type="body"/>
          </p:nvPr>
        </p:nvSpPr>
        <p:spPr>
          <a:xfrm>
            <a:off x="457200" y="4843982"/>
            <a:ext cx="8062912" cy="116638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CB255"/>
              </a:buClr>
              <a:buSzPts val="1600"/>
              <a:buNone/>
            </a:pPr>
            <a:r>
              <a:rPr lang="en-US" sz="1600"/>
              <a:t>The turgor pressure within a plant cell depends on the tonicity of the solution that it is bathed in. (credit: modification of work by Mariana Ruiz Villareal)</a:t>
            </a:r>
            <a:endParaRPr/>
          </a:p>
        </p:txBody>
      </p:sp>
      <p:pic>
        <p:nvPicPr>
          <p:cNvPr descr="The left part of this image shows a plant cell bathed in a hypertonic solution so that the plasma membrane has pulled away completely from the cell wall, and the central vacuole has shrunk. The middle part shows a plant cell bathed in an isotonic solution; the plasma membrane has pulled away from the cell wall a bit, and the central vacuole has shrunk. The right part shows a plant cell in a hypotonic solution. The central vacuole is large, and the plasma membrane is pressed against the cell wall." id="177" name="Google Shape;177;p21"/>
          <p:cNvPicPr preferRelativeResize="0"/>
          <p:nvPr>
            <p:ph idx="2" type="pic"/>
          </p:nvPr>
        </p:nvPicPr>
        <p:blipFill rotWithShape="1">
          <a:blip r:embed="rId3">
            <a:alphaModFix/>
          </a:blip>
          <a:srcRect b="-12804" l="0" r="0" t="-12805"/>
          <a:stretch/>
        </p:blipFill>
        <p:spPr>
          <a:xfrm>
            <a:off x="457199" y="1122386"/>
            <a:ext cx="8062913" cy="3500071"/>
          </a:xfrm>
          <a:prstGeom prst="rect">
            <a:avLst/>
          </a:prstGeom>
          <a:noFill/>
          <a:ln>
            <a:noFill/>
          </a:ln>
        </p:spPr>
      </p:pic>
      <p:pic>
        <p:nvPicPr>
          <p:cNvPr descr="openstax college logo" id="178" name="Google Shape;178;p21"/>
          <p:cNvPicPr preferRelativeResize="0"/>
          <p:nvPr/>
        </p:nvPicPr>
        <p:blipFill rotWithShape="1">
          <a:blip r:embed="rId4">
            <a:alphaModFix/>
          </a:blip>
          <a:srcRect b="0" l="0" r="0" t="0"/>
          <a:stretch/>
        </p:blipFill>
        <p:spPr>
          <a:xfrm>
            <a:off x="7772687" y="241326"/>
            <a:ext cx="1051734" cy="751709"/>
          </a:xfrm>
          <a:prstGeom prst="rect">
            <a:avLst/>
          </a:prstGeom>
          <a:noFill/>
          <a:ln>
            <a:noFill/>
          </a:ln>
        </p:spPr>
      </p:pic>
      <p:sp>
        <p:nvSpPr>
          <p:cNvPr id="179" name="Google Shape;179;p21"/>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FIGURE 5.13</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22"/>
          <p:cNvSpPr txBox="1"/>
          <p:nvPr>
            <p:ph idx="11" type="ftr"/>
          </p:nvPr>
        </p:nvSpPr>
        <p:spPr>
          <a:xfrm>
            <a:off x="713232" y="6492875"/>
            <a:ext cx="7806880" cy="28384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185" name="Google Shape;185;p22"/>
          <p:cNvSpPr txBox="1"/>
          <p:nvPr>
            <p:ph idx="1" type="body"/>
          </p:nvPr>
        </p:nvSpPr>
        <p:spPr>
          <a:xfrm>
            <a:off x="457200" y="4843982"/>
            <a:ext cx="8062912" cy="116638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CB255"/>
              </a:buClr>
              <a:buSzPts val="1600"/>
              <a:buNone/>
            </a:pPr>
            <a:r>
              <a:rPr lang="en-US" sz="1600"/>
              <a:t>Without adequate water, the plant on the left has lost turgor pressure, visible in its wilting. Watering the plant (right) will restore the turgor pressure. (credit: Victor M. Vicente Selvas)</a:t>
            </a:r>
            <a:endParaRPr/>
          </a:p>
        </p:txBody>
      </p:sp>
      <p:pic>
        <p:nvPicPr>
          <p:cNvPr descr="The left photo shows a plant that has wilted, and the right photo shows a healthy plant." id="186" name="Google Shape;186;p22"/>
          <p:cNvPicPr preferRelativeResize="0"/>
          <p:nvPr>
            <p:ph idx="2" type="pic"/>
          </p:nvPr>
        </p:nvPicPr>
        <p:blipFill rotWithShape="1">
          <a:blip r:embed="rId3">
            <a:alphaModFix/>
          </a:blip>
          <a:srcRect b="0" l="-1111" r="-1111" t="0"/>
          <a:stretch/>
        </p:blipFill>
        <p:spPr>
          <a:xfrm>
            <a:off x="457199" y="1122386"/>
            <a:ext cx="8062913" cy="3500071"/>
          </a:xfrm>
          <a:prstGeom prst="rect">
            <a:avLst/>
          </a:prstGeom>
          <a:noFill/>
          <a:ln>
            <a:noFill/>
          </a:ln>
        </p:spPr>
      </p:pic>
      <p:pic>
        <p:nvPicPr>
          <p:cNvPr descr="openstax college logo" id="187" name="Google Shape;187;p22"/>
          <p:cNvPicPr preferRelativeResize="0"/>
          <p:nvPr/>
        </p:nvPicPr>
        <p:blipFill rotWithShape="1">
          <a:blip r:embed="rId4">
            <a:alphaModFix/>
          </a:blip>
          <a:srcRect b="0" l="0" r="0" t="0"/>
          <a:stretch/>
        </p:blipFill>
        <p:spPr>
          <a:xfrm>
            <a:off x="7772687" y="241326"/>
            <a:ext cx="1051734" cy="751709"/>
          </a:xfrm>
          <a:prstGeom prst="rect">
            <a:avLst/>
          </a:prstGeom>
          <a:noFill/>
          <a:ln>
            <a:noFill/>
          </a:ln>
        </p:spPr>
      </p:pic>
      <p:sp>
        <p:nvSpPr>
          <p:cNvPr id="188" name="Google Shape;188;p22"/>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FIGURE 5.14</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Google Shape;193;p23"/>
          <p:cNvSpPr txBox="1"/>
          <p:nvPr>
            <p:ph idx="11" type="ftr"/>
          </p:nvPr>
        </p:nvSpPr>
        <p:spPr>
          <a:xfrm>
            <a:off x="713232" y="6492875"/>
            <a:ext cx="7806880" cy="28384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194" name="Google Shape;194;p23"/>
          <p:cNvSpPr txBox="1"/>
          <p:nvPr>
            <p:ph idx="1" type="body"/>
          </p:nvPr>
        </p:nvSpPr>
        <p:spPr>
          <a:xfrm>
            <a:off x="457200" y="4843982"/>
            <a:ext cx="8062912" cy="116638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CB255"/>
              </a:buClr>
              <a:buSzPts val="1600"/>
              <a:buNone/>
            </a:pPr>
            <a:r>
              <a:rPr lang="en-US" sz="1600"/>
              <a:t>A paramecium’s contractile vacuole, here visualized using bright field light microscopy at 480x magnification, continuously pumps water out of the organism’s body to keep it from bursting in a hypotonic medium. (credit: modification of work by NIH; scale-bar data from Matt Russell)</a:t>
            </a:r>
            <a:endParaRPr/>
          </a:p>
        </p:txBody>
      </p:sp>
      <p:pic>
        <p:nvPicPr>
          <p:cNvPr descr="A transmission electron micrograph shows an oval-shaped cell. Contractile vacuoles are prominent structures embedded in the cell membrane that pump out water." id="195" name="Google Shape;195;p23"/>
          <p:cNvPicPr preferRelativeResize="0"/>
          <p:nvPr>
            <p:ph idx="2" type="pic"/>
          </p:nvPr>
        </p:nvPicPr>
        <p:blipFill rotWithShape="1">
          <a:blip r:embed="rId3">
            <a:alphaModFix/>
          </a:blip>
          <a:srcRect b="0" l="-2932" r="-2933" t="0"/>
          <a:stretch/>
        </p:blipFill>
        <p:spPr>
          <a:xfrm>
            <a:off x="457199" y="1122386"/>
            <a:ext cx="8062913" cy="3500071"/>
          </a:xfrm>
          <a:prstGeom prst="rect">
            <a:avLst/>
          </a:prstGeom>
          <a:noFill/>
          <a:ln>
            <a:noFill/>
          </a:ln>
        </p:spPr>
      </p:pic>
      <p:pic>
        <p:nvPicPr>
          <p:cNvPr descr="openstax college logo" id="196" name="Google Shape;196;p23"/>
          <p:cNvPicPr preferRelativeResize="0"/>
          <p:nvPr/>
        </p:nvPicPr>
        <p:blipFill rotWithShape="1">
          <a:blip r:embed="rId4">
            <a:alphaModFix/>
          </a:blip>
          <a:srcRect b="0" l="0" r="0" t="0"/>
          <a:stretch/>
        </p:blipFill>
        <p:spPr>
          <a:xfrm>
            <a:off x="7772687" y="241326"/>
            <a:ext cx="1051734" cy="751709"/>
          </a:xfrm>
          <a:prstGeom prst="rect">
            <a:avLst/>
          </a:prstGeom>
          <a:noFill/>
          <a:ln>
            <a:noFill/>
          </a:ln>
        </p:spPr>
      </p:pic>
      <p:sp>
        <p:nvSpPr>
          <p:cNvPr id="197" name="Google Shape;197;p23"/>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FIGURE 5.15</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24"/>
          <p:cNvSpPr txBox="1"/>
          <p:nvPr>
            <p:ph idx="11" type="ftr"/>
          </p:nvPr>
        </p:nvSpPr>
        <p:spPr>
          <a:xfrm>
            <a:off x="713232" y="6492875"/>
            <a:ext cx="7806880" cy="28384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203" name="Google Shape;203;p24"/>
          <p:cNvSpPr txBox="1"/>
          <p:nvPr>
            <p:ph idx="1" type="body"/>
          </p:nvPr>
        </p:nvSpPr>
        <p:spPr>
          <a:xfrm>
            <a:off x="457200" y="4843982"/>
            <a:ext cx="8062912" cy="116638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CB255"/>
              </a:buClr>
              <a:buSzPts val="1600"/>
              <a:buNone/>
            </a:pPr>
            <a:r>
              <a:rPr lang="en-US" sz="1600"/>
              <a:t>Electrochemical gradients arise from the combined effects of concentration gradients and electrical gradients. Structures labeled A represent proteins. (credit: “Synaptitude”/Wikimedia Commons)</a:t>
            </a:r>
            <a:endParaRPr/>
          </a:p>
        </p:txBody>
      </p:sp>
      <p:pic>
        <p:nvPicPr>
          <p:cNvPr descr="This illustration shows a membrane bilayer with a potassium channel embedded in it. The cytoplasm has a high concentration of potassium associated with a negatively charged molecule. The extracellular fluid has a high concentration of sodium associated with chlorine ions." id="204" name="Google Shape;204;p24"/>
          <p:cNvPicPr preferRelativeResize="0"/>
          <p:nvPr>
            <p:ph idx="2" type="pic"/>
          </p:nvPr>
        </p:nvPicPr>
        <p:blipFill rotWithShape="1">
          <a:blip r:embed="rId3">
            <a:alphaModFix/>
          </a:blip>
          <a:srcRect b="0" l="-36902" r="-36902" t="0"/>
          <a:stretch/>
        </p:blipFill>
        <p:spPr>
          <a:xfrm>
            <a:off x="457199" y="1122386"/>
            <a:ext cx="8062913" cy="3500071"/>
          </a:xfrm>
          <a:prstGeom prst="rect">
            <a:avLst/>
          </a:prstGeom>
          <a:noFill/>
          <a:ln>
            <a:noFill/>
          </a:ln>
        </p:spPr>
      </p:pic>
      <p:pic>
        <p:nvPicPr>
          <p:cNvPr descr="openstax college logo" id="205" name="Google Shape;205;p24"/>
          <p:cNvPicPr preferRelativeResize="0"/>
          <p:nvPr/>
        </p:nvPicPr>
        <p:blipFill rotWithShape="1">
          <a:blip r:embed="rId4">
            <a:alphaModFix/>
          </a:blip>
          <a:srcRect b="0" l="0" r="0" t="0"/>
          <a:stretch/>
        </p:blipFill>
        <p:spPr>
          <a:xfrm>
            <a:off x="7772687" y="241326"/>
            <a:ext cx="1051734" cy="751709"/>
          </a:xfrm>
          <a:prstGeom prst="rect">
            <a:avLst/>
          </a:prstGeom>
          <a:noFill/>
          <a:ln>
            <a:noFill/>
          </a:ln>
        </p:spPr>
      </p:pic>
      <p:sp>
        <p:nvSpPr>
          <p:cNvPr id="206" name="Google Shape;206;p24"/>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FIGURE 5.16</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 name="Shape 52"/>
        <p:cNvGrpSpPr/>
        <p:nvPr/>
      </p:nvGrpSpPr>
      <p:grpSpPr>
        <a:xfrm>
          <a:off x="0" y="0"/>
          <a:ext cx="0" cy="0"/>
          <a:chOff x="0" y="0"/>
          <a:chExt cx="0" cy="0"/>
        </a:xfrm>
      </p:grpSpPr>
      <p:sp>
        <p:nvSpPr>
          <p:cNvPr id="53" name="Google Shape;53;p7"/>
          <p:cNvSpPr txBox="1"/>
          <p:nvPr>
            <p:ph idx="11" type="ftr"/>
          </p:nvPr>
        </p:nvSpPr>
        <p:spPr>
          <a:xfrm>
            <a:off x="713232" y="6492875"/>
            <a:ext cx="7806880" cy="28384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54" name="Google Shape;54;p7"/>
          <p:cNvSpPr txBox="1"/>
          <p:nvPr>
            <p:ph idx="1" type="body"/>
          </p:nvPr>
        </p:nvSpPr>
        <p:spPr>
          <a:xfrm>
            <a:off x="457200" y="4843982"/>
            <a:ext cx="8062912" cy="116638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CB255"/>
              </a:buClr>
              <a:buSzPts val="1420"/>
              <a:buNone/>
            </a:pPr>
            <a:r>
              <a:rPr lang="en-US" sz="1420"/>
              <a:t>Despite its seeming hustle and bustle, Grand Central Station functions with a high level of organization: People and objects move from one location to another, they cross or are contained within certain boundaries, and they provide a constant flow as part of larger activity. Analogously, a plasma membrane’s functions involve movement within the cell and across boundaries in the process of intracellular and intercellular activities. (credit: modification of work by Randy Le’Moine)</a:t>
            </a:r>
            <a:endParaRPr/>
          </a:p>
        </p:txBody>
      </p:sp>
      <p:pic>
        <p:nvPicPr>
          <p:cNvPr descr="This photo shows the hustle and bustle of Grand Central Station." id="55" name="Google Shape;55;p7"/>
          <p:cNvPicPr preferRelativeResize="0"/>
          <p:nvPr>
            <p:ph idx="2" type="pic"/>
          </p:nvPr>
        </p:nvPicPr>
        <p:blipFill rotWithShape="1">
          <a:blip r:embed="rId3">
            <a:alphaModFix/>
          </a:blip>
          <a:srcRect b="0" l="-8674" r="-8674" t="0"/>
          <a:stretch/>
        </p:blipFill>
        <p:spPr>
          <a:xfrm>
            <a:off x="457199" y="1122386"/>
            <a:ext cx="8062913" cy="3500071"/>
          </a:xfrm>
          <a:prstGeom prst="rect">
            <a:avLst/>
          </a:prstGeom>
          <a:noFill/>
          <a:ln>
            <a:noFill/>
          </a:ln>
        </p:spPr>
      </p:pic>
      <p:pic>
        <p:nvPicPr>
          <p:cNvPr descr="openstax college logo" id="56" name="Google Shape;56;p7"/>
          <p:cNvPicPr preferRelativeResize="0"/>
          <p:nvPr/>
        </p:nvPicPr>
        <p:blipFill rotWithShape="1">
          <a:blip r:embed="rId4">
            <a:alphaModFix/>
          </a:blip>
          <a:srcRect b="0" l="0" r="0" t="0"/>
          <a:stretch/>
        </p:blipFill>
        <p:spPr>
          <a:xfrm>
            <a:off x="7772687" y="241326"/>
            <a:ext cx="1051734" cy="751709"/>
          </a:xfrm>
          <a:prstGeom prst="rect">
            <a:avLst/>
          </a:prstGeom>
          <a:noFill/>
          <a:ln>
            <a:noFill/>
          </a:ln>
        </p:spPr>
      </p:pic>
      <p:sp>
        <p:nvSpPr>
          <p:cNvPr id="57" name="Google Shape;57;p7"/>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FIGURE 5.1</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25"/>
          <p:cNvSpPr txBox="1"/>
          <p:nvPr>
            <p:ph idx="11" type="ftr"/>
          </p:nvPr>
        </p:nvSpPr>
        <p:spPr>
          <a:xfrm>
            <a:off x="713232" y="6492875"/>
            <a:ext cx="7806880" cy="28384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212" name="Google Shape;212;p25"/>
          <p:cNvSpPr txBox="1"/>
          <p:nvPr>
            <p:ph idx="1" type="body"/>
          </p:nvPr>
        </p:nvSpPr>
        <p:spPr>
          <a:xfrm>
            <a:off x="457200" y="4843982"/>
            <a:ext cx="8062912" cy="116638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CB255"/>
              </a:buClr>
              <a:buSzPts val="1600"/>
              <a:buNone/>
            </a:pPr>
            <a:r>
              <a:rPr lang="en-US" sz="1600"/>
              <a:t>A uniporter carries one molecule or ion. A symporter carries two different molecules or ions, both in the same direction. An antiporter also carries two different molecules or ions, but in different directions. (credit: modification of work by “Lupask”/Wikimedia Commons)</a:t>
            </a:r>
            <a:endParaRPr/>
          </a:p>
        </p:txBody>
      </p:sp>
      <p:pic>
        <p:nvPicPr>
          <p:cNvPr descr="This illustration shows a plasma membrane with three transport proteins embedded in it. The left image shows a uniporter that transports a substance in one direction. The middle image shows a symporter that transports two different substances in the same direction. The right image shows an antiporter that transports two different substances in opposite directions." id="213" name="Google Shape;213;p25"/>
          <p:cNvPicPr preferRelativeResize="0"/>
          <p:nvPr>
            <p:ph idx="2" type="pic"/>
          </p:nvPr>
        </p:nvPicPr>
        <p:blipFill rotWithShape="1">
          <a:blip r:embed="rId3">
            <a:alphaModFix/>
          </a:blip>
          <a:srcRect b="-893" l="0" r="0" t="-894"/>
          <a:stretch/>
        </p:blipFill>
        <p:spPr>
          <a:xfrm>
            <a:off x="457199" y="1122386"/>
            <a:ext cx="8062913" cy="3500071"/>
          </a:xfrm>
          <a:prstGeom prst="rect">
            <a:avLst/>
          </a:prstGeom>
          <a:noFill/>
          <a:ln>
            <a:noFill/>
          </a:ln>
        </p:spPr>
      </p:pic>
      <p:pic>
        <p:nvPicPr>
          <p:cNvPr descr="openstax college logo" id="214" name="Google Shape;214;p25"/>
          <p:cNvPicPr preferRelativeResize="0"/>
          <p:nvPr/>
        </p:nvPicPr>
        <p:blipFill rotWithShape="1">
          <a:blip r:embed="rId4">
            <a:alphaModFix/>
          </a:blip>
          <a:srcRect b="0" l="0" r="0" t="0"/>
          <a:stretch/>
        </p:blipFill>
        <p:spPr>
          <a:xfrm>
            <a:off x="7772687" y="241326"/>
            <a:ext cx="1051734" cy="751709"/>
          </a:xfrm>
          <a:prstGeom prst="rect">
            <a:avLst/>
          </a:prstGeom>
          <a:noFill/>
          <a:ln>
            <a:noFill/>
          </a:ln>
        </p:spPr>
      </p:pic>
      <p:sp>
        <p:nvSpPr>
          <p:cNvPr id="215" name="Google Shape;215;p25"/>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FIGURE 5.17</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Google Shape;220;p26"/>
          <p:cNvSpPr txBox="1"/>
          <p:nvPr>
            <p:ph idx="11" type="ftr"/>
          </p:nvPr>
        </p:nvSpPr>
        <p:spPr>
          <a:xfrm>
            <a:off x="713232" y="6492875"/>
            <a:ext cx="7806880" cy="28384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221" name="Google Shape;221;p26"/>
          <p:cNvSpPr txBox="1"/>
          <p:nvPr>
            <p:ph idx="1" type="body"/>
          </p:nvPr>
        </p:nvSpPr>
        <p:spPr>
          <a:xfrm>
            <a:off x="457200" y="4843982"/>
            <a:ext cx="8062912" cy="116638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CB255"/>
              </a:buClr>
              <a:buSzPts val="1600"/>
              <a:buNone/>
            </a:pPr>
            <a:r>
              <a:rPr lang="en-US" sz="1600"/>
              <a:t>Primary active transport moves ions across a membrane, creating an electrochemical gradient (electrogenic transport). (credit: modification of work by Mariana Ruiz Villareal)</a:t>
            </a:r>
            <a:endParaRPr/>
          </a:p>
        </p:txBody>
      </p:sp>
      <p:pic>
        <p:nvPicPr>
          <p:cNvPr descr="This illustration shows the sodium-potassium pump. Initially, the pump’s opening faces the cytoplasm, where three sodium ions bind to it. The antiporter hydrolyzes and ATP to ADP and, as a result, undergoes a conformational change. The sodium ions are released into the extracellular space. Two potassium ions from the extracellular space now bind the antiporter, which changes conformation again, releasing the potassium ions into the cytoplasm." id="222" name="Google Shape;222;p26"/>
          <p:cNvPicPr preferRelativeResize="0"/>
          <p:nvPr>
            <p:ph idx="2" type="pic"/>
          </p:nvPr>
        </p:nvPicPr>
        <p:blipFill rotWithShape="1">
          <a:blip r:embed="rId4">
            <a:alphaModFix/>
          </a:blip>
          <a:srcRect b="0" l="-2758" r="-2758" t="0"/>
          <a:stretch/>
        </p:blipFill>
        <p:spPr>
          <a:xfrm>
            <a:off x="457199" y="1122386"/>
            <a:ext cx="8062913" cy="3500071"/>
          </a:xfrm>
          <a:prstGeom prst="rect">
            <a:avLst/>
          </a:prstGeom>
          <a:noFill/>
          <a:ln>
            <a:noFill/>
          </a:ln>
        </p:spPr>
      </p:pic>
      <p:pic>
        <p:nvPicPr>
          <p:cNvPr descr="openstax college logo" id="223" name="Google Shape;223;p26"/>
          <p:cNvPicPr preferRelativeResize="0"/>
          <p:nvPr/>
        </p:nvPicPr>
        <p:blipFill rotWithShape="1">
          <a:blip r:embed="rId5">
            <a:alphaModFix/>
          </a:blip>
          <a:srcRect b="0" l="0" r="0" t="0"/>
          <a:stretch/>
        </p:blipFill>
        <p:spPr>
          <a:xfrm>
            <a:off x="7772687" y="241326"/>
            <a:ext cx="1051734" cy="751709"/>
          </a:xfrm>
          <a:prstGeom prst="rect">
            <a:avLst/>
          </a:prstGeom>
          <a:noFill/>
          <a:ln>
            <a:noFill/>
          </a:ln>
        </p:spPr>
      </p:pic>
      <p:sp>
        <p:nvSpPr>
          <p:cNvPr id="224" name="Google Shape;224;p26"/>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FIGURE 5.18</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Google Shape;229;p27"/>
          <p:cNvSpPr txBox="1"/>
          <p:nvPr>
            <p:ph idx="11" type="ftr"/>
          </p:nvPr>
        </p:nvSpPr>
        <p:spPr>
          <a:xfrm>
            <a:off x="713232" y="6492875"/>
            <a:ext cx="7806880" cy="28384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230" name="Google Shape;230;p27"/>
          <p:cNvSpPr txBox="1"/>
          <p:nvPr>
            <p:ph idx="1" type="body"/>
          </p:nvPr>
        </p:nvSpPr>
        <p:spPr>
          <a:xfrm>
            <a:off x="457200" y="4843982"/>
            <a:ext cx="8062912" cy="116638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CB255"/>
              </a:buClr>
              <a:buSzPts val="1600"/>
              <a:buNone/>
            </a:pPr>
            <a:r>
              <a:rPr lang="en-US" sz="1600"/>
              <a:t>An electrochemical gradient, created by primary active transport, can move other substances against their concentration gradients, a process scientists call co-transport or secondary active transport. (credit: modification of work by Mariana Ruiz Villareal)</a:t>
            </a:r>
            <a:endParaRPr/>
          </a:p>
        </p:txBody>
      </p:sp>
      <p:pic>
        <p:nvPicPr>
          <p:cNvPr descr="This illustration shows a membrane bilayer with two integral membrane proteins embedded in it. The first, a sodium-potassium pump, uses energy from ATP hydrolysis to pump three sodium ions out of the cell for every two potassium ions it pumps into the cell. The result is a high concentration of sodium outside the cell and a high concentration of potassium inside the cell. There is also a high concentration of amino acids outside the cell, and a low concentration inside. A sodium-amino acid co-transporter simultaneously transports sodium and the amino acid into the cell." id="231" name="Google Shape;231;p27"/>
          <p:cNvPicPr preferRelativeResize="0"/>
          <p:nvPr>
            <p:ph idx="2" type="pic"/>
          </p:nvPr>
        </p:nvPicPr>
        <p:blipFill rotWithShape="1">
          <a:blip r:embed="rId4">
            <a:alphaModFix/>
          </a:blip>
          <a:srcRect b="0" l="-13072" r="-13072" t="0"/>
          <a:stretch/>
        </p:blipFill>
        <p:spPr>
          <a:xfrm>
            <a:off x="457199" y="1122386"/>
            <a:ext cx="8062913" cy="3500071"/>
          </a:xfrm>
          <a:prstGeom prst="rect">
            <a:avLst/>
          </a:prstGeom>
          <a:noFill/>
          <a:ln>
            <a:noFill/>
          </a:ln>
        </p:spPr>
      </p:pic>
      <p:pic>
        <p:nvPicPr>
          <p:cNvPr descr="openstax college logo" id="232" name="Google Shape;232;p27"/>
          <p:cNvPicPr preferRelativeResize="0"/>
          <p:nvPr/>
        </p:nvPicPr>
        <p:blipFill rotWithShape="1">
          <a:blip r:embed="rId5">
            <a:alphaModFix/>
          </a:blip>
          <a:srcRect b="0" l="0" r="0" t="0"/>
          <a:stretch/>
        </p:blipFill>
        <p:spPr>
          <a:xfrm>
            <a:off x="7772687" y="241326"/>
            <a:ext cx="1051734" cy="751709"/>
          </a:xfrm>
          <a:prstGeom prst="rect">
            <a:avLst/>
          </a:prstGeom>
          <a:noFill/>
          <a:ln>
            <a:noFill/>
          </a:ln>
        </p:spPr>
      </p:pic>
      <p:sp>
        <p:nvSpPr>
          <p:cNvPr id="233" name="Google Shape;233;p27"/>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FIGURE 5.19</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37" name="Shape 237"/>
        <p:cNvGrpSpPr/>
        <p:nvPr/>
      </p:nvGrpSpPr>
      <p:grpSpPr>
        <a:xfrm>
          <a:off x="0" y="0"/>
          <a:ext cx="0" cy="0"/>
          <a:chOff x="0" y="0"/>
          <a:chExt cx="0" cy="0"/>
        </a:xfrm>
      </p:grpSpPr>
      <p:sp>
        <p:nvSpPr>
          <p:cNvPr id="238" name="Google Shape;238;p28"/>
          <p:cNvSpPr txBox="1"/>
          <p:nvPr>
            <p:ph idx="11" type="ftr"/>
          </p:nvPr>
        </p:nvSpPr>
        <p:spPr>
          <a:xfrm>
            <a:off x="713232" y="6492875"/>
            <a:ext cx="7806880" cy="28384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239" name="Google Shape;239;p28"/>
          <p:cNvSpPr txBox="1"/>
          <p:nvPr>
            <p:ph idx="1" type="body"/>
          </p:nvPr>
        </p:nvSpPr>
        <p:spPr>
          <a:xfrm>
            <a:off x="4606925" y="1107617"/>
            <a:ext cx="3913188" cy="525697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CB255"/>
              </a:buClr>
              <a:buSzPts val="1600"/>
              <a:buNone/>
            </a:pPr>
            <a:r>
              <a:rPr lang="en-US" sz="1600">
                <a:solidFill>
                  <a:schemeClr val="dk1"/>
                </a:solidFill>
              </a:rPr>
              <a:t>In phagocytosis, the cell membrane surrounds the particle and engulfs it. (credit: modification of work by Mariana Ruiz Villareal)</a:t>
            </a:r>
            <a:endParaRPr/>
          </a:p>
        </p:txBody>
      </p:sp>
      <p:pic>
        <p:nvPicPr>
          <p:cNvPr descr="This illustration shows a plasma membrane forming a pocket around a particle in the extracellular fluid. The membrane subsequently engulfs the particle, which becomes trapped in a vacuole." id="240" name="Google Shape;240;p28"/>
          <p:cNvPicPr preferRelativeResize="0"/>
          <p:nvPr>
            <p:ph idx="2" type="pic"/>
          </p:nvPr>
        </p:nvPicPr>
        <p:blipFill rotWithShape="1">
          <a:blip r:embed="rId4">
            <a:alphaModFix/>
          </a:blip>
          <a:srcRect b="0" l="0" r="0" t="0"/>
          <a:stretch/>
        </p:blipFill>
        <p:spPr>
          <a:xfrm>
            <a:off x="457199" y="1460132"/>
            <a:ext cx="4031619" cy="3902661"/>
          </a:xfrm>
          <a:prstGeom prst="rect">
            <a:avLst/>
          </a:prstGeom>
          <a:noFill/>
          <a:ln>
            <a:noFill/>
          </a:ln>
        </p:spPr>
      </p:pic>
      <p:pic>
        <p:nvPicPr>
          <p:cNvPr descr="openstax college logo" id="241" name="Google Shape;241;p28"/>
          <p:cNvPicPr preferRelativeResize="0"/>
          <p:nvPr/>
        </p:nvPicPr>
        <p:blipFill rotWithShape="1">
          <a:blip r:embed="rId5">
            <a:alphaModFix/>
          </a:blip>
          <a:srcRect b="0" l="0" r="0" t="0"/>
          <a:stretch/>
        </p:blipFill>
        <p:spPr>
          <a:xfrm>
            <a:off x="7772687" y="241326"/>
            <a:ext cx="1051734" cy="751709"/>
          </a:xfrm>
          <a:prstGeom prst="rect">
            <a:avLst/>
          </a:prstGeom>
          <a:noFill/>
          <a:ln>
            <a:noFill/>
          </a:ln>
        </p:spPr>
      </p:pic>
      <p:sp>
        <p:nvSpPr>
          <p:cNvPr id="242" name="Google Shape;242;p28"/>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sz="2400">
                <a:solidFill>
                  <a:srgbClr val="6CB255"/>
                </a:solidFill>
              </a:rPr>
              <a:t>FIGURE 5.20</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Google Shape;247;p29"/>
          <p:cNvSpPr txBox="1"/>
          <p:nvPr>
            <p:ph idx="11" type="ftr"/>
          </p:nvPr>
        </p:nvSpPr>
        <p:spPr>
          <a:xfrm>
            <a:off x="713232" y="6492875"/>
            <a:ext cx="7806880" cy="28384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pic>
        <p:nvPicPr>
          <p:cNvPr descr="This illustration shows a plasma membrane forming a pocket around fluid in the extracellular fluid. The membrane subsequently engulfs the fluid, which becomes trapped in a vacuole." id="248" name="Google Shape;248;p29"/>
          <p:cNvPicPr preferRelativeResize="0"/>
          <p:nvPr>
            <p:ph idx="2" type="pic"/>
          </p:nvPr>
        </p:nvPicPr>
        <p:blipFill rotWithShape="1">
          <a:blip r:embed="rId4">
            <a:alphaModFix/>
          </a:blip>
          <a:srcRect b="0" l="0" r="0" t="0"/>
          <a:stretch/>
        </p:blipFill>
        <p:spPr>
          <a:xfrm>
            <a:off x="4449577" y="1107618"/>
            <a:ext cx="3873241" cy="4607689"/>
          </a:xfrm>
          <a:prstGeom prst="rect">
            <a:avLst/>
          </a:prstGeom>
          <a:noFill/>
          <a:ln>
            <a:noFill/>
          </a:ln>
        </p:spPr>
      </p:pic>
      <p:sp>
        <p:nvSpPr>
          <p:cNvPr id="249" name="Google Shape;249;p29"/>
          <p:cNvSpPr txBox="1"/>
          <p:nvPr>
            <p:ph idx="1" type="body"/>
          </p:nvPr>
        </p:nvSpPr>
        <p:spPr>
          <a:xfrm>
            <a:off x="457200" y="1107617"/>
            <a:ext cx="3913188" cy="525697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CB255"/>
              </a:buClr>
              <a:buSzPts val="1600"/>
              <a:buNone/>
            </a:pPr>
            <a:r>
              <a:rPr lang="en-US" sz="1600">
                <a:solidFill>
                  <a:schemeClr val="dk1"/>
                </a:solidFill>
              </a:rPr>
              <a:t>In pinocytosis, the cell membrane invaginates, surrounds a small volume of fluid, and pinches off. (credit: modification of work by Mariana Ruiz Villareal)</a:t>
            </a:r>
            <a:endParaRPr/>
          </a:p>
        </p:txBody>
      </p:sp>
      <p:sp>
        <p:nvSpPr>
          <p:cNvPr id="250" name="Google Shape;250;p29"/>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6CB255"/>
              </a:buClr>
              <a:buSzPts val="2400"/>
              <a:buFont typeface="Arial Black"/>
              <a:buNone/>
            </a:pPr>
            <a:r>
              <a:rPr lang="en-US" sz="2400">
                <a:solidFill>
                  <a:srgbClr val="6CB255"/>
                </a:solidFill>
              </a:rPr>
              <a:t>FIGURE 5.21</a:t>
            </a:r>
            <a:endParaRPr/>
          </a:p>
        </p:txBody>
      </p:sp>
      <p:pic>
        <p:nvPicPr>
          <p:cNvPr descr="openstax college logo" id="251" name="Google Shape;251;p29"/>
          <p:cNvPicPr preferRelativeResize="0"/>
          <p:nvPr/>
        </p:nvPicPr>
        <p:blipFill rotWithShape="1">
          <a:blip r:embed="rId5">
            <a:alphaModFix/>
          </a:blip>
          <a:srcRect b="0" l="0" r="0" t="0"/>
          <a:stretch/>
        </p:blipFill>
        <p:spPr>
          <a:xfrm>
            <a:off x="380695" y="241326"/>
            <a:ext cx="1051734" cy="75170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55" name="Shape 255"/>
        <p:cNvGrpSpPr/>
        <p:nvPr/>
      </p:nvGrpSpPr>
      <p:grpSpPr>
        <a:xfrm>
          <a:off x="0" y="0"/>
          <a:ext cx="0" cy="0"/>
          <a:chOff x="0" y="0"/>
          <a:chExt cx="0" cy="0"/>
        </a:xfrm>
      </p:grpSpPr>
      <p:sp>
        <p:nvSpPr>
          <p:cNvPr id="256" name="Google Shape;256;p30"/>
          <p:cNvSpPr txBox="1"/>
          <p:nvPr>
            <p:ph idx="11" type="ftr"/>
          </p:nvPr>
        </p:nvSpPr>
        <p:spPr>
          <a:xfrm>
            <a:off x="713232" y="6492875"/>
            <a:ext cx="7806880" cy="28384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257" name="Google Shape;257;p30"/>
          <p:cNvSpPr txBox="1"/>
          <p:nvPr>
            <p:ph idx="1" type="body"/>
          </p:nvPr>
        </p:nvSpPr>
        <p:spPr>
          <a:xfrm>
            <a:off x="4606925" y="1107617"/>
            <a:ext cx="3913188" cy="525697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CB255"/>
              </a:buClr>
              <a:buSzPts val="1600"/>
              <a:buNone/>
            </a:pPr>
            <a:r>
              <a:rPr lang="en-US" sz="1600">
                <a:solidFill>
                  <a:schemeClr val="dk1"/>
                </a:solidFill>
              </a:rPr>
              <a:t>In receptor-mediated endocytosis, the cell's uptake of substances targets a single type of substance that binds to the receptor on the cell membrane's external surface. (credit: modification of work by Mariana Ruiz Villareal)</a:t>
            </a:r>
            <a:endParaRPr/>
          </a:p>
        </p:txBody>
      </p:sp>
      <p:pic>
        <p:nvPicPr>
          <p:cNvPr descr="This illustration shows a part of the plasma membrane that is clathrin-coated on the cytoplasmic side and has receptors on the extracellular side. The receptors bind a substance, then pinch off to form a vesicle." id="258" name="Google Shape;258;p30"/>
          <p:cNvPicPr preferRelativeResize="0"/>
          <p:nvPr>
            <p:ph idx="2" type="pic"/>
          </p:nvPr>
        </p:nvPicPr>
        <p:blipFill rotWithShape="1">
          <a:blip r:embed="rId4">
            <a:alphaModFix/>
          </a:blip>
          <a:srcRect b="0" l="0" r="0" t="0"/>
          <a:stretch/>
        </p:blipFill>
        <p:spPr>
          <a:xfrm>
            <a:off x="864179" y="1107618"/>
            <a:ext cx="3217659" cy="4607689"/>
          </a:xfrm>
          <a:prstGeom prst="rect">
            <a:avLst/>
          </a:prstGeom>
          <a:noFill/>
          <a:ln>
            <a:noFill/>
          </a:ln>
        </p:spPr>
      </p:pic>
      <p:pic>
        <p:nvPicPr>
          <p:cNvPr descr="openstax college logo" id="259" name="Google Shape;259;p30"/>
          <p:cNvPicPr preferRelativeResize="0"/>
          <p:nvPr/>
        </p:nvPicPr>
        <p:blipFill rotWithShape="1">
          <a:blip r:embed="rId5">
            <a:alphaModFix/>
          </a:blip>
          <a:srcRect b="0" l="0" r="0" t="0"/>
          <a:stretch/>
        </p:blipFill>
        <p:spPr>
          <a:xfrm>
            <a:off x="7772687" y="241326"/>
            <a:ext cx="1051734" cy="751709"/>
          </a:xfrm>
          <a:prstGeom prst="rect">
            <a:avLst/>
          </a:prstGeom>
          <a:noFill/>
          <a:ln>
            <a:noFill/>
          </a:ln>
        </p:spPr>
      </p:pic>
      <p:sp>
        <p:nvSpPr>
          <p:cNvPr id="260" name="Google Shape;260;p30"/>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sz="2400">
                <a:solidFill>
                  <a:srgbClr val="6CB255"/>
                </a:solidFill>
              </a:rPr>
              <a:t>FIGURE 5.22</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sp>
        <p:nvSpPr>
          <p:cNvPr id="265" name="Google Shape;265;p31"/>
          <p:cNvSpPr txBox="1"/>
          <p:nvPr>
            <p:ph idx="11" type="ftr"/>
          </p:nvPr>
        </p:nvSpPr>
        <p:spPr>
          <a:xfrm>
            <a:off x="713232" y="6492875"/>
            <a:ext cx="7806880" cy="28384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pic>
        <p:nvPicPr>
          <p:cNvPr descr="This illustration shows vesicles fusing with the plasma membrane and releasing their contents to the extracellular fluid." id="266" name="Google Shape;266;p31"/>
          <p:cNvPicPr preferRelativeResize="0"/>
          <p:nvPr>
            <p:ph idx="2" type="pic"/>
          </p:nvPr>
        </p:nvPicPr>
        <p:blipFill rotWithShape="1">
          <a:blip r:embed="rId4">
            <a:alphaModFix/>
          </a:blip>
          <a:srcRect b="0" l="0" r="0" t="0"/>
          <a:stretch/>
        </p:blipFill>
        <p:spPr>
          <a:xfrm>
            <a:off x="4488818" y="1215791"/>
            <a:ext cx="4031619" cy="4391342"/>
          </a:xfrm>
          <a:prstGeom prst="rect">
            <a:avLst/>
          </a:prstGeom>
          <a:noFill/>
          <a:ln>
            <a:noFill/>
          </a:ln>
        </p:spPr>
      </p:pic>
      <p:sp>
        <p:nvSpPr>
          <p:cNvPr id="267" name="Google Shape;267;p31"/>
          <p:cNvSpPr txBox="1"/>
          <p:nvPr>
            <p:ph idx="1" type="body"/>
          </p:nvPr>
        </p:nvSpPr>
        <p:spPr>
          <a:xfrm>
            <a:off x="457200" y="1107617"/>
            <a:ext cx="3913188" cy="525697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CB255"/>
              </a:buClr>
              <a:buSzPts val="1600"/>
              <a:buNone/>
            </a:pPr>
            <a:r>
              <a:rPr lang="en-US" sz="1600">
                <a:solidFill>
                  <a:srgbClr val="000000"/>
                </a:solidFill>
              </a:rPr>
              <a:t>In exocytosis, vesicles containing substances fuse with the plasma membrane. The contents are then released to the cell’s exterior. (credit: modification of work by Mariana Ruiz Villareal)</a:t>
            </a:r>
            <a:endParaRPr sz="1600">
              <a:solidFill>
                <a:srgbClr val="000000"/>
              </a:solidFill>
            </a:endParaRPr>
          </a:p>
        </p:txBody>
      </p:sp>
      <p:sp>
        <p:nvSpPr>
          <p:cNvPr id="268" name="Google Shape;268;p31"/>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6CB255"/>
              </a:buClr>
              <a:buSzPts val="2400"/>
              <a:buFont typeface="Arial Black"/>
              <a:buNone/>
            </a:pPr>
            <a:r>
              <a:rPr lang="en-US" sz="2400">
                <a:solidFill>
                  <a:srgbClr val="6CB255"/>
                </a:solidFill>
              </a:rPr>
              <a:t>FIGURE 5.23</a:t>
            </a:r>
            <a:endParaRPr/>
          </a:p>
        </p:txBody>
      </p:sp>
      <p:pic>
        <p:nvPicPr>
          <p:cNvPr descr="openstax college logo" id="269" name="Google Shape;269;p31"/>
          <p:cNvPicPr preferRelativeResize="0"/>
          <p:nvPr/>
        </p:nvPicPr>
        <p:blipFill rotWithShape="1">
          <a:blip r:embed="rId5">
            <a:alphaModFix/>
          </a:blip>
          <a:srcRect b="0" l="0" r="0" t="0"/>
          <a:stretch/>
        </p:blipFill>
        <p:spPr>
          <a:xfrm>
            <a:off x="380695" y="241326"/>
            <a:ext cx="1051734" cy="75170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8"/>
          <p:cNvSpPr txBox="1"/>
          <p:nvPr>
            <p:ph idx="11" type="ftr"/>
          </p:nvPr>
        </p:nvSpPr>
        <p:spPr>
          <a:xfrm>
            <a:off x="713232" y="6492875"/>
            <a:ext cx="7806880" cy="28384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63" name="Google Shape;63;p8"/>
          <p:cNvSpPr txBox="1"/>
          <p:nvPr>
            <p:ph idx="1" type="body"/>
          </p:nvPr>
        </p:nvSpPr>
        <p:spPr>
          <a:xfrm>
            <a:off x="457200" y="4843982"/>
            <a:ext cx="8062912" cy="116638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CB255"/>
              </a:buClr>
              <a:buSzPts val="1600"/>
              <a:buNone/>
            </a:pPr>
            <a:r>
              <a:rPr lang="en-US" sz="1600"/>
              <a:t>The plasma membrane fluid mosaic model describes the plasma membrane as a fluid combination of phospholipids, cholesterol, and proteins. Carbohydrates attached to lipids (glycolipids) and to proteins (glycoproteins) extend from the membrane's outward-facing surface.</a:t>
            </a:r>
            <a:endParaRPr/>
          </a:p>
        </p:txBody>
      </p:sp>
      <p:pic>
        <p:nvPicPr>
          <p:cNvPr descr="This illustration shows a phospholipid bilayer with proteins and cholesterol embedded in it. Integral membrane proteins span the entire membrane. Protein channels are integral membrane proteins with a central pore through which molecules can pass. Peripheral proteins are associated with the phospholipid head groups on one side of the membrane only. A glycoprotein is shown with the protein portion of the molecule embedded in the membrane and the carbohydrate portion jutting out from the membrane. A glycolipid is also shown with the lipid portion embedded in the membrane and the carbohydrate portion jutting out of the membrane." id="64" name="Google Shape;64;p8"/>
          <p:cNvPicPr preferRelativeResize="0"/>
          <p:nvPr>
            <p:ph idx="2" type="pic"/>
          </p:nvPr>
        </p:nvPicPr>
        <p:blipFill rotWithShape="1">
          <a:blip r:embed="rId3">
            <a:alphaModFix/>
          </a:blip>
          <a:srcRect b="0" l="-5990" r="-5990" t="0"/>
          <a:stretch/>
        </p:blipFill>
        <p:spPr>
          <a:xfrm>
            <a:off x="457199" y="1122386"/>
            <a:ext cx="8062913" cy="3500071"/>
          </a:xfrm>
          <a:prstGeom prst="rect">
            <a:avLst/>
          </a:prstGeom>
          <a:noFill/>
          <a:ln>
            <a:noFill/>
          </a:ln>
        </p:spPr>
      </p:pic>
      <p:pic>
        <p:nvPicPr>
          <p:cNvPr descr="openstax college logo" id="65" name="Google Shape;65;p8"/>
          <p:cNvPicPr preferRelativeResize="0"/>
          <p:nvPr/>
        </p:nvPicPr>
        <p:blipFill rotWithShape="1">
          <a:blip r:embed="rId4">
            <a:alphaModFix/>
          </a:blip>
          <a:srcRect b="0" l="0" r="0" t="0"/>
          <a:stretch/>
        </p:blipFill>
        <p:spPr>
          <a:xfrm>
            <a:off x="7772687" y="241326"/>
            <a:ext cx="1051734" cy="751709"/>
          </a:xfrm>
          <a:prstGeom prst="rect">
            <a:avLst/>
          </a:prstGeom>
          <a:noFill/>
          <a:ln>
            <a:noFill/>
          </a:ln>
        </p:spPr>
      </p:pic>
      <p:sp>
        <p:nvSpPr>
          <p:cNvPr id="66" name="Google Shape;66;p8"/>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FIGURE 5.2</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9"/>
          <p:cNvSpPr txBox="1"/>
          <p:nvPr>
            <p:ph type="title"/>
          </p:nvPr>
        </p:nvSpPr>
        <p:spPr>
          <a:xfrm>
            <a:off x="457200" y="1"/>
            <a:ext cx="8062800" cy="6594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3600"/>
              <a:t>Function of Plasma Membrane</a:t>
            </a:r>
            <a:endParaRPr sz="3600"/>
          </a:p>
        </p:txBody>
      </p:sp>
      <p:sp>
        <p:nvSpPr>
          <p:cNvPr id="73" name="Google Shape;73;p9"/>
          <p:cNvSpPr/>
          <p:nvPr>
            <p:ph idx="2" type="pic"/>
          </p:nvPr>
        </p:nvSpPr>
        <p:spPr>
          <a:xfrm>
            <a:off x="30900" y="659400"/>
            <a:ext cx="9144000" cy="5571600"/>
          </a:xfrm>
          <a:prstGeom prst="rect">
            <a:avLst/>
          </a:prstGeom>
        </p:spPr>
        <p:txBody>
          <a:bodyPr anchorCtr="0" anchor="t" bIns="45700" lIns="91425" spcFirstLastPara="1" rIns="91425" wrap="square" tIns="45700">
            <a:noAutofit/>
          </a:bodyPr>
          <a:lstStyle/>
          <a:p>
            <a:pPr indent="-381000" lvl="0" marL="457200" rtl="0" algn="l">
              <a:spcBef>
                <a:spcPts val="400"/>
              </a:spcBef>
              <a:spcAft>
                <a:spcPts val="0"/>
              </a:spcAft>
              <a:buSzPts val="2400"/>
              <a:buChar char="●"/>
            </a:pPr>
            <a:r>
              <a:rPr lang="en-US" sz="2400"/>
              <a:t>Defines the </a:t>
            </a:r>
            <a:r>
              <a:rPr lang="en-US" sz="2400"/>
              <a:t>boundary of the cell </a:t>
            </a:r>
            <a:endParaRPr sz="2400"/>
          </a:p>
          <a:p>
            <a:pPr indent="0" lvl="0" marL="457200" rtl="0" algn="l">
              <a:spcBef>
                <a:spcPts val="600"/>
              </a:spcBef>
              <a:spcAft>
                <a:spcPts val="0"/>
              </a:spcAft>
              <a:buNone/>
            </a:pPr>
            <a:r>
              <a:t/>
            </a:r>
            <a:endParaRPr sz="2400"/>
          </a:p>
          <a:p>
            <a:pPr indent="-381000" lvl="0" marL="457200" rtl="0" algn="l">
              <a:spcBef>
                <a:spcPts val="600"/>
              </a:spcBef>
              <a:spcAft>
                <a:spcPts val="0"/>
              </a:spcAft>
              <a:buSzPts val="2400"/>
              <a:buChar char="●"/>
            </a:pPr>
            <a:r>
              <a:rPr lang="en-US" sz="2400"/>
              <a:t>Maintains function of the cell </a:t>
            </a:r>
            <a:endParaRPr sz="2400"/>
          </a:p>
          <a:p>
            <a:pPr indent="0" lvl="0" marL="457200" rtl="0" algn="l">
              <a:spcBef>
                <a:spcPts val="600"/>
              </a:spcBef>
              <a:spcAft>
                <a:spcPts val="0"/>
              </a:spcAft>
              <a:buNone/>
            </a:pPr>
            <a:r>
              <a:t/>
            </a:r>
            <a:endParaRPr sz="2400"/>
          </a:p>
          <a:p>
            <a:pPr indent="-381000" lvl="0" marL="457200" rtl="0" algn="l">
              <a:spcBef>
                <a:spcPts val="600"/>
              </a:spcBef>
              <a:spcAft>
                <a:spcPts val="0"/>
              </a:spcAft>
              <a:buSzPts val="2400"/>
              <a:buChar char="●"/>
            </a:pPr>
            <a:r>
              <a:rPr lang="en-US" sz="2400"/>
              <a:t>The plasma membrane is selectively permeable: it allows some materials to freely enter or leave the cell, while other materials cannot move freely through the membrane</a:t>
            </a:r>
            <a:endParaRPr sz="2400"/>
          </a:p>
          <a:p>
            <a:pPr indent="0" lvl="0" marL="457200" rtl="0" algn="l">
              <a:spcBef>
                <a:spcPts val="600"/>
              </a:spcBef>
              <a:spcAft>
                <a:spcPts val="0"/>
              </a:spcAft>
              <a:buNone/>
            </a:pPr>
            <a:r>
              <a:t/>
            </a:r>
            <a:endParaRPr sz="2400"/>
          </a:p>
          <a:p>
            <a:pPr indent="-381000" lvl="0" marL="457200" rtl="0" algn="l">
              <a:spcBef>
                <a:spcPts val="600"/>
              </a:spcBef>
              <a:spcAft>
                <a:spcPts val="0"/>
              </a:spcAft>
              <a:buSzPts val="2400"/>
              <a:buChar char="●"/>
            </a:pPr>
            <a:r>
              <a:rPr lang="en-US" sz="2400"/>
              <a:t>Involved in signal transduction through proteins on its surface</a:t>
            </a:r>
            <a:endParaRPr sz="2400"/>
          </a:p>
          <a:p>
            <a:pPr indent="0" lvl="0" marL="457200" rtl="0" algn="l">
              <a:spcBef>
                <a:spcPts val="600"/>
              </a:spcBef>
              <a:spcAft>
                <a:spcPts val="0"/>
              </a:spcAft>
              <a:buNone/>
            </a:pPr>
            <a:r>
              <a:t/>
            </a:r>
            <a:endParaRPr sz="2400"/>
          </a:p>
          <a:p>
            <a:pPr indent="-381000" lvl="0" marL="457200" rtl="0" algn="l">
              <a:spcBef>
                <a:spcPts val="600"/>
              </a:spcBef>
              <a:spcAft>
                <a:spcPts val="0"/>
              </a:spcAft>
              <a:buSzPts val="2400"/>
              <a:buChar char="●"/>
            </a:pPr>
            <a:r>
              <a:rPr lang="en-US" sz="2400"/>
              <a:t>Attachment to extracellular matrix through membrane proteins</a:t>
            </a:r>
            <a:endParaRPr sz="2400"/>
          </a:p>
          <a:p>
            <a:pPr indent="0" lvl="0" marL="457200" rtl="0" algn="l">
              <a:spcBef>
                <a:spcPts val="600"/>
              </a:spcBef>
              <a:spcAft>
                <a:spcPts val="0"/>
              </a:spcAft>
              <a:buNone/>
            </a:pPr>
            <a:r>
              <a:t/>
            </a:r>
            <a:endParaRPr sz="2400"/>
          </a:p>
          <a:p>
            <a:pPr indent="-381000" lvl="0" marL="457200" rtl="0" algn="l">
              <a:spcBef>
                <a:spcPts val="600"/>
              </a:spcBef>
              <a:spcAft>
                <a:spcPts val="0"/>
              </a:spcAft>
              <a:buSzPts val="2400"/>
              <a:buChar char="●"/>
            </a:pPr>
            <a:r>
              <a:rPr lang="en-US" sz="2400"/>
              <a:t>membrane proteins serve as  markers that allow cells to recognize one another</a:t>
            </a:r>
            <a:endParaRPr sz="2400"/>
          </a:p>
          <a:p>
            <a:pPr indent="0" lvl="0" marL="0" rtl="0" algn="l">
              <a:spcBef>
                <a:spcPts val="400"/>
              </a:spcBef>
              <a:spcAft>
                <a:spcPts val="600"/>
              </a:spcAft>
              <a:buNone/>
            </a:pPr>
            <a:r>
              <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0"/>
          <p:cNvSpPr txBox="1"/>
          <p:nvPr>
            <p:ph idx="11" type="ftr"/>
          </p:nvPr>
        </p:nvSpPr>
        <p:spPr>
          <a:xfrm>
            <a:off x="713232" y="6492875"/>
            <a:ext cx="7806880" cy="28384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79" name="Google Shape;79;p10"/>
          <p:cNvSpPr txBox="1"/>
          <p:nvPr>
            <p:ph idx="1" type="body"/>
          </p:nvPr>
        </p:nvSpPr>
        <p:spPr>
          <a:xfrm>
            <a:off x="713232" y="5098473"/>
            <a:ext cx="7806881" cy="126611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CB255"/>
              </a:buClr>
              <a:buSzPts val="1600"/>
              <a:buNone/>
            </a:pPr>
            <a:r>
              <a:rPr lang="en-US" sz="1600">
                <a:solidFill>
                  <a:schemeClr val="dk1"/>
                </a:solidFill>
              </a:rPr>
              <a:t>A hydrophilic head and two hydrophobic tails comprise this phospholipid molecule. The hydrophilic head group consists of a phosphate-containing group attached to a glycerol molecule. The hydrophobic tails, each containing either a saturated or an unsaturated fatty acid, are long hydrocarbon chains.</a:t>
            </a:r>
            <a:endParaRPr/>
          </a:p>
        </p:txBody>
      </p:sp>
      <p:pic>
        <p:nvPicPr>
          <p:cNvPr descr="An illustration of a phospholipid shows a hydrophilic head group composed of phosphate connected to a three-carbon glycerol molecule, and two hydrophobic tails composed of long hydrocarbon chains." id="80" name="Google Shape;80;p10"/>
          <p:cNvPicPr preferRelativeResize="0"/>
          <p:nvPr>
            <p:ph idx="2" type="pic"/>
          </p:nvPr>
        </p:nvPicPr>
        <p:blipFill rotWithShape="1">
          <a:blip r:embed="rId3">
            <a:alphaModFix/>
          </a:blip>
          <a:srcRect b="0" l="0" r="0" t="0"/>
          <a:stretch/>
        </p:blipFill>
        <p:spPr>
          <a:xfrm>
            <a:off x="1378310" y="900861"/>
            <a:ext cx="6220692" cy="3996322"/>
          </a:xfrm>
          <a:prstGeom prst="rect">
            <a:avLst/>
          </a:prstGeom>
          <a:noFill/>
          <a:ln>
            <a:noFill/>
          </a:ln>
        </p:spPr>
      </p:pic>
      <p:pic>
        <p:nvPicPr>
          <p:cNvPr descr="openstax college logo" id="81" name="Google Shape;81;p10"/>
          <p:cNvPicPr preferRelativeResize="0"/>
          <p:nvPr/>
        </p:nvPicPr>
        <p:blipFill rotWithShape="1">
          <a:blip r:embed="rId4">
            <a:alphaModFix/>
          </a:blip>
          <a:srcRect b="0" l="0" r="0" t="0"/>
          <a:stretch/>
        </p:blipFill>
        <p:spPr>
          <a:xfrm>
            <a:off x="7772687" y="241326"/>
            <a:ext cx="1051734" cy="751709"/>
          </a:xfrm>
          <a:prstGeom prst="rect">
            <a:avLst/>
          </a:prstGeom>
          <a:noFill/>
          <a:ln>
            <a:noFill/>
          </a:ln>
        </p:spPr>
      </p:pic>
      <p:sp>
        <p:nvSpPr>
          <p:cNvPr id="82" name="Google Shape;82;p10"/>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sz="2400">
                <a:solidFill>
                  <a:srgbClr val="6CB255"/>
                </a:solidFill>
              </a:rPr>
              <a:t>FIGURE 5.3</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1"/>
          <p:cNvSpPr txBox="1"/>
          <p:nvPr>
            <p:ph idx="11" type="ftr"/>
          </p:nvPr>
        </p:nvSpPr>
        <p:spPr>
          <a:xfrm>
            <a:off x="713232" y="6492875"/>
            <a:ext cx="7806880" cy="28384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pic>
        <p:nvPicPr>
          <p:cNvPr descr="The image on the left shows a spherical lipid bilayer. The image on the right shows a smaller sphere that has a single lipid layer only. The image at the bottom shows a lipid bilayer sheet." id="88" name="Google Shape;88;p11"/>
          <p:cNvPicPr preferRelativeResize="0"/>
          <p:nvPr>
            <p:ph idx="2" type="pic"/>
          </p:nvPr>
        </p:nvPicPr>
        <p:blipFill rotWithShape="1">
          <a:blip r:embed="rId4">
            <a:alphaModFix/>
          </a:blip>
          <a:srcRect b="-2008" l="0" r="0" t="-2009"/>
          <a:stretch/>
        </p:blipFill>
        <p:spPr>
          <a:xfrm>
            <a:off x="4489450" y="1108075"/>
            <a:ext cx="4030663" cy="5256213"/>
          </a:xfrm>
          <a:prstGeom prst="rect">
            <a:avLst/>
          </a:prstGeom>
          <a:noFill/>
          <a:ln>
            <a:noFill/>
          </a:ln>
        </p:spPr>
      </p:pic>
      <p:sp>
        <p:nvSpPr>
          <p:cNvPr id="89" name="Google Shape;89;p11"/>
          <p:cNvSpPr txBox="1"/>
          <p:nvPr>
            <p:ph idx="1" type="body"/>
          </p:nvPr>
        </p:nvSpPr>
        <p:spPr>
          <a:xfrm>
            <a:off x="457200" y="1107617"/>
            <a:ext cx="3913188" cy="525697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CB255"/>
              </a:buClr>
              <a:buSzPts val="1600"/>
              <a:buNone/>
            </a:pPr>
            <a:r>
              <a:rPr lang="en-US" sz="1600">
                <a:solidFill>
                  <a:srgbClr val="000000"/>
                </a:solidFill>
              </a:rPr>
              <a:t>In an aqueous solution, phospholipids tend to arrange themselves with their polar heads facing outward and their hydrophobic tails facing inward. (credit: modification of work by Mariana Ruiz Villareal)</a:t>
            </a:r>
            <a:endParaRPr/>
          </a:p>
        </p:txBody>
      </p:sp>
      <p:sp>
        <p:nvSpPr>
          <p:cNvPr id="90" name="Google Shape;90;p11"/>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6CB255"/>
              </a:buClr>
              <a:buSzPts val="2400"/>
              <a:buFont typeface="Arial Black"/>
              <a:buNone/>
            </a:pPr>
            <a:r>
              <a:rPr lang="en-US" sz="2400">
                <a:solidFill>
                  <a:srgbClr val="6CB255"/>
                </a:solidFill>
              </a:rPr>
              <a:t>FIGURE 5.4</a:t>
            </a:r>
            <a:endParaRPr/>
          </a:p>
        </p:txBody>
      </p:sp>
      <p:pic>
        <p:nvPicPr>
          <p:cNvPr descr="openstax college logo" id="91" name="Google Shape;91;p11"/>
          <p:cNvPicPr preferRelativeResize="0"/>
          <p:nvPr/>
        </p:nvPicPr>
        <p:blipFill rotWithShape="1">
          <a:blip r:embed="rId5">
            <a:alphaModFix/>
          </a:blip>
          <a:srcRect b="0" l="0" r="0" t="0"/>
          <a:stretch/>
        </p:blipFill>
        <p:spPr>
          <a:xfrm>
            <a:off x="380695" y="241326"/>
            <a:ext cx="1051734" cy="75170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2"/>
          <p:cNvSpPr txBox="1"/>
          <p:nvPr>
            <p:ph idx="11" type="ftr"/>
          </p:nvPr>
        </p:nvSpPr>
        <p:spPr>
          <a:xfrm>
            <a:off x="713232" y="6492875"/>
            <a:ext cx="7806880" cy="28384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97" name="Google Shape;97;p12"/>
          <p:cNvSpPr txBox="1"/>
          <p:nvPr>
            <p:ph idx="1" type="body"/>
          </p:nvPr>
        </p:nvSpPr>
        <p:spPr>
          <a:xfrm>
            <a:off x="457200" y="4843982"/>
            <a:ext cx="8062912" cy="116638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CB255"/>
              </a:buClr>
              <a:buSzPts val="1600"/>
              <a:buNone/>
            </a:pPr>
            <a:r>
              <a:rPr lang="en-US" sz="1600"/>
              <a:t>Integral membranes proteins may have one or more alpha-helices that span the membrane (examples 1 and 2), or they may have beta-sheets that span the membrane (example 3). (credit: “Foobar”/Wikimedia Commons)</a:t>
            </a:r>
            <a:endParaRPr/>
          </a:p>
        </p:txBody>
      </p:sp>
      <p:pic>
        <p:nvPicPr>
          <p:cNvPr descr="The left part of this illustration shows an integral membrane protein with a single alpha-helix that spans the membrane. The middle part shows a protein with several alpha-helices spanning the membrane. The right part shows a protein with two beta-sheets spanning the membrane." id="98" name="Google Shape;98;p12"/>
          <p:cNvPicPr preferRelativeResize="0"/>
          <p:nvPr>
            <p:ph idx="2" type="pic"/>
          </p:nvPr>
        </p:nvPicPr>
        <p:blipFill rotWithShape="1">
          <a:blip r:embed="rId4">
            <a:alphaModFix/>
          </a:blip>
          <a:srcRect b="0" l="-23894" r="-23894" t="0"/>
          <a:stretch/>
        </p:blipFill>
        <p:spPr>
          <a:xfrm>
            <a:off x="457199" y="1122386"/>
            <a:ext cx="8062913" cy="3500071"/>
          </a:xfrm>
          <a:prstGeom prst="rect">
            <a:avLst/>
          </a:prstGeom>
          <a:noFill/>
          <a:ln>
            <a:noFill/>
          </a:ln>
        </p:spPr>
      </p:pic>
      <p:pic>
        <p:nvPicPr>
          <p:cNvPr descr="openstax college logo" id="99" name="Google Shape;99;p12"/>
          <p:cNvPicPr preferRelativeResize="0"/>
          <p:nvPr/>
        </p:nvPicPr>
        <p:blipFill rotWithShape="1">
          <a:blip r:embed="rId5">
            <a:alphaModFix/>
          </a:blip>
          <a:srcRect b="0" l="0" r="0" t="0"/>
          <a:stretch/>
        </p:blipFill>
        <p:spPr>
          <a:xfrm>
            <a:off x="7772687" y="241326"/>
            <a:ext cx="1051734" cy="751709"/>
          </a:xfrm>
          <a:prstGeom prst="rect">
            <a:avLst/>
          </a:prstGeom>
          <a:noFill/>
          <a:ln>
            <a:noFill/>
          </a:ln>
        </p:spPr>
      </p:pic>
      <p:sp>
        <p:nvSpPr>
          <p:cNvPr id="100" name="Google Shape;100;p12"/>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FIGURE 5.5</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13"/>
          <p:cNvSpPr txBox="1"/>
          <p:nvPr>
            <p:ph idx="11" type="ftr"/>
          </p:nvPr>
        </p:nvSpPr>
        <p:spPr>
          <a:xfrm>
            <a:off x="713232" y="6492875"/>
            <a:ext cx="7806880" cy="28384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106" name="Google Shape;106;p13"/>
          <p:cNvSpPr txBox="1"/>
          <p:nvPr>
            <p:ph idx="1" type="body"/>
          </p:nvPr>
        </p:nvSpPr>
        <p:spPr>
          <a:xfrm>
            <a:off x="4606925" y="1107617"/>
            <a:ext cx="3913188" cy="525697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CB255"/>
              </a:buClr>
              <a:buSzPts val="1600"/>
              <a:buNone/>
            </a:pPr>
            <a:r>
              <a:rPr lang="en-US" sz="1600">
                <a:solidFill>
                  <a:srgbClr val="000000"/>
                </a:solidFill>
              </a:rPr>
              <a:t>HIV binds to the CD4 receptor, a glycoprotein on the surfaces of T cells. (credit: modification of work by NIH, NIAID)</a:t>
            </a:r>
            <a:endParaRPr/>
          </a:p>
        </p:txBody>
      </p:sp>
      <p:pic>
        <p:nvPicPr>
          <p:cNvPr descr="This illustration shows the plasma membrane of a T cell. CD4 receptors extend from the membrane into the extracellular space. The HIV virus recognizes part of the CD4 receptor and attaches to it." id="107" name="Google Shape;107;p13"/>
          <p:cNvPicPr preferRelativeResize="0"/>
          <p:nvPr>
            <p:ph idx="2" type="pic"/>
          </p:nvPr>
        </p:nvPicPr>
        <p:blipFill rotWithShape="1">
          <a:blip r:embed="rId3">
            <a:alphaModFix/>
          </a:blip>
          <a:srcRect b="-6012" l="0" r="0" t="-6013"/>
          <a:stretch/>
        </p:blipFill>
        <p:spPr>
          <a:xfrm>
            <a:off x="457200" y="1108075"/>
            <a:ext cx="4032250" cy="5256213"/>
          </a:xfrm>
          <a:prstGeom prst="rect">
            <a:avLst/>
          </a:prstGeom>
          <a:noFill/>
          <a:ln>
            <a:noFill/>
          </a:ln>
        </p:spPr>
      </p:pic>
      <p:pic>
        <p:nvPicPr>
          <p:cNvPr descr="openstax college logo" id="108" name="Google Shape;108;p13"/>
          <p:cNvPicPr preferRelativeResize="0"/>
          <p:nvPr/>
        </p:nvPicPr>
        <p:blipFill rotWithShape="1">
          <a:blip r:embed="rId4">
            <a:alphaModFix/>
          </a:blip>
          <a:srcRect b="0" l="0" r="0" t="0"/>
          <a:stretch/>
        </p:blipFill>
        <p:spPr>
          <a:xfrm>
            <a:off x="7772687" y="241326"/>
            <a:ext cx="1051734" cy="751709"/>
          </a:xfrm>
          <a:prstGeom prst="rect">
            <a:avLst/>
          </a:prstGeom>
          <a:noFill/>
          <a:ln>
            <a:noFill/>
          </a:ln>
        </p:spPr>
      </p:pic>
      <p:sp>
        <p:nvSpPr>
          <p:cNvPr id="109" name="Google Shape;109;p13"/>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sz="2400">
                <a:solidFill>
                  <a:srgbClr val="6CB255"/>
                </a:solidFill>
              </a:rPr>
              <a:t>FIGURE 5.6</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14"/>
          <p:cNvSpPr txBox="1"/>
          <p:nvPr>
            <p:ph idx="11" type="ftr"/>
          </p:nvPr>
        </p:nvSpPr>
        <p:spPr>
          <a:xfrm>
            <a:off x="713232" y="6492875"/>
            <a:ext cx="7806880" cy="28384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115" name="Google Shape;115;p14"/>
          <p:cNvSpPr txBox="1"/>
          <p:nvPr>
            <p:ph idx="1" type="body"/>
          </p:nvPr>
        </p:nvSpPr>
        <p:spPr>
          <a:xfrm>
            <a:off x="457200" y="4843982"/>
            <a:ext cx="8062912" cy="116638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CB255"/>
              </a:buClr>
              <a:buSzPts val="1600"/>
              <a:buNone/>
            </a:pPr>
            <a:r>
              <a:rPr lang="en-US" sz="1600"/>
              <a:t>The plasma membrane's exterior surface is not identical to its interior surface.</a:t>
            </a:r>
            <a:endParaRPr/>
          </a:p>
        </p:txBody>
      </p:sp>
      <p:pic>
        <p:nvPicPr>
          <p:cNvPr descr="This illustration shows the plasma membrane of a T cell. CD4 receptors extend from the membrane into the extracellular space. The HIV virus recognizes part of the CD4 receptor and attaches to it." id="116" name="Google Shape;116;p14"/>
          <p:cNvPicPr preferRelativeResize="0"/>
          <p:nvPr>
            <p:ph idx="2" type="pic"/>
          </p:nvPr>
        </p:nvPicPr>
        <p:blipFill rotWithShape="1">
          <a:blip r:embed="rId3">
            <a:alphaModFix/>
          </a:blip>
          <a:srcRect b="0" l="-5990" r="-5990" t="0"/>
          <a:stretch/>
        </p:blipFill>
        <p:spPr>
          <a:xfrm>
            <a:off x="457199" y="1122386"/>
            <a:ext cx="8062913" cy="3500071"/>
          </a:xfrm>
          <a:prstGeom prst="rect">
            <a:avLst/>
          </a:prstGeom>
          <a:noFill/>
          <a:ln>
            <a:noFill/>
          </a:ln>
        </p:spPr>
      </p:pic>
      <p:pic>
        <p:nvPicPr>
          <p:cNvPr descr="openstax college logo" id="117" name="Google Shape;117;p14"/>
          <p:cNvPicPr preferRelativeResize="0"/>
          <p:nvPr/>
        </p:nvPicPr>
        <p:blipFill rotWithShape="1">
          <a:blip r:embed="rId4">
            <a:alphaModFix/>
          </a:blip>
          <a:srcRect b="0" l="0" r="0" t="0"/>
          <a:stretch/>
        </p:blipFill>
        <p:spPr>
          <a:xfrm>
            <a:off x="7772687" y="241326"/>
            <a:ext cx="1051734" cy="751709"/>
          </a:xfrm>
          <a:prstGeom prst="rect">
            <a:avLst/>
          </a:prstGeom>
          <a:noFill/>
          <a:ln>
            <a:noFill/>
          </a:ln>
        </p:spPr>
      </p:pic>
      <p:sp>
        <p:nvSpPr>
          <p:cNvPr id="118" name="Google Shape;118;p14"/>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FIGURE 5.7</a:t>
            </a:r>
            <a:endParaRPr/>
          </a:p>
        </p:txBody>
      </p:sp>
    </p:spTree>
  </p:cSld>
  <p:clrMapOvr>
    <a:masterClrMapping/>
  </p:clrMapOvr>
</p:sld>
</file>

<file path=ppt/theme/theme1.xml><?xml version="1.0" encoding="utf-8"?>
<a:theme xmlns:a="http://schemas.openxmlformats.org/drawingml/2006/main" xmlns:r="http://schemas.openxmlformats.org/officeDocument/2006/relationships" name="Essential">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