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</p:sldIdLst>
  <p:sldSz cy="6858000" cx="9144000"/>
  <p:notesSz cx="6858000" cy="9144000"/>
  <p:embeddedFontLst>
    <p:embeddedFont>
      <p:font typeface="Arial Black"/>
      <p:regular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Author clrIdx="0" id="0" initials="" lastIdx="1" name="Sanhita Gupta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2" Type="http://schemas.openxmlformats.org/officeDocument/2006/relationships/font" Target="fonts/ArialBlack-regular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" dt="2019-05-31T04:08:38.316">
    <p:pos x="6000" y="0"/>
    <p:text>It would be beneficial to indicate here which of the reactions is anabolic and which is catabolic or ask a question.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" name="Google Shape;4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8" name="Google Shape;318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3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5" name="Google Shape;325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3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4" name="Google Shape;334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4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/>
        </p:nvSpPr>
        <p:spPr>
          <a:xfrm>
            <a:off x="0" y="789677"/>
            <a:ext cx="9144000" cy="7091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3500"/>
              <a:buFont typeface="Arial Black"/>
              <a:buNone/>
            </a:pPr>
            <a:r>
              <a:rPr b="0" i="0" lang="en-US" sz="3500" u="none" cap="none" strike="noStrike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COLLEGE PHYSICS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None/>
            </a:pPr>
            <a:r>
              <a:t/>
            </a:r>
            <a:endParaRPr b="0" i="0" sz="1800" u="none" cap="none" strike="noStrike">
              <a:solidFill>
                <a:srgbClr val="EAF1D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12F62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212F62"/>
                </a:solidFill>
                <a:latin typeface="Arial"/>
                <a:ea typeface="Arial"/>
                <a:cs typeface="Arial"/>
                <a:sym typeface="Arial"/>
              </a:rPr>
              <a:t>Chapter # Chapter Title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PowerPoint Image Slideshow</a:t>
            </a:r>
            <a:endParaRPr/>
          </a:p>
        </p:txBody>
      </p:sp>
      <p:pic>
        <p:nvPicPr>
          <p:cNvPr descr="medium_covers_Page_2.png" id="19" name="Google Shape;19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62758" y="2517424"/>
            <a:ext cx="2010682" cy="2603836"/>
          </a:xfrm>
          <a:prstGeom prst="rect">
            <a:avLst/>
          </a:prstGeom>
          <a:noFill/>
          <a:ln>
            <a:noFill/>
          </a:ln>
          <a:effectLst>
            <a:reflection blurRad="0" dir="0" dist="0" endA="300" endPos="35000" fadeDir="5400000" kx="0" rotWithShape="0" algn="bl" stA="52000" stPos="0" sy="-100000" ky="0"/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showMasterSp="0">
  <p:cSld name="Title and Conte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 rot="-5400000">
            <a:off x="8044814" y="683895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3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/>
          <p:nvPr>
            <p:ph idx="2" type="pic"/>
          </p:nvPr>
        </p:nvSpPr>
        <p:spPr>
          <a:xfrm>
            <a:off x="457199" y="1122386"/>
            <a:ext cx="8062913" cy="35000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" type="body"/>
          </p:nvPr>
        </p:nvSpPr>
        <p:spPr>
          <a:xfrm>
            <a:off x="457200" y="4843982"/>
            <a:ext cx="8062912" cy="1166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6CB255"/>
              </a:buClr>
              <a:buSzPts val="2000"/>
              <a:buNone/>
              <a:defRPr>
                <a:solidFill>
                  <a:srgbClr val="000000"/>
                </a:solidFill>
              </a:defRPr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 Black"/>
              <a:buAutoNum type="alphaLcParenR"/>
              <a:defRPr>
                <a:solidFill>
                  <a:schemeClr val="dk1"/>
                </a:solidFill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AutoNum type="alphaLcParenR"/>
              <a:defRPr>
                <a:solidFill>
                  <a:schemeClr val="dk1"/>
                </a:solidFill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AutoNum type="alphaLcParenR"/>
              <a:defRPr>
                <a:solidFill>
                  <a:schemeClr val="dk1"/>
                </a:solidFill>
              </a:defRPr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AutoNum type="alphaLcParenR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showMasterSp="0">
  <p:cSld name="Two Conten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 rot="-5400000">
            <a:off x="8044814" y="683895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" name="Google Shape;32;p4"/>
          <p:cNvSpPr/>
          <p:nvPr>
            <p:ph idx="2" type="pic"/>
          </p:nvPr>
        </p:nvSpPr>
        <p:spPr>
          <a:xfrm>
            <a:off x="457199" y="1107618"/>
            <a:ext cx="4031619" cy="46076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4"/>
          <p:cNvSpPr txBox="1"/>
          <p:nvPr>
            <p:ph idx="1" type="body"/>
          </p:nvPr>
        </p:nvSpPr>
        <p:spPr>
          <a:xfrm>
            <a:off x="4606925" y="1107618"/>
            <a:ext cx="3913188" cy="4607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6CB255"/>
              </a:buClr>
              <a:buSzPts val="2000"/>
              <a:buNone/>
              <a:defRPr>
                <a:solidFill>
                  <a:srgbClr val="212F62"/>
                </a:solidFill>
              </a:defRPr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 Black"/>
              <a:buAutoNum type="alphaLcParenR"/>
              <a:defRPr>
                <a:solidFill>
                  <a:schemeClr val="dk1"/>
                </a:solidFill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AutoNum type="alphaLcParenR"/>
              <a:defRPr>
                <a:solidFill>
                  <a:schemeClr val="dk1"/>
                </a:solidFill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AutoNum type="alphaLcParenR"/>
              <a:defRPr>
                <a:solidFill>
                  <a:schemeClr val="dk1"/>
                </a:solidFill>
              </a:defRPr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AutoNum type="alphaLcParenR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showMasterSp="0">
  <p:cSld name="Content with Caption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idx="1" type="body"/>
          </p:nvPr>
        </p:nvSpPr>
        <p:spPr>
          <a:xfrm>
            <a:off x="3575050" y="1600200"/>
            <a:ext cx="5111750" cy="448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SzPts val="3200"/>
              <a:buNone/>
              <a:defRPr sz="3200"/>
            </a:lvl1pPr>
            <a:lvl2pPr indent="-406400" lvl="1" marL="914400" algn="l">
              <a:spcBef>
                <a:spcPts val="600"/>
              </a:spcBef>
              <a:spcAft>
                <a:spcPts val="0"/>
              </a:spcAft>
              <a:buSzPts val="2800"/>
              <a:buFont typeface="Arial Black"/>
              <a:buAutoNum type="alphaLcParenR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Font typeface="Arial Black"/>
              <a:buAutoNum type="alphaLcParenR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Font typeface="Arial Black"/>
              <a:buAutoNum type="alphaLcParenR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Font typeface="Arial Black"/>
              <a:buAutoNum type="alphaLcParenR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457200" y="1600200"/>
            <a:ext cx="3008313" cy="448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 rot="-5400000">
            <a:off x="8044814" y="683895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5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7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  <a:defRPr b="0" i="0" sz="2400" u="none" cap="none" strike="noStrike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 rot="-5400000">
            <a:off x="8044814" y="683895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hyperlink" Target="http://creativecommons.org/licenses/by-nc-sa/4.0/" TargetMode="External"/><Relationship Id="rId5" Type="http://schemas.openxmlformats.org/officeDocument/2006/relationships/image" Target="../media/image14.png"/><Relationship Id="rId6" Type="http://schemas.openxmlformats.org/officeDocument/2006/relationships/image" Target="../media/image9.png"/><Relationship Id="rId7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Relationship Id="rId4" Type="http://schemas.openxmlformats.org/officeDocument/2006/relationships/image" Target="../media/image7.jpg"/><Relationship Id="rId5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jpg"/><Relationship Id="rId4" Type="http://schemas.openxmlformats.org/officeDocument/2006/relationships/image" Target="../media/image1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jpg"/><Relationship Id="rId4" Type="http://schemas.openxmlformats.org/officeDocument/2006/relationships/image" Target="../media/image1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3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5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5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4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1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1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8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7.png"/><Relationship Id="rId4" Type="http://schemas.openxmlformats.org/officeDocument/2006/relationships/hyperlink" Target="https://pdb101.rcsb.org/learn/videos/how-enzymes-work" TargetMode="Externa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0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6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1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3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2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comments" Target="../comments/comment1.xml"/><Relationship Id="rId4" Type="http://schemas.openxmlformats.org/officeDocument/2006/relationships/image" Target="../media/image8.jpg"/><Relationship Id="rId5" Type="http://schemas.openxmlformats.org/officeDocument/2006/relationships/image" Target="../media/image1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/>
          <p:nvPr/>
        </p:nvSpPr>
        <p:spPr>
          <a:xfrm>
            <a:off x="0" y="789677"/>
            <a:ext cx="9144000" cy="7091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3600"/>
              <a:buFont typeface="Arial Black"/>
              <a:buNone/>
            </a:pPr>
            <a:r>
              <a:rPr b="0" i="0" lang="en-US" sz="3600" u="none" cap="none" strike="noStrike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BIOLOGY 2E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None/>
            </a:pPr>
            <a:r>
              <a:t/>
            </a:r>
            <a:endParaRPr b="0" i="0" sz="1800" u="none" cap="none" strike="noStrike">
              <a:solidFill>
                <a:srgbClr val="EAF1D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12F62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212F62"/>
                </a:solidFill>
                <a:latin typeface="Arial"/>
                <a:ea typeface="Arial"/>
                <a:cs typeface="Arial"/>
                <a:sym typeface="Arial"/>
              </a:rPr>
              <a:t>Chapter 6 METABOLISM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PowerPoint Image Slideshow</a:t>
            </a:r>
            <a:endParaRPr/>
          </a:p>
        </p:txBody>
      </p:sp>
      <p:sp>
        <p:nvSpPr>
          <p:cNvPr id="47" name="Google Shape;47;p6"/>
          <p:cNvSpPr txBox="1"/>
          <p:nvPr/>
        </p:nvSpPr>
        <p:spPr>
          <a:xfrm>
            <a:off x="4852737" y="5574632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" name="Google Shape;4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96610" y="2436626"/>
            <a:ext cx="3150779" cy="3138006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6"/>
          <p:cNvSpPr txBox="1"/>
          <p:nvPr/>
        </p:nvSpPr>
        <p:spPr>
          <a:xfrm>
            <a:off x="257174" y="5661919"/>
            <a:ext cx="1957388" cy="9002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work is licensed under a </a:t>
            </a:r>
            <a:r>
              <a:rPr lang="en-US" sz="105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Creative Commons Attribution-NonCommercial-ShareAlike 4.0 International License</a:t>
            </a: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pic>
        <p:nvPicPr>
          <p:cNvPr id="50" name="Google Shape;50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4326" y="5089207"/>
            <a:ext cx="1257300" cy="4400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SX-Horiz-TM-RGB-2015.eps" id="51" name="Google Shape;51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05600" y="5878757"/>
            <a:ext cx="2034556" cy="466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SC-Stacked-TM-RGB-1.png" id="52" name="Google Shape;52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80695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POTENTIAL ENERGY</a:t>
            </a:r>
            <a:endParaRPr/>
          </a:p>
        </p:txBody>
      </p:sp>
      <p:pic>
        <p:nvPicPr>
          <p:cNvPr descr="/Volumes/ARTWORK/for Conversion/CNX-Biology(Majors)/Chapter 06/Figure_06_03_01ab.jpg" id="117" name="Google Shape;117;p1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-1251" r="-1250" t="0"/>
          <a:stretch/>
        </p:blipFill>
        <p:spPr>
          <a:xfrm>
            <a:off x="1838960" y="900861"/>
            <a:ext cx="5624513" cy="2441829"/>
          </a:xfrm>
          <a:prstGeom prst="rect">
            <a:avLst/>
          </a:prstGeom>
          <a:noFill/>
          <a:ln cap="flat" cmpd="sng" w="9525">
            <a:solidFill>
              <a:srgbClr val="6CB255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8" name="Google Shape;118;p15"/>
          <p:cNvSpPr txBox="1"/>
          <p:nvPr>
            <p:ph idx="1" type="body"/>
          </p:nvPr>
        </p:nvSpPr>
        <p:spPr>
          <a:xfrm>
            <a:off x="457200" y="3434864"/>
            <a:ext cx="8686800" cy="3270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1" lang="en-US" sz="2400"/>
              <a:t>Potential energy</a:t>
            </a:r>
            <a:r>
              <a:rPr lang="en-US" sz="2400"/>
              <a:t>- is stored energy that has the ability to do work</a:t>
            </a:r>
            <a:endParaRPr/>
          </a:p>
          <a:p>
            <a:pPr indent="-457200" lvl="1" marL="1188720" rtl="0" algn="l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Compressed spring</a:t>
            </a:r>
            <a:endParaRPr/>
          </a:p>
          <a:p>
            <a:pPr indent="-457200" lvl="1" marL="118872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Tautly pulled rubber band</a:t>
            </a:r>
            <a:endParaRPr/>
          </a:p>
          <a:p>
            <a:pPr indent="-457200" lvl="1" marL="118872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Concentration gradients</a:t>
            </a:r>
            <a:endParaRPr/>
          </a:p>
          <a:p>
            <a:pPr indent="-285750" lvl="2" marL="165735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Chemical</a:t>
            </a:r>
            <a:endParaRPr/>
          </a:p>
          <a:p>
            <a:pPr indent="-285750" lvl="2" marL="165735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Electrochemical</a:t>
            </a:r>
            <a:endParaRPr/>
          </a:p>
          <a:p>
            <a:pPr indent="-457200" lvl="1" marL="118872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Chemical energy- chemical bonds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6CB255"/>
              </a:buClr>
              <a:buSzPts val="1400"/>
              <a:buNone/>
            </a:pPr>
            <a:r>
              <a:rPr lang="en-US" sz="1400"/>
              <a:t>(credit “dam”: modification of work by "Pascal"/Flickr; credit “waterfall”: modification of work by Frank Gualtieri)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/>
          <p:nvPr>
            <p:ph idx="1" type="body"/>
          </p:nvPr>
        </p:nvSpPr>
        <p:spPr>
          <a:xfrm>
            <a:off x="457199" y="968305"/>
            <a:ext cx="8062912" cy="3515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1" lang="en-US" sz="2400"/>
              <a:t>Concentration gradient </a:t>
            </a:r>
            <a:r>
              <a:rPr lang="en-US" sz="2400"/>
              <a:t>- Energy associated with chemical/ electrochemical gradients across the plasma membrane.</a:t>
            </a:r>
            <a:endParaRPr/>
          </a:p>
          <a:p>
            <a:pPr indent="-165100" lvl="0" marL="342900" rtl="0" algn="l">
              <a:spcBef>
                <a:spcPts val="116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1160"/>
              </a:spcBef>
              <a:spcAft>
                <a:spcPts val="0"/>
              </a:spcAft>
              <a:buClr>
                <a:srgbClr val="6CB255"/>
              </a:buClr>
              <a:buSzPts val="2800"/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1160"/>
              </a:spcBef>
              <a:spcAft>
                <a:spcPts val="0"/>
              </a:spcAft>
              <a:buClr>
                <a:srgbClr val="6CB255"/>
              </a:buClr>
              <a:buSzPts val="2800"/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1" lang="en-US" sz="2400"/>
              <a:t>Chemical energy </a:t>
            </a:r>
            <a:r>
              <a:rPr lang="en-US" sz="2400"/>
              <a:t>– Energy stored in chemical bonds.</a:t>
            </a:r>
            <a:endParaRPr/>
          </a:p>
        </p:txBody>
      </p:sp>
      <p:pic>
        <p:nvPicPr>
          <p:cNvPr descr="Figure_03_01_01.jpg" id="124" name="Google Shape;124;p16"/>
          <p:cNvPicPr preferRelativeResize="0"/>
          <p:nvPr/>
        </p:nvPicPr>
        <p:blipFill rotWithShape="1">
          <a:blip r:embed="rId3">
            <a:alphaModFix/>
          </a:blip>
          <a:srcRect b="-45933" l="0" r="0" t="-45933"/>
          <a:stretch/>
        </p:blipFill>
        <p:spPr>
          <a:xfrm>
            <a:off x="457199" y="4674173"/>
            <a:ext cx="3810595" cy="16541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gure_03_01_02.jpg" id="125" name="Google Shape;125;p16"/>
          <p:cNvPicPr preferRelativeResize="0"/>
          <p:nvPr/>
        </p:nvPicPr>
        <p:blipFill rotWithShape="1">
          <a:blip r:embed="rId4">
            <a:alphaModFix/>
          </a:blip>
          <a:srcRect b="-44369" l="0" r="0" t="-44368"/>
          <a:stretch/>
        </p:blipFill>
        <p:spPr>
          <a:xfrm>
            <a:off x="4792861" y="4677955"/>
            <a:ext cx="4058189" cy="17616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gure_05_02_02.jpg" id="126" name="Google Shape;126;p16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-104" r="-103" t="0"/>
          <a:stretch/>
        </p:blipFill>
        <p:spPr>
          <a:xfrm>
            <a:off x="1986358" y="2173520"/>
            <a:ext cx="5310053" cy="2305068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6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POTENTIAL ENERGY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/>
          <p:nvPr>
            <p:ph type="title"/>
          </p:nvPr>
        </p:nvSpPr>
        <p:spPr>
          <a:xfrm>
            <a:off x="457201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 sz="2400">
                <a:solidFill>
                  <a:srgbClr val="6CB255"/>
                </a:solidFill>
              </a:rPr>
              <a:t>POTENTIAL AND KINETIC ENERGY</a:t>
            </a:r>
            <a:endParaRPr/>
          </a:p>
        </p:txBody>
      </p:sp>
      <p:pic>
        <p:nvPicPr>
          <p:cNvPr descr="/Volumes/ARTWORK/for Conversion/CNX-Biology(Majors)/Chapter 06/Figure_06_03_02ab.jpg" id="133" name="Google Shape;133;p1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6976" l="0" r="0" t="-6977"/>
          <a:stretch/>
        </p:blipFill>
        <p:spPr>
          <a:xfrm>
            <a:off x="4487863" y="1108075"/>
            <a:ext cx="4032250" cy="5256213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7"/>
          <p:cNvSpPr txBox="1"/>
          <p:nvPr>
            <p:ph idx="1" type="body"/>
          </p:nvPr>
        </p:nvSpPr>
        <p:spPr>
          <a:xfrm>
            <a:off x="457200" y="1706128"/>
            <a:ext cx="3913188" cy="52569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800"/>
              <a:buNone/>
            </a:pPr>
            <a:r>
              <a:rPr lang="en-US" sz="2800">
                <a:solidFill>
                  <a:srgbClr val="000000"/>
                </a:solidFill>
              </a:rPr>
              <a:t>The </a:t>
            </a:r>
            <a:r>
              <a:rPr b="1" lang="en-US" sz="2800">
                <a:solidFill>
                  <a:srgbClr val="000000"/>
                </a:solidFill>
              </a:rPr>
              <a:t>potential energy </a:t>
            </a:r>
            <a:r>
              <a:rPr lang="en-US" sz="2800">
                <a:solidFill>
                  <a:srgbClr val="000000"/>
                </a:solidFill>
              </a:rPr>
              <a:t>stored in the chemical bonds of gasoline can be transformed into </a:t>
            </a:r>
            <a:r>
              <a:rPr b="1" lang="en-US" sz="2800">
                <a:solidFill>
                  <a:srgbClr val="000000"/>
                </a:solidFill>
              </a:rPr>
              <a:t>kinetic energy </a:t>
            </a:r>
            <a:r>
              <a:rPr lang="en-US" sz="2800">
                <a:solidFill>
                  <a:srgbClr val="000000"/>
                </a:solidFill>
              </a:rPr>
              <a:t>that allows a car to move on a racetrack. </a:t>
            </a:r>
            <a:endParaRPr/>
          </a:p>
          <a:p>
            <a:pPr indent="0" lvl="0" marL="0" rtl="0" algn="l">
              <a:spcBef>
                <a:spcPts val="1160"/>
              </a:spcBef>
              <a:spcAft>
                <a:spcPts val="0"/>
              </a:spcAft>
              <a:buClr>
                <a:srgbClr val="6CB255"/>
              </a:buClr>
              <a:buSzPts val="2800"/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96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</a:pPr>
            <a:r>
              <a:rPr lang="en-US" sz="1800">
                <a:solidFill>
                  <a:srgbClr val="000000"/>
                </a:solidFill>
              </a:rPr>
              <a:t>(credit “car”: modification of work by Russell Trow)</a:t>
            </a:r>
            <a:endParaRPr/>
          </a:p>
          <a:p>
            <a:pPr indent="0" lvl="0" marL="0" rtl="0" algn="l">
              <a:spcBef>
                <a:spcPts val="1160"/>
              </a:spcBef>
              <a:spcAft>
                <a:spcPts val="0"/>
              </a:spcAft>
              <a:buClr>
                <a:srgbClr val="6CB255"/>
              </a:buClr>
              <a:buSzPts val="2800"/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/>
          <p:nvPr>
            <p:ph idx="1" type="body"/>
          </p:nvPr>
        </p:nvSpPr>
        <p:spPr>
          <a:xfrm>
            <a:off x="457200" y="897472"/>
            <a:ext cx="8365067" cy="54694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rPr lang="en-US" sz="2400"/>
              <a:t>To explore the bioenergetics of a system, we study the amount of energy exchanged in a metabolic reaction </a:t>
            </a:r>
            <a:endParaRPr/>
          </a:p>
          <a:p>
            <a:pPr indent="0" lvl="0" marL="0" rtl="0" algn="l"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rPr b="1" lang="en-US" sz="2400"/>
              <a:t>Gibb’s Free Energy </a:t>
            </a:r>
            <a:r>
              <a:rPr lang="en-US" sz="2400"/>
              <a:t>(G) = amount of energy </a:t>
            </a:r>
            <a:r>
              <a:rPr i="1" lang="en-US" sz="2400"/>
              <a:t>available</a:t>
            </a:r>
            <a:r>
              <a:rPr lang="en-US" sz="2400"/>
              <a:t> to do work (aka usable energy)</a:t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All chemical reactions affect G; change in G after a reaction is abbreviated as </a:t>
            </a:r>
            <a:r>
              <a:rPr b="1" lang="en-US" sz="2400"/>
              <a:t>∆G</a:t>
            </a:r>
            <a:r>
              <a:rPr lang="en-US" sz="2400"/>
              <a:t>.</a:t>
            </a:r>
            <a:endParaRPr/>
          </a:p>
          <a:p>
            <a:pPr indent="0" lvl="0" marL="0" rtl="0" algn="l"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rPr lang="en-US" sz="2400"/>
              <a:t>			</a:t>
            </a:r>
            <a:r>
              <a:rPr b="1" lang="en-US" sz="2400"/>
              <a:t>ΔG = ΔH − TΔS</a:t>
            </a:r>
            <a:endParaRPr b="1"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6CB255"/>
              </a:buClr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96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</a:pPr>
            <a:r>
              <a:rPr lang="en-US" sz="1800"/>
              <a:t>Where: </a:t>
            </a:r>
            <a:endParaRPr/>
          </a:p>
          <a:p>
            <a:pPr indent="0" lvl="0" marL="0" rtl="0" algn="l">
              <a:spcBef>
                <a:spcPts val="96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</a:pPr>
            <a:r>
              <a:rPr lang="en-US" sz="1800"/>
              <a:t>ΔH = change in total energy of the system (enthalpy)</a:t>
            </a:r>
            <a:endParaRPr/>
          </a:p>
          <a:p>
            <a:pPr indent="0" lvl="0" marL="0" rtl="0" algn="l">
              <a:spcBef>
                <a:spcPts val="96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</a:pPr>
            <a:r>
              <a:rPr lang="en-US" sz="1800"/>
              <a:t>T = Temperature in Kelvin</a:t>
            </a:r>
            <a:endParaRPr/>
          </a:p>
          <a:p>
            <a:pPr indent="0" lvl="0" marL="0" rtl="0" algn="l">
              <a:spcBef>
                <a:spcPts val="96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</a:pPr>
            <a:r>
              <a:rPr lang="en-US" sz="1800"/>
              <a:t>ΔS = change in entropy (energy lost to disorder)</a:t>
            </a:r>
            <a:endParaRPr/>
          </a:p>
        </p:txBody>
      </p:sp>
      <p:sp>
        <p:nvSpPr>
          <p:cNvPr id="140" name="Google Shape;140;p18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6.2 FREE ENERGY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FREE ENERGY- EXERGONIC REACTIONS</a:t>
            </a:r>
            <a:endParaRPr/>
          </a:p>
        </p:txBody>
      </p:sp>
      <p:sp>
        <p:nvSpPr>
          <p:cNvPr id="146" name="Google Shape;146;p19"/>
          <p:cNvSpPr txBox="1"/>
          <p:nvPr>
            <p:ph idx="1" type="body"/>
          </p:nvPr>
        </p:nvSpPr>
        <p:spPr>
          <a:xfrm>
            <a:off x="457199" y="993036"/>
            <a:ext cx="8062912" cy="2190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rPr b="1" lang="en-US" sz="2400"/>
              <a:t>If energy is released in a chemical reaction, then ΔG&lt;0 (negative).</a:t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Products of these reactions will have less energy than the reactants</a:t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These reactions are classified as </a:t>
            </a:r>
            <a:r>
              <a:rPr b="1" lang="en-US" sz="2400"/>
              <a:t>exergonic.</a:t>
            </a:r>
            <a:endParaRPr/>
          </a:p>
          <a:p>
            <a:pPr indent="0" lvl="1" marL="731520" rtl="0" algn="l">
              <a:spcBef>
                <a:spcPts val="10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400"/>
          </a:p>
          <a:p>
            <a:pPr indent="-133350" lvl="0" marL="285750" rtl="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t/>
            </a:r>
            <a:endParaRPr sz="2400"/>
          </a:p>
        </p:txBody>
      </p:sp>
      <p:pic>
        <p:nvPicPr>
          <p:cNvPr descr="/Volumes/ARTWORK/for Conversion/CNX-Biology(Majors)/Chapter 06/Figure_06_03_03.jpg" id="147" name="Google Shape;147;p1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8994" l="0" r="0" t="-8994"/>
          <a:stretch/>
        </p:blipFill>
        <p:spPr>
          <a:xfrm>
            <a:off x="457200" y="3183468"/>
            <a:ext cx="8062913" cy="3500437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9"/>
          <p:cNvSpPr/>
          <p:nvPr/>
        </p:nvSpPr>
        <p:spPr>
          <a:xfrm>
            <a:off x="4521200" y="3183468"/>
            <a:ext cx="3998913" cy="3301999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Exergonic reactions are spontaneous reactions because they can occur </a:t>
            </a:r>
            <a:r>
              <a:rPr i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without</a:t>
            </a: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addition of energy.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FREE ENERGY</a:t>
            </a:r>
            <a:endParaRPr/>
          </a:p>
        </p:txBody>
      </p:sp>
      <p:pic>
        <p:nvPicPr>
          <p:cNvPr descr="/Volumes/ARTWORK/for Conversion/CNX-Biology(Majors)/Chapter 06/Figure_06_03_03.jpg" id="154" name="Google Shape;154;p2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8994" l="0" r="50100" t="-8994"/>
          <a:stretch/>
        </p:blipFill>
        <p:spPr>
          <a:xfrm>
            <a:off x="1076960" y="549302"/>
            <a:ext cx="7051039" cy="6134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/>
          <p:nvPr>
            <p:ph type="title"/>
          </p:nvPr>
        </p:nvSpPr>
        <p:spPr>
          <a:xfrm>
            <a:off x="457200" y="8572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FREE ENERGY-ENDERGONIC REACTIONS</a:t>
            </a:r>
            <a:endParaRPr/>
          </a:p>
        </p:txBody>
      </p:sp>
      <p:sp>
        <p:nvSpPr>
          <p:cNvPr id="160" name="Google Shape;160;p21"/>
          <p:cNvSpPr txBox="1"/>
          <p:nvPr>
            <p:ph idx="1" type="body"/>
          </p:nvPr>
        </p:nvSpPr>
        <p:spPr>
          <a:xfrm>
            <a:off x="235642" y="690120"/>
            <a:ext cx="8062912" cy="5096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rPr b="1" lang="en-US" sz="2400"/>
              <a:t>If a chemical reaction requires an input of energy, then ΔG&gt;0 (positive).</a:t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Products of these reactions will have more energy than the reactants. </a:t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These reactions are classified as </a:t>
            </a:r>
            <a:r>
              <a:rPr b="1" lang="en-US" sz="2400"/>
              <a:t>endergonic</a:t>
            </a:r>
            <a:endParaRPr/>
          </a:p>
        </p:txBody>
      </p:sp>
      <p:pic>
        <p:nvPicPr>
          <p:cNvPr descr="/Volumes/ARTWORK/for Conversion/CNX-Biology(Majors)/Chapter 06/Figure_06_03_03.jpg" id="161" name="Google Shape;161;p2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8994" l="50132" r="0" t="-8994"/>
          <a:stretch/>
        </p:blipFill>
        <p:spPr>
          <a:xfrm>
            <a:off x="576347" y="2697458"/>
            <a:ext cx="4605251" cy="400914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1"/>
          <p:cNvSpPr/>
          <p:nvPr/>
        </p:nvSpPr>
        <p:spPr>
          <a:xfrm>
            <a:off x="5283200" y="3830935"/>
            <a:ext cx="282448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Endergonic reactions require a net input of energy to occur.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 txBox="1"/>
          <p:nvPr>
            <p:ph type="title"/>
          </p:nvPr>
        </p:nvSpPr>
        <p:spPr>
          <a:xfrm>
            <a:off x="457200" y="8572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FREE ENERGY</a:t>
            </a:r>
            <a:endParaRPr/>
          </a:p>
        </p:txBody>
      </p:sp>
      <p:pic>
        <p:nvPicPr>
          <p:cNvPr descr="/Volumes/ARTWORK/for Conversion/CNX-Biology(Majors)/Chapter 06/Figure_06_03_03.jpg" id="168" name="Google Shape;168;p2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8994" l="50132" r="0" t="-8994"/>
          <a:stretch/>
        </p:blipFill>
        <p:spPr>
          <a:xfrm>
            <a:off x="921787" y="428862"/>
            <a:ext cx="7094453" cy="6176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160"/>
              <a:buFont typeface="Arial Black"/>
              <a:buNone/>
            </a:pPr>
            <a:r>
              <a:rPr lang="en-US" sz="2160"/>
              <a:t>DISCUSSION QUESTION</a:t>
            </a:r>
            <a:br>
              <a:rPr lang="en-US" sz="2160"/>
            </a:br>
            <a:endParaRPr sz="2160"/>
          </a:p>
        </p:txBody>
      </p:sp>
      <p:pic>
        <p:nvPicPr>
          <p:cNvPr descr="Figure_03_01_01.jpg" id="174" name="Google Shape;174;p23"/>
          <p:cNvPicPr preferRelativeResize="0"/>
          <p:nvPr/>
        </p:nvPicPr>
        <p:blipFill rotWithShape="1">
          <a:blip r:embed="rId3">
            <a:alphaModFix/>
          </a:blip>
          <a:srcRect b="-45933" l="0" r="0" t="-45933"/>
          <a:stretch/>
        </p:blipFill>
        <p:spPr>
          <a:xfrm>
            <a:off x="1488943" y="1133563"/>
            <a:ext cx="5995590" cy="26026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gure_03_01_02.jpg" id="175" name="Google Shape;175;p23"/>
          <p:cNvPicPr preferRelativeResize="0"/>
          <p:nvPr/>
        </p:nvPicPr>
        <p:blipFill rotWithShape="1">
          <a:blip r:embed="rId4">
            <a:alphaModFix/>
          </a:blip>
          <a:srcRect b="-44369" l="0" r="0" t="-44368"/>
          <a:stretch/>
        </p:blipFill>
        <p:spPr>
          <a:xfrm>
            <a:off x="1507797" y="3736220"/>
            <a:ext cx="5841272" cy="2535667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3"/>
          <p:cNvSpPr txBox="1"/>
          <p:nvPr/>
        </p:nvSpPr>
        <p:spPr>
          <a:xfrm>
            <a:off x="508000" y="792480"/>
            <a:ext cx="585929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chemical reaction is exergonic?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6.2 ACTIVATION ENERGY</a:t>
            </a:r>
            <a:endParaRPr/>
          </a:p>
        </p:txBody>
      </p:sp>
      <p:pic>
        <p:nvPicPr>
          <p:cNvPr descr="/Volumes/ARTWORK/for Conversion/CNX-Biology(Majors)/Chapter 06/Figure_06_03_04.jpg" id="182" name="Google Shape;182;p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-47244" r="-47244" t="0"/>
          <a:stretch/>
        </p:blipFill>
        <p:spPr>
          <a:xfrm>
            <a:off x="4295767" y="1444098"/>
            <a:ext cx="5917679" cy="2569104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4"/>
          <p:cNvSpPr txBox="1"/>
          <p:nvPr>
            <p:ph idx="1" type="body"/>
          </p:nvPr>
        </p:nvSpPr>
        <p:spPr>
          <a:xfrm>
            <a:off x="0" y="993035"/>
            <a:ext cx="5486398" cy="47873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Activation energy is the energy required for a reaction to proceed.</a:t>
            </a:r>
            <a:endParaRPr/>
          </a:p>
          <a:p>
            <a:pPr indent="-342900" lvl="1" marL="107442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It causes reactant(s) to become contorted and unstable, which allows the bond(s) to be broken or formed.</a:t>
            </a:r>
            <a:endParaRPr/>
          </a:p>
          <a:p>
            <a:pPr indent="0" lvl="1" marL="73152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 </a:t>
            </a:r>
            <a:endParaRPr/>
          </a:p>
          <a:p>
            <a:pPr indent="-342900" lvl="1" marL="1074420" rtl="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This unstable state is called the transition state.</a:t>
            </a:r>
            <a:endParaRPr/>
          </a:p>
          <a:p>
            <a:pPr indent="0" lvl="1" marL="73152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342900" lvl="1" marL="1074420" rtl="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Once in the transition state, the reaction occurs very quickly.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6.1 ENERGY AND METABOLISM</a:t>
            </a:r>
            <a:endParaRPr/>
          </a:p>
        </p:txBody>
      </p:sp>
      <p:sp>
        <p:nvSpPr>
          <p:cNvPr id="58" name="Google Shape;58;p7"/>
          <p:cNvSpPr txBox="1"/>
          <p:nvPr>
            <p:ph idx="1" type="body"/>
          </p:nvPr>
        </p:nvSpPr>
        <p:spPr>
          <a:xfrm>
            <a:off x="457200" y="1270000"/>
            <a:ext cx="4555067" cy="47403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800"/>
              <a:buNone/>
            </a:pPr>
            <a:r>
              <a:rPr lang="en-US" sz="2800"/>
              <a:t>The energy that sustains most of the earth’s life forms comes from the sun.</a:t>
            </a:r>
            <a:endParaRPr/>
          </a:p>
          <a:p>
            <a:pPr indent="0" lvl="0" marL="0" rtl="0" algn="l">
              <a:spcBef>
                <a:spcPts val="1160"/>
              </a:spcBef>
              <a:spcAft>
                <a:spcPts val="0"/>
              </a:spcAft>
              <a:buClr>
                <a:srgbClr val="6CB255"/>
              </a:buClr>
              <a:buSzPts val="2800"/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1160"/>
              </a:spcBef>
              <a:spcAft>
                <a:spcPts val="0"/>
              </a:spcAft>
              <a:buClr>
                <a:srgbClr val="6CB255"/>
              </a:buClr>
              <a:buSzPts val="2800"/>
              <a:buNone/>
            </a:pPr>
            <a:r>
              <a:rPr b="1" lang="en-US" sz="2800"/>
              <a:t>Bioenergetics</a:t>
            </a:r>
            <a:r>
              <a:rPr lang="en-US" sz="2800"/>
              <a:t> is the study of energy flow through a living system</a:t>
            </a:r>
            <a:endParaRPr/>
          </a:p>
          <a:p>
            <a:pPr indent="0" lvl="0" marL="0" rtl="0" algn="l">
              <a:spcBef>
                <a:spcPts val="1160"/>
              </a:spcBef>
              <a:spcAft>
                <a:spcPts val="0"/>
              </a:spcAft>
              <a:buClr>
                <a:srgbClr val="6CB255"/>
              </a:buClr>
              <a:buSzPts val="2800"/>
              <a:buNone/>
            </a:pPr>
            <a:r>
              <a:t/>
            </a:r>
            <a:endParaRPr sz="2800"/>
          </a:p>
        </p:txBody>
      </p:sp>
      <p:sp>
        <p:nvSpPr>
          <p:cNvPr id="59" name="Google Shape;59;p7"/>
          <p:cNvSpPr txBox="1"/>
          <p:nvPr/>
        </p:nvSpPr>
        <p:spPr>
          <a:xfrm>
            <a:off x="6468533" y="6357711"/>
            <a:ext cx="122397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6.2</a:t>
            </a:r>
            <a:endParaRPr/>
          </a:p>
        </p:txBody>
      </p:sp>
      <p:pic>
        <p:nvPicPr>
          <p:cNvPr id="60" name="Google Shape;60;p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45767" y="1455390"/>
            <a:ext cx="4017264" cy="4834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5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ACTIVATION ENERGY </a:t>
            </a:r>
            <a:endParaRPr/>
          </a:p>
        </p:txBody>
      </p:sp>
      <p:pic>
        <p:nvPicPr>
          <p:cNvPr descr="/Volumes/ARTWORK/for Conversion/CNX-Biology(Majors)/Chapter 06/Figure_06_03_04.jpg" id="189" name="Google Shape;189;p2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-47244" r="-47244" t="0"/>
          <a:stretch/>
        </p:blipFill>
        <p:spPr>
          <a:xfrm>
            <a:off x="-772160" y="1444098"/>
            <a:ext cx="11170332" cy="4849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ACTIVATION ENERGY</a:t>
            </a:r>
            <a:endParaRPr/>
          </a:p>
        </p:txBody>
      </p:sp>
      <p:sp>
        <p:nvSpPr>
          <p:cNvPr id="195" name="Google Shape;195;p26"/>
          <p:cNvSpPr txBox="1"/>
          <p:nvPr>
            <p:ph idx="1" type="body"/>
          </p:nvPr>
        </p:nvSpPr>
        <p:spPr>
          <a:xfrm>
            <a:off x="944880" y="993035"/>
            <a:ext cx="7101840" cy="47873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Heat energy is the main source for activation energy in a cell</a:t>
            </a:r>
            <a:endParaRPr/>
          </a:p>
          <a:p>
            <a:pPr indent="0" lvl="0" marL="0" rtl="0" algn="l"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Heat helps reactants reach their transition state</a:t>
            </a:r>
            <a:endParaRPr/>
          </a:p>
          <a:p>
            <a:pPr indent="0" lvl="0" marL="0" rtl="0" algn="l"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Activation energy is why, for example, the rusting of iron happens slowly despite being a spontaneous, exergonic reaction.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ACTIVATION ENERGY- CATALYSTS </a:t>
            </a:r>
            <a:endParaRPr/>
          </a:p>
        </p:txBody>
      </p:sp>
      <p:pic>
        <p:nvPicPr>
          <p:cNvPr descr="/Volumes/ARTWORK/for Conversion/CNX-Biology(Majors)/Chapter 06/Figure_06_03_04.jpg" id="201" name="Google Shape;201;p2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-47244" r="-47244" t="0"/>
          <a:stretch/>
        </p:blipFill>
        <p:spPr>
          <a:xfrm>
            <a:off x="3734714" y="1444098"/>
            <a:ext cx="6744738" cy="2928164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7"/>
          <p:cNvSpPr txBox="1"/>
          <p:nvPr>
            <p:ph idx="1" type="body"/>
          </p:nvPr>
        </p:nvSpPr>
        <p:spPr>
          <a:xfrm>
            <a:off x="201773" y="1304023"/>
            <a:ext cx="5164667" cy="47873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</a:rPr>
              <a:t>A catalyst decreases the activation energy, thus speeding up the rate of a reaction.</a:t>
            </a:r>
            <a:endParaRPr/>
          </a:p>
          <a:p>
            <a:pPr indent="0" lvl="0" marL="0" rtl="0" algn="l"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</a:rPr>
              <a:t>Enzymes function as catalysts in living organisms.</a:t>
            </a:r>
            <a:endParaRPr/>
          </a:p>
          <a:p>
            <a:pPr indent="0" lvl="0" marL="0" rtl="0" algn="l"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190500" lvl="0" marL="34290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8"/>
          <p:cNvSpPr txBox="1"/>
          <p:nvPr>
            <p:ph idx="1" type="body"/>
          </p:nvPr>
        </p:nvSpPr>
        <p:spPr>
          <a:xfrm>
            <a:off x="457199" y="822415"/>
            <a:ext cx="4353455" cy="52569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000"/>
              <a:buNone/>
            </a:pPr>
            <a:r>
              <a:rPr lang="en-US">
                <a:solidFill>
                  <a:srgbClr val="000000"/>
                </a:solidFill>
              </a:rPr>
              <a:t>The breakdown of gasoline is an example of an exergonic reaction. A spark is required to provide sufficient heat (activation energy) to exceed the activation energy. Once the reaction begins, enough heat is released to drive additional reactions. </a:t>
            </a:r>
            <a:endParaRPr/>
          </a:p>
        </p:txBody>
      </p:sp>
      <p:pic>
        <p:nvPicPr>
          <p:cNvPr descr="/Volumes/ARTWORK/for Conversion/CNX-Biology(Majors)/Chapter 06/Figure_06_03_03.jpg" id="208" name="Google Shape;208;p28"/>
          <p:cNvPicPr preferRelativeResize="0"/>
          <p:nvPr/>
        </p:nvPicPr>
        <p:blipFill rotWithShape="1">
          <a:blip r:embed="rId3">
            <a:alphaModFix/>
          </a:blip>
          <a:srcRect b="-8994" l="0" r="0" t="-8994"/>
          <a:stretch/>
        </p:blipFill>
        <p:spPr>
          <a:xfrm>
            <a:off x="457200" y="3183468"/>
            <a:ext cx="8062913" cy="3500437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8"/>
          <p:cNvSpPr/>
          <p:nvPr/>
        </p:nvSpPr>
        <p:spPr>
          <a:xfrm>
            <a:off x="4538131" y="3381906"/>
            <a:ext cx="4185178" cy="3301999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/Volumes/ARTWORK/for Conversion/CNX-Biology(Majors)/Chapter 06/Figure_06_03_02ab.jpg" id="210" name="Google Shape;210;p28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-6976" l="0" r="0" t="-6977"/>
          <a:stretch/>
        </p:blipFill>
        <p:spPr>
          <a:xfrm>
            <a:off x="4810654" y="1249628"/>
            <a:ext cx="4032250" cy="5256213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8"/>
          <p:cNvSpPr txBox="1"/>
          <p:nvPr>
            <p:ph type="title"/>
          </p:nvPr>
        </p:nvSpPr>
        <p:spPr>
          <a:xfrm>
            <a:off x="457200" y="110694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ACTIVATION ENERGY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9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6.3 THE LAWS OF THERMODYNAMICS</a:t>
            </a:r>
            <a:endParaRPr/>
          </a:p>
        </p:txBody>
      </p:sp>
      <p:sp>
        <p:nvSpPr>
          <p:cNvPr id="217" name="Google Shape;217;p29"/>
          <p:cNvSpPr txBox="1"/>
          <p:nvPr>
            <p:ph idx="1" type="body"/>
          </p:nvPr>
        </p:nvSpPr>
        <p:spPr>
          <a:xfrm>
            <a:off x="457200" y="1236133"/>
            <a:ext cx="8062912" cy="47742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rPr lang="en-US" sz="2400"/>
              <a:t>Thermodynamics is the study of energy and energy transfer involving physical matter.</a:t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1" lang="en-US" sz="2400"/>
              <a:t>First law of thermodynamics - </a:t>
            </a:r>
            <a:r>
              <a:rPr lang="en-US" sz="2400"/>
              <a:t>states that the total amount of energy in the universe if constant: energy cannot be created or destroyed.</a:t>
            </a:r>
            <a:endParaRPr/>
          </a:p>
          <a:p>
            <a:pPr indent="-190500" lvl="1" marL="107442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1" lang="en-US" sz="2400"/>
              <a:t>Second law of thermodynamics - </a:t>
            </a:r>
            <a:r>
              <a:rPr lang="en-US" sz="2400"/>
              <a:t>states that the transfer/conversion of energy is not completely efficient.</a:t>
            </a:r>
            <a:endParaRPr/>
          </a:p>
          <a:p>
            <a:pPr indent="-342900" lvl="1" marL="107442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With each chemical reaction, some energy is lost in a form that is unusable, such as heat energy. The result is increased entropy (disorder).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0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 sz="2400">
                <a:solidFill>
                  <a:srgbClr val="6CB255"/>
                </a:solidFill>
              </a:rPr>
              <a:t>LAWS OF THERMODYNAMICS- SECOND LAW</a:t>
            </a:r>
            <a:endParaRPr/>
          </a:p>
        </p:txBody>
      </p:sp>
      <p:pic>
        <p:nvPicPr>
          <p:cNvPr descr="/Volumes/ARTWORK/for Conversion/CNX-Biology(Majors)/Chapter 06/Figure_06_02_01.jpg" id="224" name="Google Shape;224;p3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-1895" r="-1894" t="0"/>
          <a:stretch/>
        </p:blipFill>
        <p:spPr>
          <a:xfrm>
            <a:off x="457200" y="1108075"/>
            <a:ext cx="4032250" cy="5256213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0"/>
          <p:cNvSpPr txBox="1"/>
          <p:nvPr>
            <p:ph idx="1" type="body"/>
          </p:nvPr>
        </p:nvSpPr>
        <p:spPr>
          <a:xfrm>
            <a:off x="4489450" y="1107617"/>
            <a:ext cx="4334971" cy="52569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rPr lang="en-US" sz="2400">
                <a:solidFill>
                  <a:schemeClr val="dk1"/>
                </a:solidFill>
              </a:rPr>
              <a:t>Energy Transfer- energy is lost as heat in both examples of energy transformation.</a:t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</a:rPr>
              <a:t>Chemical energy (potential energy) from the molecules in the ice cream cone are converted to kinetic energy used to ride a bike. </a:t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</a:rPr>
              <a:t>Kinetic energy in sunlight is converted to chemical energy in molecules of glucose through photosynthesis.</a:t>
            </a:r>
            <a:endParaRPr/>
          </a:p>
          <a:p>
            <a:pPr indent="0" lvl="0" marL="0" rtl="0" algn="l"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190500" lvl="0" marL="34290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241300" lvl="0" marL="342900" rtl="0" algn="l">
              <a:spcBef>
                <a:spcPts val="92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-241300" lvl="0" marL="342900" rtl="0" algn="l">
              <a:spcBef>
                <a:spcPts val="92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-241300" lvl="0" marL="342900" rtl="0" algn="l">
              <a:spcBef>
                <a:spcPts val="92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-241300" lvl="0" marL="342900" rtl="0" algn="l">
              <a:spcBef>
                <a:spcPts val="92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-241300" lvl="0" marL="342900" rtl="0" algn="l">
              <a:spcBef>
                <a:spcPts val="92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-241300" lvl="0" marL="342900" rtl="0" algn="l">
              <a:spcBef>
                <a:spcPts val="92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840"/>
              </a:spcBef>
              <a:spcAft>
                <a:spcPts val="0"/>
              </a:spcAft>
              <a:buClr>
                <a:srgbClr val="6CB255"/>
              </a:buClr>
              <a:buSzPts val="1200"/>
              <a:buNone/>
            </a:pPr>
            <a:r>
              <a:rPr lang="en-US" sz="1200">
                <a:solidFill>
                  <a:schemeClr val="dk1"/>
                </a:solidFill>
              </a:rPr>
              <a:t>(credit “ice cream”: modification of work by D. Sharon Pruitt; credit “kids on bikes”: modification of work by Michelle Riggen-Ransom)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1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6.4 ADENOSINE TRIPHOSPHATE (ATP)</a:t>
            </a:r>
            <a:endParaRPr/>
          </a:p>
        </p:txBody>
      </p:sp>
      <p:pic>
        <p:nvPicPr>
          <p:cNvPr descr="/Volumes/ARTWORK/for Conversion/CNX-Biology(Majors)/Chapter 06/Figure_06_03_03.jpg" id="231" name="Google Shape;231;p3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8994" l="49953" r="0" t="-8994"/>
          <a:stretch/>
        </p:blipFill>
        <p:spPr>
          <a:xfrm>
            <a:off x="2131407" y="1702052"/>
            <a:ext cx="4257196" cy="3692984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1"/>
          <p:cNvSpPr txBox="1"/>
          <p:nvPr/>
        </p:nvSpPr>
        <p:spPr>
          <a:xfrm>
            <a:off x="457200" y="5395036"/>
            <a:ext cx="8062912" cy="1166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"/>
              <a:buChar char="•"/>
            </a:pPr>
            <a:r>
              <a:rPr b="0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ATP is the cell’s primary energy currency, providing energy for most endergonic reactions in a cell.</a:t>
            </a:r>
            <a:endParaRPr/>
          </a:p>
        </p:txBody>
      </p:sp>
      <p:sp>
        <p:nvSpPr>
          <p:cNvPr id="233" name="Google Shape;233;p31"/>
          <p:cNvSpPr txBox="1"/>
          <p:nvPr>
            <p:ph idx="1" type="body"/>
          </p:nvPr>
        </p:nvSpPr>
        <p:spPr>
          <a:xfrm>
            <a:off x="224446" y="1022390"/>
            <a:ext cx="9052560" cy="1937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rPr b="1" lang="en-US" sz="2400"/>
              <a:t>What provides the energy for a cell’s endergonic reactions?  </a:t>
            </a:r>
            <a:endParaRPr b="1" sz="2400"/>
          </a:p>
        </p:txBody>
      </p:sp>
      <p:sp>
        <p:nvSpPr>
          <p:cNvPr id="234" name="Google Shape;234;p31"/>
          <p:cNvSpPr/>
          <p:nvPr/>
        </p:nvSpPr>
        <p:spPr>
          <a:xfrm>
            <a:off x="2693325" y="3059082"/>
            <a:ext cx="1609490" cy="835389"/>
          </a:xfrm>
          <a:prstGeom prst="ellipse">
            <a:avLst/>
          </a:prstGeom>
          <a:noFill/>
          <a:ln cap="flat" cmpd="sng" w="28575">
            <a:solidFill>
              <a:srgbClr val="6CB25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2"/>
          <p:cNvSpPr txBox="1"/>
          <p:nvPr>
            <p:ph type="title"/>
          </p:nvPr>
        </p:nvSpPr>
        <p:spPr>
          <a:xfrm>
            <a:off x="457200" y="241326"/>
            <a:ext cx="8062912" cy="10254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b="1" lang="en-US"/>
              <a:t>ATP STRUCTURE</a:t>
            </a:r>
            <a:br>
              <a:rPr b="1" lang="en-US"/>
            </a:br>
            <a:endParaRPr>
              <a:solidFill>
                <a:schemeClr val="dk1"/>
              </a:solidFill>
            </a:endParaRPr>
          </a:p>
        </p:txBody>
      </p:sp>
      <p:pic>
        <p:nvPicPr>
          <p:cNvPr descr="/Volumes/ARTWORK/for Conversion/CNX-Biology(Majors)/Chapter 06/Figure_06_04_01.jpg" id="240" name="Google Shape;240;p32"/>
          <p:cNvPicPr preferRelativeResize="0"/>
          <p:nvPr/>
        </p:nvPicPr>
        <p:blipFill rotWithShape="1">
          <a:blip r:embed="rId3">
            <a:alphaModFix/>
          </a:blip>
          <a:srcRect b="0" l="-18029" r="-18028" t="0"/>
          <a:stretch/>
        </p:blipFill>
        <p:spPr>
          <a:xfrm>
            <a:off x="3842020" y="754035"/>
            <a:ext cx="5502009" cy="2388395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2"/>
          <p:cNvSpPr txBox="1"/>
          <p:nvPr/>
        </p:nvSpPr>
        <p:spPr>
          <a:xfrm>
            <a:off x="706582" y="1578452"/>
            <a:ext cx="3632662" cy="1600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ATP is composed of an adenosine backbone with three phosphate groups attached.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2"/>
          <p:cNvSpPr txBox="1"/>
          <p:nvPr>
            <p:ph idx="1" type="body"/>
          </p:nvPr>
        </p:nvSpPr>
        <p:spPr>
          <a:xfrm>
            <a:off x="457200" y="3490598"/>
            <a:ext cx="8062912" cy="25197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Adenosine is a nucleoside consisting of the nitrogenous base adenine and a five-carbon sugar, ribose.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The three phosphate groups, in order of closest to furthest from the ribose sugar, are alpha, beta, and gamma.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The bonds that link the phosphate groups are high-energy bonds: When the bonds are broken, the products have lower free energy than the reactants.  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3"/>
          <p:cNvSpPr txBox="1"/>
          <p:nvPr>
            <p:ph type="title"/>
          </p:nvPr>
        </p:nvSpPr>
        <p:spPr>
          <a:xfrm>
            <a:off x="457200" y="241326"/>
            <a:ext cx="8062912" cy="10254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b="1" lang="en-US"/>
              <a:t>ATP HYDROLYSIS</a:t>
            </a:r>
            <a:br>
              <a:rPr b="1" lang="en-US"/>
            </a:br>
            <a:endParaRPr>
              <a:solidFill>
                <a:schemeClr val="dk1"/>
              </a:solidFill>
            </a:endParaRPr>
          </a:p>
        </p:txBody>
      </p:sp>
      <p:sp>
        <p:nvSpPr>
          <p:cNvPr id="248" name="Google Shape;248;p33"/>
          <p:cNvSpPr txBox="1"/>
          <p:nvPr>
            <p:ph idx="1" type="body"/>
          </p:nvPr>
        </p:nvSpPr>
        <p:spPr>
          <a:xfrm>
            <a:off x="296422" y="3655139"/>
            <a:ext cx="8681323" cy="26312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rPr lang="en-US" sz="2400"/>
              <a:t>ΔG = -7.3 kcal/mol</a:t>
            </a:r>
            <a:endParaRPr sz="24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ATP is an unstable molecule and will hydrolyze quickly. 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If it is not coupled with an endergonic reaction this energy is lost as heat. 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If it is coupled with an endergonic reaction, much of the energy can be transferred to drive that reaction.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ATP Hydrolysis is reversible</a:t>
            </a:r>
            <a:endParaRPr/>
          </a:p>
        </p:txBody>
      </p:sp>
      <p:pic>
        <p:nvPicPr>
          <p:cNvPr descr="/Volumes/ARTWORK/for Conversion/CNX-Biology(Majors)/Chapter 06/Figure_06_04_01.jpg" id="249" name="Google Shape;249;p33"/>
          <p:cNvPicPr preferRelativeResize="0"/>
          <p:nvPr/>
        </p:nvPicPr>
        <p:blipFill rotWithShape="1">
          <a:blip r:embed="rId3">
            <a:alphaModFix/>
          </a:blip>
          <a:srcRect b="0" l="-18029" r="-18028" t="0"/>
          <a:stretch/>
        </p:blipFill>
        <p:spPr>
          <a:xfrm>
            <a:off x="3925147" y="1522145"/>
            <a:ext cx="5502009" cy="238839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3"/>
          <p:cNvSpPr txBox="1"/>
          <p:nvPr/>
        </p:nvSpPr>
        <p:spPr>
          <a:xfrm>
            <a:off x="591742" y="1100437"/>
            <a:ext cx="5676053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ATP + H</a:t>
            </a:r>
            <a:r>
              <a:rPr b="1" baseline="-25000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🡪 ADP + P</a:t>
            </a:r>
            <a:r>
              <a:rPr b="1" baseline="-25000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free energy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4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ATP HYDROLYSIS</a:t>
            </a:r>
            <a:endParaRPr/>
          </a:p>
        </p:txBody>
      </p:sp>
      <p:pic>
        <p:nvPicPr>
          <p:cNvPr descr="/Volumes/ARTWORK/for Conversion/CNX-Biology(Majors)/Chapter 06/Figure_06_04_02.png" id="256" name="Google Shape;256;p3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-81739" t="0"/>
          <a:stretch/>
        </p:blipFill>
        <p:spPr>
          <a:xfrm>
            <a:off x="457199" y="1122386"/>
            <a:ext cx="8062913" cy="3500071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4"/>
          <p:cNvSpPr txBox="1"/>
          <p:nvPr>
            <p:ph idx="1" type="body"/>
          </p:nvPr>
        </p:nvSpPr>
        <p:spPr>
          <a:xfrm>
            <a:off x="5012267" y="1122385"/>
            <a:ext cx="3948112" cy="35000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rPr lang="en-US" sz="2400"/>
              <a:t>The sodium-potassium pump is an example of energy coupling. The energy derived from exergonic ATP hydrolysis is used by the integral protein to pump 3 sodium ions out of the cell and 2 potassium ions into the cell.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/>
          <p:nvPr>
            <p:ph idx="1" type="body"/>
          </p:nvPr>
        </p:nvSpPr>
        <p:spPr>
          <a:xfrm>
            <a:off x="457199" y="928695"/>
            <a:ext cx="8686801" cy="5771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035"/>
              <a:buNone/>
            </a:pPr>
            <a:r>
              <a:rPr b="1" lang="en-US" sz="2035"/>
              <a:t>Metabolism</a:t>
            </a:r>
            <a:r>
              <a:rPr lang="en-US" sz="2035"/>
              <a:t> refers to all chemical reactions of a cell or organism.   </a:t>
            </a:r>
            <a:endParaRPr/>
          </a:p>
          <a:p>
            <a:pPr indent="-342900" lvl="0" marL="342900" rtl="0" algn="l">
              <a:spcBef>
                <a:spcPts val="1007"/>
              </a:spcBef>
              <a:spcAft>
                <a:spcPts val="0"/>
              </a:spcAft>
              <a:buSzPts val="2035"/>
              <a:buFont typeface="Arial"/>
              <a:buChar char="•"/>
            </a:pPr>
            <a:r>
              <a:rPr lang="en-US" sz="2035"/>
              <a:t>A </a:t>
            </a:r>
            <a:r>
              <a:rPr b="1" lang="en-US" sz="2035"/>
              <a:t>metabolic pathway </a:t>
            </a:r>
            <a:r>
              <a:rPr lang="en-US" sz="2035"/>
              <a:t>is series of biochemical reactions that converts one or more substrates into a final product.</a:t>
            </a:r>
            <a:endParaRPr/>
          </a:p>
          <a:p>
            <a:pPr indent="-342899" lvl="1" marL="1074420" rtl="0" algn="l">
              <a:spcBef>
                <a:spcPts val="1007"/>
              </a:spcBef>
              <a:spcAft>
                <a:spcPts val="0"/>
              </a:spcAft>
              <a:buSzPts val="2035"/>
              <a:buFont typeface="Arial"/>
              <a:buChar char="•"/>
            </a:pPr>
            <a:r>
              <a:rPr lang="en-US" sz="2035"/>
              <a:t>For example, energy from the sun is captured during photosynthesis to convert CO</a:t>
            </a:r>
            <a:r>
              <a:rPr baseline="-25000" lang="en-US" sz="2035"/>
              <a:t>2</a:t>
            </a:r>
            <a:r>
              <a:rPr lang="en-US" sz="2035"/>
              <a:t> and H</a:t>
            </a:r>
            <a:r>
              <a:rPr baseline="-25000" lang="en-US" sz="2035"/>
              <a:t>2</a:t>
            </a:r>
            <a:r>
              <a:rPr lang="en-US" sz="2035"/>
              <a:t>O into glucose (C</a:t>
            </a:r>
            <a:r>
              <a:rPr baseline="-25000" lang="en-US" sz="2035"/>
              <a:t>6</a:t>
            </a:r>
            <a:r>
              <a:rPr lang="en-US" sz="2035"/>
              <a:t>H</a:t>
            </a:r>
            <a:r>
              <a:rPr baseline="-25000" lang="en-US" sz="2035"/>
              <a:t>12</a:t>
            </a:r>
            <a:r>
              <a:rPr lang="en-US" sz="2035"/>
              <a:t>O</a:t>
            </a:r>
            <a:r>
              <a:rPr baseline="-25000" lang="en-US" sz="2035"/>
              <a:t>6</a:t>
            </a:r>
            <a:r>
              <a:rPr lang="en-US" sz="2035"/>
              <a:t>).  </a:t>
            </a:r>
            <a:endParaRPr/>
          </a:p>
          <a:p>
            <a:pPr indent="-342899" lvl="1" marL="1074420" rtl="0" algn="l">
              <a:spcBef>
                <a:spcPts val="407"/>
              </a:spcBef>
              <a:spcAft>
                <a:spcPts val="0"/>
              </a:spcAft>
              <a:buSzPts val="2035"/>
              <a:buFont typeface="Arial"/>
              <a:buChar char="•"/>
            </a:pPr>
            <a:r>
              <a:rPr lang="en-US" sz="2035"/>
              <a:t>The energy stored in glucose is released during cellular respiration, regenerating CO</a:t>
            </a:r>
            <a:r>
              <a:rPr baseline="-25000" lang="en-US" sz="2035"/>
              <a:t>2</a:t>
            </a:r>
            <a:r>
              <a:rPr lang="en-US" sz="2035"/>
              <a:t> and H</a:t>
            </a:r>
            <a:r>
              <a:rPr baseline="-25000" lang="en-US" sz="2035"/>
              <a:t>2</a:t>
            </a:r>
            <a:r>
              <a:rPr lang="en-US" sz="2035"/>
              <a:t>O.</a:t>
            </a:r>
            <a:endParaRPr sz="1387"/>
          </a:p>
          <a:p>
            <a:pPr indent="0" lvl="0" marL="0" rtl="0" algn="l">
              <a:spcBef>
                <a:spcPts val="148"/>
              </a:spcBef>
              <a:spcAft>
                <a:spcPts val="0"/>
              </a:spcAft>
              <a:buClr>
                <a:srgbClr val="6CB255"/>
              </a:buClr>
              <a:buSzPts val="740"/>
              <a:buNone/>
            </a:pPr>
            <a:r>
              <a:t/>
            </a:r>
            <a:endParaRPr sz="740"/>
          </a:p>
          <a:p>
            <a:pPr indent="0" lvl="0" marL="0" rtl="0" algn="l">
              <a:spcBef>
                <a:spcPts val="748"/>
              </a:spcBef>
              <a:spcAft>
                <a:spcPts val="0"/>
              </a:spcAft>
              <a:buClr>
                <a:srgbClr val="6CB255"/>
              </a:buClr>
              <a:buSzPts val="740"/>
              <a:buNone/>
            </a:pPr>
            <a:r>
              <a:t/>
            </a:r>
            <a:endParaRPr sz="740"/>
          </a:p>
          <a:p>
            <a:pPr indent="0" lvl="0" marL="0" rtl="0" algn="l">
              <a:spcBef>
                <a:spcPts val="748"/>
              </a:spcBef>
              <a:spcAft>
                <a:spcPts val="0"/>
              </a:spcAft>
              <a:buClr>
                <a:srgbClr val="6CB255"/>
              </a:buClr>
              <a:buSzPts val="740"/>
              <a:buNone/>
            </a:pPr>
            <a:r>
              <a:t/>
            </a:r>
            <a:endParaRPr sz="740"/>
          </a:p>
          <a:p>
            <a:pPr indent="0" lvl="0" marL="0" rtl="0" algn="l">
              <a:spcBef>
                <a:spcPts val="748"/>
              </a:spcBef>
              <a:spcAft>
                <a:spcPts val="0"/>
              </a:spcAft>
              <a:buClr>
                <a:srgbClr val="6CB255"/>
              </a:buClr>
              <a:buSzPts val="740"/>
              <a:buNone/>
            </a:pPr>
            <a:r>
              <a:t/>
            </a:r>
            <a:endParaRPr sz="740"/>
          </a:p>
          <a:p>
            <a:pPr indent="0" lvl="0" marL="0" rtl="0" algn="l">
              <a:spcBef>
                <a:spcPts val="748"/>
              </a:spcBef>
              <a:spcAft>
                <a:spcPts val="0"/>
              </a:spcAft>
              <a:buClr>
                <a:srgbClr val="6CB255"/>
              </a:buClr>
              <a:buSzPts val="740"/>
              <a:buNone/>
            </a:pPr>
            <a:r>
              <a:t/>
            </a:r>
            <a:endParaRPr sz="740"/>
          </a:p>
          <a:p>
            <a:pPr indent="0" lvl="0" marL="0" rtl="0" algn="l">
              <a:spcBef>
                <a:spcPts val="748"/>
              </a:spcBef>
              <a:spcAft>
                <a:spcPts val="0"/>
              </a:spcAft>
              <a:buClr>
                <a:srgbClr val="6CB255"/>
              </a:buClr>
              <a:buSzPts val="740"/>
              <a:buNone/>
            </a:pPr>
            <a:r>
              <a:t/>
            </a:r>
            <a:endParaRPr sz="740"/>
          </a:p>
          <a:p>
            <a:pPr indent="0" lvl="0" marL="0" rtl="0" algn="l">
              <a:spcBef>
                <a:spcPts val="748"/>
              </a:spcBef>
              <a:spcAft>
                <a:spcPts val="0"/>
              </a:spcAft>
              <a:buClr>
                <a:srgbClr val="6CB255"/>
              </a:buClr>
              <a:buSzPts val="740"/>
              <a:buNone/>
            </a:pPr>
            <a:r>
              <a:t/>
            </a:r>
            <a:endParaRPr sz="740"/>
          </a:p>
          <a:p>
            <a:pPr indent="0" lvl="0" marL="0" rtl="0" algn="l">
              <a:spcBef>
                <a:spcPts val="748"/>
              </a:spcBef>
              <a:spcAft>
                <a:spcPts val="0"/>
              </a:spcAft>
              <a:buClr>
                <a:srgbClr val="6CB255"/>
              </a:buClr>
              <a:buSzPts val="740"/>
              <a:buNone/>
            </a:pPr>
            <a:r>
              <a:t/>
            </a:r>
            <a:endParaRPr sz="740"/>
          </a:p>
          <a:p>
            <a:pPr indent="0" lvl="0" marL="0" rtl="0" algn="l">
              <a:spcBef>
                <a:spcPts val="748"/>
              </a:spcBef>
              <a:spcAft>
                <a:spcPts val="0"/>
              </a:spcAft>
              <a:buClr>
                <a:srgbClr val="6CB255"/>
              </a:buClr>
              <a:buSzPts val="740"/>
              <a:buNone/>
            </a:pPr>
            <a:r>
              <a:t/>
            </a:r>
            <a:endParaRPr sz="740"/>
          </a:p>
          <a:p>
            <a:pPr indent="0" lvl="0" marL="0" rtl="0" algn="l">
              <a:spcBef>
                <a:spcPts val="748"/>
              </a:spcBef>
              <a:spcAft>
                <a:spcPts val="0"/>
              </a:spcAft>
              <a:buClr>
                <a:srgbClr val="6CB255"/>
              </a:buClr>
              <a:buSzPts val="740"/>
              <a:buNone/>
            </a:pPr>
            <a:r>
              <a:t/>
            </a:r>
            <a:endParaRPr sz="740"/>
          </a:p>
          <a:p>
            <a:pPr indent="0" lvl="0" marL="0" rtl="0" algn="l">
              <a:spcBef>
                <a:spcPts val="748"/>
              </a:spcBef>
              <a:spcAft>
                <a:spcPts val="0"/>
              </a:spcAft>
              <a:buClr>
                <a:srgbClr val="6CB255"/>
              </a:buClr>
              <a:buSzPts val="740"/>
              <a:buNone/>
            </a:pPr>
            <a:r>
              <a:t/>
            </a:r>
            <a:endParaRPr sz="740"/>
          </a:p>
          <a:p>
            <a:pPr indent="0" lvl="0" marL="0" rtl="0" algn="l">
              <a:spcBef>
                <a:spcPts val="748"/>
              </a:spcBef>
              <a:spcAft>
                <a:spcPts val="0"/>
              </a:spcAft>
              <a:buClr>
                <a:srgbClr val="6CB255"/>
              </a:buClr>
              <a:buSzPts val="740"/>
              <a:buNone/>
            </a:pPr>
            <a:r>
              <a:t/>
            </a:r>
            <a:endParaRPr sz="740"/>
          </a:p>
          <a:p>
            <a:pPr indent="0" lvl="0" marL="0" rtl="0" algn="l">
              <a:spcBef>
                <a:spcPts val="748"/>
              </a:spcBef>
              <a:spcAft>
                <a:spcPts val="0"/>
              </a:spcAft>
              <a:buClr>
                <a:srgbClr val="6CB255"/>
              </a:buClr>
              <a:buSzPts val="740"/>
              <a:buNone/>
            </a:pPr>
            <a:r>
              <a:t/>
            </a:r>
            <a:endParaRPr sz="740"/>
          </a:p>
          <a:p>
            <a:pPr indent="0" lvl="0" marL="0" rtl="0" algn="l">
              <a:spcBef>
                <a:spcPts val="748"/>
              </a:spcBef>
              <a:spcAft>
                <a:spcPts val="0"/>
              </a:spcAft>
              <a:buClr>
                <a:srgbClr val="6CB255"/>
              </a:buClr>
              <a:buSzPts val="740"/>
              <a:buNone/>
            </a:pPr>
            <a:r>
              <a:t/>
            </a:r>
            <a:endParaRPr sz="740"/>
          </a:p>
          <a:p>
            <a:pPr indent="0" lvl="0" marL="0" rtl="0" algn="l">
              <a:spcBef>
                <a:spcPts val="748"/>
              </a:spcBef>
              <a:spcAft>
                <a:spcPts val="0"/>
              </a:spcAft>
              <a:buClr>
                <a:srgbClr val="6CB255"/>
              </a:buClr>
              <a:buSzPts val="740"/>
              <a:buNone/>
            </a:pPr>
            <a:r>
              <a:rPr lang="en-US" sz="740"/>
              <a:t>(credit “acorn”: modification of work by Noel Reynolds; credit “squirrel”: modification of work by Dawn Huczek)</a:t>
            </a:r>
            <a:endParaRPr sz="740"/>
          </a:p>
        </p:txBody>
      </p:sp>
      <p:sp>
        <p:nvSpPr>
          <p:cNvPr id="67" name="Google Shape;67;p8"/>
          <p:cNvSpPr txBox="1"/>
          <p:nvPr>
            <p:ph type="title"/>
          </p:nvPr>
        </p:nvSpPr>
        <p:spPr>
          <a:xfrm>
            <a:off x="235642" y="8570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METABOLISM</a:t>
            </a:r>
            <a:endParaRPr/>
          </a:p>
        </p:txBody>
      </p:sp>
      <p:pic>
        <p:nvPicPr>
          <p:cNvPr id="68" name="Google Shape;68;p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9342" y="3814376"/>
            <a:ext cx="4842933" cy="2439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5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6.5 ENZYMES</a:t>
            </a:r>
            <a:endParaRPr/>
          </a:p>
        </p:txBody>
      </p:sp>
      <p:pic>
        <p:nvPicPr>
          <p:cNvPr descr="/Volumes/ARTWORK/for Conversion/CNX-Biology(Majors)/Chapter 06/Figure_06_05_01.jpg" id="263" name="Google Shape;263;p3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-98180" r="-1" t="0"/>
          <a:stretch/>
        </p:blipFill>
        <p:spPr>
          <a:xfrm>
            <a:off x="801144" y="1355141"/>
            <a:ext cx="8023278" cy="3482866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5"/>
          <p:cNvSpPr txBox="1"/>
          <p:nvPr>
            <p:ph idx="1" type="body"/>
          </p:nvPr>
        </p:nvSpPr>
        <p:spPr>
          <a:xfrm>
            <a:off x="174281" y="1222139"/>
            <a:ext cx="4638502" cy="52445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Enzymes are protein* catalysts that speed up reactions by lowering the required activation energy.</a:t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Enzymes bind with reactant molecules promoting bond-breaking and bond-forming processes. </a:t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Enzymes are very specific, catalyzing a single reaction.</a:t>
            </a:r>
            <a:endParaRPr/>
          </a:p>
          <a:p>
            <a:pPr indent="-190500" lvl="0" marL="34290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265" name="Google Shape;265;p35"/>
          <p:cNvSpPr txBox="1"/>
          <p:nvPr/>
        </p:nvSpPr>
        <p:spPr>
          <a:xfrm>
            <a:off x="457200" y="5951913"/>
            <a:ext cx="770589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While the overwhelming majority of biological enzymes are proteins, some non-protein enzymes exist, including </a:t>
            </a: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ribozymes.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6"/>
          <p:cNvSpPr txBox="1"/>
          <p:nvPr>
            <p:ph type="title"/>
          </p:nvPr>
        </p:nvSpPr>
        <p:spPr>
          <a:xfrm>
            <a:off x="457200" y="25197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ENZYME FUNCTION</a:t>
            </a:r>
            <a:endParaRPr/>
          </a:p>
        </p:txBody>
      </p:sp>
      <p:sp>
        <p:nvSpPr>
          <p:cNvPr id="271" name="Google Shape;271;p36"/>
          <p:cNvSpPr txBox="1"/>
          <p:nvPr>
            <p:ph idx="1" type="body"/>
          </p:nvPr>
        </p:nvSpPr>
        <p:spPr>
          <a:xfrm>
            <a:off x="457199" y="799263"/>
            <a:ext cx="8466667" cy="29497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rPr lang="en-US" sz="2400"/>
              <a:t>Substrate specificity - The shape of the enzyme and reactants  (</a:t>
            </a:r>
            <a:r>
              <a:rPr b="1" lang="en-US" sz="2400"/>
              <a:t>substrates</a:t>
            </a:r>
            <a:r>
              <a:rPr lang="en-US" sz="2400"/>
              <a:t>) determines this specificity.</a:t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Substrate molecules interact at the enzyme’s </a:t>
            </a:r>
            <a:r>
              <a:rPr b="1" lang="en-US" sz="2400"/>
              <a:t>active site</a:t>
            </a:r>
            <a:r>
              <a:rPr lang="en-US" sz="2400"/>
              <a:t>.</a:t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Forming the </a:t>
            </a:r>
            <a:r>
              <a:rPr b="1" lang="en-US" sz="2400"/>
              <a:t>enzyme/substrate complex </a:t>
            </a:r>
            <a:r>
              <a:rPr lang="en-US" sz="2400"/>
              <a:t>(bonds are broken or formed)</a:t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1" lang="en-US" sz="2400"/>
              <a:t>Products</a:t>
            </a:r>
            <a:r>
              <a:rPr lang="en-US" sz="2400"/>
              <a:t> are released and the enzyme is unchanged.</a:t>
            </a:r>
            <a:endParaRPr/>
          </a:p>
        </p:txBody>
      </p:sp>
      <p:pic>
        <p:nvPicPr>
          <p:cNvPr descr="/Volumes/ARTWORK/for Conversion/CNX-Biology(Majors)/Chapter 06/Figure_06_05_03.jpg" id="272" name="Google Shape;272;p3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3925" l="0" r="0" t="-3925"/>
          <a:stretch/>
        </p:blipFill>
        <p:spPr>
          <a:xfrm>
            <a:off x="891592" y="3491632"/>
            <a:ext cx="7762661" cy="3369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7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ENZYMES - ACTIVE SITE</a:t>
            </a:r>
            <a:endParaRPr/>
          </a:p>
        </p:txBody>
      </p:sp>
      <p:pic>
        <p:nvPicPr>
          <p:cNvPr id="278" name="Google Shape;278;p3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2587" y="1206793"/>
            <a:ext cx="6502400" cy="40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37"/>
          <p:cNvSpPr txBox="1"/>
          <p:nvPr>
            <p:ph idx="1" type="body"/>
          </p:nvPr>
        </p:nvSpPr>
        <p:spPr>
          <a:xfrm>
            <a:off x="457199" y="5752406"/>
            <a:ext cx="8062912" cy="82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/>
              <a:t>Credit: Thomas Shafee [CC BY 4.0 (https://creativecommons.org/licenses/by/4.0)], from Wikimedia Commons</a:t>
            </a:r>
            <a:endParaRPr/>
          </a:p>
        </p:txBody>
      </p:sp>
      <p:sp>
        <p:nvSpPr>
          <p:cNvPr id="280" name="Google Shape;280;p37"/>
          <p:cNvSpPr txBox="1"/>
          <p:nvPr/>
        </p:nvSpPr>
        <p:spPr>
          <a:xfrm>
            <a:off x="-4860225" y="-171925"/>
            <a:ext cx="73362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8"/>
          <p:cNvSpPr txBox="1"/>
          <p:nvPr>
            <p:ph type="title"/>
          </p:nvPr>
        </p:nvSpPr>
        <p:spPr>
          <a:xfrm>
            <a:off x="457200" y="25197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ENZYMES- INDUCED FIT</a:t>
            </a:r>
            <a:endParaRPr/>
          </a:p>
        </p:txBody>
      </p:sp>
      <p:sp>
        <p:nvSpPr>
          <p:cNvPr id="286" name="Google Shape;286;p38"/>
          <p:cNvSpPr txBox="1"/>
          <p:nvPr>
            <p:ph idx="1" type="body"/>
          </p:nvPr>
        </p:nvSpPr>
        <p:spPr>
          <a:xfrm>
            <a:off x="457200" y="948891"/>
            <a:ext cx="8466667" cy="44355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rPr lang="en-US" sz="2400"/>
              <a:t>At the active site, there is a mild shift in shape that optimizes reactions. This is called </a:t>
            </a:r>
            <a:r>
              <a:rPr b="1" lang="en-US" sz="2400"/>
              <a:t>induced fit.</a:t>
            </a:r>
            <a:endParaRPr/>
          </a:p>
          <a:p>
            <a:pPr indent="0" lvl="0" marL="0" rtl="0" algn="l"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rPr lang="en-US" sz="2400"/>
              <a:t>The slight changes at the active site maximizes the catalysis.</a:t>
            </a:r>
            <a:endParaRPr/>
          </a:p>
          <a:p>
            <a:pPr indent="0" lvl="0" marL="0" rtl="0" algn="l"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rPr lang="en-US" sz="2400"/>
              <a:t>Induced fit is a relatively recent discovery.  It is viewed as an expansion of the previously held “lock-and-key” model.</a:t>
            </a:r>
            <a:endParaRPr/>
          </a:p>
          <a:p>
            <a:pPr indent="0" lvl="0" marL="0" rtl="0" algn="l"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t/>
            </a:r>
            <a:endParaRPr sz="2400"/>
          </a:p>
        </p:txBody>
      </p:sp>
      <p:pic>
        <p:nvPicPr>
          <p:cNvPr descr="/Volumes/ARTWORK/for Conversion/CNX-Biology(Majors)/Chapter 06/Figure_06_05_03.jpg" id="287" name="Google Shape;287;p3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3925" l="0" r="0" t="-3925"/>
          <a:stretch/>
        </p:blipFill>
        <p:spPr>
          <a:xfrm>
            <a:off x="617272" y="3369712"/>
            <a:ext cx="7762661" cy="3369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9"/>
          <p:cNvSpPr txBox="1"/>
          <p:nvPr>
            <p:ph type="title"/>
          </p:nvPr>
        </p:nvSpPr>
        <p:spPr>
          <a:xfrm>
            <a:off x="457199" y="326037"/>
            <a:ext cx="4321629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ENZYMES - INDUCED FIT</a:t>
            </a:r>
            <a:endParaRPr/>
          </a:p>
        </p:txBody>
      </p:sp>
      <p:pic>
        <p:nvPicPr>
          <p:cNvPr id="293" name="Google Shape;293;p3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3131" y="900861"/>
            <a:ext cx="4556981" cy="5082102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39"/>
          <p:cNvSpPr txBox="1"/>
          <p:nvPr>
            <p:ph idx="1" type="body"/>
          </p:nvPr>
        </p:nvSpPr>
        <p:spPr>
          <a:xfrm>
            <a:off x="457200" y="5399772"/>
            <a:ext cx="3133898" cy="1166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/>
              <a:t>By Thomas Shafee [CC BY 4.0 (https://creativecommons.org/licenses/by/4.0)], from Wikimedia Commons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0"/>
          <p:cNvSpPr txBox="1"/>
          <p:nvPr>
            <p:ph type="title"/>
          </p:nvPr>
        </p:nvSpPr>
        <p:spPr>
          <a:xfrm>
            <a:off x="457200" y="437274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160"/>
              <a:buFont typeface="Arial Black"/>
              <a:buNone/>
            </a:pPr>
            <a:r>
              <a:rPr lang="en-US" sz="2160">
                <a:solidFill>
                  <a:srgbClr val="6CB255"/>
                </a:solidFill>
              </a:rPr>
              <a:t>ENZYME STRUCTURE</a:t>
            </a:r>
            <a:br>
              <a:rPr lang="en-US" sz="2160">
                <a:solidFill>
                  <a:srgbClr val="6CB255"/>
                </a:solidFill>
              </a:rPr>
            </a:br>
            <a:r>
              <a:rPr lang="en-US" sz="2160">
                <a:solidFill>
                  <a:srgbClr val="6CB255"/>
                </a:solidFill>
              </a:rPr>
              <a:t>REVIEW: PROTEIN STRUCTURE REVISITED</a:t>
            </a:r>
            <a:endParaRPr/>
          </a:p>
        </p:txBody>
      </p:sp>
      <p:pic>
        <p:nvPicPr>
          <p:cNvPr descr="Figure_03_04_02.png" id="300" name="Google Shape;300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20371" l="0" r="0" t="-20372"/>
          <a:stretch/>
        </p:blipFill>
        <p:spPr>
          <a:xfrm>
            <a:off x="152890" y="736440"/>
            <a:ext cx="4256079" cy="5547982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40"/>
          <p:cNvSpPr txBox="1"/>
          <p:nvPr>
            <p:ph idx="1" type="body"/>
          </p:nvPr>
        </p:nvSpPr>
        <p:spPr>
          <a:xfrm>
            <a:off x="4505498" y="1395975"/>
            <a:ext cx="4505497" cy="5855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</a:rPr>
              <a:t>Reminder, the 3-D shape of a protein is determined by the amino acid sequence of the polypeptide. </a:t>
            </a:r>
            <a:endParaRPr/>
          </a:p>
          <a:p>
            <a:pPr indent="-457200" lvl="0" marL="457200" rtl="0" algn="l">
              <a:spcBef>
                <a:spcPts val="9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</a:rPr>
              <a:t>The AAs of the active site are particularly important for the enzyme’s function – allow binding with unique substrate(s)</a:t>
            </a:r>
            <a:endParaRPr/>
          </a:p>
          <a:p>
            <a:pPr indent="-457200" lvl="0" marL="457200" rtl="0" algn="l">
              <a:spcBef>
                <a:spcPts val="9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</a:rPr>
              <a:t>The cellular environment is also important for enzyme function:</a:t>
            </a:r>
            <a:endParaRPr/>
          </a:p>
          <a:p>
            <a:pPr indent="-457200" lvl="1" marL="1188720" rtl="0" algn="l">
              <a:spcBef>
                <a:spcPts val="9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</a:rPr>
              <a:t>Suboptimal temperatures can denature the enzyme (loss of shape)</a:t>
            </a:r>
            <a:endParaRPr/>
          </a:p>
          <a:p>
            <a:pPr indent="-457200" lvl="1" marL="1188720" rtl="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</a:rPr>
              <a:t>Suboptimal pHs can reduce substrate-enzyme binding</a:t>
            </a:r>
            <a:endParaRPr/>
          </a:p>
        </p:txBody>
      </p:sp>
      <p:sp>
        <p:nvSpPr>
          <p:cNvPr id="302" name="Google Shape;302;p40"/>
          <p:cNvSpPr txBox="1"/>
          <p:nvPr/>
        </p:nvSpPr>
        <p:spPr>
          <a:xfrm>
            <a:off x="457200" y="5985164"/>
            <a:ext cx="489108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3.23.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Refer back to Chapter 3 for more information. 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1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ENZYMES- ACTIVATION ENERGY</a:t>
            </a:r>
            <a:endParaRPr/>
          </a:p>
        </p:txBody>
      </p:sp>
      <p:sp>
        <p:nvSpPr>
          <p:cNvPr id="308" name="Google Shape;308;p41"/>
          <p:cNvSpPr txBox="1"/>
          <p:nvPr>
            <p:ph idx="1" type="body"/>
          </p:nvPr>
        </p:nvSpPr>
        <p:spPr>
          <a:xfrm>
            <a:off x="270933" y="1358374"/>
            <a:ext cx="8754533" cy="5469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The enzyme can help the substrate reach its transition state, lowering activation energy, in one of the following ways:</a:t>
            </a:r>
            <a:endParaRPr/>
          </a:p>
          <a:p>
            <a:pPr indent="0" lvl="0" marL="0" rtl="0" algn="l"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t/>
            </a:r>
            <a:endParaRPr sz="2400"/>
          </a:p>
          <a:p>
            <a:pPr indent="-342900" lvl="1" marL="1074420" rtl="0" algn="l"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1" lang="en-US"/>
              <a:t>position two substrates </a:t>
            </a:r>
            <a:r>
              <a:rPr lang="en-US"/>
              <a:t>so they align perfectly for the reaction</a:t>
            </a:r>
            <a:endParaRPr/>
          </a:p>
          <a:p>
            <a:pPr indent="-342900" lvl="1" marL="1074420" rtl="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1" lang="en-US"/>
              <a:t>provide an optimal environment</a:t>
            </a:r>
            <a:r>
              <a:rPr lang="en-US"/>
              <a:t>, i.e. acidic or polar, within the active site for the reaction</a:t>
            </a:r>
            <a:endParaRPr/>
          </a:p>
          <a:p>
            <a:pPr indent="-342900" lvl="1" marL="1074420" rtl="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1" lang="en-US"/>
              <a:t>contort/stress </a:t>
            </a:r>
            <a:r>
              <a:rPr lang="en-US"/>
              <a:t>the substrate so it is less stable and more likely to react</a:t>
            </a:r>
            <a:endParaRPr/>
          </a:p>
          <a:p>
            <a:pPr indent="-342900" lvl="1" marL="1074420" rtl="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1" lang="en-US"/>
              <a:t>temporarily react with the substrate </a:t>
            </a:r>
            <a:r>
              <a:rPr lang="en-US"/>
              <a:t>(chemically change it) making the substrate less stable and more likely to react. 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2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ENZYME FUNCTION - OVERVIEW</a:t>
            </a:r>
            <a:endParaRPr/>
          </a:p>
        </p:txBody>
      </p:sp>
      <p:pic>
        <p:nvPicPr>
          <p:cNvPr id="314" name="Google Shape;314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0792" l="0" r="0" t="10791"/>
          <a:stretch/>
        </p:blipFill>
        <p:spPr>
          <a:xfrm>
            <a:off x="457199" y="1122386"/>
            <a:ext cx="8062913" cy="3500071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42"/>
          <p:cNvSpPr txBox="1"/>
          <p:nvPr>
            <p:ph idx="1" type="body"/>
          </p:nvPr>
        </p:nvSpPr>
        <p:spPr>
          <a:xfrm>
            <a:off x="457200" y="4843982"/>
            <a:ext cx="8062912" cy="1166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000"/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https://pdb101.rcsb.org/learn/videos/how-enzymes-work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6CB255"/>
              </a:buClr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3"/>
          <p:cNvSpPr txBox="1"/>
          <p:nvPr>
            <p:ph type="title"/>
          </p:nvPr>
        </p:nvSpPr>
        <p:spPr>
          <a:xfrm>
            <a:off x="457199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ENZYME REGULATION</a:t>
            </a:r>
            <a:endParaRPr/>
          </a:p>
        </p:txBody>
      </p:sp>
      <p:sp>
        <p:nvSpPr>
          <p:cNvPr id="322" name="Google Shape;322;p43"/>
          <p:cNvSpPr txBox="1"/>
          <p:nvPr/>
        </p:nvSpPr>
        <p:spPr>
          <a:xfrm>
            <a:off x="339158" y="1034538"/>
            <a:ext cx="8586861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33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Regulation of enzyme activity helps cells control their environment to meet their specific needs.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example, digestive cells in your stomach work harder after a meal than when you sleep.</a:t>
            </a:r>
            <a:endParaRPr/>
          </a:p>
          <a:p>
            <a:pPr indent="-1333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Enzymes can be regulated by 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Modifications to temperature and/or pH 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Production of molecules that inhibit or promote enzyme function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Availability of coenzymes or cofactors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4"/>
          <p:cNvSpPr txBox="1"/>
          <p:nvPr>
            <p:ph type="title"/>
          </p:nvPr>
        </p:nvSpPr>
        <p:spPr>
          <a:xfrm>
            <a:off x="457199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ENZYME REGULATION - INHIBITION </a:t>
            </a:r>
            <a:endParaRPr/>
          </a:p>
        </p:txBody>
      </p:sp>
      <p:sp>
        <p:nvSpPr>
          <p:cNvPr id="329" name="Google Shape;329;p44"/>
          <p:cNvSpPr txBox="1"/>
          <p:nvPr/>
        </p:nvSpPr>
        <p:spPr>
          <a:xfrm>
            <a:off x="339159" y="1716182"/>
            <a:ext cx="3850456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Competitive inhibitors have a similar shape to the substrate, competing with the substrate for the active site.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Noncompetitive inhibitors bind to the enzyme at a different location, causing a slower reaction rate</a:t>
            </a:r>
            <a:endParaRPr/>
          </a:p>
        </p:txBody>
      </p:sp>
      <p:pic>
        <p:nvPicPr>
          <p:cNvPr id="330" name="Google Shape;330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88655" y="1318062"/>
            <a:ext cx="3873949" cy="433398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44"/>
          <p:cNvSpPr/>
          <p:nvPr/>
        </p:nvSpPr>
        <p:spPr>
          <a:xfrm>
            <a:off x="4572000" y="6240609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https://en.wikipedia.org/wiki/Non-competitive_inhibition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METABOLIC PATHWAYS</a:t>
            </a:r>
            <a:endParaRPr/>
          </a:p>
        </p:txBody>
      </p:sp>
      <p:pic>
        <p:nvPicPr>
          <p:cNvPr descr="/Volumes/ARTWORK/for Conversion/CNX-Biology(Majors)/Chapter 06/Figure_06_01_03.jpg" id="75" name="Google Shape;75;p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17179" l="0" r="0" t="15963"/>
          <a:stretch/>
        </p:blipFill>
        <p:spPr>
          <a:xfrm>
            <a:off x="457200" y="1246909"/>
            <a:ext cx="8062913" cy="274079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9"/>
          <p:cNvSpPr txBox="1"/>
          <p:nvPr>
            <p:ph idx="1" type="body"/>
          </p:nvPr>
        </p:nvSpPr>
        <p:spPr>
          <a:xfrm>
            <a:off x="287867" y="3691466"/>
            <a:ext cx="8669866" cy="28617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000"/>
              <a:buNone/>
            </a:pPr>
            <a:r>
              <a:rPr lang="en-US"/>
              <a:t>Two types of chemical reactions/metabolic pathways are required to maintain the cell’s energy balance.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Those that require energy and synthesize larger molecules are called </a:t>
            </a:r>
            <a:r>
              <a:rPr b="1" lang="en-US"/>
              <a:t>anabolic</a:t>
            </a:r>
            <a:r>
              <a:rPr lang="en-US"/>
              <a:t>.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Those that release energy and break down large molecules into smaller molecules are called </a:t>
            </a:r>
            <a:r>
              <a:rPr b="1" lang="en-US"/>
              <a:t>catabolic</a:t>
            </a:r>
            <a:r>
              <a:rPr lang="en-US"/>
              <a:t>. 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5"/>
          <p:cNvSpPr txBox="1"/>
          <p:nvPr>
            <p:ph type="title"/>
          </p:nvPr>
        </p:nvSpPr>
        <p:spPr>
          <a:xfrm>
            <a:off x="457199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160"/>
              <a:buFont typeface="Arial Black"/>
              <a:buNone/>
            </a:pPr>
            <a:r>
              <a:rPr lang="en-US" sz="2160"/>
              <a:t>ENZYMES REGULATION - INHIBITION (FIGURE 6.17)</a:t>
            </a:r>
            <a:endParaRPr/>
          </a:p>
        </p:txBody>
      </p:sp>
      <p:pic>
        <p:nvPicPr>
          <p:cNvPr descr="/Volumes/ARTWORK/for Conversion/CNX-Biology(Majors)/Chapter 06/Figure_06_05_04.jpg" id="338" name="Google Shape;338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1848" l="-112422" r="0" t="0"/>
          <a:stretch/>
        </p:blipFill>
        <p:spPr>
          <a:xfrm>
            <a:off x="-2361733" y="3327574"/>
            <a:ext cx="9848418" cy="427515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45"/>
          <p:cNvSpPr txBox="1"/>
          <p:nvPr/>
        </p:nvSpPr>
        <p:spPr>
          <a:xfrm>
            <a:off x="339158" y="1034538"/>
            <a:ext cx="8586861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Competitive inhibitors slow reaction rates but do not affect the maximal rate.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Noncompetitive inhibitors slow rates and reduce the maximal rate.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Maximal rate – speed of a reaction when substrate is not limited.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6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ENZYME REGULATION (FIGURE 6.18)</a:t>
            </a:r>
            <a:endParaRPr/>
          </a:p>
        </p:txBody>
      </p:sp>
      <p:pic>
        <p:nvPicPr>
          <p:cNvPr descr="/Volumes/ARTWORK/for Conversion/CNX-Biology(Majors)/Chapter 06/Figure_06_05_05.jpg" id="345" name="Google Shape;345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-28324" r="-28323" t="0"/>
          <a:stretch/>
        </p:blipFill>
        <p:spPr>
          <a:xfrm>
            <a:off x="457199" y="900861"/>
            <a:ext cx="8062913" cy="3500071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46"/>
          <p:cNvSpPr txBox="1"/>
          <p:nvPr>
            <p:ph idx="1" type="body"/>
          </p:nvPr>
        </p:nvSpPr>
        <p:spPr>
          <a:xfrm>
            <a:off x="457199" y="4488389"/>
            <a:ext cx="8367221" cy="19801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1" lang="en-US" sz="2400"/>
              <a:t>Allosteric inhibitors </a:t>
            </a:r>
            <a:r>
              <a:rPr lang="en-US" sz="2400"/>
              <a:t>modify the active site of the enzyme so that substrate binding is reduced or prevented.</a:t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1" lang="en-US" sz="2400"/>
              <a:t>Allosteric activators </a:t>
            </a:r>
            <a:r>
              <a:rPr lang="en-US" sz="2400"/>
              <a:t>modify the active site of the enzyme so that the affinity for the substrate increases.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7"/>
          <p:cNvSpPr txBox="1"/>
          <p:nvPr>
            <p:ph type="title"/>
          </p:nvPr>
        </p:nvSpPr>
        <p:spPr>
          <a:xfrm>
            <a:off x="457200" y="676757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160"/>
              <a:buFont typeface="Arial Black"/>
              <a:buNone/>
            </a:pPr>
            <a:r>
              <a:rPr lang="en-US" sz="2160"/>
              <a:t>ENZYMES</a:t>
            </a:r>
            <a:br>
              <a:rPr lang="en-US" sz="2160"/>
            </a:br>
            <a:r>
              <a:rPr b="1" lang="en-US" sz="2160">
                <a:solidFill>
                  <a:schemeClr val="dk1"/>
                </a:solidFill>
              </a:rPr>
              <a:t>EVERY DAY CONNECTION - DRUG DISCOVERY (FIGURE 6.19)</a:t>
            </a:r>
            <a:endParaRPr/>
          </a:p>
        </p:txBody>
      </p:sp>
      <p:pic>
        <p:nvPicPr>
          <p:cNvPr descr="/Volumes/ARTWORK/for Conversion/CNX-Biology(Majors)/Chapter 06/Figure_06_05_08.jpg" id="352" name="Google Shape;352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-36515" r="-36514" t="0"/>
          <a:stretch/>
        </p:blipFill>
        <p:spPr>
          <a:xfrm>
            <a:off x="457199" y="1372757"/>
            <a:ext cx="8062913" cy="3500071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47"/>
          <p:cNvSpPr txBox="1"/>
          <p:nvPr>
            <p:ph idx="1" type="body"/>
          </p:nvPr>
        </p:nvSpPr>
        <p:spPr>
          <a:xfrm>
            <a:off x="457200" y="4843982"/>
            <a:ext cx="8062912" cy="1166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220"/>
              <a:buNone/>
            </a:pPr>
            <a:r>
              <a:rPr lang="en-US" sz="2220"/>
              <a:t>Have you ever wondered how pharmaceutical drugs are developed?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44"/>
              </a:spcBef>
              <a:spcAft>
                <a:spcPts val="0"/>
              </a:spcAft>
              <a:buClr>
                <a:srgbClr val="6CB255"/>
              </a:buClr>
              <a:buSzPts val="2220"/>
              <a:buNone/>
            </a:pPr>
            <a:r>
              <a:rPr lang="en-US" sz="2220"/>
              <a:t>Look for inhibitors to enzymes in specific pathways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8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 sz="2400">
                <a:solidFill>
                  <a:srgbClr val="6CB255"/>
                </a:solidFill>
              </a:rPr>
              <a:t>ENZYME COFACTORS</a:t>
            </a:r>
            <a:endParaRPr/>
          </a:p>
        </p:txBody>
      </p:sp>
      <p:pic>
        <p:nvPicPr>
          <p:cNvPr descr="/Volumes/ARTWORK/for Conversion/CNX-Biology(Majors)/Chapter 06/Figure_06_05_06.jpg" id="359" name="Google Shape;359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11080" l="0" r="0" t="-11080"/>
          <a:stretch/>
        </p:blipFill>
        <p:spPr>
          <a:xfrm>
            <a:off x="5013587" y="600075"/>
            <a:ext cx="4030663" cy="5256213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48"/>
          <p:cNvSpPr txBox="1"/>
          <p:nvPr>
            <p:ph idx="1" type="body"/>
          </p:nvPr>
        </p:nvSpPr>
        <p:spPr>
          <a:xfrm>
            <a:off x="224442" y="1090991"/>
            <a:ext cx="4656137" cy="52569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Some enzymes require one or more cofactors or coenzymes to function.</a:t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These molecules are provided primarily from the diet.</a:t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Cofactors are inorganic ions (Fe</a:t>
            </a:r>
            <a:r>
              <a:rPr baseline="30000" lang="en-US" sz="2400">
                <a:solidFill>
                  <a:srgbClr val="000000"/>
                </a:solidFill>
              </a:rPr>
              <a:t>2+</a:t>
            </a:r>
            <a:r>
              <a:rPr lang="en-US" sz="2400">
                <a:solidFill>
                  <a:srgbClr val="000000"/>
                </a:solidFill>
              </a:rPr>
              <a:t>, Mg</a:t>
            </a:r>
            <a:r>
              <a:rPr baseline="30000" lang="en-US" sz="2400">
                <a:solidFill>
                  <a:srgbClr val="000000"/>
                </a:solidFill>
              </a:rPr>
              <a:t>2+</a:t>
            </a:r>
            <a:r>
              <a:rPr lang="en-US" sz="2400">
                <a:solidFill>
                  <a:srgbClr val="000000"/>
                </a:solidFill>
              </a:rPr>
              <a:t>, Zn</a:t>
            </a:r>
            <a:r>
              <a:rPr baseline="30000" lang="en-US" sz="2400">
                <a:solidFill>
                  <a:srgbClr val="000000"/>
                </a:solidFill>
              </a:rPr>
              <a:t>2+</a:t>
            </a:r>
            <a:r>
              <a:rPr lang="en-US" sz="2400">
                <a:solidFill>
                  <a:srgbClr val="000000"/>
                </a:solidFill>
              </a:rPr>
              <a:t>)</a:t>
            </a:r>
            <a:endParaRPr/>
          </a:p>
          <a:p>
            <a:pPr indent="-342900" lvl="1" marL="107442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DNA polymerase requires Zn</a:t>
            </a:r>
            <a:r>
              <a:rPr baseline="30000" lang="en-US" sz="2400">
                <a:solidFill>
                  <a:srgbClr val="000000"/>
                </a:solidFill>
              </a:rPr>
              <a:t>2+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Coenzymes are organic molecules, including ATP, NADH</a:t>
            </a:r>
            <a:r>
              <a:rPr baseline="30000" lang="en-US" sz="2400">
                <a:solidFill>
                  <a:srgbClr val="000000"/>
                </a:solidFill>
              </a:rPr>
              <a:t>+</a:t>
            </a:r>
            <a:r>
              <a:rPr lang="en-US" sz="2400">
                <a:solidFill>
                  <a:srgbClr val="000000"/>
                </a:solidFill>
              </a:rPr>
              <a:t>, and vitamins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9"/>
          <p:cNvSpPr txBox="1"/>
          <p:nvPr>
            <p:ph type="title"/>
          </p:nvPr>
        </p:nvSpPr>
        <p:spPr>
          <a:xfrm>
            <a:off x="457200" y="337457"/>
            <a:ext cx="8062912" cy="7375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160"/>
              <a:buFont typeface="Arial Black"/>
              <a:buNone/>
            </a:pPr>
            <a:r>
              <a:rPr lang="en-US" sz="2160"/>
              <a:t>ENZYME REGULATION- FEEDBACK INHIBITION (FIGURE 6.21)</a:t>
            </a:r>
            <a:endParaRPr/>
          </a:p>
        </p:txBody>
      </p:sp>
      <p:pic>
        <p:nvPicPr>
          <p:cNvPr descr="/Volumes/ARTWORK/for Conversion/CNX-Biology(Majors)/Chapter 06/Figure_06_05_07.jpg" id="366" name="Google Shape;366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14364" l="0" r="0" t="-14363"/>
          <a:stretch/>
        </p:blipFill>
        <p:spPr>
          <a:xfrm>
            <a:off x="1168402" y="3814982"/>
            <a:ext cx="6775980" cy="294142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49"/>
          <p:cNvSpPr txBox="1"/>
          <p:nvPr>
            <p:ph idx="1" type="body"/>
          </p:nvPr>
        </p:nvSpPr>
        <p:spPr>
          <a:xfrm>
            <a:off x="457199" y="1157301"/>
            <a:ext cx="8551334" cy="3228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Metabolic pathways are a series of reactions catalyzed by multiple enzymes. </a:t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Feedback inhibition, where the end product of the pathway inhibits an upstream step, is an important regulatory mechanism in cells.</a:t>
            </a:r>
            <a:endParaRPr/>
          </a:p>
          <a:p>
            <a:pPr indent="-342900" lvl="1" marL="107442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Ex. ATP is an allosteric inhibitor for some enzymes involved in cellular respiration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0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COPYRIGHT AND CREDITS</a:t>
            </a:r>
            <a:endParaRPr/>
          </a:p>
        </p:txBody>
      </p:sp>
      <p:sp>
        <p:nvSpPr>
          <p:cNvPr id="373" name="Google Shape;373;p50"/>
          <p:cNvSpPr txBox="1"/>
          <p:nvPr>
            <p:ph idx="1" type="body"/>
          </p:nvPr>
        </p:nvSpPr>
        <p:spPr>
          <a:xfrm>
            <a:off x="457200" y="1491182"/>
            <a:ext cx="8062912" cy="1166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400"/>
              <a:buNone/>
            </a:pPr>
            <a:r>
              <a:rPr lang="en-US" sz="1400"/>
              <a:t>This PowerPoint file is copyright Rice University. All Rights Reserved.</a:t>
            </a:r>
            <a:endParaRPr/>
          </a:p>
          <a:p>
            <a:pPr indent="0" lvl="0" marL="0" rtl="0" algn="l">
              <a:spcBef>
                <a:spcPts val="880"/>
              </a:spcBef>
              <a:spcAft>
                <a:spcPts val="0"/>
              </a:spcAft>
              <a:buClr>
                <a:srgbClr val="6CB255"/>
              </a:buClr>
              <a:buSzPts val="1400"/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880"/>
              </a:spcBef>
              <a:spcAft>
                <a:spcPts val="0"/>
              </a:spcAft>
              <a:buClr>
                <a:srgbClr val="6CB255"/>
              </a:buClr>
              <a:buSzPts val="1400"/>
              <a:buNone/>
            </a:pPr>
            <a:r>
              <a:rPr lang="en-US" sz="1400"/>
              <a:t>Modified by E.G. Cantonwine, Valdosta State University.</a:t>
            </a:r>
            <a:endParaRPr/>
          </a:p>
          <a:p>
            <a:pPr indent="0" lvl="0" marL="0" rtl="0" algn="l">
              <a:spcBef>
                <a:spcPts val="880"/>
              </a:spcBef>
              <a:spcAft>
                <a:spcPts val="0"/>
              </a:spcAft>
              <a:buClr>
                <a:srgbClr val="6CB255"/>
              </a:buClr>
              <a:buSzPts val="1400"/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880"/>
              </a:spcBef>
              <a:spcAft>
                <a:spcPts val="0"/>
              </a:spcAft>
              <a:buClr>
                <a:srgbClr val="6CB255"/>
              </a:buClr>
              <a:buSzPts val="1400"/>
              <a:buNone/>
            </a:pPr>
            <a:r>
              <a:rPr lang="en-US" sz="1400"/>
              <a:t>Updated for Biology 2e by OpenStax. 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0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EVOLUTION OF METABOLIC PATHWAYS</a:t>
            </a:r>
            <a:endParaRPr/>
          </a:p>
        </p:txBody>
      </p:sp>
      <p:pic>
        <p:nvPicPr>
          <p:cNvPr id="82" name="Google Shape;82;p1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5371" r="17354" t="0"/>
          <a:stretch/>
        </p:blipFill>
        <p:spPr>
          <a:xfrm>
            <a:off x="457200" y="1689509"/>
            <a:ext cx="4355869" cy="3098623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0"/>
          <p:cNvSpPr txBox="1"/>
          <p:nvPr>
            <p:ph idx="1" type="body"/>
          </p:nvPr>
        </p:nvSpPr>
        <p:spPr>
          <a:xfrm>
            <a:off x="4972685" y="1257247"/>
            <a:ext cx="3913188" cy="4607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All types of life share some of the same metabolic pathways.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This commonality provides more evidence that organisms evolved from common ancestors.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Over time, these pathways diverged.  As organisms evolved, they developed specialized enzymes to help them adapt to their environments.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ANABOLIC AND CATABOLIC EXAMPLES</a:t>
            </a:r>
            <a:endParaRPr/>
          </a:p>
        </p:txBody>
      </p:sp>
      <p:pic>
        <p:nvPicPr>
          <p:cNvPr descr="Figure_03_01_01.jpg" id="89" name="Google Shape;89;p11"/>
          <p:cNvPicPr preferRelativeResize="0"/>
          <p:nvPr/>
        </p:nvPicPr>
        <p:blipFill rotWithShape="1">
          <a:blip r:embed="rId4">
            <a:alphaModFix/>
          </a:blip>
          <a:srcRect b="-45933" l="0" r="0" t="-45933"/>
          <a:stretch/>
        </p:blipFill>
        <p:spPr>
          <a:xfrm>
            <a:off x="1488943" y="1133563"/>
            <a:ext cx="5995590" cy="26026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gure_03_01_02.jpg" id="90" name="Google Shape;90;p11"/>
          <p:cNvPicPr preferRelativeResize="0"/>
          <p:nvPr/>
        </p:nvPicPr>
        <p:blipFill rotWithShape="1">
          <a:blip r:embed="rId5">
            <a:alphaModFix/>
          </a:blip>
          <a:srcRect b="-44369" l="0" r="0" t="-44368"/>
          <a:stretch/>
        </p:blipFill>
        <p:spPr>
          <a:xfrm>
            <a:off x="1507797" y="3736220"/>
            <a:ext cx="5841272" cy="2535667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1"/>
          <p:cNvSpPr txBox="1"/>
          <p:nvPr/>
        </p:nvSpPr>
        <p:spPr>
          <a:xfrm>
            <a:off x="3287700" y="3351450"/>
            <a:ext cx="73362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DISCUSSION QUESTION</a:t>
            </a:r>
            <a:endParaRPr/>
          </a:p>
        </p:txBody>
      </p:sp>
      <p:sp>
        <p:nvSpPr>
          <p:cNvPr id="97" name="Google Shape;97;p12"/>
          <p:cNvSpPr txBox="1"/>
          <p:nvPr>
            <p:ph idx="1" type="body"/>
          </p:nvPr>
        </p:nvSpPr>
        <p:spPr>
          <a:xfrm>
            <a:off x="457200" y="1303867"/>
            <a:ext cx="8062912" cy="4706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800"/>
              <a:buNone/>
            </a:pPr>
            <a:r>
              <a:rPr b="1" lang="en-US" sz="2800"/>
              <a:t>Is photosynthesis an anabolic or catabolic pathway? </a:t>
            </a:r>
            <a:r>
              <a:rPr i="1" lang="en-US" sz="2800"/>
              <a:t>Note: In photosynthesis energy from the sun is captured and used to convert CO</a:t>
            </a:r>
            <a:r>
              <a:rPr baseline="-25000" i="1" lang="en-US" sz="2800"/>
              <a:t>2</a:t>
            </a:r>
            <a:r>
              <a:rPr i="1" lang="en-US" sz="2800"/>
              <a:t> and H</a:t>
            </a:r>
            <a:r>
              <a:rPr baseline="-25000" i="1" lang="en-US" sz="2800"/>
              <a:t>2</a:t>
            </a:r>
            <a:r>
              <a:rPr i="1" lang="en-US" sz="2800"/>
              <a:t>O into glucose (C</a:t>
            </a:r>
            <a:r>
              <a:rPr baseline="-25000" i="1" lang="en-US" sz="2800"/>
              <a:t>6</a:t>
            </a:r>
            <a:r>
              <a:rPr i="1" lang="en-US" sz="2800"/>
              <a:t>H</a:t>
            </a:r>
            <a:r>
              <a:rPr baseline="-25000" i="1" lang="en-US" sz="2800"/>
              <a:t>12</a:t>
            </a:r>
            <a:r>
              <a:rPr i="1" lang="en-US" sz="2800"/>
              <a:t>O</a:t>
            </a:r>
            <a:r>
              <a:rPr baseline="-25000" i="1" lang="en-US" sz="2800"/>
              <a:t>6</a:t>
            </a:r>
            <a:r>
              <a:rPr i="1" lang="en-US" sz="2800"/>
              <a:t>).</a:t>
            </a:r>
            <a:endParaRPr b="1" i="1" sz="2800"/>
          </a:p>
          <a:p>
            <a:pPr indent="0" lvl="0" marL="0" rtl="0" algn="l">
              <a:spcBef>
                <a:spcPts val="1160"/>
              </a:spcBef>
              <a:spcAft>
                <a:spcPts val="0"/>
              </a:spcAft>
              <a:buClr>
                <a:srgbClr val="6CB255"/>
              </a:buClr>
              <a:buSzPts val="2800"/>
              <a:buNone/>
            </a:pPr>
            <a:r>
              <a:t/>
            </a:r>
            <a:endParaRPr b="1" sz="2800"/>
          </a:p>
          <a:p>
            <a:pPr indent="0" lvl="0" marL="0" rtl="0" algn="l">
              <a:spcBef>
                <a:spcPts val="1160"/>
              </a:spcBef>
              <a:spcAft>
                <a:spcPts val="0"/>
              </a:spcAft>
              <a:buClr>
                <a:srgbClr val="6CB255"/>
              </a:buClr>
              <a:buSzPts val="2800"/>
              <a:buNone/>
            </a:pPr>
            <a:r>
              <a:rPr lang="en-US" sz="2800"/>
              <a:t>What evidence supports your answer?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6.2 POTENTIAL AND KINETIC ENERGY</a:t>
            </a:r>
            <a:endParaRPr/>
          </a:p>
        </p:txBody>
      </p:sp>
      <p:pic>
        <p:nvPicPr>
          <p:cNvPr descr="/Volumes/ARTWORK/for Conversion/CNX-Biology(Majors)/Chapter 06/Figure_06_03_01ab.jpg" id="103" name="Google Shape;103;p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-1251" r="-1250" t="0"/>
          <a:stretch/>
        </p:blipFill>
        <p:spPr>
          <a:xfrm>
            <a:off x="965066" y="1429181"/>
            <a:ext cx="7168967" cy="3112339"/>
          </a:xfrm>
          <a:prstGeom prst="rect">
            <a:avLst/>
          </a:prstGeom>
          <a:noFill/>
          <a:ln cap="flat" cmpd="sng" w="9525">
            <a:solidFill>
              <a:srgbClr val="6CB255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4" name="Google Shape;104;p13"/>
          <p:cNvSpPr txBox="1"/>
          <p:nvPr>
            <p:ph idx="1" type="body"/>
          </p:nvPr>
        </p:nvSpPr>
        <p:spPr>
          <a:xfrm>
            <a:off x="457200" y="4866640"/>
            <a:ext cx="8686800" cy="1838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Energy is the ability to do work and is classified as</a:t>
            </a:r>
            <a:r>
              <a:rPr b="1" lang="en-US" sz="2400"/>
              <a:t> kinetic </a:t>
            </a:r>
            <a:r>
              <a:rPr lang="en-US" sz="2400"/>
              <a:t>or </a:t>
            </a:r>
            <a:r>
              <a:rPr b="1" lang="en-US" sz="2400"/>
              <a:t>potential</a:t>
            </a:r>
            <a:endParaRPr/>
          </a:p>
          <a:p>
            <a:pPr indent="0" lvl="0" marL="0" rtl="0" algn="l">
              <a:spcBef>
                <a:spcPts val="880"/>
              </a:spcBef>
              <a:spcAft>
                <a:spcPts val="0"/>
              </a:spcAft>
              <a:buClr>
                <a:srgbClr val="6CB255"/>
              </a:buClr>
              <a:buSzPts val="1400"/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880"/>
              </a:spcBef>
              <a:spcAft>
                <a:spcPts val="0"/>
              </a:spcAft>
              <a:buClr>
                <a:srgbClr val="6CB255"/>
              </a:buClr>
              <a:buSzPts val="1400"/>
              <a:buNone/>
            </a:pPr>
            <a:r>
              <a:rPr lang="en-US" sz="1400"/>
              <a:t>(credit “dam”: modification of work by "Pascal"/Flickr; credit “waterfall”: modification of work by Frank Gualtieri)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KINETIC ENERGY</a:t>
            </a:r>
            <a:endParaRPr/>
          </a:p>
        </p:txBody>
      </p:sp>
      <p:pic>
        <p:nvPicPr>
          <p:cNvPr descr="/Volumes/ARTWORK/for Conversion/CNX-Biology(Majors)/Chapter 06/Figure_06_03_01ab.jpg" id="110" name="Google Shape;110;p1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-1251" r="-1250" t="0"/>
          <a:stretch/>
        </p:blipFill>
        <p:spPr>
          <a:xfrm>
            <a:off x="1838960" y="900861"/>
            <a:ext cx="5624513" cy="2441829"/>
          </a:xfrm>
          <a:prstGeom prst="rect">
            <a:avLst/>
          </a:prstGeom>
          <a:noFill/>
          <a:ln cap="flat" cmpd="sng" w="9525">
            <a:solidFill>
              <a:srgbClr val="6CB255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1" name="Google Shape;111;p14"/>
          <p:cNvSpPr txBox="1"/>
          <p:nvPr>
            <p:ph idx="1" type="body"/>
          </p:nvPr>
        </p:nvSpPr>
        <p:spPr>
          <a:xfrm>
            <a:off x="457200" y="3434864"/>
            <a:ext cx="8686800" cy="3270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1" lang="en-US" sz="2400"/>
              <a:t>Kinetic energy</a:t>
            </a:r>
            <a:r>
              <a:rPr lang="en-US" sz="2400"/>
              <a:t>- is energy associated with movement</a:t>
            </a:r>
            <a:endParaRPr/>
          </a:p>
          <a:p>
            <a:pPr indent="-457200" lvl="1" marL="118872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A person walking or a ball rolling</a:t>
            </a:r>
            <a:endParaRPr/>
          </a:p>
          <a:p>
            <a:pPr indent="-457200" lvl="1" marL="1188720" rtl="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Molecules moving</a:t>
            </a:r>
            <a:endParaRPr/>
          </a:p>
          <a:p>
            <a:pPr indent="-457200" lvl="1" marL="1188720" rtl="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Electromagnetic radiation (light or heat)</a:t>
            </a:r>
            <a:endParaRPr/>
          </a:p>
          <a:p>
            <a:pPr indent="-457200" lvl="1" marL="1188720" rtl="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Sound waves</a:t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Clr>
                <a:srgbClr val="6CB255"/>
              </a:buClr>
              <a:buSzPts val="1400"/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880"/>
              </a:spcBef>
              <a:spcAft>
                <a:spcPts val="0"/>
              </a:spcAft>
              <a:buClr>
                <a:srgbClr val="6CB255"/>
              </a:buClr>
              <a:buSzPts val="1400"/>
              <a:buNone/>
            </a:pPr>
            <a:r>
              <a:rPr lang="en-US" sz="1400"/>
              <a:t>(credit “dam”: modification of work by "Pascal"/Flickr; credit “waterfall”: modification of work by Frank Gualtieri)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ssential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