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6858000" cx="9144000"/>
  <p:notesSz cx="6858000" cy="9144000"/>
  <p:embeddedFontLst>
    <p:embeddedFont>
      <p:font typeface="Arial Black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Erica Mersfeld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2D536F2-0E73-412B-B323-834C22AD48C9}">
  <a:tblStyle styleId="{02D536F2-0E73-412B-B323-834C22AD48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rialBlack-regular.fntdata"/><Relationship Id="rId50" Type="http://schemas.openxmlformats.org/officeDocument/2006/relationships/slide" Target="slides/slide4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6-17T18:00:30.072">
    <p:pos x="6000" y="0"/>
    <p:text>If the low resolution of the images bothers you, it is possible to get a higher resolution image by going to the online version of the textbook and right clicking on the image.  When you open it in a new tab/window, you can then save and you get a better quality.  I have suggested it to others when the labels are completely unreadable, but these I can read.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b="0" i="0" lang="en-US" sz="35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descr="medium_covers_Page_2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8Kn6BVGqKd8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www.youtube.com/watch?v=8Kn6BVGqKd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Cngt2HmJuSo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www.youtube.com/watch?v=Cngt2HmJuSo" TargetMode="External"/><Relationship Id="rId6" Type="http://schemas.openxmlformats.org/officeDocument/2006/relationships/hyperlink" Target="https://www.youtube.com/watch?v=Cngt2HmJuSo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 b="0" i="0" sz="3600" u="none" cap="none" strike="noStrike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7 CELLULAR RESPIRATION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8100" l="67719" r="-701" t="27325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43" name="Google Shape;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295400"/>
            <a:ext cx="8534400" cy="47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r>
              <a:rPr lang="en-US" sz="3200"/>
              <a:t>C</a:t>
            </a:r>
            <a:r>
              <a:rPr baseline="-25000" lang="en-US" sz="3200"/>
              <a:t>6</a:t>
            </a:r>
            <a:r>
              <a:rPr lang="en-US" sz="3200"/>
              <a:t>H</a:t>
            </a:r>
            <a:r>
              <a:rPr baseline="-25000" lang="en-US" sz="3200"/>
              <a:t>12</a:t>
            </a:r>
            <a:r>
              <a:rPr lang="en-US" sz="3200"/>
              <a:t>O</a:t>
            </a:r>
            <a:r>
              <a:rPr baseline="-25000" lang="en-US" sz="3200"/>
              <a:t>6</a:t>
            </a:r>
            <a:r>
              <a:rPr lang="en-US" sz="3200"/>
              <a:t> + 6 O</a:t>
            </a:r>
            <a:r>
              <a:rPr baseline="-25000" lang="en-US" sz="3200"/>
              <a:t>2</a:t>
            </a:r>
            <a:r>
              <a:rPr lang="en-US" sz="3200"/>
              <a:t> 🡪 6 CO</a:t>
            </a:r>
            <a:r>
              <a:rPr baseline="-25000" lang="en-US" sz="3200"/>
              <a:t>2</a:t>
            </a:r>
            <a:r>
              <a:rPr lang="en-US" sz="3200"/>
              <a:t> + 6 H</a:t>
            </a:r>
            <a:r>
              <a:rPr baseline="-25000" lang="en-US" sz="3200"/>
              <a:t>2</a:t>
            </a:r>
            <a:r>
              <a:rPr lang="en-US" sz="3200"/>
              <a:t>O + ~36 ATP</a:t>
            </a:r>
            <a:endParaRPr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Clr>
                <a:srgbClr val="6CB255"/>
              </a:buClr>
              <a:buSzPts val="3200"/>
              <a:buNone/>
            </a:pPr>
            <a:r>
              <a:rPr lang="en-US" sz="3200"/>
              <a:t>The metabolic pathways involved are:</a:t>
            </a:r>
            <a:endParaRPr/>
          </a:p>
          <a:p>
            <a:pPr indent="-457200" lvl="0" marL="457200" rtl="0" algn="l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Glycolysis</a:t>
            </a:r>
            <a:endParaRPr/>
          </a:p>
          <a:p>
            <a:pPr indent="-457200" lvl="0" marL="457200" rtl="0" algn="l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Oxidation of Pyruvate and Citric Acid Cycle</a:t>
            </a:r>
            <a:endParaRPr/>
          </a:p>
          <a:p>
            <a:pPr indent="-457200" lvl="0" marL="457200" rtl="0" algn="l">
              <a:spcBef>
                <a:spcPts val="12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/>
              <a:t>Oxidative Phosphorylation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457200" y="1079500"/>
            <a:ext cx="8062912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Glycolysis is the first metabolic pathway of cellular respiration and includes 10 enzymatic reactions.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Nearly all organisms perform glycolysis</a:t>
            </a:r>
            <a:endParaRPr/>
          </a:p>
          <a:p>
            <a:pPr indent="-342900" lvl="1" marL="107442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occurs in the cytoplasm</a:t>
            </a:r>
            <a:endParaRPr/>
          </a:p>
          <a:p>
            <a:pPr indent="-342900" lvl="1" marL="10744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</a:t>
            </a:r>
            <a:r>
              <a:rPr baseline="-25000" lang="en-US" sz="2400"/>
              <a:t>2</a:t>
            </a:r>
            <a:r>
              <a:rPr lang="en-US" sz="2400"/>
              <a:t> is not required</a:t>
            </a:r>
            <a:endParaRPr/>
          </a:p>
          <a:p>
            <a:pPr indent="0" lvl="1" marL="7315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Inputs: 1 Glucose, 2 NAD</a:t>
            </a:r>
            <a:r>
              <a:rPr baseline="30000" lang="en-US" sz="2400"/>
              <a:t>+</a:t>
            </a:r>
            <a:r>
              <a:rPr lang="en-US" sz="2400"/>
              <a:t>, 2 ATP, 4 ADP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Outputs: 2 Pyruvate, 2 NADH, 4 ATP, 2 ADP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956" y="4569129"/>
            <a:ext cx="1460500" cy="158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4764324"/>
            <a:ext cx="1292290" cy="118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3300" y="4784644"/>
            <a:ext cx="1292290" cy="118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653745" y="5132754"/>
            <a:ext cx="261535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431745" y="5175934"/>
            <a:ext cx="261535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976770" y="5366434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2432456" y="5008294"/>
            <a:ext cx="30852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🡪 🡪 🡪 🡪 🡪 🡪 🡪 🡪 🡪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107440" y="6242002"/>
            <a:ext cx="10310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3444240" y="535178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reactions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776720" y="6278880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457200" y="3871532"/>
            <a:ext cx="8062912" cy="2848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first half of glycolysis involves 5 enzymes and uses two ATP molecules. 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Glucose is phosphorylated twice and then split into two three-carbon molecules, called glyceraldehyde-3-phosphate (G3P).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35" name="Google Shape;13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83" y="1259658"/>
            <a:ext cx="8607337" cy="241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pic>
        <p:nvPicPr>
          <p:cNvPr id="141" name="Google Shape;141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44805" t="0"/>
          <a:stretch/>
        </p:blipFill>
        <p:spPr>
          <a:xfrm>
            <a:off x="552703" y="1259657"/>
            <a:ext cx="7585457" cy="385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7477760" y="1452880"/>
            <a:ext cx="772160" cy="2296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7386320" y="3098800"/>
            <a:ext cx="182880" cy="3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ENERGY-REQUIRING STEPS</a:t>
            </a:r>
            <a:endParaRPr/>
          </a:p>
        </p:txBody>
      </p:sp>
      <p:pic>
        <p:nvPicPr>
          <p:cNvPr id="149" name="Google Shape;14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726" r="-521" t="0"/>
          <a:stretch/>
        </p:blipFill>
        <p:spPr>
          <a:xfrm>
            <a:off x="690880" y="1899738"/>
            <a:ext cx="7691120" cy="343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284480" y="1879600"/>
            <a:ext cx="985520" cy="230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457200" y="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768" y="2953110"/>
            <a:ext cx="7359652" cy="3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57200" y="900861"/>
            <a:ext cx="8062912" cy="4261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second half of glycolysis involves phosphorylation without ATP investment (step 6) and produces two NADH and four ATP molecules to generate 2 pyruvate molecules.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Net ATP production of glycolysis is 2 ATP.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These are the only ATP produced in glucose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catabolism by anaerobic cells.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457200" y="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3289991"/>
            <a:ext cx="7861744" cy="347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843063"/>
            <a:ext cx="8062912" cy="2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36211" r="0" t="0"/>
          <a:stretch/>
        </p:blipFill>
        <p:spPr>
          <a:xfrm>
            <a:off x="1127760" y="1630207"/>
            <a:ext cx="6427152" cy="445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– ENERGY-RELEASING STEPS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48927" t="32196"/>
          <a:stretch/>
        </p:blipFill>
        <p:spPr>
          <a:xfrm>
            <a:off x="1542288" y="1402080"/>
            <a:ext cx="6311392" cy="370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7193280" y="3489960"/>
            <a:ext cx="772160" cy="553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7630160" y="4704080"/>
            <a:ext cx="690880" cy="553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7.2 GLYCOLYSIS </a:t>
            </a:r>
            <a:endParaRPr/>
          </a:p>
        </p:txBody>
      </p:sp>
      <p:pic>
        <p:nvPicPr>
          <p:cNvPr id="184" name="Google Shape;184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5736" l="0" r="0" t="15736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https://www.youtube.com/watch?v=8Kn6BVGqKd8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227012" y="1270000"/>
            <a:ext cx="87376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Cells extract energy from food to generate ATP in a process called glucose catabolism or cellular respiration.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As we work through the metabolic pathways involved, notice the close link between the transfer of energy and the movement of electrons (electrons have high energy levels).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incremental transfer of electrons allows the cell to transfer food energy in small packages that can be captured in the phosphate bonds of ATP.</a:t>
            </a:r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7.3 OXIDATION OF PYRUVATE </a:t>
            </a:r>
            <a:endParaRPr/>
          </a:p>
        </p:txBody>
      </p:sp>
      <p:pic>
        <p:nvPicPr>
          <p:cNvPr descr="Figure_07_03_01.jpg" id="191" name="Google Shape;19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5278" r="-45279" t="0"/>
          <a:stretch/>
        </p:blipFill>
        <p:spPr>
          <a:xfrm>
            <a:off x="-241300" y="3740551"/>
            <a:ext cx="6754812" cy="29322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457200" y="1059381"/>
            <a:ext cx="8496300" cy="2363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eukaryotic cells, if oxygen is present, the 2 pyruvate molecules enter mitochondria where each is converted to Acetyl CoA before entering the CAC:</a:t>
            </a:r>
            <a:endParaRPr/>
          </a:p>
          <a:p>
            <a:pPr indent="-457200" lvl="1" marL="1188720" rtl="0" algn="l">
              <a:spcBef>
                <a:spcPts val="10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CO2 is released</a:t>
            </a:r>
            <a:endParaRPr/>
          </a:p>
          <a:p>
            <a:pPr indent="-457200" lvl="1" marL="1188720" rtl="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It is oxidized, transferring e- to NADH</a:t>
            </a:r>
            <a:endParaRPr/>
          </a:p>
          <a:p>
            <a:pPr indent="-457200" lvl="1" marL="1188720" rtl="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rabicPeriod"/>
            </a:pPr>
            <a:r>
              <a:rPr lang="en-US" sz="2400"/>
              <a:t>coenzyme A is attached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5662612" y="3556802"/>
            <a:ext cx="28575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pyruvate, 2 NAD+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coenzyme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CO2, 2 NADH, 2 acetyl CoA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7.3 OXIDATION OF PYRUVATE </a:t>
            </a:r>
            <a:endParaRPr/>
          </a:p>
        </p:txBody>
      </p:sp>
      <p:pic>
        <p:nvPicPr>
          <p:cNvPr descr="Figure_07_03_01.jpg" id="199" name="Google Shape;199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5278" r="-45279" t="0"/>
          <a:stretch/>
        </p:blipFill>
        <p:spPr>
          <a:xfrm>
            <a:off x="236219" y="1899921"/>
            <a:ext cx="8560847" cy="371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457200" y="165126"/>
            <a:ext cx="8062912" cy="942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7.3 CITRIC ACID CYCLE </a:t>
            </a:r>
            <a:br>
              <a:rPr lang="en-US" sz="2400">
                <a:solidFill>
                  <a:srgbClr val="6CB255"/>
                </a:solidFill>
              </a:rPr>
            </a:br>
            <a:endParaRPr sz="2400">
              <a:solidFill>
                <a:srgbClr val="6CB255"/>
              </a:solidFill>
            </a:endParaRPr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4179570" y="1107617"/>
            <a:ext cx="4756149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Occurs in the mitochondrial matrix.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Step 1 - the acetyl group from acetyl CoA is transferred to oxaloacetate to form citrate.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Through a cycle of reactions 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citrate is oxidized (3 NADH &amp; 1 FADH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made)</a:t>
            </a:r>
            <a:endParaRPr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2 CO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released</a:t>
            </a:r>
            <a:endParaRPr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1 GTP or ATP produced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 final product of the citric acid cycle is oxaloacetate.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47973"/>
            <a:ext cx="3690809" cy="40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344" y="421509"/>
            <a:ext cx="5468112" cy="604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OVERVIEW: CELLULAR RESPIRATION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57200" y="1117600"/>
            <a:ext cx="8331200" cy="4892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None/>
            </a:pPr>
            <a:r>
              <a:rPr lang="en-US" sz="2200"/>
              <a:t>Outputs:  Glycolysis, Pyruvate Oxidation and the Citric Acid Cycle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4 ATP (2 from glycolysis, 2 from CAC)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6 CO2 (2 from oxidation of pyruvate, 4 from CAC)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10 NADH (2 from glycolysis, 2 from oxidation of pyruvate, 6 from CAC)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2 FADH</a:t>
            </a:r>
            <a:r>
              <a:rPr baseline="-25000" lang="en-US" sz="2200"/>
              <a:t>2</a:t>
            </a:r>
            <a:r>
              <a:rPr lang="en-US" sz="2200"/>
              <a:t> (from CAC)</a:t>
            </a:r>
            <a:endParaRPr/>
          </a:p>
          <a:p>
            <a:pPr indent="-266700" lvl="0" marL="342900" rtl="0" algn="l">
              <a:spcBef>
                <a:spcPts val="84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Glucose is completely oxidized at the end of CAC. </a:t>
            </a:r>
            <a:endParaRPr/>
          </a:p>
          <a:p>
            <a:pPr indent="-342900" lvl="1" marL="107442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All possible electrons have been removed.</a:t>
            </a:r>
            <a:endParaRPr/>
          </a:p>
          <a:p>
            <a:pPr indent="-203200" lvl="1" marL="1074420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0" lvl="1" marL="731520" rtl="0" algn="l">
              <a:spcBef>
                <a:spcPts val="24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1" lang="en-US" sz="2200"/>
              <a:t>Question</a:t>
            </a:r>
            <a:r>
              <a:rPr lang="en-US" sz="2200"/>
              <a:t>: Is most of the energy from glucose stored in the ATP, the CO</a:t>
            </a:r>
            <a:r>
              <a:rPr baseline="-25000" lang="en-US" sz="2200"/>
              <a:t>2</a:t>
            </a:r>
            <a:r>
              <a:rPr lang="en-US" sz="2200"/>
              <a:t>, or the electron carrier molecules?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457200" y="1054100"/>
            <a:ext cx="8062912" cy="4956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Most of the ATP produced during cellular respiration occurs in the last pathway, oxidative phosphorylation.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is the only pathway where O</a:t>
            </a:r>
            <a:r>
              <a:rPr baseline="-25000" lang="en-US" sz="2400"/>
              <a:t>2</a:t>
            </a:r>
            <a:r>
              <a:rPr lang="en-US" sz="2400"/>
              <a:t> is an input.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pathway consists of an electron transport chain and chemiosmosis, which generates ATP.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H</a:t>
            </a:r>
            <a:r>
              <a:rPr baseline="30000" lang="en-US" sz="2400"/>
              <a:t>+</a:t>
            </a:r>
            <a:r>
              <a:rPr lang="en-US" sz="2400"/>
              <a:t> concentration gradient created by the ETC, provides the energy to power chemiosmosis.</a:t>
            </a:r>
            <a:endParaRPr/>
          </a:p>
        </p:txBody>
      </p:sp>
      <p:pic>
        <p:nvPicPr>
          <p:cNvPr descr="Figure_07_01_04.jpg" id="224" name="Google Shape;224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7869" r="-37868" t="0"/>
          <a:stretch/>
        </p:blipFill>
        <p:spPr>
          <a:xfrm>
            <a:off x="3820153" y="4241801"/>
            <a:ext cx="5323847" cy="231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457200" y="515894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Mitochondrion Structure</a:t>
            </a:r>
            <a:endParaRPr/>
          </a:p>
        </p:txBody>
      </p:sp>
      <p:pic>
        <p:nvPicPr>
          <p:cNvPr descr="Figure_07_01_04.jpg" id="231" name="Google Shape;231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7869" r="-37868" t="0"/>
          <a:stretch/>
        </p:blipFill>
        <p:spPr>
          <a:xfrm>
            <a:off x="-237327" y="1310640"/>
            <a:ext cx="8588848" cy="372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457200" y="24132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127000" y="4203700"/>
            <a:ext cx="88392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</a:t>
            </a:r>
            <a:r>
              <a:rPr b="1" lang="en-US" sz="2400"/>
              <a:t>ETC</a:t>
            </a:r>
            <a:r>
              <a:rPr lang="en-US" sz="2400"/>
              <a:t> is a series of electron transporters embedded in the inner mitochondrial membrane.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They shuttle electrons from NADH and FADH</a:t>
            </a:r>
            <a:r>
              <a:rPr baseline="-25000" lang="en-US" sz="2400"/>
              <a:t>2</a:t>
            </a:r>
            <a:r>
              <a:rPr lang="en-US" sz="2400"/>
              <a:t> to O</a:t>
            </a:r>
            <a:r>
              <a:rPr baseline="-25000" lang="en-US" sz="2400"/>
              <a:t>2</a:t>
            </a:r>
            <a:r>
              <a:rPr lang="en-US" sz="2400"/>
              <a:t>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 the process, protons (H</a:t>
            </a:r>
            <a:r>
              <a:rPr baseline="30000" lang="en-US" sz="2400"/>
              <a:t>+</a:t>
            </a:r>
            <a:r>
              <a:rPr lang="en-US" sz="2400"/>
              <a:t>) are pumped from the mitochondrial matrix to the intermembrane space, and O</a:t>
            </a:r>
            <a:r>
              <a:rPr baseline="-25000" lang="en-US" sz="2400"/>
              <a:t>2</a:t>
            </a:r>
            <a:r>
              <a:rPr lang="en-US" sz="2400"/>
              <a:t> is reduced to form H</a:t>
            </a:r>
            <a:r>
              <a:rPr baseline="-25000" lang="en-US" sz="2400"/>
              <a:t>2</a:t>
            </a:r>
            <a:r>
              <a:rPr lang="en-US" sz="2400"/>
              <a:t>O.</a:t>
            </a:r>
            <a:endParaRPr/>
          </a:p>
        </p:txBody>
      </p:sp>
      <p:pic>
        <p:nvPicPr>
          <p:cNvPr descr="Figure_07_04_01.jpg" id="238" name="Google Shape;238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820" r="-47819" t="0"/>
          <a:stretch/>
        </p:blipFill>
        <p:spPr>
          <a:xfrm>
            <a:off x="-825500" y="900861"/>
            <a:ext cx="7503621" cy="32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>
            <a:off x="5283200" y="1284069"/>
            <a:ext cx="354122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https://www.youtube.com/watch?v=xbJ0nbzt5Kw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127000" y="1564640"/>
            <a:ext cx="4597400" cy="4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Each component of the ETC is more electronegative than the previous. 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e- from NADH are transferred to complex I of ETC</a:t>
            </a:r>
            <a:endParaRPr/>
          </a:p>
          <a:p>
            <a:pPr indent="-342900" lvl="1" marL="1074420" rtl="0" algn="l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Includes NADH dehydrogenase, a B-vitamin derived molecule, &amp; an Fe-S containing protein</a:t>
            </a:r>
            <a:endParaRPr/>
          </a:p>
        </p:txBody>
      </p:sp>
      <p:pic>
        <p:nvPicPr>
          <p:cNvPr descr="Figure_07_04_01.jpg" id="245" name="Google Shape;245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820" r="-47819" t="0"/>
          <a:stretch/>
        </p:blipFill>
        <p:spPr>
          <a:xfrm>
            <a:off x="2611119" y="1342821"/>
            <a:ext cx="8463469" cy="3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>
            <p:ph type="title"/>
          </p:nvPr>
        </p:nvSpPr>
        <p:spPr>
          <a:xfrm>
            <a:off x="457200" y="35308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_07_04_01.jpg" id="251" name="Google Shape;251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7820" r="-47819" t="0"/>
          <a:stretch/>
        </p:blipFill>
        <p:spPr>
          <a:xfrm>
            <a:off x="-1780635" y="1647621"/>
            <a:ext cx="8463469" cy="36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>
            <a:off x="4663440" y="1223278"/>
            <a:ext cx="440944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 from FADH</a:t>
            </a:r>
            <a:r>
              <a:rPr baseline="-2500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 the ETC at complex II.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Ubiquinone (Q) carries e- from complexes I and II to complex III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III is called cytochrome oxidoreductase.</a:t>
            </a:r>
            <a:endParaRPr/>
          </a:p>
          <a:p>
            <a:pPr indent="-342900" lvl="1" marL="10744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transmembrane cytochrome B and peripheral protein cytochrome 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Cytochrome C carries each e- to complex IV</a:t>
            </a:r>
            <a:endParaRPr/>
          </a:p>
          <a:p>
            <a:pPr indent="-342900" lvl="1" marL="10744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is reduced at complex IV (the final e- acceptor)</a:t>
            </a:r>
            <a:endParaRPr/>
          </a:p>
        </p:txBody>
      </p:sp>
      <p:sp>
        <p:nvSpPr>
          <p:cNvPr id="253" name="Google Shape;253;p34"/>
          <p:cNvSpPr txBox="1"/>
          <p:nvPr>
            <p:ph type="title"/>
          </p:nvPr>
        </p:nvSpPr>
        <p:spPr>
          <a:xfrm>
            <a:off x="457200" y="241326"/>
            <a:ext cx="8062912" cy="1042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PHOSPHORYLATION- ELECTRON TRANSPORT CHAIN (ETC)</a:t>
            </a:r>
            <a:br>
              <a:rPr lang="en-US" sz="2160"/>
            </a:br>
            <a:endParaRPr sz="21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353086"/>
            <a:ext cx="8062912" cy="982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– ELECTRONS AND ENERGY</a:t>
            </a:r>
            <a:endParaRPr/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7200" y="1325880"/>
            <a:ext cx="8458200" cy="3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Oxidation reductions (redox) reactions are chemical reactions where electrons are transferred from one molecule to another.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can donate electron(s) in a redox reaction are reducing agents, and those that can accept electrons are oxidizing agents.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that gain electron(s) after the reaction are reduced, and those that lose electron(s) are oxidized.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8" name="Google Shape;58;p8"/>
          <p:cNvSpPr txBox="1"/>
          <p:nvPr/>
        </p:nvSpPr>
        <p:spPr>
          <a:xfrm>
            <a:off x="510551" y="4660394"/>
            <a:ext cx="196832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(Reducing Agent) 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555701" y="4660394"/>
            <a:ext cx="192954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3000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(Oxidizing agent)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658397" y="4657376"/>
            <a:ext cx="118531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7341164" y="4660051"/>
            <a:ext cx="117257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2293745" y="4711194"/>
            <a:ext cx="5170406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               🡪                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107797" y="186538"/>
            <a:ext cx="8763305" cy="710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7.4 OXIDATIVE PHOSPHORYLATION – CHEMIOSMOSIS</a:t>
            </a:r>
            <a:br>
              <a:rPr lang="en-US" sz="2160">
                <a:solidFill>
                  <a:srgbClr val="6CB255"/>
                </a:solidFill>
              </a:rPr>
            </a:br>
            <a:endParaRPr sz="2160">
              <a:solidFill>
                <a:srgbClr val="6CB255"/>
              </a:solidFill>
            </a:endParaRPr>
          </a:p>
        </p:txBody>
      </p:sp>
      <p:pic>
        <p:nvPicPr>
          <p:cNvPr descr="Figure_07_04_02.png" id="259" name="Google Shape;259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182" l="0" r="0" t="-3183"/>
          <a:stretch/>
        </p:blipFill>
        <p:spPr>
          <a:xfrm>
            <a:off x="4489450" y="752475"/>
            <a:ext cx="4030663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457200" y="110761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b="1" lang="en-US" sz="2400">
                <a:solidFill>
                  <a:srgbClr val="000000"/>
                </a:solidFill>
              </a:rPr>
              <a:t>Chemiosmosis</a:t>
            </a:r>
            <a:r>
              <a:rPr lang="en-US" sz="2400">
                <a:solidFill>
                  <a:srgbClr val="000000"/>
                </a:solidFill>
              </a:rPr>
              <a:t> uses kinetic energy from protons falling down its gradient to form ATP from ADP + Pi. The complex, integral protein ATP synthase mediates this reaction.</a:t>
            </a: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495300" y="4593295"/>
            <a:ext cx="35560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www.youtube.com/watch?v=3y1dO4nNaKY</a:t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4489450" y="610303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(Credit: modification of work by Klaus Hoffmeier)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457200" y="241326"/>
            <a:ext cx="8062912" cy="751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7.4 OXIDATIVE PHOSPHORYLATION</a:t>
            </a:r>
            <a:br>
              <a:rPr lang="en-US" sz="2160"/>
            </a:br>
            <a:endParaRPr sz="2160"/>
          </a:p>
        </p:txBody>
      </p:sp>
      <p:pic>
        <p:nvPicPr>
          <p:cNvPr descr="Figure_07_04_03.png" id="268" name="Google Shape;26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0071" r="-30070" t="0"/>
          <a:stretch/>
        </p:blipFill>
        <p:spPr>
          <a:xfrm>
            <a:off x="-1168401" y="993035"/>
            <a:ext cx="11603711" cy="503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7.4 OXIDATIVE PHOSPHORYLATION</a:t>
            </a:r>
            <a:endParaRPr/>
          </a:p>
        </p:txBody>
      </p:sp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457200" y="1041400"/>
            <a:ext cx="8062912" cy="4968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ATP Yield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number of ATP generated by cellular respiration is 30-36 per glucose 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Varies by species and how efficiently NADH from glycolysis enters mitochondria</a:t>
            </a:r>
            <a:endParaRPr/>
          </a:p>
          <a:p>
            <a:pPr indent="-1905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Cellular respiration in total stores ~ 34% of the energy from  glucose in ATP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457200" y="241326"/>
            <a:ext cx="8062912" cy="764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7.5 METABOLISM WITHOUT OXYGEN – ANAEROBIC RESPIRATION</a:t>
            </a:r>
            <a:endParaRPr/>
          </a:p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457200" y="1107617"/>
            <a:ext cx="8521699" cy="146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Prokaryotic cells (Domains Bacteria and Archaea)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Use a terminal electron acceptor other than oxygen in the electron transport chain.</a:t>
            </a:r>
            <a:endParaRPr/>
          </a:p>
        </p:txBody>
      </p:sp>
      <p:pic>
        <p:nvPicPr>
          <p:cNvPr descr="This photo shows a bloom of green bacteria in water."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" y="2481263"/>
            <a:ext cx="51816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5753714" y="2489378"/>
            <a:ext cx="3176926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Figure 7.13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The green color seen in these coastal waters is from an eruption of hydrogen sulfide–producing bacteria. These anaerobic, sulfate-reducing bacteria release hydrogen sulfide gas as they decompose algae in the water.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modification of work by NASA/Jeff Schmaltz, MODIS Land Rapid Response Team at NASA GSFC, Visible Earth Catalog of NASA images)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7.5 METABOLISM WITHOUT OXYGEN - FERMENTATION</a:t>
            </a:r>
            <a:endParaRPr/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457200" y="1107617"/>
            <a:ext cx="8521699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Glycolysis occurs in aerobic and anaerobic environments.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NAD</a:t>
            </a:r>
            <a:r>
              <a:rPr baseline="30000" lang="en-US" sz="24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 is an input of glycolysis; regenerated during oxidative phosphorylation when O</a:t>
            </a:r>
            <a:r>
              <a:rPr baseline="-25000" lang="en-US" sz="2400">
                <a:solidFill>
                  <a:srgbClr val="000000"/>
                </a:solidFill>
              </a:rPr>
              <a:t>2 </a:t>
            </a:r>
            <a:r>
              <a:rPr lang="en-US" sz="2400">
                <a:solidFill>
                  <a:srgbClr val="000000"/>
                </a:solidFill>
              </a:rPr>
              <a:t>is present.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When O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is lacking, fermentation regenerates NAD</a:t>
            </a:r>
            <a:r>
              <a:rPr baseline="30000" lang="en-US" sz="24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; otherwise, glycolysis would halt.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There are two common types of fermentation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Lactic acid fermentation </a:t>
            </a:r>
            <a:endParaRPr/>
          </a:p>
          <a:p>
            <a:pPr indent="-342900" lvl="1" marL="107442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Alcohol fermentation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 sz="2160">
              <a:solidFill>
                <a:srgbClr val="6CB255"/>
              </a:solidFill>
            </a:endParaRPr>
          </a:p>
        </p:txBody>
      </p:sp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3467100" y="1107617"/>
            <a:ext cx="5511799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000000"/>
                </a:solidFill>
              </a:rPr>
              <a:t>Lactic Acid Fermentation</a:t>
            </a:r>
            <a:endParaRPr/>
          </a:p>
          <a:p>
            <a:pPr indent="-342900" lvl="1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Occurs in muscle cells when O</a:t>
            </a:r>
            <a:r>
              <a:rPr baseline="-25000" lang="en-US" sz="24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is limited, mammalian red blood cells, &amp; some bacteria, ex. those in yogurt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Lactate dehydrogenase catalyzes this reaction.</a:t>
            </a:r>
            <a:endParaRPr/>
          </a:p>
        </p:txBody>
      </p:sp>
      <p:pic>
        <p:nvPicPr>
          <p:cNvPr descr="Figure_07_05_02.png" id="295" name="Google Shape;29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5017" r="-15016" t="0"/>
          <a:stretch/>
        </p:blipFill>
        <p:spPr>
          <a:xfrm>
            <a:off x="-127001" y="1107617"/>
            <a:ext cx="4031619" cy="460768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3523618" y="3924300"/>
            <a:ext cx="5594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+ NADH  🡨🡪  lactate + NAD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2225040" y="5971742"/>
            <a:ext cx="3657600" cy="909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b="1" lang="en-US"/>
              <a:t>Lactic Acid Fermentation</a:t>
            </a:r>
            <a:endParaRPr/>
          </a:p>
        </p:txBody>
      </p:sp>
      <p:pic>
        <p:nvPicPr>
          <p:cNvPr descr="Figure_07_05_02.png" id="303" name="Google Shape;30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5017" r="-15016" t="0"/>
          <a:stretch/>
        </p:blipFill>
        <p:spPr>
          <a:xfrm>
            <a:off x="1661159" y="975361"/>
            <a:ext cx="4316246" cy="493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/>
        </p:nvSpPr>
        <p:spPr>
          <a:xfrm>
            <a:off x="457200" y="1110334"/>
            <a:ext cx="4622799" cy="525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Alcoholic Fermentation</a:t>
            </a:r>
            <a:endParaRPr/>
          </a:p>
          <a:p>
            <a:pPr indent="-342900" lvl="1" marL="34290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anaerobic yeast species</a:t>
            </a:r>
            <a:endParaRPr/>
          </a:p>
          <a:p>
            <a:pPr indent="-342900" lvl="0" marL="34290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Involves two reactions</a:t>
            </a:r>
            <a:endParaRPr/>
          </a:p>
          <a:p>
            <a:pPr indent="-342900" lvl="1" marL="107442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catalyzed by pyruvate decarboxylase</a:t>
            </a:r>
            <a:endParaRPr/>
          </a:p>
          <a:p>
            <a:pPr indent="-342900" lvl="1" marL="1074420" marR="0" rtl="0" algn="l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by alcohol dehydrogenase</a:t>
            </a:r>
            <a:endParaRPr/>
          </a:p>
        </p:txBody>
      </p:sp>
      <p:sp>
        <p:nvSpPr>
          <p:cNvPr id="309" name="Google Shape;309;p4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5108248" y="4066930"/>
            <a:ext cx="3898900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Fermentation tanks have valves so that the pressure inside the tanks created by the CO</a:t>
            </a:r>
            <a:r>
              <a:rPr baseline="30000" lang="en-US" sz="1600"/>
              <a:t>2</a:t>
            </a:r>
            <a:r>
              <a:rPr lang="en-US" sz="1600"/>
              <a:t> produced can be released.</a:t>
            </a:r>
            <a:endParaRPr/>
          </a:p>
        </p:txBody>
      </p:sp>
      <p:pic>
        <p:nvPicPr>
          <p:cNvPr descr="Figure_07_05_03.jpg" id="311" name="Google Shape;31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41468" r="-41468" t="0"/>
          <a:stretch/>
        </p:blipFill>
        <p:spPr>
          <a:xfrm>
            <a:off x="3810000" y="1196235"/>
            <a:ext cx="6366840" cy="276381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/>
          <p:cNvSpPr txBox="1"/>
          <p:nvPr/>
        </p:nvSpPr>
        <p:spPr>
          <a:xfrm>
            <a:off x="345748" y="4803864"/>
            <a:ext cx="47660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Pyruvate 🡪 CO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acetylaldehide</a:t>
            </a:r>
            <a:endParaRPr baseline="3000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345748" y="5339834"/>
            <a:ext cx="58924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acetylaldehide + NADH🡪 ethanol + NAD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457200" y="30228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7.5 METABOLISM WITHOUT OXYGEN - FERMENTATION</a:t>
            </a:r>
            <a:endParaRPr/>
          </a:p>
        </p:txBody>
      </p:sp>
      <p:pic>
        <p:nvPicPr>
          <p:cNvPr id="319" name="Google Shape;319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380" l="0" r="0" t="4379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457200" y="53011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https://www.youtube.com/watch?v=Cngt2HmJuSo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21" name="Google Shape;321;p43"/>
          <p:cNvSpPr txBox="1"/>
          <p:nvPr/>
        </p:nvSpPr>
        <p:spPr>
          <a:xfrm>
            <a:off x="579120" y="4937760"/>
            <a:ext cx="40531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Respiration in Yeast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7.6 CONNECTIONS OF CARBOHYDRATE, PROTEIN AND LIPID METABOLIC PATHWAYS</a:t>
            </a:r>
            <a:endParaRPr/>
          </a:p>
        </p:txBody>
      </p:sp>
      <p:sp>
        <p:nvSpPr>
          <p:cNvPr id="327" name="Google Shape;327;p44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Catabolic pathways for carbohydrates, lipids, and proteins eventually connect to glycolysis or the CAC pathways.</a:t>
            </a:r>
            <a:endParaRPr/>
          </a:p>
        </p:txBody>
      </p:sp>
      <p:pic>
        <p:nvPicPr>
          <p:cNvPr id="328" name="Google Shape;328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89314"/>
            <a:ext cx="8213800" cy="253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457200" y="241326"/>
            <a:ext cx="8062912" cy="794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7.1 ENERGY IN LIVING SYSTEMS – ELECTRON CARRIERS</a:t>
            </a:r>
            <a:endParaRPr/>
          </a:p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65100" y="965200"/>
            <a:ext cx="89789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like nicotineamide adenine dinucleotide (NAD) can occur in an oxidized state (NAD+) or a reduced state (NADH).</a:t>
            </a:r>
            <a:endParaRPr/>
          </a:p>
          <a:p>
            <a:pPr indent="-342900" lvl="1" marL="107442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NADH carries 2e- and 1H+ more than NAD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NAD is called an electron carrier because NAD+ accepts electrons from redox reactions while NADH donates them.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Figure_07_01_01ab.jpg" id="69" name="Google Shape;69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6312" r="-26311" t="0"/>
          <a:stretch/>
        </p:blipFill>
        <p:spPr>
          <a:xfrm>
            <a:off x="-721070" y="3384814"/>
            <a:ext cx="6786662" cy="294605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/>
        </p:nvSpPr>
        <p:spPr>
          <a:xfrm>
            <a:off x="5179421" y="3128665"/>
            <a:ext cx="381217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carriers are very important molecules in cellular respiration and photosynthesis.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shuttle electrons to electron transport chains where ATP is produced.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electron carriers include: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(oxidized)/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FADH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(oxidized)/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NADPH 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(reduced)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147352" y="27731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7.6 CONNECTIONS OF CARBOHYDRATE, PROTEIN AND LIPID METABOLIC PATHWAYS</a:t>
            </a:r>
            <a:endParaRPr/>
          </a:p>
        </p:txBody>
      </p:sp>
      <p:sp>
        <p:nvSpPr>
          <p:cNvPr id="334" name="Google Shape;334;p45"/>
          <p:cNvSpPr txBox="1"/>
          <p:nvPr>
            <p:ph idx="1" type="body"/>
          </p:nvPr>
        </p:nvSpPr>
        <p:spPr>
          <a:xfrm>
            <a:off x="457200" y="5931608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None/>
            </a:pPr>
            <a:r>
              <a:rPr lang="en-US" sz="2200"/>
              <a:t>Amino Acids that enter the Citric Acid Cycle do so at different locations, depending on the AA.</a:t>
            </a:r>
            <a:endParaRPr/>
          </a:p>
        </p:txBody>
      </p:sp>
      <p:pic>
        <p:nvPicPr>
          <p:cNvPr id="335" name="Google Shape;335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47" y="989899"/>
            <a:ext cx="7443217" cy="486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355600" y="1492706"/>
            <a:ext cx="8266112" cy="5201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Cellular respiration is regulated by many mechanisms, including: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Hormonal control of glucose entry into the cell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Enzyme reversibility (functioning to substrate product equilibrium) or irreversibility (able to exceed equilibrium)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Enzyme sensitivity to pH changes due to lactic acid build-up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en-US" sz="2400"/>
              <a:t>Feedback controls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  <p:pic>
        <p:nvPicPr>
          <p:cNvPr descr="Figure_07_07_01.jpg" id="347" name="Google Shape;347;p47"/>
          <p:cNvPicPr preferRelativeResize="0"/>
          <p:nvPr/>
        </p:nvPicPr>
        <p:blipFill rotWithShape="1">
          <a:blip r:embed="rId3">
            <a:alphaModFix/>
          </a:blip>
          <a:srcRect b="0" l="-27849" r="-27849" t="0"/>
          <a:stretch/>
        </p:blipFill>
        <p:spPr>
          <a:xfrm>
            <a:off x="-50800" y="1414994"/>
            <a:ext cx="9421194" cy="408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Google Shape;352;p48"/>
          <p:cNvGraphicFramePr/>
          <p:nvPr/>
        </p:nvGraphicFramePr>
        <p:xfrm>
          <a:off x="424688" y="11277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{02D536F2-0E73-412B-B323-834C22AD48C9}</a:tableStyleId>
              </a:tblPr>
              <a:tblGrid>
                <a:gridCol w="1231275"/>
                <a:gridCol w="2425225"/>
                <a:gridCol w="2624225"/>
                <a:gridCol w="1913275"/>
              </a:tblGrid>
              <a:tr h="57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Pathway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Enzyme affected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Elevated levels of effector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Effect on pathway activity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glycolysis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Hexokinase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Glucose-6-phosphate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Phosphofructokinase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Fructose-6-phosphate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Citrate,</a:t>
                      </a:r>
                      <a:r>
                        <a:rPr lang="en-US" sz="1400"/>
                        <a:t> </a:t>
                      </a:r>
                      <a:r>
                        <a:rPr lang="en-US" sz="1400"/>
                        <a:t>acidic pH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Pyruvate</a:t>
                      </a:r>
                      <a:r>
                        <a:rPr lang="en-US" sz="1400"/>
                        <a:t> to acetyl coA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Pyruvate dehydrogenase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ADP, pyruvate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Acetyl coA, ATP, NADH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CAC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Isocitrate dehydrogenase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ATP, NADH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Ketoglutarate dehydrogenase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Calcium ions, ADP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ATP, NADH, succinyl coA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ETC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Increase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decrease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53" name="Google Shape;353;p4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7.7 REGULATION OF CELLULAR RESPIRATION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7.1 ENERGY IN LIVING SYSTEMS – ELECTRON CARRIERS</a:t>
            </a:r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57200" y="5494222"/>
            <a:ext cx="8062912" cy="65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NAD+ (oxidized)/ NADH (reduced)</a:t>
            </a:r>
            <a:endParaRPr/>
          </a:p>
        </p:txBody>
      </p:sp>
      <p:pic>
        <p:nvPicPr>
          <p:cNvPr descr="Figure_07_01_01ab.jpg" id="77" name="Google Shape;77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26312" r="-26311" t="0"/>
          <a:stretch/>
        </p:blipFill>
        <p:spPr>
          <a:xfrm>
            <a:off x="394546" y="1423934"/>
            <a:ext cx="8188219" cy="355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457200" y="241326"/>
            <a:ext cx="8062912" cy="860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 </a:t>
            </a:r>
            <a:endParaRPr/>
          </a:p>
        </p:txBody>
      </p:sp>
      <p:pic>
        <p:nvPicPr>
          <p:cNvPr descr="Figure_07_01_02.jpg" id="83" name="Google Shape;8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8029" r="-18028" t="0"/>
          <a:stretch/>
        </p:blipFill>
        <p:spPr>
          <a:xfrm>
            <a:off x="4916028" y="1159463"/>
            <a:ext cx="4546308" cy="197353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90500" y="1101669"/>
            <a:ext cx="5727700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hydrolysis of ATP 🡪 ADP + Pi is exergonic and can provide energy for a coupled endergonic reaction.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loss of a phosphate group from a molecule is called dephosphorylation.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_07_01_03.jpg" id="85" name="Google Shape;85;p11"/>
          <p:cNvPicPr preferRelativeResize="0"/>
          <p:nvPr/>
        </p:nvPicPr>
        <p:blipFill rotWithShape="1">
          <a:blip r:embed="rId4">
            <a:alphaModFix/>
          </a:blip>
          <a:srcRect b="-28716" l="0" r="0" t="-28716"/>
          <a:stretch/>
        </p:blipFill>
        <p:spPr>
          <a:xfrm>
            <a:off x="2464260" y="4432300"/>
            <a:ext cx="6030454" cy="26177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190499" y="3314700"/>
            <a:ext cx="8633921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Phosphorylation is the process of adding a phosphate group is to a molecule. </a:t>
            </a:r>
            <a:endParaRPr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Phosphorylated molecules tend to be less stable and more likely to react.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 </a:t>
            </a:r>
            <a:endParaRPr/>
          </a:p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Adenosine triphosphate (ATP)</a:t>
            </a:r>
            <a:endParaRPr/>
          </a:p>
        </p:txBody>
      </p:sp>
      <p:pic>
        <p:nvPicPr>
          <p:cNvPr descr="Figure_07_01_02.jpg" id="93" name="Google Shape;93;p1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-18029" r="-18028" t="0"/>
          <a:stretch/>
        </p:blipFill>
        <p:spPr>
          <a:xfrm>
            <a:off x="665280" y="1433783"/>
            <a:ext cx="7252736" cy="314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457200" y="241327"/>
            <a:ext cx="8062912" cy="673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 Black"/>
              <a:buNone/>
            </a:pPr>
            <a:r>
              <a:rPr lang="en-US" sz="2200"/>
              <a:t>7.1 ENERGY IN LIVING SYSTEMS - ATP 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177801" y="1151234"/>
            <a:ext cx="8839199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generated by an endergonic reaction where ADP undergoes phosphorylation, ADP + Pi 🡪 ATP.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required for this reaction can come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Substrate-level phosphorylation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coupled exergonic reaction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Chemiosmosis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process which uses energy from a concentration gradient and requires the enzyme ATP synthase.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ATP is produced by chemiosmosis.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mitochondria, chloroplasts, and plasma membrane of aerobic prokaryotes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457200" y="241326"/>
            <a:ext cx="8062912" cy="82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7.1 ENERGY IN LIVING SYSTEMS - ATP</a:t>
            </a:r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57200" y="526054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Mitochondrion Structure</a:t>
            </a:r>
            <a:endParaRPr/>
          </a:p>
        </p:txBody>
      </p:sp>
      <p:pic>
        <p:nvPicPr>
          <p:cNvPr descr="Figure_07_01_04.jpg" id="106" name="Google Shape;10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7869" r="-37868" t="0"/>
          <a:stretch/>
        </p:blipFill>
        <p:spPr>
          <a:xfrm>
            <a:off x="-797560" y="1066800"/>
            <a:ext cx="9596052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