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9144000"/>
  <p:notesSz cx="6858000" cy="9144000"/>
  <p:embeddedFontLst>
    <p:embeddedFont>
      <p:font typeface="Arial Black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4" name="Jessica Hal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ArialBlack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7-01T16:16:31.191">
    <p:pos x="258" y="686"/>
    <p:text>This is a very cool animation.  It would be helpful if the instructor narrated what the students are seeing as it plays.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07-01T16:23:27.302">
    <p:pos x="192" y="722"/>
    <p:text>arrow isn't showing in google slides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07-01T16:25:07.925">
    <p:pos x="283" y="2265"/>
    <p:text>May want to add in that this is sometimes called Dark reactions and Light Independent reactions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9-07-01T16:28:24.399">
    <p:pos x="288" y="656"/>
    <p:text>Do changes to this slide need to be made to reflect the OER modifications?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b="0" i="0" lang="en-US" sz="35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descr="medium_covers_Page_2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>
            <p:ph idx="2" type="pic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b="0" i="0" sz="24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hyperlink" Target="https://www.youtube.com/watch?v=gz5L1GUaaX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3.xml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hj_WKgnL6MI&amp;t=72s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Relationship Id="rId4" Type="http://schemas.openxmlformats.org/officeDocument/2006/relationships/hyperlink" Target="https://www.youtube.com/watch?v=gz5L1GUaaXA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png"/><Relationship Id="rId5" Type="http://schemas.openxmlformats.org/officeDocument/2006/relationships/hyperlink" Target="https://www.youtube.com/watch?v=Bf-RFPaZeA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2.xml"/><Relationship Id="rId4" Type="http://schemas.openxmlformats.org/officeDocument/2006/relationships/image" Target="../media/image26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0" y="500919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8 </a:t>
            </a: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4414" y="2326105"/>
            <a:ext cx="2875172" cy="286351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b="0" i="0" lang="en-US" sz="10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Creative Commons Attribution-NonCommercial-ShareAlike 4.0 International License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X-Horiz-TM-RGB-2015.eps" id="45" name="Google Shape;4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115" name="Google Shape;11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41" l="0" r="0" t="7642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https://www.youtube.com/watch?v=gz5L1GUaaXA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0274" y="3596554"/>
            <a:ext cx="8374147" cy="3967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two metabolic pathways of photosynthesis are: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The Light-dependent reaction</a:t>
            </a:r>
            <a:endParaRPr/>
          </a:p>
          <a:p>
            <a:pPr indent="-342900" lvl="1" marL="10744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The Calvin </a:t>
            </a:r>
            <a:r>
              <a:rPr lang="en-US" sz="2400"/>
              <a:t>cycle</a:t>
            </a:r>
            <a:r>
              <a:rPr lang="en-US" sz="2400"/>
              <a:t> 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35" y="1256911"/>
            <a:ext cx="7659721" cy="198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457200" y="14886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descr="Figure_08_01_06.jpg" id="129" name="Google Shape;129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7172" r="-27172" t="0"/>
          <a:stretch/>
        </p:blipFill>
        <p:spPr>
          <a:xfrm>
            <a:off x="-625662" y="1347738"/>
            <a:ext cx="10409717" cy="4518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457200" y="14886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descr="Figure_08_01_06.jpg" id="135" name="Google Shape;135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7172" r="-27172" t="0"/>
          <a:stretch/>
        </p:blipFill>
        <p:spPr>
          <a:xfrm>
            <a:off x="-41434" y="2619911"/>
            <a:ext cx="9013831" cy="3912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57200" y="807111"/>
            <a:ext cx="8062912" cy="1894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5"/>
              <a:buNone/>
            </a:pPr>
            <a:r>
              <a:rPr b="1" lang="en-US" sz="2405"/>
              <a:t>The light-dependent reactions</a:t>
            </a:r>
            <a:endParaRPr/>
          </a:p>
          <a:p>
            <a:pPr indent="-342900" lvl="1" marL="107442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convert energy in sunlight to chemical energy in ATP and NADPH (an e</a:t>
            </a:r>
            <a:r>
              <a:rPr baseline="30000" lang="en-US" sz="2405"/>
              <a:t>-</a:t>
            </a:r>
            <a:r>
              <a:rPr lang="en-US" sz="2405"/>
              <a:t> carrier).</a:t>
            </a:r>
            <a:endParaRPr/>
          </a:p>
          <a:p>
            <a:pPr indent="-342900" lvl="1" marL="107442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occurs in the </a:t>
            </a:r>
            <a:r>
              <a:rPr b="1" lang="en-US" sz="2405"/>
              <a:t>thylakoid</a:t>
            </a:r>
            <a:r>
              <a:rPr lang="en-US" sz="2405"/>
              <a:t> </a:t>
            </a:r>
            <a:r>
              <a:rPr b="1" lang="en-US" sz="2405"/>
              <a:t>membranes</a:t>
            </a:r>
            <a:r>
              <a:rPr lang="en-US" sz="2405"/>
              <a:t> of chloroplasts.</a:t>
            </a:r>
            <a:endParaRPr/>
          </a:p>
          <a:p>
            <a:pPr indent="-20193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Arial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Clr>
                <a:srgbClr val="6CB255"/>
              </a:buClr>
              <a:buSzPts val="1480"/>
              <a:buNone/>
            </a:pPr>
            <a:r>
              <a:t/>
            </a:r>
            <a:endParaRPr sz="148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57200" y="14886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descr="Figure_08_01_06.jpg" id="142" name="Google Shape;142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7172" r="-27172" t="0"/>
          <a:stretch/>
        </p:blipFill>
        <p:spPr>
          <a:xfrm>
            <a:off x="467698" y="3032699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57200" y="807111"/>
            <a:ext cx="8062912" cy="1894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5"/>
              <a:buNone/>
            </a:pPr>
            <a:r>
              <a:rPr b="1" lang="en-US" sz="2405"/>
              <a:t>The Calvin cycle</a:t>
            </a:r>
            <a:endParaRPr/>
          </a:p>
          <a:p>
            <a:pPr indent="-342900" lvl="1" marL="107442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uses the ATP and NADPH (produced in the light reactions) to make organic molecules such as glucose. </a:t>
            </a:r>
            <a:endParaRPr/>
          </a:p>
          <a:p>
            <a:pPr indent="-342900" lvl="1" marL="107442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occurs in the </a:t>
            </a:r>
            <a:r>
              <a:rPr b="1" lang="en-US" sz="2405"/>
              <a:t>stroma</a:t>
            </a:r>
            <a:r>
              <a:rPr lang="en-US" sz="2405"/>
              <a:t> of chloroplasts.</a:t>
            </a:r>
            <a:endParaRPr/>
          </a:p>
          <a:p>
            <a:pPr indent="-20193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Arial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Clr>
                <a:srgbClr val="6CB255"/>
              </a:buClr>
              <a:buSzPts val="1480"/>
              <a:buNone/>
            </a:pPr>
            <a:r>
              <a:t/>
            </a:r>
            <a:endParaRPr sz="148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38570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descr="Figure_08_02_02.jpg" id="149" name="Google Shape;149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6434" r="-26434" t="0"/>
          <a:stretch/>
        </p:blipFill>
        <p:spPr>
          <a:xfrm>
            <a:off x="-593558" y="3896161"/>
            <a:ext cx="5786030" cy="251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457199" y="993034"/>
            <a:ext cx="8442785" cy="362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Sunlight is electromagnetic energy, composed of photons that travel as waves.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Longer wavelengths (crests farther apart) carry less energy than shorter wavelengths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Plants use wavelengths in the visible portion of the electromagnetic spectrum.</a:t>
            </a:r>
            <a:endParaRPr/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Figure_08_02_03.jpg"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-5890" r="-5890" t="0"/>
          <a:stretch/>
        </p:blipFill>
        <p:spPr>
          <a:xfrm>
            <a:off x="4261137" y="4092190"/>
            <a:ext cx="4882863" cy="211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457200" y="16111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descr="Figure_08_02_04.jpg" id="157" name="Google Shape;157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898" r="-2899" t="0"/>
          <a:stretch/>
        </p:blipFill>
        <p:spPr>
          <a:xfrm>
            <a:off x="457199" y="1204578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352249" y="4676045"/>
            <a:ext cx="8547735" cy="1821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Wavelengths are measured in nm (nanometers).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 the visible range (700-400nm), the violets have the shortest wavelengths (and most energy) and the reds have the longest.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472613" y="780838"/>
            <a:ext cx="44117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Electromagnetic Spectrum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163340" y="838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descr="Figure_08_02_05abcd.jpg" id="165" name="Google Shape;16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6511" r="-16511" t="0"/>
          <a:stretch/>
        </p:blipFill>
        <p:spPr>
          <a:xfrm>
            <a:off x="-154112" y="1488414"/>
            <a:ext cx="9271910" cy="402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163340" y="838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descr="Figure_08_02_05abcd.jpg" id="171" name="Google Shape;171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6511" r="-16511" t="0"/>
          <a:stretch/>
        </p:blipFill>
        <p:spPr>
          <a:xfrm>
            <a:off x="830377" y="3728184"/>
            <a:ext cx="6253135" cy="271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186950" y="867083"/>
            <a:ext cx="856663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Pigments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 specific wavelengths of light;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absorbance spectrum.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in thylakoid membranes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(a)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(b)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-carotene (c), a type of carotinoid.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163340" y="838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descr="Figure_08_02_05abcd.jpg" id="178" name="Google Shape;17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6511" r="-16511" t="0"/>
          <a:stretch/>
        </p:blipFill>
        <p:spPr>
          <a:xfrm>
            <a:off x="551454" y="943888"/>
            <a:ext cx="8062912" cy="3500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163340" y="4620126"/>
            <a:ext cx="8831101" cy="223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Chlorophyll </a:t>
            </a:r>
            <a:r>
              <a:rPr i="1" lang="en-US" sz="1800"/>
              <a:t>a </a:t>
            </a:r>
            <a:r>
              <a:rPr lang="en-US" sz="1800"/>
              <a:t>(a) and </a:t>
            </a:r>
            <a:r>
              <a:rPr i="1" lang="en-US" sz="1800"/>
              <a:t>b </a:t>
            </a:r>
            <a:r>
              <a:rPr lang="en-US" sz="1800"/>
              <a:t>(b) capture light for photosynthesis; reason leaves are green (green wavelengths are reflected). 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i="1" lang="en-US" sz="1800"/>
              <a:t>β</a:t>
            </a:r>
            <a:r>
              <a:rPr lang="en-US" sz="1800"/>
              <a:t>-carotene (c) helps to protect photosystems by dissipating excess energy; also found in cells of carrots &amp; oranges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Other carotenoids include lycopene (red color of tomato) and zeaxanthin (yellow of corn seeds)</a:t>
            </a:r>
            <a:endParaRPr/>
          </a:p>
          <a:p>
            <a:pPr indent="-215900" lvl="1" marL="107442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199" y="241326"/>
            <a:ext cx="8062913" cy="6800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descr="Figure_08_01_01.jpg" id="51" name="Google Shape;5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2942" r="-12954" t="0"/>
          <a:stretch/>
        </p:blipFill>
        <p:spPr>
          <a:xfrm>
            <a:off x="354040" y="1198809"/>
            <a:ext cx="8062800" cy="3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698643" y="4448713"/>
            <a:ext cx="8075487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Autotroph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“self-feeders”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that use a source of energy to from organic molecules from small inorganic molecules (CO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plants (a), algae (b), cyanobacteria (c) and some thermophilic bacteria (d and e.)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328863" y="34893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962526" y="5871410"/>
            <a:ext cx="59684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https://www.youtube.com/watch?v=hj_WKgnL6MI&amp;t=72s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1422400"/>
            <a:ext cx="6235700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LIGHT-DEPENDENT REACTIONS</a:t>
            </a:r>
            <a:endParaRPr/>
          </a:p>
        </p:txBody>
      </p:sp>
      <p:pic>
        <p:nvPicPr>
          <p:cNvPr descr="Figure_08_02_09.jpg" id="192" name="Google Shape;192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6331" r="-36330" t="0"/>
          <a:stretch/>
        </p:blipFill>
        <p:spPr>
          <a:xfrm>
            <a:off x="-2089122" y="893856"/>
            <a:ext cx="13147562" cy="570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LIGHT-DEPENDENT REACTIONS</a:t>
            </a:r>
            <a:endParaRPr/>
          </a:p>
        </p:txBody>
      </p:sp>
      <p:pic>
        <p:nvPicPr>
          <p:cNvPr descr="Figure_08_02_09.jpg" id="198" name="Google Shape;198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6331" r="-36330" t="0"/>
          <a:stretch/>
        </p:blipFill>
        <p:spPr>
          <a:xfrm>
            <a:off x="761508" y="3179638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304363" y="993035"/>
            <a:ext cx="8732059" cy="213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Thylakoid membranes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Photosystems II and I; sites of light absorption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that make up an Electron Transport Chain (ETC)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Two enzyme complexes, NADP reductase and ATP synthase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descr="Figure_08_02_07ab.png" id="205" name="Google Shape;205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2471" r="-12470" t="0"/>
          <a:stretch/>
        </p:blipFill>
        <p:spPr>
          <a:xfrm>
            <a:off x="-88548" y="992921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3641857" y="1107617"/>
            <a:ext cx="5405062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Photosystem II and I consists of a light-harvesting complex and a reaction center.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Pigments in the light-harvesting complex pass light energy to two special chlorophyll </a:t>
            </a:r>
            <a:r>
              <a:rPr i="1" lang="en-US" sz="2400">
                <a:solidFill>
                  <a:schemeClr val="dk1"/>
                </a:solidFill>
              </a:rPr>
              <a:t>a </a:t>
            </a:r>
            <a:r>
              <a:rPr lang="en-US" sz="2400">
                <a:solidFill>
                  <a:schemeClr val="dk1"/>
                </a:solidFill>
              </a:rPr>
              <a:t>molecules in the reaction center. 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descr="Figure_08_02_07ab.png" id="212" name="Google Shape;212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2471" r="-12470" t="0"/>
          <a:stretch/>
        </p:blipFill>
        <p:spPr>
          <a:xfrm>
            <a:off x="-88548" y="992921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3641857" y="1107617"/>
            <a:ext cx="5405062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In the reaction center, the light excites an e</a:t>
            </a:r>
            <a:r>
              <a:rPr baseline="30000" lang="en-US" sz="2400">
                <a:solidFill>
                  <a:schemeClr val="dk1"/>
                </a:solidFill>
              </a:rPr>
              <a:t>-</a:t>
            </a:r>
            <a:r>
              <a:rPr lang="en-US" sz="2400">
                <a:solidFill>
                  <a:schemeClr val="dk1"/>
                </a:solidFill>
              </a:rPr>
              <a:t> from the chlorophyll </a:t>
            </a:r>
            <a:r>
              <a:rPr i="1" lang="en-US" sz="2400">
                <a:solidFill>
                  <a:schemeClr val="dk1"/>
                </a:solidFill>
              </a:rPr>
              <a:t>a </a:t>
            </a:r>
            <a:r>
              <a:rPr lang="en-US" sz="2400">
                <a:solidFill>
                  <a:schemeClr val="dk1"/>
                </a:solidFill>
              </a:rPr>
              <a:t>pair, passing it to the first electron acceptor of the ETC.</a:t>
            </a:r>
            <a:endParaRPr/>
          </a:p>
          <a:p>
            <a:pPr indent="-285750" lvl="1" marL="101727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is a light driven redox reaction</a:t>
            </a:r>
            <a:endParaRPr sz="2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The lost electron is then replaced. </a:t>
            </a:r>
            <a:endParaRPr/>
          </a:p>
          <a:p>
            <a:pPr indent="-285750" lvl="1" marL="101727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In photosystem II </a:t>
            </a:r>
            <a:r>
              <a:rPr lang="en-US" sz="2400">
                <a:solidFill>
                  <a:srgbClr val="6CB255"/>
                </a:solidFill>
              </a:rPr>
              <a:t>(a)</a:t>
            </a:r>
            <a:r>
              <a:rPr lang="en-US" sz="2400"/>
              <a:t>, </a:t>
            </a:r>
            <a:r>
              <a:rPr lang="en-US" sz="2400">
                <a:solidFill>
                  <a:schemeClr val="dk1"/>
                </a:solidFill>
              </a:rPr>
              <a:t>the </a:t>
            </a:r>
            <a:r>
              <a:rPr lang="en-US" sz="2400"/>
              <a:t>e</a:t>
            </a:r>
            <a:r>
              <a:rPr baseline="30000" lang="en-US" sz="2400"/>
              <a:t>-</a:t>
            </a:r>
            <a:r>
              <a:rPr lang="en-US" sz="2400"/>
              <a:t> </a:t>
            </a:r>
            <a:r>
              <a:rPr lang="en-US" sz="2400">
                <a:solidFill>
                  <a:schemeClr val="dk1"/>
                </a:solidFill>
              </a:rPr>
              <a:t>comes from the splitting of water, which releases oxygen as a waste product </a:t>
            </a:r>
            <a:endParaRPr/>
          </a:p>
          <a:p>
            <a:pPr indent="-285750" lvl="1" marL="101727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In photosystem I </a:t>
            </a:r>
            <a:r>
              <a:rPr lang="en-US" sz="2400">
                <a:solidFill>
                  <a:srgbClr val="6CB255"/>
                </a:solidFill>
              </a:rPr>
              <a:t>(b)</a:t>
            </a:r>
            <a:r>
              <a:rPr lang="en-US" sz="2400"/>
              <a:t>, </a:t>
            </a:r>
            <a:r>
              <a:rPr lang="en-US" sz="2400">
                <a:solidFill>
                  <a:schemeClr val="dk1"/>
                </a:solidFill>
              </a:rPr>
              <a:t>the </a:t>
            </a:r>
            <a:r>
              <a:rPr lang="en-US" sz="2400"/>
              <a:t>e</a:t>
            </a:r>
            <a:r>
              <a:rPr baseline="30000" lang="en-US" sz="2400"/>
              <a:t>-</a:t>
            </a:r>
            <a:r>
              <a:rPr lang="en-US" sz="2400"/>
              <a:t> </a:t>
            </a:r>
            <a:r>
              <a:rPr lang="en-US" sz="2400">
                <a:solidFill>
                  <a:schemeClr val="dk1"/>
                </a:solidFill>
              </a:rPr>
              <a:t>comes from the ETC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descr="Figure_08_02_07ab.png" id="219" name="Google Shape;219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0086" l="-12471" r="-12470" t="0"/>
          <a:stretch/>
        </p:blipFill>
        <p:spPr>
          <a:xfrm>
            <a:off x="424913" y="1222623"/>
            <a:ext cx="7263684" cy="472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descr="Figure_08_02_07ab.png" id="225" name="Google Shape;225;p31"/>
          <p:cNvPicPr preferRelativeResize="0"/>
          <p:nvPr/>
        </p:nvPicPr>
        <p:blipFill rotWithShape="1">
          <a:blip r:embed="rId3">
            <a:alphaModFix/>
          </a:blip>
          <a:srcRect b="0" l="-12471" r="-12470" t="50086"/>
          <a:stretch/>
        </p:blipFill>
        <p:spPr>
          <a:xfrm>
            <a:off x="-144819" y="1003002"/>
            <a:ext cx="8062912" cy="524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179798" y="2360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descr="Figure_08_02_09.jpg" id="231" name="Google Shape;231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5817" l="-36330" r="-36330" t="0"/>
          <a:stretch/>
        </p:blipFill>
        <p:spPr>
          <a:xfrm>
            <a:off x="-1529661" y="1917079"/>
            <a:ext cx="11820959" cy="226718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457199" y="4377049"/>
            <a:ext cx="8505757" cy="1890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There are two parts of the ETC in the light reaction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final e- acceptor of the light reaction is NADP+ 🡪 yielding NADPH</a:t>
            </a:r>
            <a:endParaRPr sz="2400"/>
          </a:p>
        </p:txBody>
      </p:sp>
      <p:sp>
        <p:nvSpPr>
          <p:cNvPr id="233" name="Google Shape;233;p32"/>
          <p:cNvSpPr txBox="1"/>
          <p:nvPr/>
        </p:nvSpPr>
        <p:spPr>
          <a:xfrm>
            <a:off x="292815" y="904130"/>
            <a:ext cx="3745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Transport Chains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179798" y="2360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457199" y="4068829"/>
            <a:ext cx="8505757" cy="2681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first part transports e- from PSII to PSI via</a:t>
            </a:r>
            <a:endParaRPr/>
          </a:p>
          <a:p>
            <a:pPr indent="-342900" lvl="1" marL="107442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Plastoquinone Qb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Cytochrome b</a:t>
            </a:r>
            <a:r>
              <a:rPr baseline="-25000" lang="en-US"/>
              <a:t>6</a:t>
            </a:r>
            <a:r>
              <a:rPr lang="en-US"/>
              <a:t>f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Plastocyanin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second transports e- from PSI to NADP reductase via</a:t>
            </a:r>
            <a:endParaRPr/>
          </a:p>
          <a:p>
            <a:pPr indent="-342900" lvl="1" marL="107442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Ferredoxin</a:t>
            </a:r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292815" y="904130"/>
            <a:ext cx="3745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Transport Chains</a:t>
            </a:r>
            <a:endParaRPr/>
          </a:p>
        </p:txBody>
      </p:sp>
      <p:pic>
        <p:nvPicPr>
          <p:cNvPr descr="Figure_08_02_09.jpg" id="241" name="Google Shape;241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5817" l="-36330" r="-36330" t="0"/>
          <a:stretch/>
        </p:blipFill>
        <p:spPr>
          <a:xfrm>
            <a:off x="-1529661" y="1495845"/>
            <a:ext cx="11820959" cy="226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descr="Figure_08_02_09.jpg" id="247" name="Google Shape;247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969" l="-36441" r="-36219" t="47142"/>
          <a:stretch/>
        </p:blipFill>
        <p:spPr>
          <a:xfrm>
            <a:off x="-928467" y="3811711"/>
            <a:ext cx="10820400" cy="2390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457200" y="993035"/>
            <a:ext cx="8505757" cy="2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Just like the ETC of cellular respiration: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 H+ gradient is created as e- are passed through the electron transport chain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pumped into the lumen space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ATP synthase uses the gradient to generate ATP (chemiosmosis)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199" y="241326"/>
            <a:ext cx="8062913" cy="6800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30896" y="1206237"/>
            <a:ext cx="877404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autotrophs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Photoautotrophs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sunlight as the source of energy.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(a) 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algae (b) 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cyanobacteria (c)</a:t>
            </a:r>
            <a:endParaRPr/>
          </a:p>
        </p:txBody>
      </p:sp>
      <p:pic>
        <p:nvPicPr>
          <p:cNvPr descr="Figure_08_01_01.jpg" id="59" name="Google Shape;59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1179" l="-12948" r="-12948" t="0"/>
          <a:stretch/>
        </p:blipFill>
        <p:spPr>
          <a:xfrm>
            <a:off x="-61644" y="3989243"/>
            <a:ext cx="9294410" cy="196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_08_03_01.jpg" id="253" name="Google Shape;253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1663" r="-11663" t="0"/>
          <a:stretch/>
        </p:blipFill>
        <p:spPr>
          <a:xfrm>
            <a:off x="-179205" y="1122386"/>
            <a:ext cx="9603437" cy="416880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457200" y="54398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ATP and NADPH from the Light-Dependent Reaction are used in the Calvin Cycle.</a:t>
            </a:r>
            <a:endParaRPr/>
          </a:p>
        </p:txBody>
      </p:sp>
      <p:sp>
        <p:nvSpPr>
          <p:cNvPr id="255" name="Google Shape;255;p35"/>
          <p:cNvSpPr txBox="1"/>
          <p:nvPr>
            <p:ph type="title"/>
          </p:nvPr>
        </p:nvSpPr>
        <p:spPr>
          <a:xfrm>
            <a:off x="457200" y="31324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457200" y="323518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/>
          </a:p>
        </p:txBody>
      </p:sp>
      <p:pic>
        <p:nvPicPr>
          <p:cNvPr id="261" name="Google Shape;26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296" y="1283368"/>
            <a:ext cx="7135575" cy="473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4292563" y="1112603"/>
            <a:ext cx="4775346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stages to the Calvin Cycle: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Fixation: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CO2 added to RuBP by enzyme Rubisco to generate 2 3-PGA molecules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and NADPH used to add e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make sugar (GA3P)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2 GA3P 🡪 glucose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Regeneration: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RuBP from GA3P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12" y="1941095"/>
            <a:ext cx="4580834" cy="3038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/>
        </p:nvSpPr>
        <p:spPr>
          <a:xfrm>
            <a:off x="525097" y="5846252"/>
            <a:ext cx="81167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turns of the cycle are required to make one GA3P.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457200" y="257368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 sz="2160">
              <a:solidFill>
                <a:srgbClr val="6CB255"/>
              </a:solidFill>
            </a:endParaRPr>
          </a:p>
        </p:txBody>
      </p:sp>
      <p:pic>
        <p:nvPicPr>
          <p:cNvPr descr="Figure_08_03_04.jpg" id="275" name="Google Shape;27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24" r="-323" t="0"/>
          <a:stretch/>
        </p:blipFill>
        <p:spPr>
          <a:xfrm>
            <a:off x="5273119" y="1268037"/>
            <a:ext cx="3551794" cy="463174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188915" y="1156455"/>
            <a:ext cx="5084204" cy="5069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RuBisCO</a:t>
            </a:r>
            <a:r>
              <a:rPr lang="en-US">
                <a:solidFill>
                  <a:schemeClr val="dk1"/>
                </a:solidFill>
              </a:rPr>
              <a:t>  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ribulose bisphosphate carboxylase oxygenase 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Two functions: </a:t>
            </a:r>
            <a:endParaRPr/>
          </a:p>
          <a:p>
            <a:pPr indent="-342900" lvl="1" marL="107442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carboxylase (Calvin cycle) </a:t>
            </a:r>
            <a:endParaRPr sz="2200"/>
          </a:p>
          <a:p>
            <a:pPr indent="-342900" lvl="1" marL="1074420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oxygenase (photorespiration – which does not result in sugar production).</a:t>
            </a:r>
            <a:endParaRPr/>
          </a:p>
          <a:p>
            <a:pPr indent="-342900" lvl="2" marL="1600200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Some plants (CAM), like this cactus, have evolved mechanisms to reduce the chances of photorespiration.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282" name="Google Shape;28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41" l="0" r="0" t="7642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https://www.youtube.com/watch?v=gz5L1GUaaXA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457200" y="1042003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This PowerPoint file is copyright Rice </a:t>
            </a:r>
            <a:r>
              <a:rPr lang="en-US" sz="1400"/>
              <a:t>University</a:t>
            </a:r>
            <a:r>
              <a:rPr lang="en-US" sz="140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Modified and improved by E.G Cantonwine, Valdosta State University.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Revised for OpenStax Biology 2e by OpenStax.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199" y="241326"/>
            <a:ext cx="8062913" cy="6800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30896" y="1206237"/>
            <a:ext cx="8774041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autotrophs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Chemoautotrophs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inorganic compounds as a source of energy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thermophilic bacteria (d and e) </a:t>
            </a:r>
            <a:endParaRPr/>
          </a:p>
        </p:txBody>
      </p:sp>
      <p:pic>
        <p:nvPicPr>
          <p:cNvPr descr="Figure_08_01_01.jpg" id="66" name="Google Shape;66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255" r="11759" t="48820"/>
          <a:stretch/>
        </p:blipFill>
        <p:spPr>
          <a:xfrm>
            <a:off x="575352" y="3226084"/>
            <a:ext cx="7304927" cy="261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_08_01_02.jpg" id="71" name="Google Shape;71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6859" r="-26859" t="0"/>
          <a:stretch/>
        </p:blipFill>
        <p:spPr>
          <a:xfrm>
            <a:off x="914400" y="1122387"/>
            <a:ext cx="7605712" cy="330160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241392" y="4553340"/>
            <a:ext cx="8583029" cy="2168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b="1" lang="en-US" sz="2400"/>
              <a:t>Heterotrophs</a:t>
            </a:r>
            <a:r>
              <a:rPr lang="en-US" sz="2400"/>
              <a:t>,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means “other-feeder”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Require organic molecules from other living organisms.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Include animals, fungi, and most bacteria. 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609600" y="3937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8.1 OVERVIEW OF PHOTOSYNTHESIS</a:t>
            </a:r>
            <a:br>
              <a:rPr lang="en-US" sz="2160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2160" cap="none">
              <a:solidFill>
                <a:srgbClr val="6CB25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700337" y="1300124"/>
            <a:ext cx="4280358" cy="4938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Photosynthesis uses energy in sunlight to produce organic molecules such as glucose from carbon dioxide and water. Oxygen is a waste product.</a:t>
            </a:r>
            <a:endParaRPr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8.1 OVERVIEW OF PHOTOSYNTHESIS </a:t>
            </a:r>
            <a:br>
              <a:rPr lang="en-US" sz="2160"/>
            </a:br>
            <a:endParaRPr sz="2160">
              <a:solidFill>
                <a:srgbClr val="6CB255"/>
              </a:solidFill>
            </a:endParaRPr>
          </a:p>
        </p:txBody>
      </p:sp>
      <p:pic>
        <p:nvPicPr>
          <p:cNvPr descr="Figure_08_01_03.jpg" id="80" name="Google Shape;8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119" r="-1119" t="0"/>
          <a:stretch/>
        </p:blipFill>
        <p:spPr>
          <a:xfrm>
            <a:off x="257795" y="1108076"/>
            <a:ext cx="4073573" cy="531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86" name="Google Shape;86;p1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5629" l="0" r="0" t="5630"/>
          <a:stretch/>
        </p:blipFill>
        <p:spPr>
          <a:xfrm>
            <a:off x="457199" y="1666917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457199" y="545029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r>
              <a:rPr lang="en-US" sz="1850" u="sng">
                <a:solidFill>
                  <a:schemeClr val="hlink"/>
                </a:solidFill>
                <a:hlinkClick r:id="rId5"/>
              </a:rPr>
              <a:t>https://www.youtube.com/watch?v=Bf-RFPaZeAM</a:t>
            </a:r>
            <a:endParaRPr sz="1850"/>
          </a:p>
          <a:p>
            <a:pPr indent="0" lvl="0" marL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r>
              <a:rPr lang="en-US" sz="1850"/>
              <a:t>Animation from California Academy of Sciences</a:t>
            </a:r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410970" y="1089066"/>
            <a:ext cx="4530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Photosynthetic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descr="Figure_08_01_09.png" id="94" name="Google Shape;9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4187" r="-3606" t="0"/>
          <a:stretch/>
        </p:blipFill>
        <p:spPr>
          <a:xfrm>
            <a:off x="1486456" y="3071618"/>
            <a:ext cx="6143589" cy="3489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544860" y="820651"/>
            <a:ext cx="8293754" cy="2593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Basic Photosynthetic Structures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Chloroplasts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Double membrane (outer &amp; inner)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Stroma (not to be confused with </a:t>
            </a:r>
            <a:r>
              <a:rPr i="1" lang="en-US"/>
              <a:t>stoma</a:t>
            </a:r>
            <a:r>
              <a:rPr lang="en-US"/>
              <a:t>)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Grana (stacks of thylakoids)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Lumen is inside the thylakoid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304801" y="1147760"/>
            <a:ext cx="8574790" cy="451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Overall Reaction: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6 CO</a:t>
            </a:r>
            <a:r>
              <a:rPr baseline="-25000" lang="en-US" sz="24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+ 6 H</a:t>
            </a:r>
            <a:r>
              <a:rPr baseline="-25000" lang="en-US" sz="24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O</a:t>
            </a:r>
            <a:r>
              <a:rPr lang="en-US" sz="2400">
                <a:solidFill>
                  <a:srgbClr val="000000"/>
                </a:solidFill>
              </a:rPr>
              <a:t> 🡪</a:t>
            </a:r>
            <a:r>
              <a:rPr lang="en-US" sz="2400">
                <a:solidFill>
                  <a:srgbClr val="000000"/>
                </a:solidFill>
              </a:rPr>
              <a:t> C</a:t>
            </a:r>
            <a:r>
              <a:rPr baseline="-25000" lang="en-US" sz="2400">
                <a:solidFill>
                  <a:srgbClr val="000000"/>
                </a:solidFill>
              </a:rPr>
              <a:t>6</a:t>
            </a:r>
            <a:r>
              <a:rPr lang="en-US" sz="2400">
                <a:solidFill>
                  <a:srgbClr val="000000"/>
                </a:solidFill>
              </a:rPr>
              <a:t>H</a:t>
            </a:r>
            <a:r>
              <a:rPr baseline="-25000" lang="en-US" sz="2400">
                <a:solidFill>
                  <a:srgbClr val="000000"/>
                </a:solidFill>
              </a:rPr>
              <a:t>12</a:t>
            </a:r>
            <a:r>
              <a:rPr lang="en-US" sz="2400">
                <a:solidFill>
                  <a:srgbClr val="000000"/>
                </a:solidFill>
              </a:rPr>
              <a:t>O</a:t>
            </a:r>
            <a:r>
              <a:rPr baseline="-25000" lang="en-US" sz="2400">
                <a:solidFill>
                  <a:srgbClr val="000000"/>
                </a:solidFill>
              </a:rPr>
              <a:t>6</a:t>
            </a:r>
            <a:r>
              <a:rPr lang="en-US" sz="2400">
                <a:solidFill>
                  <a:srgbClr val="000000"/>
                </a:solidFill>
              </a:rPr>
              <a:t> + 6 O</a:t>
            </a:r>
            <a:r>
              <a:rPr baseline="-25000" lang="en-US" sz="2400">
                <a:solidFill>
                  <a:srgbClr val="000000"/>
                </a:solidFill>
              </a:rPr>
              <a:t>2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</a:t>
            </a:r>
            <a:r>
              <a:rPr baseline="-25000" lang="en-US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is acquired from the air as a result of gas exchange through the stomata (small pores on the leaf underside).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baseline="-25000" lang="en-US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is absorbed by the roots from the soil.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O</a:t>
            </a:r>
            <a:r>
              <a:rPr baseline="-25000" lang="en-US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waste product exits through the stomata.  </a:t>
            </a:r>
            <a:endParaRPr/>
          </a:p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 sz="2400">
              <a:solidFill>
                <a:srgbClr val="6CB255"/>
              </a:solidFill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1269600" y="4133992"/>
            <a:ext cx="7250512" cy="2411186"/>
            <a:chOff x="3368980" y="3236167"/>
            <a:chExt cx="5455441" cy="1728993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68980" y="3236167"/>
              <a:ext cx="2160831" cy="16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4"/>
            <p:cNvSpPr txBox="1"/>
            <p:nvPr/>
          </p:nvSpPr>
          <p:spPr>
            <a:xfrm>
              <a:off x="5667444" y="3461089"/>
              <a:ext cx="18780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Stoma (singular)</a:t>
              </a:r>
              <a:endParaRPr/>
            </a:p>
          </p:txBody>
        </p:sp>
        <p:cxnSp>
          <p:nvCxnSpPr>
            <p:cNvPr id="105" name="Google Shape;105;p14"/>
            <p:cNvCxnSpPr>
              <a:stCxn id="104" idx="1"/>
            </p:cNvCxnSpPr>
            <p:nvPr/>
          </p:nvCxnSpPr>
          <p:spPr>
            <a:xfrm flipH="1">
              <a:off x="5121744" y="3645755"/>
              <a:ext cx="545700" cy="699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pic>
          <p:nvPicPr>
            <p:cNvPr id="106" name="Google Shape;10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4861" y="3830421"/>
              <a:ext cx="2205247" cy="1134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4"/>
            <p:cNvSpPr txBox="1"/>
            <p:nvPr/>
          </p:nvSpPr>
          <p:spPr>
            <a:xfrm>
              <a:off x="7472293" y="3852658"/>
              <a:ext cx="1352128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Guard cells</a:t>
              </a:r>
              <a:endParaRPr/>
            </a:p>
          </p:txBody>
        </p:sp>
        <p:cxnSp>
          <p:nvCxnSpPr>
            <p:cNvPr id="108" name="Google Shape;108;p14"/>
            <p:cNvCxnSpPr/>
            <p:nvPr/>
          </p:nvCxnSpPr>
          <p:spPr>
            <a:xfrm flipH="1">
              <a:off x="7063312" y="4100300"/>
              <a:ext cx="471952" cy="266149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14"/>
            <p:cNvCxnSpPr/>
            <p:nvPr/>
          </p:nvCxnSpPr>
          <p:spPr>
            <a:xfrm flipH="1">
              <a:off x="7231238" y="4100300"/>
              <a:ext cx="304026" cy="381607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