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9144000"/>
  <p:notesSz cx="6858000" cy="9144000"/>
  <p:embeddedFontLst>
    <p:embeddedFont>
      <p:font typeface="Arial Black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Jessica Hal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2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7-24T16:30:17.332">
    <p:pos x="6000" y="0"/>
    <p:text>maybe copy the prokaryote slides at the beginning here again, so that students are refreshed on the cellular differences.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0" y="789678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625"/>
              <a:buFont typeface="Arial Black"/>
              <a:buNone/>
            </a:pPr>
            <a:r>
              <a:rPr b="0" i="0" lang="en-US" sz="2625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 Black"/>
              <a:buNone/>
            </a:pPr>
            <a:r>
              <a:t/>
            </a:r>
            <a:endParaRPr b="0" i="0" sz="135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descr="medium_covers_Page_2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62759" y="2517425"/>
            <a:ext cx="2010683" cy="260383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3" type="body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2"/>
          <p:cNvSpPr txBox="1"/>
          <p:nvPr>
            <p:ph idx="4" type="body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 rot="-5400000">
            <a:off x="8044818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41331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>
            <p:ph idx="2" type="pic"/>
          </p:nvPr>
        </p:nvSpPr>
        <p:spPr>
          <a:xfrm>
            <a:off x="457203" y="1122391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rgbClr val="6CB255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50"/>
              </a:spcBef>
              <a:spcAft>
                <a:spcPts val="0"/>
              </a:spcAft>
              <a:buClr>
                <a:srgbClr val="6CB255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6CB255"/>
              </a:buClr>
              <a:buSzPts val="1500"/>
              <a:buNone/>
              <a:defRPr>
                <a:solidFill>
                  <a:srgbClr val="000000"/>
                </a:solidFill>
              </a:defRPr>
            </a:lvl1pPr>
            <a:lvl2pPr indent="-323850" lvl="1" marL="914400" algn="l">
              <a:spcBef>
                <a:spcPts val="450"/>
              </a:spcBef>
              <a:spcAft>
                <a:spcPts val="0"/>
              </a:spcAft>
              <a:buClr>
                <a:srgbClr val="6CB255"/>
              </a:buClr>
              <a:buSzPts val="15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41331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 rot="-5400000">
            <a:off x="8044818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/>
          <p:nvPr>
            <p:ph idx="2" type="pic"/>
          </p:nvPr>
        </p:nvSpPr>
        <p:spPr>
          <a:xfrm>
            <a:off x="457202" y="1107623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rgbClr val="6CB255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50"/>
              </a:spcBef>
              <a:spcAft>
                <a:spcPts val="0"/>
              </a:spcAft>
              <a:buClr>
                <a:srgbClr val="6CB255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606926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6CB255"/>
              </a:buClr>
              <a:buSzPts val="1500"/>
              <a:buNone/>
              <a:defRPr>
                <a:solidFill>
                  <a:srgbClr val="212F62"/>
                </a:solidFill>
              </a:defRPr>
            </a:lvl1pPr>
            <a:lvl2pPr indent="-323850" lvl="1" marL="914400" algn="l">
              <a:spcBef>
                <a:spcPts val="450"/>
              </a:spcBef>
              <a:spcAft>
                <a:spcPts val="0"/>
              </a:spcAft>
              <a:buClr>
                <a:srgbClr val="6CB255"/>
              </a:buClr>
              <a:buSzPts val="15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575051" y="1600200"/>
            <a:ext cx="5111751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indent="-361950" lvl="1" marL="914400" algn="l">
              <a:spcBef>
                <a:spcPts val="450"/>
              </a:spcBef>
              <a:spcAft>
                <a:spcPts val="0"/>
              </a:spcAft>
              <a:buSzPts val="2100"/>
              <a:buFont typeface="Arial Black"/>
              <a:buAutoNum type="alphaLcParenR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 Black"/>
              <a:buAutoNum type="alphaLcParenR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Font typeface="Arial Black"/>
              <a:buAutoNum type="alphaLcParenR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Font typeface="Arial Black"/>
              <a:buAutoNum type="alphaLcParenR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57202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4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 rot="-5400000">
            <a:off x="8044818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41331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  <a:defRPr b="0" i="0" sz="18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52602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6CB255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6CB255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 rot="-5400000">
            <a:off x="8044818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hyperlink" Target="https://youtu.be/gbSIBhFwQ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comments" Target="../comments/comment1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1143000" y="641788"/>
            <a:ext cx="6858000" cy="53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700"/>
              <a:buFont typeface="Arial Black"/>
              <a:buNone/>
            </a:pPr>
            <a:r>
              <a:rPr b="0" i="0" lang="en-US" sz="27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50"/>
              <a:buFont typeface="Arial Black"/>
              <a:buNone/>
            </a:pPr>
            <a:r>
              <a:t/>
            </a:r>
            <a:endParaRPr b="0" i="0" sz="135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10 CELL REPRODUCTION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8100" l="67719" r="-701" t="27325"/>
          <a:stretch/>
        </p:blipFill>
        <p:spPr>
          <a:xfrm>
            <a:off x="3064042" y="2502569"/>
            <a:ext cx="3015916" cy="360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X-Horiz-TM-RGB-2015.eps"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b="0" i="0" lang="en-US" sz="10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Creative Commons Attribution-NonCommercial-ShareAlike 4.0 International License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547" y="201357"/>
            <a:ext cx="4035083" cy="6499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457200" y="241331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b="1" lang="en-US" sz="2160">
                <a:latin typeface="Arial Black"/>
                <a:ea typeface="Arial Black"/>
                <a:cs typeface="Arial Black"/>
                <a:sym typeface="Arial Black"/>
              </a:rPr>
              <a:t>10.1 CHROMOSOME STRUCTURE AND COMPACTION </a:t>
            </a:r>
            <a:endParaRPr sz="2160"/>
          </a:p>
        </p:txBody>
      </p:sp>
      <p:pic>
        <p:nvPicPr>
          <p:cNvPr id="184" name="Google Shape;184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54" l="0" r="0" t="11455"/>
          <a:stretch/>
        </p:blipFill>
        <p:spPr>
          <a:xfrm>
            <a:off x="457203" y="1122391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5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https://youtu.be/gbSIBhFwQ4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6CB255"/>
              </a:buClr>
              <a:buSzPts val="15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08139" y="278091"/>
            <a:ext cx="7886700" cy="65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700"/>
              <a:buFont typeface="Arial Black"/>
              <a:buNone/>
            </a:pPr>
            <a:r>
              <a:rPr b="1" lang="en-US" sz="27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700">
              <a:solidFill>
                <a:srgbClr val="6CB255"/>
              </a:solidFill>
            </a:endParaRPr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77072" y="1263192"/>
            <a:ext cx="3695056" cy="5316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An ordered series of events in the life of a cell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Interphase (</a:t>
            </a:r>
            <a:r>
              <a:rPr lang="en-US" sz="2400">
                <a:solidFill>
                  <a:srgbClr val="2E75B5"/>
                </a:solidFill>
              </a:rPr>
              <a:t>blue</a:t>
            </a:r>
            <a:r>
              <a:rPr lang="en-US" sz="2400"/>
              <a:t>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normal growth and preparation for cell division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</a:t>
            </a:r>
            <a:r>
              <a:rPr baseline="-25000" lang="en-US" sz="2000"/>
              <a:t>1</a:t>
            </a:r>
            <a:r>
              <a:rPr lang="en-US" sz="2000"/>
              <a:t>, S phase, G</a:t>
            </a:r>
            <a:r>
              <a:rPr baseline="-25000" lang="en-US" sz="2000"/>
              <a:t>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 or Mitotic phase (</a:t>
            </a:r>
            <a:r>
              <a:rPr lang="en-US" sz="2400">
                <a:solidFill>
                  <a:srgbClr val="FF0000"/>
                </a:solidFill>
              </a:rPr>
              <a:t>red</a:t>
            </a:r>
            <a:r>
              <a:rPr lang="en-US" sz="2400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Mitosis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Division of the nucleus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Cytokinesis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Division of the cytoplasm/cell</a:t>
            </a: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250" y="1825624"/>
            <a:ext cx="5070750" cy="401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439" y="1434115"/>
            <a:ext cx="7436168" cy="521461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>
            <p:ph type="title"/>
          </p:nvPr>
        </p:nvSpPr>
        <p:spPr>
          <a:xfrm>
            <a:off x="160255" y="234210"/>
            <a:ext cx="8804635" cy="1199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700"/>
              <a:buFont typeface="Arial Black"/>
              <a:buNone/>
            </a:pPr>
            <a:r>
              <a:rPr b="1" lang="en-US" sz="27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376" y="2066400"/>
            <a:ext cx="3886202" cy="272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>
            <p:ph type="title"/>
          </p:nvPr>
        </p:nvSpPr>
        <p:spPr>
          <a:xfrm>
            <a:off x="104394" y="188973"/>
            <a:ext cx="7886700" cy="707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</a:endParaRPr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104394" y="857839"/>
            <a:ext cx="5853346" cy="5811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</a:rPr>
              <a:t>Interphase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1" lang="en-US">
                <a:solidFill>
                  <a:srgbClr val="000000"/>
                </a:solidFill>
              </a:rPr>
              <a:t>G</a:t>
            </a:r>
            <a:r>
              <a:rPr baseline="-25000" i="1" lang="en-US">
                <a:solidFill>
                  <a:srgbClr val="000000"/>
                </a:solidFill>
              </a:rPr>
              <a:t>1 </a:t>
            </a:r>
            <a:r>
              <a:rPr i="1" lang="en-US">
                <a:solidFill>
                  <a:srgbClr val="000000"/>
                </a:solidFill>
              </a:rPr>
              <a:t>Phase (first gap) 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>
                <a:solidFill>
                  <a:srgbClr val="000000"/>
                </a:solidFill>
              </a:rPr>
              <a:t>Change is not evident (“gap”) but the cell is biochemically active 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S Phase is when DNA synthesis occurs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>
                <a:solidFill>
                  <a:srgbClr val="000000"/>
                </a:solidFill>
              </a:rPr>
              <a:t>Identical copies of the DNA molecules (sister chromatids) are joined at the centromere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>
                <a:solidFill>
                  <a:srgbClr val="000000"/>
                </a:solidFill>
              </a:rPr>
              <a:t>Centrosomes produce the mitotic spindles to move the chromosomes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>
                <a:solidFill>
                  <a:srgbClr val="000000"/>
                </a:solidFill>
              </a:rPr>
              <a:t>In animal cells, centrosomes are associated with centrioles which help organize cell division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1" lang="en-US">
                <a:solidFill>
                  <a:srgbClr val="000000"/>
                </a:solidFill>
              </a:rPr>
              <a:t>G</a:t>
            </a:r>
            <a:r>
              <a:rPr baseline="-25000" i="1" lang="en-US">
                <a:solidFill>
                  <a:srgbClr val="000000"/>
                </a:solidFill>
              </a:rPr>
              <a:t>2 </a:t>
            </a:r>
            <a:r>
              <a:rPr i="1" lang="en-US">
                <a:solidFill>
                  <a:srgbClr val="000000"/>
                </a:solidFill>
              </a:rPr>
              <a:t>Phase (second gap) 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>
                <a:solidFill>
                  <a:srgbClr val="000000"/>
                </a:solidFill>
              </a:rPr>
              <a:t>Energy is replenished, organelles reproduce and cytoskeleton breaks down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330349" y="81514"/>
            <a:ext cx="8601075" cy="776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405764" y="1026643"/>
            <a:ext cx="5004435" cy="5407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 or Mitotic Phase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Mitosis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Prometaphase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Metaphase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Anaphase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Telophase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Cytokinesis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Animal Cells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Contractile ring forms a cleavage furrow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Plant Cells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Cell plate</a:t>
            </a:r>
            <a:endParaRPr/>
          </a:p>
          <a:p>
            <a:pPr indent="0" lvl="3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7776" y="3927286"/>
            <a:ext cx="2506505" cy="246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1367" y="1216004"/>
            <a:ext cx="2779325" cy="208449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104" y="579120"/>
            <a:ext cx="7235955" cy="59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90810" y="282807"/>
            <a:ext cx="8301990" cy="88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367645" y="914400"/>
            <a:ext cx="8147705" cy="557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Mitosis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Prophase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Nuclear envelope breaks down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nucleolus disappears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Membranous organelles (eg. Golgi complex, endoplasmic reticulum) disperse toward edges of the cell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Centrosomes begin migration to poles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Spindle fibers emerge from poles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Microtubule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Chromosome condense and become visible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Sister chromatids coil tighter (aided by condensin proteins)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90810" y="282807"/>
            <a:ext cx="8301990" cy="88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367645" y="914400"/>
            <a:ext cx="8147705" cy="557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Mitosis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Prophase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1" name="Google Shape;231;p35"/>
          <p:cNvPicPr preferRelativeResize="0"/>
          <p:nvPr/>
        </p:nvPicPr>
        <p:blipFill rotWithShape="1">
          <a:blip r:embed="rId3">
            <a:alphaModFix/>
          </a:blip>
          <a:srcRect b="55171" l="0" r="68034" t="0"/>
          <a:stretch/>
        </p:blipFill>
        <p:spPr>
          <a:xfrm>
            <a:off x="3079109" y="1155747"/>
            <a:ext cx="4777280" cy="554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90810" y="282807"/>
            <a:ext cx="8301990" cy="88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65987" y="914400"/>
            <a:ext cx="4110087" cy="557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Mitosis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Prometaphase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Sister chromatids develop a protein </a:t>
            </a:r>
            <a:r>
              <a:rPr i="1" lang="en-US" sz="2400" u="sng"/>
              <a:t>kinetochore</a:t>
            </a:r>
            <a:r>
              <a:rPr lang="en-US" sz="2400"/>
              <a:t> in the centromere region which attaches the chromatids to the spindle microtubules</a:t>
            </a:r>
            <a:endParaRPr/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301" y="1678507"/>
            <a:ext cx="4600668" cy="335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276960" y="365127"/>
            <a:ext cx="7983120" cy="895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b="1" lang="en-US" sz="24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10.1 Overview of Cell Division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87977" y="1556153"/>
            <a:ext cx="8061663" cy="4891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Cell Cycle (includes mitosis)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multicellular organisms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for growth, maintenance and repair of cells and tissues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occurs throughout the body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one cell divides into two identical cells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single-celled organisms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for reproduction (clones)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Meiosis (Chapter 11)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multicellular organisms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produces haploid gametes (egg and sperm)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occurs in reproductive tissues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one cell divides twice forming four non-identical cells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90810" y="282807"/>
            <a:ext cx="8301990" cy="88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65987" y="914401"/>
            <a:ext cx="779596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Mitosis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Prometaphase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Chromosomes continue to condense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Mitotic spindles attach to the kinetochore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Centrosomes arrive at opposite poles</a:t>
            </a:r>
            <a:endParaRPr/>
          </a:p>
          <a:p>
            <a:pPr indent="-762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90810" y="282807"/>
            <a:ext cx="8301990" cy="88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8"/>
          <p:cNvSpPr txBox="1"/>
          <p:nvPr>
            <p:ph idx="1" type="body"/>
          </p:nvPr>
        </p:nvSpPr>
        <p:spPr>
          <a:xfrm>
            <a:off x="367645" y="914400"/>
            <a:ext cx="8147705" cy="557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Mitosis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Prometaphase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51" name="Google Shape;251;p38"/>
          <p:cNvPicPr preferRelativeResize="0"/>
          <p:nvPr/>
        </p:nvPicPr>
        <p:blipFill rotWithShape="1">
          <a:blip r:embed="rId3">
            <a:alphaModFix/>
          </a:blip>
          <a:srcRect b="55329" l="33790" r="35074" t="0"/>
          <a:stretch/>
        </p:blipFill>
        <p:spPr>
          <a:xfrm>
            <a:off x="4096003" y="729952"/>
            <a:ext cx="4820041" cy="571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title"/>
          </p:nvPr>
        </p:nvSpPr>
        <p:spPr>
          <a:xfrm>
            <a:off x="242151" y="365129"/>
            <a:ext cx="7886700" cy="709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9"/>
          <p:cNvSpPr txBox="1"/>
          <p:nvPr>
            <p:ph idx="1" type="body"/>
          </p:nvPr>
        </p:nvSpPr>
        <p:spPr>
          <a:xfrm>
            <a:off x="242151" y="1238128"/>
            <a:ext cx="8515348" cy="438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Mitosis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Metaphase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Chromosomes line up along metaphase plate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Sister chromatids remain attached by cohesion proteins</a:t>
            </a:r>
            <a:endParaRPr/>
          </a:p>
        </p:txBody>
      </p:sp>
      <p:pic>
        <p:nvPicPr>
          <p:cNvPr id="258" name="Google Shape;258;p39"/>
          <p:cNvPicPr preferRelativeResize="0"/>
          <p:nvPr/>
        </p:nvPicPr>
        <p:blipFill rotWithShape="1">
          <a:blip r:embed="rId3">
            <a:alphaModFix/>
          </a:blip>
          <a:srcRect b="75317" l="65291" r="0" t="0"/>
          <a:stretch/>
        </p:blipFill>
        <p:spPr>
          <a:xfrm>
            <a:off x="2899275" y="3229931"/>
            <a:ext cx="5650836" cy="332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336419" y="365127"/>
            <a:ext cx="7886700" cy="90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336419" y="964436"/>
            <a:ext cx="8298534" cy="5081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Mitosis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Anaphase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Cohesin proteins degenerate allowing chromatids to separate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Separated sister chromatids move in opposite directions toward the centrosomes to which their kinetochore microtubules are attached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 cell elongates through lengthening of non-kinetochore microtubules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5" name="Google Shape;265;p40"/>
          <p:cNvPicPr preferRelativeResize="0"/>
          <p:nvPr/>
        </p:nvPicPr>
        <p:blipFill rotWithShape="1">
          <a:blip r:embed="rId3">
            <a:alphaModFix/>
          </a:blip>
          <a:srcRect b="23596" l="0" r="66723" t="49408"/>
          <a:stretch/>
        </p:blipFill>
        <p:spPr>
          <a:xfrm>
            <a:off x="3544478" y="3218637"/>
            <a:ext cx="5188883" cy="34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title"/>
          </p:nvPr>
        </p:nvSpPr>
        <p:spPr>
          <a:xfrm>
            <a:off x="362010" y="18854"/>
            <a:ext cx="7886700" cy="971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endParaRPr b="1" sz="2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281354" y="792592"/>
            <a:ext cx="8481646" cy="2768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Mitosis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US" sz="2405"/>
              <a:t>Telophase</a:t>
            </a:r>
            <a:endParaRPr/>
          </a:p>
          <a:p>
            <a:pPr indent="-228600" lvl="2" marL="11430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US" sz="2405"/>
              <a:t>Chromosomes reach opposite poles and begin to decondense (unravel)</a:t>
            </a:r>
            <a:endParaRPr/>
          </a:p>
          <a:p>
            <a:pPr indent="-228600" lvl="2" marL="11430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US" sz="2405"/>
              <a:t>Spindles depolymerize into tubulin monomers that will form cytoskeletal components for the daughter cells</a:t>
            </a:r>
            <a:endParaRPr/>
          </a:p>
          <a:p>
            <a:pPr indent="-228600" lvl="2" marL="11430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US" sz="2405"/>
              <a:t>Nuclear envelopes form around the chromosomes, and nucleosomes appear within the nuclear area</a:t>
            </a:r>
            <a:endParaRPr/>
          </a:p>
          <a:p>
            <a:pPr indent="-87629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  <p:pic>
        <p:nvPicPr>
          <p:cNvPr id="272" name="Google Shape;272;p41"/>
          <p:cNvPicPr preferRelativeResize="0"/>
          <p:nvPr/>
        </p:nvPicPr>
        <p:blipFill rotWithShape="1">
          <a:blip r:embed="rId3">
            <a:alphaModFix/>
          </a:blip>
          <a:srcRect b="24360" l="32224" r="35131" t="49663"/>
          <a:stretch/>
        </p:blipFill>
        <p:spPr>
          <a:xfrm>
            <a:off x="3391607" y="3260476"/>
            <a:ext cx="5212079" cy="3429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>
            <p:ph type="title"/>
          </p:nvPr>
        </p:nvSpPr>
        <p:spPr>
          <a:xfrm>
            <a:off x="121920" y="54040"/>
            <a:ext cx="8854440" cy="577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"/>
              <a:buNone/>
            </a:pPr>
            <a:br>
              <a:rPr b="1" lang="en-US" sz="28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10.2 The Cell Cycle</a:t>
            </a:r>
            <a:br>
              <a:rPr b="1" lang="en-US" sz="28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78" name="Google Shape;2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6066" y="722825"/>
            <a:ext cx="5870544" cy="585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/>
        </p:nvSpPr>
        <p:spPr>
          <a:xfrm>
            <a:off x="65987" y="914400"/>
            <a:ext cx="4110087" cy="557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Cytokinesis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title"/>
          </p:nvPr>
        </p:nvSpPr>
        <p:spPr>
          <a:xfrm>
            <a:off x="44188" y="-16277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the Cell Cycle </a:t>
            </a:r>
            <a:endParaRPr/>
          </a:p>
        </p:txBody>
      </p:sp>
      <p:sp>
        <p:nvSpPr>
          <p:cNvPr id="285" name="Google Shape;285;p43"/>
          <p:cNvSpPr txBox="1"/>
          <p:nvPr>
            <p:ph idx="1" type="body"/>
          </p:nvPr>
        </p:nvSpPr>
        <p:spPr>
          <a:xfrm>
            <a:off x="228596" y="1087373"/>
            <a:ext cx="4682769" cy="42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Regulation by external events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 initiate or inhibit the cell cycle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Death of nearby cells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Release of growth hormones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Cell crowding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Cell size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Attachment to an underlying surface</a:t>
            </a:r>
            <a:endParaRPr/>
          </a:p>
        </p:txBody>
      </p:sp>
      <p:pic>
        <p:nvPicPr>
          <p:cNvPr id="286" name="Google Shape;286;p43"/>
          <p:cNvPicPr preferRelativeResize="0"/>
          <p:nvPr/>
        </p:nvPicPr>
        <p:blipFill rotWithShape="1">
          <a:blip r:embed="rId3">
            <a:alphaModFix/>
          </a:blip>
          <a:srcRect b="0" l="9370" r="9855" t="0"/>
          <a:stretch/>
        </p:blipFill>
        <p:spPr>
          <a:xfrm>
            <a:off x="4760535" y="1348035"/>
            <a:ext cx="4364591" cy="412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282823" y="197963"/>
            <a:ext cx="7886700" cy="823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the Cell Cycle</a:t>
            </a:r>
            <a:endParaRPr/>
          </a:p>
        </p:txBody>
      </p:sp>
      <p:pic>
        <p:nvPicPr>
          <p:cNvPr id="292" name="Google Shape;292;p44"/>
          <p:cNvPicPr preferRelativeResize="0"/>
          <p:nvPr/>
        </p:nvPicPr>
        <p:blipFill rotWithShape="1">
          <a:blip r:embed="rId3">
            <a:alphaModFix/>
          </a:blip>
          <a:srcRect b="0" l="9370" r="9855" t="0"/>
          <a:stretch/>
        </p:blipFill>
        <p:spPr>
          <a:xfrm>
            <a:off x="4760535" y="1847656"/>
            <a:ext cx="4364591" cy="412692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4"/>
          <p:cNvSpPr txBox="1"/>
          <p:nvPr>
            <p:ph idx="1" type="body"/>
          </p:nvPr>
        </p:nvSpPr>
        <p:spPr>
          <a:xfrm>
            <a:off x="282823" y="883424"/>
            <a:ext cx="4722810" cy="5484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Regulation at internal checkpoints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Mistakes affecting function (such as mutated chromosomes or the wrong number of chromosomes) are regulated at 3 checkpoints in the cell cycle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 sz="2000"/>
              <a:t>(1) Near the end of G</a:t>
            </a:r>
            <a:r>
              <a:rPr baseline="-25000" lang="en-US" sz="2000"/>
              <a:t>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(2) At the G</a:t>
            </a:r>
            <a:r>
              <a:rPr baseline="-25000" lang="en-US" sz="2000"/>
              <a:t>2</a:t>
            </a:r>
            <a:r>
              <a:rPr lang="en-US" sz="2000"/>
              <a:t> mitosis transition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(3) In metaphase of mitosis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>
            <p:ph type="title"/>
          </p:nvPr>
        </p:nvSpPr>
        <p:spPr>
          <a:xfrm>
            <a:off x="0" y="30856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sp>
        <p:nvSpPr>
          <p:cNvPr id="299" name="Google Shape;299;p45"/>
          <p:cNvSpPr txBox="1"/>
          <p:nvPr>
            <p:ph idx="1" type="body"/>
          </p:nvPr>
        </p:nvSpPr>
        <p:spPr>
          <a:xfrm>
            <a:off x="598171" y="1423447"/>
            <a:ext cx="8195309" cy="5434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</a:t>
            </a:r>
            <a:r>
              <a:rPr baseline="-25000" lang="en-US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Checkpoint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determines whether all conditions are favorable for cell division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External factors- cell reserves and size 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Check for genomic DNA damage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A cell that does not meet </a:t>
            </a:r>
            <a:r>
              <a:rPr i="1" lang="en-US" u="sng"/>
              <a:t>all</a:t>
            </a:r>
            <a:r>
              <a:rPr lang="en-US"/>
              <a:t> the requirements will not be allowed to enter the S phase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cell has 2 options if conditions aren’t met: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Stop the cycle and try to fix the problem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Enter G</a:t>
            </a:r>
            <a:r>
              <a:rPr baseline="-25000" lang="en-US"/>
              <a:t>0</a:t>
            </a:r>
            <a:r>
              <a:rPr lang="en-US"/>
              <a:t> and wait for signs that conditions are more favorable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0" y="30856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pic>
        <p:nvPicPr>
          <p:cNvPr id="305" name="Google Shape;305;p46"/>
          <p:cNvPicPr preferRelativeResize="0"/>
          <p:nvPr/>
        </p:nvPicPr>
        <p:blipFill rotWithShape="1">
          <a:blip r:embed="rId3">
            <a:alphaModFix/>
          </a:blip>
          <a:srcRect b="0" l="9370" r="9855" t="0"/>
          <a:stretch/>
        </p:blipFill>
        <p:spPr>
          <a:xfrm>
            <a:off x="1743958" y="1414023"/>
            <a:ext cx="5307291" cy="501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20280" t="0"/>
          <a:stretch/>
        </p:blipFill>
        <p:spPr>
          <a:xfrm>
            <a:off x="2977651" y="3091991"/>
            <a:ext cx="6166349" cy="335594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275027" y="216268"/>
            <a:ext cx="8344662" cy="1163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10.1 Genomic DNA</a:t>
            </a:r>
            <a:endParaRPr b="1" i="1" sz="2800">
              <a:solidFill>
                <a:srgbClr val="6CB255"/>
              </a:solidFill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86489" y="1161755"/>
            <a:ext cx="4985131" cy="422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Prokaryotes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Consists of one double-stranded circular DNA molecule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Nucleoid region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t/>
            </a:r>
            <a:endParaRPr sz="1850"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Additional smaller loops of DNA called </a:t>
            </a:r>
            <a:r>
              <a:rPr i="1" lang="en-US" sz="2220" u="sng"/>
              <a:t>plasmids</a:t>
            </a:r>
            <a:r>
              <a:rPr lang="en-US" sz="2220"/>
              <a:t> may be present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These are not necessary for normal growth but may have important info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/>
              <a:t>Exchange of plasmids with other cells allows gene transfer in prokaryotes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type="title"/>
          </p:nvPr>
        </p:nvSpPr>
        <p:spPr>
          <a:xfrm>
            <a:off x="0" y="30856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sp>
        <p:nvSpPr>
          <p:cNvPr id="311" name="Google Shape;311;p47"/>
          <p:cNvSpPr txBox="1"/>
          <p:nvPr>
            <p:ph idx="1" type="body"/>
          </p:nvPr>
        </p:nvSpPr>
        <p:spPr>
          <a:xfrm>
            <a:off x="598171" y="1423447"/>
            <a:ext cx="8195309" cy="5434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</a:t>
            </a:r>
            <a:r>
              <a:rPr baseline="-25000" lang="en-US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Checkpoint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prevents entry into the mitotic phase if certain conditions are not met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Cell size and protein reserves are checked again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Most important role of this checkpoint is to ensure that all chromosomes have been replicated and that the replicated DNA is not damaged 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If any problems are detected, the cell cycle is halted while the cell attempts to either complete DNA replication or repair the damaged DNA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/>
          <p:nvPr>
            <p:ph type="title"/>
          </p:nvPr>
        </p:nvSpPr>
        <p:spPr>
          <a:xfrm>
            <a:off x="0" y="30856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pic>
        <p:nvPicPr>
          <p:cNvPr id="317" name="Google Shape;317;p48"/>
          <p:cNvPicPr preferRelativeResize="0"/>
          <p:nvPr/>
        </p:nvPicPr>
        <p:blipFill rotWithShape="1">
          <a:blip r:embed="rId3">
            <a:alphaModFix/>
          </a:blip>
          <a:srcRect b="0" l="9370" r="9855" t="0"/>
          <a:stretch/>
        </p:blipFill>
        <p:spPr>
          <a:xfrm>
            <a:off x="1743958" y="1414023"/>
            <a:ext cx="5307291" cy="501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/>
          <p:nvPr>
            <p:ph type="title"/>
          </p:nvPr>
        </p:nvSpPr>
        <p:spPr>
          <a:xfrm>
            <a:off x="0" y="30856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sp>
        <p:nvSpPr>
          <p:cNvPr id="323" name="Google Shape;323;p49"/>
          <p:cNvSpPr txBox="1"/>
          <p:nvPr>
            <p:ph idx="1" type="body"/>
          </p:nvPr>
        </p:nvSpPr>
        <p:spPr>
          <a:xfrm>
            <a:off x="598171" y="1423447"/>
            <a:ext cx="8195309" cy="5434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 Checkpoint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Occurs near the end of metaphase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Determines whether all sister chromatids are correctly attached to the spindle microtubules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Also known as “spindle checkpoint”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cycle will not proceed until kinetochores of each pair of sister chromatids are firmly anchored to at least two spindle fibers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Failure to correct this could lead to non-disjunction of chromatids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/>
          <p:nvPr>
            <p:ph type="title"/>
          </p:nvPr>
        </p:nvSpPr>
        <p:spPr>
          <a:xfrm>
            <a:off x="0" y="30856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pic>
        <p:nvPicPr>
          <p:cNvPr id="329" name="Google Shape;329;p50"/>
          <p:cNvPicPr preferRelativeResize="0"/>
          <p:nvPr/>
        </p:nvPicPr>
        <p:blipFill rotWithShape="1">
          <a:blip r:embed="rId3">
            <a:alphaModFix/>
          </a:blip>
          <a:srcRect b="0" l="9370" r="9855" t="0"/>
          <a:stretch/>
        </p:blipFill>
        <p:spPr>
          <a:xfrm>
            <a:off x="1743958" y="1414023"/>
            <a:ext cx="5307291" cy="501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>
            <p:ph type="title"/>
          </p:nvPr>
        </p:nvSpPr>
        <p:spPr>
          <a:xfrm>
            <a:off x="382466" y="480768"/>
            <a:ext cx="8609134" cy="114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sp>
        <p:nvSpPr>
          <p:cNvPr id="335" name="Google Shape;335;p51"/>
          <p:cNvSpPr txBox="1"/>
          <p:nvPr>
            <p:ph idx="1" type="body"/>
          </p:nvPr>
        </p:nvSpPr>
        <p:spPr>
          <a:xfrm>
            <a:off x="480767" y="1627920"/>
            <a:ext cx="8221274" cy="573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Regulator Molecules of the Cell Cycle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Two groups of intracellular molecules regulate the cell cycle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/>
              <a:t>Positive Regulators- </a:t>
            </a:r>
            <a:r>
              <a:rPr lang="en-US" sz="2200"/>
              <a:t>promote movement to next step of the cell cycle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/>
              <a:t>Negative Regulators- </a:t>
            </a:r>
            <a:r>
              <a:rPr lang="en-US" sz="2200"/>
              <a:t>stop advancement of the cell cycle 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2061" y="3625480"/>
            <a:ext cx="5066062" cy="306370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2"/>
          <p:cNvSpPr txBox="1"/>
          <p:nvPr>
            <p:ph type="title"/>
          </p:nvPr>
        </p:nvSpPr>
        <p:spPr>
          <a:xfrm>
            <a:off x="376700" y="22862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sp>
        <p:nvSpPr>
          <p:cNvPr id="342" name="Google Shape;342;p52"/>
          <p:cNvSpPr txBox="1"/>
          <p:nvPr>
            <p:ph idx="1" type="body"/>
          </p:nvPr>
        </p:nvSpPr>
        <p:spPr>
          <a:xfrm>
            <a:off x="376699" y="1395168"/>
            <a:ext cx="8050863" cy="306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Positive Regulators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Cyclins and cyclin-dependent kinases (Cdks)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Levels of these proteins fluctuate predictably over the cell cycle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Internal and external signals can trigger increases in cyclin protein levels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/>
          <p:nvPr>
            <p:ph type="title"/>
          </p:nvPr>
        </p:nvSpPr>
        <p:spPr>
          <a:xfrm>
            <a:off x="376700" y="228622"/>
            <a:ext cx="7886700" cy="669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sp>
        <p:nvSpPr>
          <p:cNvPr id="348" name="Google Shape;348;p53"/>
          <p:cNvSpPr txBox="1"/>
          <p:nvPr>
            <p:ph idx="1" type="body"/>
          </p:nvPr>
        </p:nvSpPr>
        <p:spPr>
          <a:xfrm>
            <a:off x="294619" y="1082840"/>
            <a:ext cx="3287568" cy="745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Positive Regulators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1815" y="898061"/>
            <a:ext cx="3122640" cy="584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795" y="2249167"/>
            <a:ext cx="5066062" cy="3063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6126" y="193137"/>
            <a:ext cx="3499338" cy="654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/>
          <p:nvPr>
            <p:ph type="title"/>
          </p:nvPr>
        </p:nvSpPr>
        <p:spPr>
          <a:xfrm>
            <a:off x="291857" y="-8246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10.3 Control of Cell Division</a:t>
            </a:r>
            <a:endParaRPr/>
          </a:p>
        </p:txBody>
      </p:sp>
      <p:sp>
        <p:nvSpPr>
          <p:cNvPr id="361" name="Google Shape;361;p55"/>
          <p:cNvSpPr txBox="1"/>
          <p:nvPr>
            <p:ph idx="1" type="body"/>
          </p:nvPr>
        </p:nvSpPr>
        <p:spPr>
          <a:xfrm>
            <a:off x="376699" y="848408"/>
            <a:ext cx="8050863" cy="306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Negative Regulators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best understood are retinoblastoma protein (Rb), p53, and p21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These act primarily at the G</a:t>
            </a:r>
            <a:r>
              <a:rPr baseline="-25000" lang="en-US"/>
              <a:t>1</a:t>
            </a:r>
            <a:r>
              <a:rPr lang="en-US"/>
              <a:t> checkpoint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62" name="Google Shape;36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0982" y="2514277"/>
            <a:ext cx="9983257" cy="43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/>
          <p:nvPr>
            <p:ph type="title"/>
          </p:nvPr>
        </p:nvSpPr>
        <p:spPr>
          <a:xfrm>
            <a:off x="267735" y="113124"/>
            <a:ext cx="7886700" cy="95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10.4 Cancer and the Cell Cycle</a:t>
            </a:r>
            <a:endParaRPr/>
          </a:p>
        </p:txBody>
      </p:sp>
      <p:sp>
        <p:nvSpPr>
          <p:cNvPr id="368" name="Google Shape;368;p56"/>
          <p:cNvSpPr txBox="1"/>
          <p:nvPr>
            <p:ph idx="1" type="body"/>
          </p:nvPr>
        </p:nvSpPr>
        <p:spPr>
          <a:xfrm>
            <a:off x="251356" y="1507495"/>
            <a:ext cx="8503920" cy="462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 u="sng"/>
              <a:t>Cancer</a:t>
            </a:r>
            <a:r>
              <a:rPr lang="en-US"/>
              <a:t> includes many different diseases characterized by uncontrolled cell growth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Begins with a gene mutation that results in a faulty protein that regulates cell reproduction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Proto-oncogenes are normal genes that code for positive regulators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Specific mutations in these gene disrupt regulation of the cell cycle 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Oncogenes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Tumors result when reproduction of mutated cells surpasses growth of normal cells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19150" r="9433" t="0"/>
          <a:stretch/>
        </p:blipFill>
        <p:spPr>
          <a:xfrm>
            <a:off x="1545995" y="2039211"/>
            <a:ext cx="7381188" cy="448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>
            <p:ph type="title"/>
          </p:nvPr>
        </p:nvSpPr>
        <p:spPr>
          <a:xfrm>
            <a:off x="275027" y="216268"/>
            <a:ext cx="8344662" cy="1163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10.1 Genomic DNA</a:t>
            </a:r>
            <a:endParaRPr b="1" i="1" sz="2800">
              <a:solidFill>
                <a:srgbClr val="6CB255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/>
          <p:nvPr>
            <p:ph type="title"/>
          </p:nvPr>
        </p:nvSpPr>
        <p:spPr>
          <a:xfrm>
            <a:off x="267735" y="113124"/>
            <a:ext cx="7886700" cy="95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10.4 Cancer and the Cell Cycle</a:t>
            </a:r>
            <a:endParaRPr/>
          </a:p>
        </p:txBody>
      </p:sp>
      <p:pic>
        <p:nvPicPr>
          <p:cNvPr id="374" name="Google Shape;3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3572" y="1234104"/>
            <a:ext cx="10637762" cy="4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/>
          <p:nvPr>
            <p:ph type="title"/>
          </p:nvPr>
        </p:nvSpPr>
        <p:spPr>
          <a:xfrm>
            <a:off x="267735" y="113124"/>
            <a:ext cx="7886700" cy="95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10.4 Cancer and the Cell Cycle</a:t>
            </a:r>
            <a:endParaRPr/>
          </a:p>
        </p:txBody>
      </p:sp>
      <p:sp>
        <p:nvSpPr>
          <p:cNvPr id="380" name="Google Shape;380;p58"/>
          <p:cNvSpPr txBox="1"/>
          <p:nvPr>
            <p:ph idx="1" type="body"/>
          </p:nvPr>
        </p:nvSpPr>
        <p:spPr>
          <a:xfrm>
            <a:off x="251356" y="1507495"/>
            <a:ext cx="8503920" cy="462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Tumor suppressor genes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segments of DNA that code for negative regulator proteins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When activated, these can prevent uncontrolled division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Cells with a mutated form of a negative regulator might not be able to stop the cell cycle if there is a problem</a:t>
            </a:r>
            <a:endParaRPr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 txBox="1"/>
          <p:nvPr>
            <p:ph type="title"/>
          </p:nvPr>
        </p:nvSpPr>
        <p:spPr>
          <a:xfrm>
            <a:off x="138456" y="4461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10.5 Prokaryotic Cell Division </a:t>
            </a:r>
            <a:endParaRPr/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97537" y="1825625"/>
            <a:ext cx="89121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Binary fission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Prokaryotes (Bacteria and Archaea)</a:t>
            </a:r>
            <a:endParaRPr b="1" i="1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Produces daughter cells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Genetically identical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Includes: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Replication of DNA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Allocation of DNA and division of cytoplasmic contents to daughter cells</a:t>
            </a:r>
            <a:endParaRPr/>
          </a:p>
        </p:txBody>
      </p:sp>
      <p:sp>
        <p:nvSpPr>
          <p:cNvPr id="387" name="Google Shape;387;p59"/>
          <p:cNvSpPr/>
          <p:nvPr/>
        </p:nvSpPr>
        <p:spPr>
          <a:xfrm>
            <a:off x="1987296" y="6047146"/>
            <a:ext cx="1328928" cy="52863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60"/>
          <p:cNvPicPr preferRelativeResize="0"/>
          <p:nvPr/>
        </p:nvPicPr>
        <p:blipFill rotWithShape="1">
          <a:blip r:embed="rId3">
            <a:alphaModFix/>
          </a:blip>
          <a:srcRect b="60000" l="0" r="0" t="0"/>
          <a:stretch/>
        </p:blipFill>
        <p:spPr>
          <a:xfrm>
            <a:off x="829781" y="914398"/>
            <a:ext cx="7291740" cy="383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61"/>
          <p:cNvPicPr preferRelativeResize="0"/>
          <p:nvPr/>
        </p:nvPicPr>
        <p:blipFill rotWithShape="1">
          <a:blip r:embed="rId3">
            <a:alphaModFix/>
          </a:blip>
          <a:srcRect b="0" l="0" r="0" t="39313"/>
          <a:stretch/>
        </p:blipFill>
        <p:spPr>
          <a:xfrm>
            <a:off x="1140644" y="764720"/>
            <a:ext cx="6924314" cy="552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880" y="0"/>
            <a:ext cx="52135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275027" y="216268"/>
            <a:ext cx="8344662" cy="1163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10.1 Genomic DNA</a:t>
            </a:r>
            <a:endParaRPr b="1" i="1" sz="2800">
              <a:solidFill>
                <a:srgbClr val="6CB255"/>
              </a:solidFill>
            </a:endParaRP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86490" y="1161755"/>
            <a:ext cx="5032266" cy="422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Eukaryotes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Consists of several double-stranded linear DNA molecules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Chromosomes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Within the nucleus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Number of chromosomes vary among different species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377498" y="2179392"/>
            <a:ext cx="5206547" cy="349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275027" y="216268"/>
            <a:ext cx="8344662" cy="1163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10.1 Genomic DNA</a:t>
            </a:r>
            <a:endParaRPr b="1" i="1" sz="2800">
              <a:solidFill>
                <a:srgbClr val="6CB255"/>
              </a:solidFill>
            </a:endParaRPr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86490" y="1161755"/>
            <a:ext cx="4560924" cy="5597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Eukaryotes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Karyotype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Arrangement of chromosomes according to size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Within the nucleus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Somatic cells (body cells)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Two sets of chromosomes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Diploid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Gametes (egg and sperm)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One set of chromosomes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Haploid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igure_06_01_01.jpg"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-371" r="119" t="0"/>
          <a:stretch/>
        </p:blipFill>
        <p:spPr>
          <a:xfrm>
            <a:off x="4562578" y="1469372"/>
            <a:ext cx="4449452" cy="350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275027" y="216268"/>
            <a:ext cx="8344662" cy="1163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10.1 Genomic DNA</a:t>
            </a:r>
            <a:endParaRPr b="1" i="1" sz="2800">
              <a:solidFill>
                <a:srgbClr val="6CB255"/>
              </a:solidFill>
            </a:endParaRPr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86490" y="1161755"/>
            <a:ext cx="4560924" cy="5597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Eukaryotes- Humans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Autosomal Chromosomes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Chromosome pairs # 1-22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Homologous Chromosomes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Same size/length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Same centromere position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Genes for the same characters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Sex Chromosomes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Chromosome pair # 23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Determines sex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XX-female 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XY- male (heterologous pair)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igure_06_01_01.jpg" id="160" name="Google Shape;160;p24"/>
          <p:cNvPicPr preferRelativeResize="0"/>
          <p:nvPr/>
        </p:nvPicPr>
        <p:blipFill rotWithShape="1">
          <a:blip r:embed="rId3">
            <a:alphaModFix/>
          </a:blip>
          <a:srcRect b="0" l="-371" r="119" t="0"/>
          <a:stretch/>
        </p:blipFill>
        <p:spPr>
          <a:xfrm>
            <a:off x="4562578" y="1469372"/>
            <a:ext cx="4449452" cy="350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275027" y="216268"/>
            <a:ext cx="8344662" cy="1163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10.1 Genomic DNA</a:t>
            </a:r>
            <a:endParaRPr b="1" i="1" sz="2800">
              <a:solidFill>
                <a:srgbClr val="6CB255"/>
              </a:solidFill>
            </a:endParaRPr>
          </a:p>
        </p:txBody>
      </p:sp>
      <p:pic>
        <p:nvPicPr>
          <p:cNvPr descr="Figure_06_01_01.jpg"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-371" r="119" t="0"/>
          <a:stretch/>
        </p:blipFill>
        <p:spPr>
          <a:xfrm>
            <a:off x="1423452" y="1469372"/>
            <a:ext cx="6070862" cy="477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275027" y="216268"/>
            <a:ext cx="8344662" cy="1163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600"/>
              <a:buFont typeface="Arial Black"/>
              <a:buNone/>
            </a:pPr>
            <a:r>
              <a:rPr b="1" lang="en-US" sz="26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10.1 Chromosome Structure and Compaction </a:t>
            </a:r>
            <a:endParaRPr b="1" i="1" sz="2600">
              <a:solidFill>
                <a:srgbClr val="6CB255"/>
              </a:solidFill>
            </a:endParaRPr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86490" y="1161755"/>
            <a:ext cx="4560924" cy="5597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Eukaryotes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Histones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DNA organizing proteins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8 histones form a spool that DNA wraps around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Nucleosome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Chromatin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DNA and organizing proteins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Coiled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Condensed chromosomes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Prior to mitosis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Prevent damage or tangling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2767" y="1045429"/>
            <a:ext cx="3440785" cy="554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