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Lst>
  <p:notesMasterIdLst>
    <p:notesMasterId r:id="rId5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Lst>
  <p:sldSz cx="9144000" cy="6858000" type="screen4x3"/>
  <p:notesSz cx="6858000" cy="9144000"/>
  <p:embeddedFontLst>
    <p:embeddedFont>
      <p:font typeface="Arial Black" panose="020B0A04020102020204" pitchFamily="34" charset="0"/>
      <p:regular r:id="rId54"/>
      <p:bold r:id="rId55"/>
    </p:embeddedFont>
    <p:embeddedFont>
      <p:font typeface="Calibri" panose="020F0502020204030204" pitchFamily="34" charset="0"/>
      <p:regular r:id="rId56"/>
      <p:bold r:id="rId57"/>
      <p:italic r:id="rId58"/>
      <p:boldItalic r:id="rId59"/>
    </p:embeddedFont>
    <p:embeddedFont>
      <p:font typeface="Nunito Sans" panose="020B0604020202020204"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9883263-7FAF-4833-861C-E4C042DC1F8A}">
  <a:tblStyle styleId="{C9883263-7FAF-4833-861C-E4C042DC1F8A}"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56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63"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5.fntdata"/><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61"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7.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6.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s://en.wikipedia.org/wiki/Tyrosinase" TargetMode="External"/><Relationship Id="rId3" Type="http://schemas.openxmlformats.org/officeDocument/2006/relationships/hyperlink" Target="http://udel.edu/~mcdonald/mythearwax.html" TargetMode="External"/><Relationship Id="rId7" Type="http://schemas.openxmlformats.org/officeDocument/2006/relationships/hyperlink" Target="https://en.wikipedia.org/wiki/Human"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en.wikipedia.org/wiki/Vertebrate" TargetMode="External"/><Relationship Id="rId5" Type="http://schemas.openxmlformats.org/officeDocument/2006/relationships/hyperlink" Target="https://en.wikipedia.org/wiki/Allele" TargetMode="External"/><Relationship Id="rId10" Type="http://schemas.openxmlformats.org/officeDocument/2006/relationships/hyperlink" Target="https://en.wikipedia.org/wiki/Melanism" TargetMode="External"/><Relationship Id="rId4" Type="http://schemas.openxmlformats.org/officeDocument/2006/relationships/hyperlink" Target="https://en.wikipedia.org/wiki/Dominance_(genetics)" TargetMode="External"/><Relationship Id="rId9" Type="http://schemas.openxmlformats.org/officeDocument/2006/relationships/hyperlink" Target="https://en.wikipedia.org/wiki/Melanin"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 name="Google Shape;43;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a:solidFill>
                  <a:schemeClr val="dk1"/>
                </a:solidFill>
                <a:latin typeface="Calibri"/>
                <a:ea typeface="Calibri"/>
                <a:cs typeface="Calibri"/>
                <a:sym typeface="Calibri"/>
              </a:rPr>
              <a:t>Information about ear wax and implications for human health: </a:t>
            </a:r>
            <a:r>
              <a:rPr lang="en-US" u="sng">
                <a:solidFill>
                  <a:schemeClr val="hlink"/>
                </a:solidFill>
                <a:hlinkClick r:id="rId3"/>
              </a:rPr>
              <a:t>http://udel.edu/~mcdonald/mythearwax.html</a:t>
            </a:r>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Albinism results from inheritance of </a:t>
            </a:r>
            <a:r>
              <a:rPr lang="en-US" sz="1200" b="0" i="0" u="sng" strike="noStrike">
                <a:solidFill>
                  <a:schemeClr val="dk1"/>
                </a:solidFill>
                <a:latin typeface="Calibri"/>
                <a:ea typeface="Calibri"/>
                <a:cs typeface="Calibri"/>
                <a:sym typeface="Calibri"/>
                <a:hlinkClick r:id="rId4"/>
              </a:rPr>
              <a:t>recessive gene</a:t>
            </a:r>
            <a:r>
              <a:rPr lang="en-US" sz="1200" b="0" i="0">
                <a:solidFill>
                  <a:schemeClr val="dk1"/>
                </a:solidFill>
                <a:latin typeface="Calibri"/>
                <a:ea typeface="Calibri"/>
                <a:cs typeface="Calibri"/>
                <a:sym typeface="Calibri"/>
              </a:rPr>
              <a:t> </a:t>
            </a:r>
            <a:r>
              <a:rPr lang="en-US" sz="1200" b="0" i="0" u="sng" strike="noStrike">
                <a:solidFill>
                  <a:schemeClr val="dk1"/>
                </a:solidFill>
                <a:latin typeface="Calibri"/>
                <a:ea typeface="Calibri"/>
                <a:cs typeface="Calibri"/>
                <a:sym typeface="Calibri"/>
                <a:hlinkClick r:id="rId5"/>
              </a:rPr>
              <a:t>alleles</a:t>
            </a:r>
            <a:r>
              <a:rPr lang="en-US" sz="1200" b="0" i="0">
                <a:solidFill>
                  <a:schemeClr val="dk1"/>
                </a:solidFill>
                <a:latin typeface="Calibri"/>
                <a:ea typeface="Calibri"/>
                <a:cs typeface="Calibri"/>
                <a:sym typeface="Calibri"/>
              </a:rPr>
              <a:t> and is known to affect all </a:t>
            </a:r>
            <a:r>
              <a:rPr lang="en-US" sz="1200" b="0" i="0" u="sng" strike="noStrike">
                <a:solidFill>
                  <a:schemeClr val="dk1"/>
                </a:solidFill>
                <a:latin typeface="Calibri"/>
                <a:ea typeface="Calibri"/>
                <a:cs typeface="Calibri"/>
                <a:sym typeface="Calibri"/>
                <a:hlinkClick r:id="rId6"/>
              </a:rPr>
              <a:t>vertebrates</a:t>
            </a:r>
            <a:r>
              <a:rPr lang="en-US" sz="1200" b="0" i="0">
                <a:solidFill>
                  <a:schemeClr val="dk1"/>
                </a:solidFill>
                <a:latin typeface="Calibri"/>
                <a:ea typeface="Calibri"/>
                <a:cs typeface="Calibri"/>
                <a:sym typeface="Calibri"/>
              </a:rPr>
              <a:t>, including </a:t>
            </a:r>
            <a:r>
              <a:rPr lang="en-US" sz="1200" b="0" i="0" u="sng" strike="noStrike">
                <a:solidFill>
                  <a:schemeClr val="dk1"/>
                </a:solidFill>
                <a:latin typeface="Calibri"/>
                <a:ea typeface="Calibri"/>
                <a:cs typeface="Calibri"/>
                <a:sym typeface="Calibri"/>
                <a:hlinkClick r:id="rId7"/>
              </a:rPr>
              <a:t>humans</a:t>
            </a:r>
            <a:r>
              <a:rPr lang="en-US" sz="1200" b="0" i="0">
                <a:solidFill>
                  <a:schemeClr val="dk1"/>
                </a:solidFill>
                <a:latin typeface="Calibri"/>
                <a:ea typeface="Calibri"/>
                <a:cs typeface="Calibri"/>
                <a:sym typeface="Calibri"/>
              </a:rPr>
              <a:t>. It is due to absence or defect of </a:t>
            </a:r>
            <a:r>
              <a:rPr lang="en-US" sz="1200" b="0" i="0" u="sng" strike="noStrike">
                <a:solidFill>
                  <a:schemeClr val="dk1"/>
                </a:solidFill>
                <a:latin typeface="Calibri"/>
                <a:ea typeface="Calibri"/>
                <a:cs typeface="Calibri"/>
                <a:sym typeface="Calibri"/>
                <a:hlinkClick r:id="rId8"/>
              </a:rPr>
              <a:t>tyrosinase</a:t>
            </a:r>
            <a:r>
              <a:rPr lang="en-US" sz="1200" b="0" i="0">
                <a:solidFill>
                  <a:schemeClr val="dk1"/>
                </a:solidFill>
                <a:latin typeface="Calibri"/>
                <a:ea typeface="Calibri"/>
                <a:cs typeface="Calibri"/>
                <a:sym typeface="Calibri"/>
              </a:rPr>
              <a:t>, a copper-containing enzyme involved in the production of </a:t>
            </a:r>
            <a:r>
              <a:rPr lang="en-US" sz="1200" b="0" i="0" u="sng" strike="noStrike">
                <a:solidFill>
                  <a:schemeClr val="dk1"/>
                </a:solidFill>
                <a:latin typeface="Calibri"/>
                <a:ea typeface="Calibri"/>
                <a:cs typeface="Calibri"/>
                <a:sym typeface="Calibri"/>
                <a:hlinkClick r:id="rId9"/>
              </a:rPr>
              <a:t>melanin</a:t>
            </a:r>
            <a:r>
              <a:rPr lang="en-US" sz="1200" b="0" i="0">
                <a:solidFill>
                  <a:schemeClr val="dk1"/>
                </a:solidFill>
                <a:latin typeface="Calibri"/>
                <a:ea typeface="Calibri"/>
                <a:cs typeface="Calibri"/>
                <a:sym typeface="Calibri"/>
              </a:rPr>
              <a:t>. It is the opposite of </a:t>
            </a:r>
            <a:r>
              <a:rPr lang="en-US" sz="1200" b="0" i="0" u="sng" strike="noStrike">
                <a:solidFill>
                  <a:schemeClr val="dk1"/>
                </a:solidFill>
                <a:latin typeface="Calibri"/>
                <a:ea typeface="Calibri"/>
                <a:cs typeface="Calibri"/>
                <a:sym typeface="Calibri"/>
                <a:hlinkClick r:id="rId10"/>
              </a:rPr>
              <a:t>melanism</a:t>
            </a:r>
            <a:r>
              <a:rPr lang="en-US" sz="1200" b="0" i="0">
                <a:solidFill>
                  <a:schemeClr val="dk1"/>
                </a:solidFill>
                <a:latin typeface="Calibri"/>
                <a:ea typeface="Calibri"/>
                <a:cs typeface="Calibri"/>
                <a:sym typeface="Calibri"/>
              </a:rPr>
              <a:t>. </a:t>
            </a:r>
            <a:endParaRPr/>
          </a:p>
        </p:txBody>
      </p:sp>
      <p:sp>
        <p:nvSpPr>
          <p:cNvPr id="267" name="Google Shape;267;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 name="Google Shape;62;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8" name="Google Shape;358;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2" name="Google Shape;372;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8" name="Google Shape;378;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5" name="Google Shape;385;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p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2" name="Google Shape;402;p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8" name="Google Shape;408;p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 name="Google Shape;68;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3" name="Google Shape;423;p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9" name="Google Shape;429;p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8" name="Google Shape;438;p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9" name="Google Shape;449;p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7" name="Google Shape;457;p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4" name="Google Shape;464;p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1" name="Google Shape;471;p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4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8" name="Google Shape;478;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Frizzle x smooth = 50% of each type in chicks so a frizzle must be heterozygous</a:t>
            </a:r>
            <a:endParaRPr/>
          </a:p>
          <a:p>
            <a:pPr marL="0" lvl="0" indent="0" algn="l" rtl="0">
              <a:spcBef>
                <a:spcPts val="0"/>
              </a:spcBef>
              <a:spcAft>
                <a:spcPts val="0"/>
              </a:spcAft>
              <a:buNone/>
            </a:pPr>
            <a:r>
              <a:rPr lang="en-US"/>
              <a:t>The frizzle allele must be recessive, otherwise the heterozygotes would die</a:t>
            </a:r>
            <a:endParaRPr/>
          </a:p>
        </p:txBody>
      </p:sp>
      <p:sp>
        <p:nvSpPr>
          <p:cNvPr id="479" name="Google Shape;479;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2" name="Google Shape;492;p4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 name="Google Shape;76;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8" name="Google Shape;498;p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5" name="Google Shape;505;p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 name="Google Shape;84;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p:nvPr/>
        </p:nvSpPr>
        <p:spPr>
          <a:xfrm>
            <a:off x="0" y="789677"/>
            <a:ext cx="9144000" cy="7091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6CB255"/>
              </a:buClr>
              <a:buSzPts val="3500"/>
              <a:buFont typeface="Arial Black"/>
              <a:buNone/>
            </a:pPr>
            <a:r>
              <a:rPr lang="en-US" sz="3500" b="0" i="0" u="none" strike="noStrike" cap="none">
                <a:solidFill>
                  <a:srgbClr val="6CB255"/>
                </a:solidFill>
                <a:latin typeface="Arial Black"/>
                <a:ea typeface="Arial Black"/>
                <a:cs typeface="Arial Black"/>
                <a:sym typeface="Arial Black"/>
              </a:rPr>
              <a:t>COLLEGE PHYSICS</a:t>
            </a:r>
            <a:endParaRPr/>
          </a:p>
          <a:p>
            <a:pPr marL="0" marR="0" lvl="0" indent="0" algn="ctr" rtl="0">
              <a:spcBef>
                <a:spcPts val="0"/>
              </a:spcBef>
              <a:spcAft>
                <a:spcPts val="0"/>
              </a:spcAft>
              <a:buClr>
                <a:srgbClr val="6CB255"/>
              </a:buClr>
              <a:buSzPts val="1800"/>
              <a:buFont typeface="Arial Black"/>
              <a:buNone/>
            </a:pPr>
            <a:endParaRPr sz="1800" b="0" i="0" u="none" strike="noStrike" cap="none">
              <a:solidFill>
                <a:srgbClr val="EAF1DD"/>
              </a:solidFill>
              <a:latin typeface="Arial"/>
              <a:ea typeface="Arial"/>
              <a:cs typeface="Arial"/>
              <a:sym typeface="Arial"/>
            </a:endParaRPr>
          </a:p>
          <a:p>
            <a:pPr marL="0" marR="0" lvl="0" indent="0" algn="ctr" rtl="0">
              <a:spcBef>
                <a:spcPts val="0"/>
              </a:spcBef>
              <a:spcAft>
                <a:spcPts val="0"/>
              </a:spcAft>
              <a:buClr>
                <a:srgbClr val="212F62"/>
              </a:buClr>
              <a:buSzPts val="2000"/>
              <a:buFont typeface="Arial"/>
              <a:buNone/>
            </a:pPr>
            <a:r>
              <a:rPr lang="en-US" sz="2000" b="1" i="0" u="none" strike="noStrike" cap="none">
                <a:solidFill>
                  <a:srgbClr val="212F62"/>
                </a:solidFill>
                <a:latin typeface="Arial"/>
                <a:ea typeface="Arial"/>
                <a:cs typeface="Arial"/>
                <a:sym typeface="Arial"/>
              </a:rPr>
              <a:t>Chapter # Chapter Title</a:t>
            </a:r>
            <a:endParaRPr/>
          </a:p>
          <a:p>
            <a:pPr marL="0" marR="0" lvl="0" indent="0" algn="ctr" rtl="0">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PowerPoint Image Slideshow</a:t>
            </a:r>
            <a:endParaRPr/>
          </a:p>
        </p:txBody>
      </p:sp>
      <p:pic>
        <p:nvPicPr>
          <p:cNvPr id="19" name="Google Shape;19;p2" descr="medium_covers_Page_2.png"/>
          <p:cNvPicPr preferRelativeResize="0"/>
          <p:nvPr/>
        </p:nvPicPr>
        <p:blipFill rotWithShape="1">
          <a:blip r:embed="rId2">
            <a:alphaModFix/>
          </a:blip>
          <a:srcRect/>
          <a:stretch/>
        </p:blipFill>
        <p:spPr>
          <a:xfrm>
            <a:off x="3562758" y="2517424"/>
            <a:ext cx="2010682" cy="2603836"/>
          </a:xfrm>
          <a:prstGeom prst="rect">
            <a:avLst/>
          </a:prstGeom>
          <a:noFill/>
          <a:ln>
            <a:noFill/>
          </a:ln>
          <a:effectLst>
            <a:reflection stA="52000" endA="300" endPos="35000" sy="-100000" algn="bl" rotWithShape="0"/>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spTree>
      <p:nvGrpSpPr>
        <p:cNvPr id="1" name="Shape 20"/>
        <p:cNvGrpSpPr/>
        <p:nvPr/>
      </p:nvGrpSpPr>
      <p:grpSpPr>
        <a:xfrm>
          <a:off x="0" y="0"/>
          <a:ext cx="0" cy="0"/>
          <a:chOff x="0" y="0"/>
          <a:chExt cx="0" cy="0"/>
        </a:xfrm>
      </p:grpSpPr>
      <p:sp>
        <p:nvSpPr>
          <p:cNvPr id="21" name="Google Shape;21;p3"/>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sldNum" idx="12"/>
          </p:nvPr>
        </p:nvSpPr>
        <p:spPr>
          <a:xfrm rot="-5400000">
            <a:off x="8044814" y="683895"/>
            <a:ext cx="131572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p3"/>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6CB2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
          <p:cNvSpPr>
            <a:spLocks noGrp="1"/>
          </p:cNvSpPr>
          <p:nvPr>
            <p:ph type="pic" idx="2"/>
          </p:nvPr>
        </p:nvSpPr>
        <p:spPr>
          <a:xfrm>
            <a:off x="457199" y="1122386"/>
            <a:ext cx="8062913" cy="3500071"/>
          </a:xfrm>
          <a:prstGeom prst="rect">
            <a:avLst/>
          </a:prstGeom>
          <a:noFill/>
          <a:ln>
            <a:noFill/>
          </a:ln>
        </p:spPr>
        <p:txBody>
          <a:bodyPr spcFirstLastPara="1" wrap="square" lIns="91425" tIns="45700" rIns="91425" bIns="45700" anchor="t" anchorCtr="0">
            <a:noAutofit/>
          </a:bodyPr>
          <a:lstStyle>
            <a:lvl1pPr marR="0" lvl="0" algn="l" rtl="0">
              <a:spcBef>
                <a:spcPts val="400"/>
              </a:spcBef>
              <a:spcAft>
                <a:spcPts val="0"/>
              </a:spcAft>
              <a:buClr>
                <a:srgbClr val="6CB255"/>
              </a:buClr>
              <a:buSzPts val="2000"/>
              <a:buFont typeface="Arial"/>
              <a:buNone/>
              <a:defRPr sz="2000" b="0" i="0" u="none" strike="noStrike" cap="none">
                <a:solidFill>
                  <a:schemeClr val="dk1"/>
                </a:solidFill>
                <a:latin typeface="Arial"/>
                <a:ea typeface="Arial"/>
                <a:cs typeface="Arial"/>
                <a:sym typeface="Arial"/>
              </a:defRPr>
            </a:lvl1pPr>
            <a:lvl2pPr marR="0" lvl="1" algn="l" rtl="0">
              <a:spcBef>
                <a:spcPts val="600"/>
              </a:spcBef>
              <a:spcAft>
                <a:spcPts val="0"/>
              </a:spcAft>
              <a:buClr>
                <a:srgbClr val="6CB255"/>
              </a:buClr>
              <a:buSzPts val="2000"/>
              <a:buFont typeface="Arial"/>
              <a:buChar char="•"/>
              <a:defRPr sz="2000" b="0" i="0" u="none" strike="noStrike" cap="none">
                <a:solidFill>
                  <a:srgbClr val="000000"/>
                </a:solidFill>
                <a:latin typeface="Arial"/>
                <a:ea typeface="Arial"/>
                <a:cs typeface="Arial"/>
                <a:sym typeface="Arial"/>
              </a:defRPr>
            </a:lvl2pPr>
            <a:lvl3pPr marR="0" lvl="2"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3pPr>
            <a:lvl4pPr marR="0" lvl="3"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4pPr>
            <a:lvl5pPr marR="0" lvl="4"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5pPr>
            <a:lvl6pPr marR="0" lvl="5"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6" name="Google Shape;26;p3"/>
          <p:cNvSpPr txBox="1">
            <a:spLocks noGrp="1"/>
          </p:cNvSpPr>
          <p:nvPr>
            <p:ph type="body" idx="1"/>
          </p:nvPr>
        </p:nvSpPr>
        <p:spPr>
          <a:xfrm>
            <a:off x="457200" y="4843982"/>
            <a:ext cx="8062912" cy="1166382"/>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Clr>
                <a:srgbClr val="6CB255"/>
              </a:buClr>
              <a:buSzPts val="2000"/>
              <a:buNone/>
              <a:defRPr>
                <a:solidFill>
                  <a:srgbClr val="000000"/>
                </a:solidFill>
              </a:defRPr>
            </a:lvl1pPr>
            <a:lvl2pPr marL="914400" lvl="1" indent="-355600" algn="l">
              <a:spcBef>
                <a:spcPts val="600"/>
              </a:spcBef>
              <a:spcAft>
                <a:spcPts val="0"/>
              </a:spcAft>
              <a:buClr>
                <a:srgbClr val="6CB255"/>
              </a:buClr>
              <a:buSzPts val="2000"/>
              <a:buFont typeface="Arial Black"/>
              <a:buAutoNum type="alphaLcParenR"/>
              <a:defRPr>
                <a:solidFill>
                  <a:schemeClr val="dk1"/>
                </a:solidFill>
              </a:defRPr>
            </a:lvl2pPr>
            <a:lvl3pPr marL="1371600" lvl="2" indent="-342900" algn="l">
              <a:spcBef>
                <a:spcPts val="360"/>
              </a:spcBef>
              <a:spcAft>
                <a:spcPts val="0"/>
              </a:spcAft>
              <a:buClr>
                <a:srgbClr val="6CB255"/>
              </a:buClr>
              <a:buSzPts val="1800"/>
              <a:buFont typeface="Arial Black"/>
              <a:buAutoNum type="alphaLcParenR"/>
              <a:defRPr>
                <a:solidFill>
                  <a:schemeClr val="dk1"/>
                </a:solidFill>
              </a:defRPr>
            </a:lvl3pPr>
            <a:lvl4pPr marL="1828800" lvl="3" indent="-342900" algn="l">
              <a:spcBef>
                <a:spcPts val="360"/>
              </a:spcBef>
              <a:spcAft>
                <a:spcPts val="0"/>
              </a:spcAft>
              <a:buClr>
                <a:srgbClr val="6CB255"/>
              </a:buClr>
              <a:buSzPts val="1800"/>
              <a:buFont typeface="Arial Black"/>
              <a:buAutoNum type="alphaLcParenR"/>
              <a:defRPr>
                <a:solidFill>
                  <a:schemeClr val="dk1"/>
                </a:solidFill>
              </a:defRPr>
            </a:lvl4pPr>
            <a:lvl5pPr marL="2286000" lvl="4" indent="-342900" algn="l">
              <a:spcBef>
                <a:spcPts val="360"/>
              </a:spcBef>
              <a:spcAft>
                <a:spcPts val="0"/>
              </a:spcAft>
              <a:buClr>
                <a:srgbClr val="6CB255"/>
              </a:buClr>
              <a:buSzPts val="1800"/>
              <a:buFont typeface="Arial Black"/>
              <a:buAutoNum type="alphaLcParenR"/>
              <a:defRPr>
                <a:solidFill>
                  <a:schemeClr val="dk1"/>
                </a:solidFill>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p:spTree>
      <p:nvGrpSpPr>
        <p:cNvPr id="1" name="Shape 27"/>
        <p:cNvGrpSpPr/>
        <p:nvPr/>
      </p:nvGrpSpPr>
      <p:grpSpPr>
        <a:xfrm>
          <a:off x="0" y="0"/>
          <a:ext cx="0" cy="0"/>
          <a:chOff x="0" y="0"/>
          <a:chExt cx="0" cy="0"/>
        </a:xfrm>
      </p:grpSpPr>
      <p:sp>
        <p:nvSpPr>
          <p:cNvPr id="28" name="Google Shape;28;p4"/>
          <p:cNvSpPr txBox="1">
            <a:spLocks noGrp="1"/>
          </p:cNvSpPr>
          <p:nvPr>
            <p:ph type="body" idx="1"/>
          </p:nvPr>
        </p:nvSpPr>
        <p:spPr>
          <a:xfrm>
            <a:off x="3575050" y="1600200"/>
            <a:ext cx="5111750" cy="4480560"/>
          </a:xfrm>
          <a:prstGeom prst="rect">
            <a:avLst/>
          </a:prstGeom>
          <a:noFill/>
          <a:ln>
            <a:noFill/>
          </a:ln>
        </p:spPr>
        <p:txBody>
          <a:bodyPr spcFirstLastPara="1" wrap="square" lIns="91425" tIns="45700" rIns="91425" bIns="45700" anchor="t" anchorCtr="0">
            <a:noAutofit/>
          </a:bodyPr>
          <a:lstStyle>
            <a:lvl1pPr marL="457200" lvl="0" indent="-228600" algn="l">
              <a:spcBef>
                <a:spcPts val="640"/>
              </a:spcBef>
              <a:spcAft>
                <a:spcPts val="0"/>
              </a:spcAft>
              <a:buSzPts val="3200"/>
              <a:buNone/>
              <a:defRPr sz="3200"/>
            </a:lvl1pPr>
            <a:lvl2pPr marL="914400" lvl="1" indent="-406400" algn="l">
              <a:spcBef>
                <a:spcPts val="600"/>
              </a:spcBef>
              <a:spcAft>
                <a:spcPts val="0"/>
              </a:spcAft>
              <a:buSzPts val="2800"/>
              <a:buFont typeface="Arial Black"/>
              <a:buAutoNum type="alphaLcParenR"/>
              <a:defRPr sz="2800"/>
            </a:lvl2pPr>
            <a:lvl3pPr marL="1371600" lvl="2" indent="-381000" algn="l">
              <a:spcBef>
                <a:spcPts val="480"/>
              </a:spcBef>
              <a:spcAft>
                <a:spcPts val="0"/>
              </a:spcAft>
              <a:buSzPts val="2400"/>
              <a:buFont typeface="Arial Black"/>
              <a:buAutoNum type="alphaLcParenR"/>
              <a:defRPr sz="2400"/>
            </a:lvl3pPr>
            <a:lvl4pPr marL="1828800" lvl="3" indent="-355600" algn="l">
              <a:spcBef>
                <a:spcPts val="400"/>
              </a:spcBef>
              <a:spcAft>
                <a:spcPts val="0"/>
              </a:spcAft>
              <a:buSzPts val="2000"/>
              <a:buFont typeface="Arial Black"/>
              <a:buAutoNum type="alphaLcParenR"/>
              <a:defRPr sz="2000"/>
            </a:lvl4pPr>
            <a:lvl5pPr marL="2286000" lvl="4" indent="-355600" algn="l">
              <a:spcBef>
                <a:spcPts val="400"/>
              </a:spcBef>
              <a:spcAft>
                <a:spcPts val="0"/>
              </a:spcAft>
              <a:buSzPts val="2000"/>
              <a:buFont typeface="Arial Black"/>
              <a:buAutoNum type="alphaLcParenR"/>
              <a:defRPr sz="2000"/>
            </a:lvl5pPr>
            <a:lvl6pPr marL="2743200" lvl="5" indent="-355600" algn="l">
              <a:spcBef>
                <a:spcPts val="400"/>
              </a:spcBef>
              <a:spcAft>
                <a:spcPts val="0"/>
              </a:spcAft>
              <a:buSzPts val="2000"/>
              <a:buChar char="•"/>
              <a:defRPr sz="2000"/>
            </a:lvl6pPr>
            <a:lvl7pPr marL="3200400" lvl="6" indent="-355600" algn="l">
              <a:spcBef>
                <a:spcPts val="400"/>
              </a:spcBef>
              <a:spcAft>
                <a:spcPts val="0"/>
              </a:spcAft>
              <a:buSzPts val="2000"/>
              <a:buChar char="•"/>
              <a:defRPr sz="2000"/>
            </a:lvl7pPr>
            <a:lvl8pPr marL="3657600" lvl="7" indent="-355600" algn="l">
              <a:spcBef>
                <a:spcPts val="400"/>
              </a:spcBef>
              <a:spcAft>
                <a:spcPts val="0"/>
              </a:spcAft>
              <a:buSzPts val="2000"/>
              <a:buChar char="•"/>
              <a:defRPr sz="2000"/>
            </a:lvl8pPr>
            <a:lvl9pPr marL="4114800" lvl="8" indent="-355600" algn="l">
              <a:spcBef>
                <a:spcPts val="400"/>
              </a:spcBef>
              <a:spcAft>
                <a:spcPts val="0"/>
              </a:spcAft>
              <a:buSzPts val="2000"/>
              <a:buChar char="•"/>
              <a:defRPr sz="2000"/>
            </a:lvl9pPr>
          </a:lstStyle>
          <a:p>
            <a:endParaRPr/>
          </a:p>
        </p:txBody>
      </p:sp>
      <p:sp>
        <p:nvSpPr>
          <p:cNvPr id="29" name="Google Shape;29;p4"/>
          <p:cNvSpPr txBox="1">
            <a:spLocks noGrp="1"/>
          </p:cNvSpPr>
          <p:nvPr>
            <p:ph type="body" idx="2"/>
          </p:nvPr>
        </p:nvSpPr>
        <p:spPr>
          <a:xfrm>
            <a:off x="457200" y="1600200"/>
            <a:ext cx="3008313" cy="4480560"/>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SzPts val="1600"/>
              <a:buNone/>
              <a:defRPr sz="1600"/>
            </a:lvl1pPr>
            <a:lvl2pPr marL="914400" lvl="1" indent="-228600" algn="l">
              <a:spcBef>
                <a:spcPts val="60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30" name="Google Shape;30;p4"/>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rot="-5400000">
            <a:off x="8044814" y="683895"/>
            <a:ext cx="131572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3" name="Google Shape;33;p4"/>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6CB2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wo Content">
  <p:cSld name="Two Content">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6CB2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sldNum" idx="12"/>
          </p:nvPr>
        </p:nvSpPr>
        <p:spPr>
          <a:xfrm rot="-5400000">
            <a:off x="8044814" y="683895"/>
            <a:ext cx="131572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9" name="Google Shape;39;p5"/>
          <p:cNvSpPr>
            <a:spLocks noGrp="1"/>
          </p:cNvSpPr>
          <p:nvPr>
            <p:ph type="pic" idx="2"/>
          </p:nvPr>
        </p:nvSpPr>
        <p:spPr>
          <a:xfrm>
            <a:off x="457199" y="1107618"/>
            <a:ext cx="4031619" cy="4607689"/>
          </a:xfrm>
          <a:prstGeom prst="rect">
            <a:avLst/>
          </a:prstGeom>
          <a:noFill/>
          <a:ln>
            <a:noFill/>
          </a:ln>
        </p:spPr>
        <p:txBody>
          <a:bodyPr spcFirstLastPara="1" wrap="square" lIns="91425" tIns="45700" rIns="91425" bIns="45700" anchor="t" anchorCtr="0">
            <a:noAutofit/>
          </a:bodyPr>
          <a:lstStyle>
            <a:lvl1pPr marR="0" lvl="0" algn="l" rtl="0">
              <a:spcBef>
                <a:spcPts val="400"/>
              </a:spcBef>
              <a:spcAft>
                <a:spcPts val="0"/>
              </a:spcAft>
              <a:buClr>
                <a:srgbClr val="6CB255"/>
              </a:buClr>
              <a:buSzPts val="2000"/>
              <a:buFont typeface="Arial"/>
              <a:buNone/>
              <a:defRPr sz="2000" b="0" i="0" u="none" strike="noStrike" cap="none">
                <a:solidFill>
                  <a:schemeClr val="dk1"/>
                </a:solidFill>
                <a:latin typeface="Arial"/>
                <a:ea typeface="Arial"/>
                <a:cs typeface="Arial"/>
                <a:sym typeface="Arial"/>
              </a:defRPr>
            </a:lvl1pPr>
            <a:lvl2pPr marR="0" lvl="1" algn="l" rtl="0">
              <a:spcBef>
                <a:spcPts val="600"/>
              </a:spcBef>
              <a:spcAft>
                <a:spcPts val="0"/>
              </a:spcAft>
              <a:buClr>
                <a:srgbClr val="6CB255"/>
              </a:buClr>
              <a:buSzPts val="2000"/>
              <a:buFont typeface="Arial"/>
              <a:buChar char="•"/>
              <a:defRPr sz="2000" b="0" i="0" u="none" strike="noStrike" cap="none">
                <a:solidFill>
                  <a:srgbClr val="000000"/>
                </a:solidFill>
                <a:latin typeface="Arial"/>
                <a:ea typeface="Arial"/>
                <a:cs typeface="Arial"/>
                <a:sym typeface="Arial"/>
              </a:defRPr>
            </a:lvl2pPr>
            <a:lvl3pPr marR="0" lvl="2"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3pPr>
            <a:lvl4pPr marR="0" lvl="3"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4pPr>
            <a:lvl5pPr marR="0" lvl="4"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5pPr>
            <a:lvl6pPr marR="0" lvl="5"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0" name="Google Shape;40;p5"/>
          <p:cNvSpPr txBox="1">
            <a:spLocks noGrp="1"/>
          </p:cNvSpPr>
          <p:nvPr>
            <p:ph type="body" idx="1"/>
          </p:nvPr>
        </p:nvSpPr>
        <p:spPr>
          <a:xfrm>
            <a:off x="4606925" y="1107618"/>
            <a:ext cx="3913188" cy="4607382"/>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Clr>
                <a:srgbClr val="6CB255"/>
              </a:buClr>
              <a:buSzPts val="2000"/>
              <a:buNone/>
              <a:defRPr>
                <a:solidFill>
                  <a:srgbClr val="212F62"/>
                </a:solidFill>
              </a:defRPr>
            </a:lvl1pPr>
            <a:lvl2pPr marL="914400" lvl="1" indent="-355600" algn="l">
              <a:spcBef>
                <a:spcPts val="600"/>
              </a:spcBef>
              <a:spcAft>
                <a:spcPts val="0"/>
              </a:spcAft>
              <a:buClr>
                <a:srgbClr val="6CB255"/>
              </a:buClr>
              <a:buSzPts val="2000"/>
              <a:buFont typeface="Arial Black"/>
              <a:buAutoNum type="alphaLcParenR"/>
              <a:defRPr>
                <a:solidFill>
                  <a:schemeClr val="dk1"/>
                </a:solidFill>
              </a:defRPr>
            </a:lvl2pPr>
            <a:lvl3pPr marL="1371600" lvl="2" indent="-342900" algn="l">
              <a:spcBef>
                <a:spcPts val="360"/>
              </a:spcBef>
              <a:spcAft>
                <a:spcPts val="0"/>
              </a:spcAft>
              <a:buClr>
                <a:srgbClr val="6CB255"/>
              </a:buClr>
              <a:buSzPts val="1800"/>
              <a:buFont typeface="Arial Black"/>
              <a:buAutoNum type="alphaLcParenR"/>
              <a:defRPr>
                <a:solidFill>
                  <a:schemeClr val="dk1"/>
                </a:solidFill>
              </a:defRPr>
            </a:lvl3pPr>
            <a:lvl4pPr marL="1828800" lvl="3" indent="-342900" algn="l">
              <a:spcBef>
                <a:spcPts val="360"/>
              </a:spcBef>
              <a:spcAft>
                <a:spcPts val="0"/>
              </a:spcAft>
              <a:buClr>
                <a:srgbClr val="6CB255"/>
              </a:buClr>
              <a:buSzPts val="1800"/>
              <a:buFont typeface="Arial Black"/>
              <a:buAutoNum type="alphaLcParenR"/>
              <a:defRPr>
                <a:solidFill>
                  <a:schemeClr val="dk1"/>
                </a:solidFill>
              </a:defRPr>
            </a:lvl4pPr>
            <a:lvl5pPr marL="2286000" lvl="4" indent="-342900" algn="l">
              <a:spcBef>
                <a:spcPts val="360"/>
              </a:spcBef>
              <a:spcAft>
                <a:spcPts val="0"/>
              </a:spcAft>
              <a:buClr>
                <a:srgbClr val="6CB255"/>
              </a:buClr>
              <a:buSzPts val="1800"/>
              <a:buFont typeface="Arial Black"/>
              <a:buAutoNum type="alphaLcParenR"/>
              <a:defRPr>
                <a:solidFill>
                  <a:schemeClr val="dk1"/>
                </a:solidFill>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6">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6CB255"/>
              </a:buClr>
              <a:buSzPts val="2400"/>
              <a:buFont typeface="Arial Black"/>
              <a:buNone/>
              <a:defRPr sz="2400" b="0" i="0" u="none" strike="noStrike" cap="none">
                <a:solidFill>
                  <a:srgbClr val="6CB255"/>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00"/>
              </a:spcBef>
              <a:spcAft>
                <a:spcPts val="0"/>
              </a:spcAft>
              <a:buClr>
                <a:srgbClr val="6CB255"/>
              </a:buClr>
              <a:buSzPts val="2000"/>
              <a:buFont typeface="Arial"/>
              <a:buNone/>
              <a:defRPr sz="2000" b="0" i="0" u="none" strike="noStrike" cap="none">
                <a:solidFill>
                  <a:schemeClr val="dk1"/>
                </a:solidFill>
                <a:latin typeface="Arial"/>
                <a:ea typeface="Arial"/>
                <a:cs typeface="Arial"/>
                <a:sym typeface="Arial"/>
              </a:defRPr>
            </a:lvl1pPr>
            <a:lvl2pPr marL="914400" marR="0" lvl="1" indent="-355600" algn="l" rtl="0">
              <a:spcBef>
                <a:spcPts val="600"/>
              </a:spcBef>
              <a:spcAft>
                <a:spcPts val="0"/>
              </a:spcAft>
              <a:buClr>
                <a:srgbClr val="6CB255"/>
              </a:buClr>
              <a:buSzPts val="2000"/>
              <a:buFont typeface="Arial"/>
              <a:buChar char="•"/>
              <a:defRPr sz="2000" b="0" i="0" u="none" strike="noStrike" cap="none">
                <a:solidFill>
                  <a:srgbClr val="000000"/>
                </a:solidFill>
                <a:latin typeface="Arial"/>
                <a:ea typeface="Arial"/>
                <a:cs typeface="Arial"/>
                <a:sym typeface="Arial"/>
              </a:defRPr>
            </a:lvl2pPr>
            <a:lvl3pPr marL="1371600" marR="0" lvl="2" indent="-342900"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3pPr>
            <a:lvl4pPr marL="1828800" marR="0" lvl="3" indent="-342900"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30200"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marR="0" lvl="0" algn="l" rtl="0">
              <a:spcBef>
                <a:spcPts val="0"/>
              </a:spcBef>
              <a:spcAft>
                <a:spcPts val="0"/>
              </a:spcAft>
              <a:buSzPts val="1400"/>
              <a:buNone/>
              <a:defRPr sz="1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rot="-5400000">
            <a:off x="8044814" y="683895"/>
            <a:ext cx="1315721"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400" b="1" i="0" u="none" strike="noStrike" cap="none">
                <a:solidFill>
                  <a:srgbClr val="FFFFFF"/>
                </a:solidFill>
                <a:latin typeface="Arial"/>
                <a:ea typeface="Arial"/>
                <a:cs typeface="Arial"/>
                <a:sym typeface="Arial"/>
              </a:defRPr>
            </a:lvl1pPr>
            <a:lvl2pPr marL="0" marR="0" lvl="1" indent="0" algn="r" rtl="0">
              <a:spcBef>
                <a:spcPts val="0"/>
              </a:spcBef>
              <a:buNone/>
              <a:defRPr sz="2400" b="1" i="0" u="none" strike="noStrike" cap="none">
                <a:solidFill>
                  <a:srgbClr val="FFFFFF"/>
                </a:solidFill>
                <a:latin typeface="Arial"/>
                <a:ea typeface="Arial"/>
                <a:cs typeface="Arial"/>
                <a:sym typeface="Arial"/>
              </a:defRPr>
            </a:lvl2pPr>
            <a:lvl3pPr marL="0" marR="0" lvl="2" indent="0" algn="r" rtl="0">
              <a:spcBef>
                <a:spcPts val="0"/>
              </a:spcBef>
              <a:buNone/>
              <a:defRPr sz="2400" b="1" i="0" u="none" strike="noStrike" cap="none">
                <a:solidFill>
                  <a:srgbClr val="FFFFFF"/>
                </a:solidFill>
                <a:latin typeface="Arial"/>
                <a:ea typeface="Arial"/>
                <a:cs typeface="Arial"/>
                <a:sym typeface="Arial"/>
              </a:defRPr>
            </a:lvl3pPr>
            <a:lvl4pPr marL="0" marR="0" lvl="3" indent="0" algn="r" rtl="0">
              <a:spcBef>
                <a:spcPts val="0"/>
              </a:spcBef>
              <a:buNone/>
              <a:defRPr sz="2400" b="1" i="0" u="none" strike="noStrike" cap="none">
                <a:solidFill>
                  <a:srgbClr val="FFFFFF"/>
                </a:solidFill>
                <a:latin typeface="Arial"/>
                <a:ea typeface="Arial"/>
                <a:cs typeface="Arial"/>
                <a:sym typeface="Arial"/>
              </a:defRPr>
            </a:lvl4pPr>
            <a:lvl5pPr marL="0" marR="0" lvl="4" indent="0" algn="r" rtl="0">
              <a:spcBef>
                <a:spcPts val="0"/>
              </a:spcBef>
              <a:buNone/>
              <a:defRPr sz="2400" b="1" i="0" u="none" strike="noStrike" cap="none">
                <a:solidFill>
                  <a:srgbClr val="FFFFFF"/>
                </a:solidFill>
                <a:latin typeface="Arial"/>
                <a:ea typeface="Arial"/>
                <a:cs typeface="Arial"/>
                <a:sym typeface="Arial"/>
              </a:defRPr>
            </a:lvl5pPr>
            <a:lvl6pPr marL="0" marR="0" lvl="5" indent="0" algn="r" rtl="0">
              <a:spcBef>
                <a:spcPts val="0"/>
              </a:spcBef>
              <a:buNone/>
              <a:defRPr sz="2400" b="1" i="0" u="none" strike="noStrike" cap="none">
                <a:solidFill>
                  <a:srgbClr val="FFFFFF"/>
                </a:solidFill>
                <a:latin typeface="Arial"/>
                <a:ea typeface="Arial"/>
                <a:cs typeface="Arial"/>
                <a:sym typeface="Arial"/>
              </a:defRPr>
            </a:lvl6pPr>
            <a:lvl7pPr marL="0" marR="0" lvl="6" indent="0" algn="r" rtl="0">
              <a:spcBef>
                <a:spcPts val="0"/>
              </a:spcBef>
              <a:buNone/>
              <a:defRPr sz="2400" b="1" i="0" u="none" strike="noStrike" cap="none">
                <a:solidFill>
                  <a:srgbClr val="FFFFFF"/>
                </a:solidFill>
                <a:latin typeface="Arial"/>
                <a:ea typeface="Arial"/>
                <a:cs typeface="Arial"/>
                <a:sym typeface="Arial"/>
              </a:defRPr>
            </a:lvl7pPr>
            <a:lvl8pPr marL="0" marR="0" lvl="7" indent="0" algn="r" rtl="0">
              <a:spcBef>
                <a:spcPts val="0"/>
              </a:spcBef>
              <a:buNone/>
              <a:defRPr sz="2400" b="1" i="0" u="none" strike="noStrike" cap="none">
                <a:solidFill>
                  <a:srgbClr val="FFFFFF"/>
                </a:solidFill>
                <a:latin typeface="Arial"/>
                <a:ea typeface="Arial"/>
                <a:cs typeface="Arial"/>
                <a:sym typeface="Arial"/>
              </a:defRPr>
            </a:lvl8pPr>
            <a:lvl9pPr marL="0" marR="0" lvl="8" indent="0" algn="r" rtl="0">
              <a:spcBef>
                <a:spcPts val="0"/>
              </a:spcBef>
              <a:buNone/>
              <a:defRPr sz="2400" b="1"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creativecommons.org/licenses/by-nc-sa/4.0/"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44.jpg"/><Relationship Id="rId4" Type="http://schemas.openxmlformats.org/officeDocument/2006/relationships/image" Target="../media/image43.jp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44"/>
        <p:cNvGrpSpPr/>
        <p:nvPr/>
      </p:nvGrpSpPr>
      <p:grpSpPr>
        <a:xfrm>
          <a:off x="0" y="0"/>
          <a:ext cx="0" cy="0"/>
          <a:chOff x="0" y="0"/>
          <a:chExt cx="0" cy="0"/>
        </a:xfrm>
      </p:grpSpPr>
      <p:sp>
        <p:nvSpPr>
          <p:cNvPr id="45" name="Google Shape;45;p6"/>
          <p:cNvSpPr txBox="1"/>
          <p:nvPr/>
        </p:nvSpPr>
        <p:spPr>
          <a:xfrm>
            <a:off x="0" y="789677"/>
            <a:ext cx="9144000" cy="7091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6CB255"/>
              </a:buClr>
              <a:buSzPts val="3600"/>
              <a:buFont typeface="Arial Black"/>
              <a:buNone/>
            </a:pPr>
            <a:r>
              <a:rPr lang="en-US" sz="3600" b="0" i="0" u="none" strike="noStrike" cap="none">
                <a:solidFill>
                  <a:srgbClr val="6CB255"/>
                </a:solidFill>
                <a:latin typeface="Arial Black"/>
                <a:ea typeface="Arial Black"/>
                <a:cs typeface="Arial Black"/>
                <a:sym typeface="Arial Black"/>
              </a:rPr>
              <a:t>BIOLOGY 2E</a:t>
            </a:r>
            <a:endParaRPr/>
          </a:p>
          <a:p>
            <a:pPr marL="0" marR="0" lvl="0" indent="0" algn="ctr" rtl="0">
              <a:spcBef>
                <a:spcPts val="0"/>
              </a:spcBef>
              <a:spcAft>
                <a:spcPts val="0"/>
              </a:spcAft>
              <a:buClr>
                <a:srgbClr val="6CB255"/>
              </a:buClr>
              <a:buSzPts val="1800"/>
              <a:buFont typeface="Arial Black"/>
              <a:buNone/>
            </a:pPr>
            <a:endParaRPr sz="1800" b="0" i="0" u="none" strike="noStrike" cap="none">
              <a:solidFill>
                <a:srgbClr val="EAF1DD"/>
              </a:solidFill>
              <a:latin typeface="Arial"/>
              <a:ea typeface="Arial"/>
              <a:cs typeface="Arial"/>
              <a:sym typeface="Arial"/>
            </a:endParaRPr>
          </a:p>
          <a:p>
            <a:pPr marL="0" marR="0" lvl="0" indent="0" algn="ctr" rtl="0">
              <a:spcBef>
                <a:spcPts val="0"/>
              </a:spcBef>
              <a:spcAft>
                <a:spcPts val="0"/>
              </a:spcAft>
              <a:buClr>
                <a:srgbClr val="212F62"/>
              </a:buClr>
              <a:buSzPts val="2000"/>
              <a:buFont typeface="Arial"/>
              <a:buNone/>
            </a:pPr>
            <a:r>
              <a:rPr lang="en-US" sz="2000" b="1" i="0" u="none" strike="noStrike" cap="none">
                <a:solidFill>
                  <a:srgbClr val="212F62"/>
                </a:solidFill>
                <a:latin typeface="Arial"/>
                <a:ea typeface="Arial"/>
                <a:cs typeface="Arial"/>
                <a:sym typeface="Arial"/>
              </a:rPr>
              <a:t>Chapter 12 MENDEL’S EXPERIMENTS AND HEREDITY</a:t>
            </a:r>
            <a:endParaRPr/>
          </a:p>
        </p:txBody>
      </p:sp>
      <p:pic>
        <p:nvPicPr>
          <p:cNvPr id="46" name="Google Shape;46;p6"/>
          <p:cNvPicPr preferRelativeResize="0"/>
          <p:nvPr/>
        </p:nvPicPr>
        <p:blipFill rotWithShape="1">
          <a:blip r:embed="rId3">
            <a:alphaModFix/>
          </a:blip>
          <a:srcRect l="67719" t="27325" r="-701" b="8100"/>
          <a:stretch/>
        </p:blipFill>
        <p:spPr>
          <a:xfrm>
            <a:off x="3064042" y="2502569"/>
            <a:ext cx="3015916" cy="3609474"/>
          </a:xfrm>
          <a:prstGeom prst="rect">
            <a:avLst/>
          </a:prstGeom>
          <a:noFill/>
          <a:ln>
            <a:noFill/>
          </a:ln>
        </p:spPr>
      </p:pic>
      <p:pic>
        <p:nvPicPr>
          <p:cNvPr id="47" name="Google Shape;47;p6" descr="OSX-Horiz-TM-RGB-2015.eps"/>
          <p:cNvPicPr preferRelativeResize="0"/>
          <p:nvPr/>
        </p:nvPicPr>
        <p:blipFill rotWithShape="1">
          <a:blip r:embed="rId4">
            <a:alphaModFix/>
          </a:blip>
          <a:srcRect/>
          <a:stretch/>
        </p:blipFill>
        <p:spPr>
          <a:xfrm>
            <a:off x="6705600" y="5878757"/>
            <a:ext cx="2034556" cy="466571"/>
          </a:xfrm>
          <a:prstGeom prst="rect">
            <a:avLst/>
          </a:prstGeom>
          <a:noFill/>
          <a:ln>
            <a:noFill/>
          </a:ln>
        </p:spPr>
      </p:pic>
      <p:sp>
        <p:nvSpPr>
          <p:cNvPr id="48" name="Google Shape;48;p6"/>
          <p:cNvSpPr txBox="1"/>
          <p:nvPr/>
        </p:nvSpPr>
        <p:spPr>
          <a:xfrm>
            <a:off x="257174" y="5661919"/>
            <a:ext cx="1957388" cy="90024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50" b="0" i="0" u="none" strike="noStrike" cap="none">
                <a:solidFill>
                  <a:schemeClr val="dk1"/>
                </a:solidFill>
                <a:latin typeface="Arial"/>
                <a:ea typeface="Arial"/>
                <a:cs typeface="Arial"/>
                <a:sym typeface="Arial"/>
              </a:rPr>
              <a:t>This work is licensed under a </a:t>
            </a:r>
            <a:r>
              <a:rPr lang="en-US" sz="1050" b="0" i="0" u="sng" strike="noStrike" cap="none">
                <a:solidFill>
                  <a:schemeClr val="dk1"/>
                </a:solidFill>
                <a:latin typeface="Arial"/>
                <a:ea typeface="Arial"/>
                <a:cs typeface="Arial"/>
                <a:sym typeface="Arial"/>
                <a:hlinkClick r:id="rId5"/>
              </a:rPr>
              <a:t>Creative Commons Attribution-NonCommercial-ShareAlike 4.0 International License</a:t>
            </a:r>
            <a:r>
              <a:rPr lang="en-US" sz="1050" b="0" i="0" u="none" strike="noStrike" cap="none">
                <a:solidFill>
                  <a:schemeClr val="dk1"/>
                </a:solidFill>
                <a:latin typeface="Arial"/>
                <a:ea typeface="Arial"/>
                <a:cs typeface="Arial"/>
                <a:sym typeface="Arial"/>
              </a:rPr>
              <a:t>.</a:t>
            </a:r>
            <a:endParaRPr/>
          </a:p>
        </p:txBody>
      </p:sp>
      <p:pic>
        <p:nvPicPr>
          <p:cNvPr id="49" name="Google Shape;49;p6"/>
          <p:cNvPicPr preferRelativeResize="0"/>
          <p:nvPr/>
        </p:nvPicPr>
        <p:blipFill rotWithShape="1">
          <a:blip r:embed="rId6">
            <a:alphaModFix/>
          </a:blip>
          <a:srcRect/>
          <a:stretch/>
        </p:blipFill>
        <p:spPr>
          <a:xfrm>
            <a:off x="314326" y="5089207"/>
            <a:ext cx="1257300" cy="44005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5"/>
          <p:cNvSpPr txBox="1">
            <a:spLocks noGrp="1"/>
          </p:cNvSpPr>
          <p:nvPr>
            <p:ph type="title"/>
          </p:nvPr>
        </p:nvSpPr>
        <p:spPr>
          <a:xfrm>
            <a:off x="457200" y="241327"/>
            <a:ext cx="8062912" cy="44172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CONCLUSIONS FROM MONOHYBRID CROSSES:</a:t>
            </a:r>
            <a:endParaRPr/>
          </a:p>
        </p:txBody>
      </p:sp>
      <p:sp>
        <p:nvSpPr>
          <p:cNvPr id="133" name="Google Shape;133;p15"/>
          <p:cNvSpPr txBox="1">
            <a:spLocks noGrp="1"/>
          </p:cNvSpPr>
          <p:nvPr>
            <p:ph type="body" idx="1"/>
          </p:nvPr>
        </p:nvSpPr>
        <p:spPr>
          <a:xfrm>
            <a:off x="457200" y="1287204"/>
            <a:ext cx="3849329" cy="5327317"/>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Clr>
                <a:srgbClr val="000000"/>
              </a:buClr>
              <a:buSzPts val="2000"/>
              <a:buFont typeface="Arial Black"/>
              <a:buAutoNum type="arabicPeriod"/>
            </a:pPr>
            <a:r>
              <a:rPr lang="en-US"/>
              <a:t>Blending inheritance was </a:t>
            </a:r>
            <a:r>
              <a:rPr lang="en-US" u="sng"/>
              <a:t>not</a:t>
            </a:r>
            <a:r>
              <a:rPr lang="en-US"/>
              <a:t> possible</a:t>
            </a:r>
            <a:endParaRPr/>
          </a:p>
          <a:p>
            <a:pPr marL="0" lvl="0" indent="0" algn="l" rtl="0">
              <a:spcBef>
                <a:spcPts val="1000"/>
              </a:spcBef>
              <a:spcAft>
                <a:spcPts val="0"/>
              </a:spcAft>
              <a:buClr>
                <a:srgbClr val="6CB255"/>
              </a:buClr>
              <a:buSzPts val="2000"/>
              <a:buNone/>
            </a:pPr>
            <a:endParaRPr/>
          </a:p>
        </p:txBody>
      </p:sp>
      <p:pic>
        <p:nvPicPr>
          <p:cNvPr id="134" name="Google Shape;134;p15"/>
          <p:cNvPicPr preferRelativeResize="0"/>
          <p:nvPr/>
        </p:nvPicPr>
        <p:blipFill rotWithShape="1">
          <a:blip r:embed="rId3">
            <a:alphaModFix/>
          </a:blip>
          <a:srcRect l="-593" t="9115" r="35887"/>
          <a:stretch/>
        </p:blipFill>
        <p:spPr>
          <a:xfrm>
            <a:off x="3637475" y="1120877"/>
            <a:ext cx="5049325" cy="513081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6"/>
          <p:cNvSpPr txBox="1">
            <a:spLocks noGrp="1"/>
          </p:cNvSpPr>
          <p:nvPr>
            <p:ph type="title"/>
          </p:nvPr>
        </p:nvSpPr>
        <p:spPr>
          <a:xfrm>
            <a:off x="457200" y="241327"/>
            <a:ext cx="8062912" cy="44172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CONCLUSIONS FROM MONOHYBRID CROSSES:</a:t>
            </a:r>
            <a:endParaRPr/>
          </a:p>
        </p:txBody>
      </p:sp>
      <p:sp>
        <p:nvSpPr>
          <p:cNvPr id="140" name="Google Shape;140;p16"/>
          <p:cNvSpPr txBox="1">
            <a:spLocks noGrp="1"/>
          </p:cNvSpPr>
          <p:nvPr>
            <p:ph type="body" idx="1"/>
          </p:nvPr>
        </p:nvSpPr>
        <p:spPr>
          <a:xfrm>
            <a:off x="457200" y="1287204"/>
            <a:ext cx="8062912" cy="5327317"/>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Clr>
                <a:schemeClr val="dk1"/>
              </a:buClr>
              <a:buSzPts val="2000"/>
              <a:buFont typeface="Arial Black"/>
              <a:buAutoNum type="arabicPeriod" startAt="2"/>
            </a:pPr>
            <a:r>
              <a:rPr lang="en-US" b="1">
                <a:solidFill>
                  <a:schemeClr val="dk1"/>
                </a:solidFill>
              </a:rPr>
              <a:t>Particulate inheritance </a:t>
            </a:r>
            <a:r>
              <a:rPr lang="en-US">
                <a:solidFill>
                  <a:schemeClr val="dk1"/>
                </a:solidFill>
              </a:rPr>
              <a:t>most likely</a:t>
            </a:r>
            <a:endParaRPr/>
          </a:p>
          <a:p>
            <a:pPr marL="1074420" lvl="1" indent="-342900" algn="l" rtl="0">
              <a:spcBef>
                <a:spcPts val="1000"/>
              </a:spcBef>
              <a:spcAft>
                <a:spcPts val="0"/>
              </a:spcAft>
              <a:buClr>
                <a:schemeClr val="dk1"/>
              </a:buClr>
              <a:buSzPts val="2000"/>
              <a:buFont typeface="Arial"/>
              <a:buChar char="•"/>
            </a:pPr>
            <a:r>
              <a:rPr lang="en-US"/>
              <a:t>Offspring inherit discrete ‘particle’ from each parent</a:t>
            </a:r>
            <a:endParaRPr/>
          </a:p>
          <a:p>
            <a:pPr marL="1600200" lvl="2" indent="-342900" algn="l" rtl="0">
              <a:spcBef>
                <a:spcPts val="360"/>
              </a:spcBef>
              <a:spcAft>
                <a:spcPts val="0"/>
              </a:spcAft>
              <a:buClr>
                <a:schemeClr val="dk1"/>
              </a:buClr>
              <a:buSzPts val="1800"/>
              <a:buFont typeface="Arial"/>
              <a:buChar char="•"/>
            </a:pPr>
            <a:r>
              <a:rPr lang="en-US" b="1">
                <a:solidFill>
                  <a:schemeClr val="dk1"/>
                </a:solidFill>
              </a:rPr>
              <a:t>Genotype =</a:t>
            </a:r>
            <a:r>
              <a:rPr lang="en-US"/>
              <a:t> </a:t>
            </a:r>
            <a:r>
              <a:rPr lang="en-US" i="1"/>
              <a:t>the specific combination of “particles” inherited from the parents</a:t>
            </a:r>
            <a:endParaRPr/>
          </a:p>
          <a:p>
            <a:pPr marL="1074420" lvl="1" indent="-342900" algn="l" rtl="0">
              <a:spcBef>
                <a:spcPts val="400"/>
              </a:spcBef>
              <a:spcAft>
                <a:spcPts val="0"/>
              </a:spcAft>
              <a:buClr>
                <a:schemeClr val="dk1"/>
              </a:buClr>
              <a:buSzPts val="2000"/>
              <a:buFont typeface="Arial"/>
              <a:buChar char="•"/>
            </a:pPr>
            <a:r>
              <a:rPr lang="en-US" b="1"/>
              <a:t>Dominant</a:t>
            </a:r>
            <a:r>
              <a:rPr lang="en-US"/>
              <a:t> particle hides the </a:t>
            </a:r>
            <a:r>
              <a:rPr lang="en-US" b="1"/>
              <a:t>recessive</a:t>
            </a:r>
            <a:r>
              <a:rPr lang="en-US"/>
              <a:t> particle</a:t>
            </a:r>
            <a:endParaRPr/>
          </a:p>
          <a:p>
            <a:pPr marL="1600200" lvl="2" indent="-342900" algn="l" rtl="0">
              <a:spcBef>
                <a:spcPts val="360"/>
              </a:spcBef>
              <a:spcAft>
                <a:spcPts val="0"/>
              </a:spcAft>
              <a:buClr>
                <a:schemeClr val="dk1"/>
              </a:buClr>
              <a:buSzPts val="1800"/>
              <a:buFont typeface="Arial"/>
              <a:buChar char="•"/>
            </a:pPr>
            <a:r>
              <a:rPr lang="en-US"/>
              <a:t>Dominant particle determines the </a:t>
            </a:r>
            <a:r>
              <a:rPr lang="en-US" b="1"/>
              <a:t>phenotype</a:t>
            </a:r>
            <a:endParaRPr/>
          </a:p>
          <a:p>
            <a:pPr marL="2057400" lvl="3" indent="-342900" algn="l" rtl="0">
              <a:spcBef>
                <a:spcPts val="360"/>
              </a:spcBef>
              <a:spcAft>
                <a:spcPts val="0"/>
              </a:spcAft>
              <a:buClr>
                <a:schemeClr val="dk1"/>
              </a:buClr>
              <a:buSzPts val="1800"/>
              <a:buFont typeface="Arial"/>
              <a:buChar char="•"/>
            </a:pPr>
            <a:r>
              <a:rPr lang="en-US"/>
              <a:t>The version of the trait actually seen</a:t>
            </a:r>
            <a:endParaRPr/>
          </a:p>
          <a:p>
            <a:pPr marL="1600200" lvl="2" indent="-342900" algn="l" rtl="0">
              <a:spcBef>
                <a:spcPts val="360"/>
              </a:spcBef>
              <a:spcAft>
                <a:spcPts val="0"/>
              </a:spcAft>
              <a:buClr>
                <a:schemeClr val="dk1"/>
              </a:buClr>
              <a:buSzPts val="1800"/>
              <a:buFont typeface="Arial"/>
              <a:buChar char="•"/>
            </a:pPr>
            <a:r>
              <a:rPr lang="en-US"/>
              <a:t>Recessive particle is passed unchanged</a:t>
            </a:r>
            <a:endParaRPr/>
          </a:p>
          <a:p>
            <a:pPr marL="0" lvl="0" indent="0" algn="l" rtl="0">
              <a:spcBef>
                <a:spcPts val="400"/>
              </a:spcBef>
              <a:spcAft>
                <a:spcPts val="0"/>
              </a:spcAft>
              <a:buClr>
                <a:srgbClr val="6CB255"/>
              </a:buClr>
              <a:buSzPts val="200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7"/>
          <p:cNvSpPr txBox="1">
            <a:spLocks noGrp="1"/>
          </p:cNvSpPr>
          <p:nvPr>
            <p:ph type="title"/>
          </p:nvPr>
        </p:nvSpPr>
        <p:spPr>
          <a:xfrm>
            <a:off x="457200" y="241327"/>
            <a:ext cx="8062912" cy="44172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CONCLUSIONS FROM MONOHYBRID CROSSES:</a:t>
            </a:r>
            <a:endParaRPr/>
          </a:p>
        </p:txBody>
      </p:sp>
      <p:sp>
        <p:nvSpPr>
          <p:cNvPr id="146" name="Google Shape;146;p17"/>
          <p:cNvSpPr txBox="1">
            <a:spLocks noGrp="1"/>
          </p:cNvSpPr>
          <p:nvPr>
            <p:ph type="body" idx="1"/>
          </p:nvPr>
        </p:nvSpPr>
        <p:spPr>
          <a:xfrm>
            <a:off x="457200" y="1287204"/>
            <a:ext cx="8062912" cy="5327317"/>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Clr>
                <a:srgbClr val="000000"/>
              </a:buClr>
              <a:buSzPts val="2000"/>
              <a:buFont typeface="Arial Black"/>
              <a:buAutoNum type="arabicPeriod" startAt="3"/>
            </a:pPr>
            <a:r>
              <a:rPr lang="en-US"/>
              <a:t>Implications of the 3:1 ratio</a:t>
            </a:r>
            <a:endParaRPr/>
          </a:p>
          <a:p>
            <a:pPr marL="1188720" lvl="1" indent="-457200" algn="l" rtl="0">
              <a:spcBef>
                <a:spcPts val="1000"/>
              </a:spcBef>
              <a:spcAft>
                <a:spcPts val="0"/>
              </a:spcAft>
              <a:buClr>
                <a:schemeClr val="dk1"/>
              </a:buClr>
              <a:buSzPts val="2000"/>
              <a:buFont typeface="Arial"/>
              <a:buChar char="•"/>
            </a:pPr>
            <a:r>
              <a:rPr lang="en-US"/>
              <a:t>F1 </a:t>
            </a:r>
            <a:r>
              <a:rPr lang="en-US" b="1"/>
              <a:t>monohybrids</a:t>
            </a:r>
            <a:r>
              <a:rPr lang="en-US"/>
              <a:t> carry one particle for each trait</a:t>
            </a:r>
            <a:endParaRPr/>
          </a:p>
          <a:p>
            <a:pPr marL="1714500" lvl="2" indent="-342900" algn="l" rtl="0">
              <a:spcBef>
                <a:spcPts val="360"/>
              </a:spcBef>
              <a:spcAft>
                <a:spcPts val="0"/>
              </a:spcAft>
              <a:buClr>
                <a:schemeClr val="dk1"/>
              </a:buClr>
              <a:buSzPts val="1800"/>
              <a:buFont typeface="Arial"/>
              <a:buChar char="•"/>
            </a:pPr>
            <a:r>
              <a:rPr lang="en-US"/>
              <a:t>Parents are identical except for one characteristic</a:t>
            </a:r>
            <a:endParaRPr/>
          </a:p>
          <a:p>
            <a:pPr marL="1188720" lvl="1" indent="-457200" algn="l" rtl="0">
              <a:spcBef>
                <a:spcPts val="400"/>
              </a:spcBef>
              <a:spcAft>
                <a:spcPts val="0"/>
              </a:spcAft>
              <a:buClr>
                <a:schemeClr val="dk1"/>
              </a:buClr>
              <a:buSzPts val="2000"/>
              <a:buFont typeface="Arial"/>
              <a:buChar char="•"/>
            </a:pPr>
            <a:r>
              <a:rPr lang="en-US"/>
              <a:t>Particles segregate into gametes and come back together at fertilization </a:t>
            </a:r>
            <a:endParaRPr/>
          </a:p>
          <a:p>
            <a:pPr marL="1074420" lvl="1" indent="-342900" algn="l" rtl="0">
              <a:spcBef>
                <a:spcPts val="400"/>
              </a:spcBef>
              <a:spcAft>
                <a:spcPts val="0"/>
              </a:spcAft>
              <a:buClr>
                <a:schemeClr val="dk1"/>
              </a:buClr>
              <a:buSzPts val="2000"/>
              <a:buFont typeface="Arial"/>
              <a:buChar char="•"/>
            </a:pPr>
            <a:r>
              <a:rPr lang="en-US"/>
              <a:t>Genotypes and phenotypes can be predicted by a Punnett Square</a:t>
            </a:r>
            <a:endParaRPr/>
          </a:p>
          <a:p>
            <a:pPr marL="0" lvl="0" indent="0" algn="l" rtl="0">
              <a:spcBef>
                <a:spcPts val="400"/>
              </a:spcBef>
              <a:spcAft>
                <a:spcPts val="0"/>
              </a:spcAft>
              <a:buClr>
                <a:srgbClr val="6CB255"/>
              </a:buClr>
              <a:buSzPts val="200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8"/>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800"/>
              <a:buFont typeface="Arial Black"/>
              <a:buNone/>
            </a:pPr>
            <a:r>
              <a:rPr lang="en-US" sz="2800" b="1" cap="none"/>
              <a:t>Punnett Squares</a:t>
            </a:r>
            <a:endParaRPr/>
          </a:p>
        </p:txBody>
      </p:sp>
      <p:pic>
        <p:nvPicPr>
          <p:cNvPr id="152" name="Google Shape;152;p18" descr="http://www.hobart.k12.in.us/jkousen/Biology/psquare0.jpg"/>
          <p:cNvPicPr preferRelativeResize="0"/>
          <p:nvPr/>
        </p:nvPicPr>
        <p:blipFill rotWithShape="1">
          <a:blip r:embed="rId3">
            <a:alphaModFix/>
          </a:blip>
          <a:srcRect/>
          <a:stretch/>
        </p:blipFill>
        <p:spPr>
          <a:xfrm>
            <a:off x="2079625" y="2918552"/>
            <a:ext cx="1924050" cy="1752600"/>
          </a:xfrm>
          <a:prstGeom prst="rect">
            <a:avLst/>
          </a:prstGeom>
          <a:noFill/>
          <a:ln>
            <a:noFill/>
          </a:ln>
        </p:spPr>
      </p:pic>
      <p:pic>
        <p:nvPicPr>
          <p:cNvPr id="153" name="Google Shape;153;p18" descr="http://www.hobart.k12.in.us/jkousen/Biology/psquare0.jpg"/>
          <p:cNvPicPr preferRelativeResize="0"/>
          <p:nvPr/>
        </p:nvPicPr>
        <p:blipFill rotWithShape="1">
          <a:blip r:embed="rId3">
            <a:alphaModFix/>
          </a:blip>
          <a:srcRect/>
          <a:stretch/>
        </p:blipFill>
        <p:spPr>
          <a:xfrm>
            <a:off x="6276057" y="2918552"/>
            <a:ext cx="1924050" cy="1752600"/>
          </a:xfrm>
          <a:prstGeom prst="rect">
            <a:avLst/>
          </a:prstGeom>
          <a:noFill/>
          <a:ln>
            <a:noFill/>
          </a:ln>
        </p:spPr>
      </p:pic>
      <p:sp>
        <p:nvSpPr>
          <p:cNvPr id="154" name="Google Shape;154;p18"/>
          <p:cNvSpPr txBox="1"/>
          <p:nvPr/>
        </p:nvSpPr>
        <p:spPr>
          <a:xfrm>
            <a:off x="136601" y="1263263"/>
            <a:ext cx="2664514"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Arial"/>
                <a:ea typeface="Arial"/>
                <a:cs typeface="Arial"/>
                <a:sym typeface="Arial"/>
              </a:rPr>
              <a:t>P generation (purple) </a:t>
            </a:r>
            <a:r>
              <a:rPr lang="en-US" sz="1800" b="1">
                <a:solidFill>
                  <a:schemeClr val="dk1"/>
                </a:solidFill>
                <a:latin typeface="Arial"/>
                <a:ea typeface="Arial"/>
                <a:cs typeface="Arial"/>
                <a:sym typeface="Arial"/>
              </a:rPr>
              <a:t>homozygote</a:t>
            </a:r>
            <a:r>
              <a:rPr lang="en-US" sz="1800">
                <a:solidFill>
                  <a:schemeClr val="dk1"/>
                </a:solidFill>
                <a:latin typeface="Arial"/>
                <a:ea typeface="Arial"/>
                <a:cs typeface="Arial"/>
                <a:sym typeface="Arial"/>
              </a:rPr>
              <a:t> PP</a:t>
            </a:r>
            <a:endParaRPr/>
          </a:p>
        </p:txBody>
      </p:sp>
      <p:sp>
        <p:nvSpPr>
          <p:cNvPr id="155" name="Google Shape;155;p18"/>
          <p:cNvSpPr txBox="1"/>
          <p:nvPr/>
        </p:nvSpPr>
        <p:spPr>
          <a:xfrm>
            <a:off x="2412694" y="2549220"/>
            <a:ext cx="572877"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P</a:t>
            </a:r>
            <a:endParaRPr/>
          </a:p>
        </p:txBody>
      </p:sp>
      <p:sp>
        <p:nvSpPr>
          <p:cNvPr id="156" name="Google Shape;156;p18"/>
          <p:cNvSpPr txBox="1"/>
          <p:nvPr/>
        </p:nvSpPr>
        <p:spPr>
          <a:xfrm>
            <a:off x="3281190" y="2549220"/>
            <a:ext cx="572877"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P</a:t>
            </a:r>
            <a:endParaRPr/>
          </a:p>
        </p:txBody>
      </p:sp>
      <p:sp>
        <p:nvSpPr>
          <p:cNvPr id="157" name="Google Shape;157;p18"/>
          <p:cNvSpPr txBox="1"/>
          <p:nvPr/>
        </p:nvSpPr>
        <p:spPr>
          <a:xfrm>
            <a:off x="1839817" y="3249976"/>
            <a:ext cx="572877"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p</a:t>
            </a:r>
            <a:endParaRPr/>
          </a:p>
        </p:txBody>
      </p:sp>
      <p:sp>
        <p:nvSpPr>
          <p:cNvPr id="158" name="Google Shape;158;p18"/>
          <p:cNvSpPr txBox="1"/>
          <p:nvPr/>
        </p:nvSpPr>
        <p:spPr>
          <a:xfrm>
            <a:off x="1793186" y="3888954"/>
            <a:ext cx="572877"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p</a:t>
            </a:r>
            <a:endParaRPr/>
          </a:p>
        </p:txBody>
      </p:sp>
      <p:sp>
        <p:nvSpPr>
          <p:cNvPr id="159" name="Google Shape;159;p18"/>
          <p:cNvSpPr txBox="1"/>
          <p:nvPr/>
        </p:nvSpPr>
        <p:spPr>
          <a:xfrm>
            <a:off x="441401" y="2095045"/>
            <a:ext cx="1299264"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Parental gametes</a:t>
            </a:r>
            <a:endParaRPr/>
          </a:p>
        </p:txBody>
      </p:sp>
      <p:sp>
        <p:nvSpPr>
          <p:cNvPr id="160" name="Google Shape;160;p18"/>
          <p:cNvSpPr/>
          <p:nvPr/>
        </p:nvSpPr>
        <p:spPr>
          <a:xfrm rot="-3679365">
            <a:off x="1897102" y="1964711"/>
            <a:ext cx="132482" cy="1050871"/>
          </a:xfrm>
          <a:prstGeom prst="downArrow">
            <a:avLst>
              <a:gd name="adj1" fmla="val 50000"/>
              <a:gd name="adj2" fmla="val 50000"/>
            </a:avLst>
          </a:prstGeom>
          <a:solidFill>
            <a:schemeClr val="accent1"/>
          </a:solidFill>
          <a:ln w="28575"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1" name="Google Shape;161;p18"/>
          <p:cNvSpPr/>
          <p:nvPr/>
        </p:nvSpPr>
        <p:spPr>
          <a:xfrm rot="-1520751">
            <a:off x="1714870" y="2244926"/>
            <a:ext cx="124784" cy="973988"/>
          </a:xfrm>
          <a:prstGeom prst="downArrow">
            <a:avLst>
              <a:gd name="adj1" fmla="val 50000"/>
              <a:gd name="adj2" fmla="val 50000"/>
            </a:avLst>
          </a:prstGeom>
          <a:solidFill>
            <a:schemeClr val="accent1"/>
          </a:solidFill>
          <a:ln w="28575"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2" name="Google Shape;162;p18"/>
          <p:cNvSpPr txBox="1"/>
          <p:nvPr/>
        </p:nvSpPr>
        <p:spPr>
          <a:xfrm>
            <a:off x="2278655" y="3249976"/>
            <a:ext cx="572877"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Pp</a:t>
            </a:r>
            <a:endParaRPr/>
          </a:p>
        </p:txBody>
      </p:sp>
      <p:sp>
        <p:nvSpPr>
          <p:cNvPr id="163" name="Google Shape;163;p18"/>
          <p:cNvSpPr txBox="1"/>
          <p:nvPr/>
        </p:nvSpPr>
        <p:spPr>
          <a:xfrm>
            <a:off x="2278655" y="3888954"/>
            <a:ext cx="572877"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Pp</a:t>
            </a:r>
            <a:endParaRPr/>
          </a:p>
        </p:txBody>
      </p:sp>
      <p:sp>
        <p:nvSpPr>
          <p:cNvPr id="164" name="Google Shape;164;p18"/>
          <p:cNvSpPr txBox="1"/>
          <p:nvPr/>
        </p:nvSpPr>
        <p:spPr>
          <a:xfrm>
            <a:off x="3105915" y="3249976"/>
            <a:ext cx="572877"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Pp</a:t>
            </a:r>
            <a:endParaRPr/>
          </a:p>
        </p:txBody>
      </p:sp>
      <p:sp>
        <p:nvSpPr>
          <p:cNvPr id="165" name="Google Shape;165;p18"/>
          <p:cNvSpPr txBox="1"/>
          <p:nvPr/>
        </p:nvSpPr>
        <p:spPr>
          <a:xfrm>
            <a:off x="3105915" y="3888954"/>
            <a:ext cx="572877"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Pp</a:t>
            </a:r>
            <a:endParaRPr/>
          </a:p>
        </p:txBody>
      </p:sp>
      <p:sp>
        <p:nvSpPr>
          <p:cNvPr id="166" name="Google Shape;166;p18"/>
          <p:cNvSpPr/>
          <p:nvPr/>
        </p:nvSpPr>
        <p:spPr>
          <a:xfrm rot="-5400000">
            <a:off x="2632114" y="4240689"/>
            <a:ext cx="706916" cy="1924049"/>
          </a:xfrm>
          <a:prstGeom prst="leftBrace">
            <a:avLst>
              <a:gd name="adj1" fmla="val 8333"/>
              <a:gd name="adj2" fmla="val 50000"/>
            </a:avLst>
          </a:prstGeom>
          <a:noFill/>
          <a:ln w="1270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67" name="Google Shape;167;p18"/>
          <p:cNvSpPr txBox="1"/>
          <p:nvPr/>
        </p:nvSpPr>
        <p:spPr>
          <a:xfrm>
            <a:off x="2218061" y="5726938"/>
            <a:ext cx="1636006"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Arial"/>
                <a:ea typeface="Arial"/>
                <a:cs typeface="Arial"/>
                <a:sym typeface="Arial"/>
              </a:rPr>
              <a:t>F</a:t>
            </a:r>
            <a:r>
              <a:rPr lang="en-US" sz="1800" baseline="-25000">
                <a:solidFill>
                  <a:schemeClr val="dk1"/>
                </a:solidFill>
                <a:latin typeface="Arial"/>
                <a:ea typeface="Arial"/>
                <a:cs typeface="Arial"/>
                <a:sym typeface="Arial"/>
              </a:rPr>
              <a:t>1</a:t>
            </a:r>
            <a:r>
              <a:rPr lang="en-US" sz="1800">
                <a:solidFill>
                  <a:schemeClr val="dk1"/>
                </a:solidFill>
                <a:latin typeface="Arial"/>
                <a:ea typeface="Arial"/>
                <a:cs typeface="Arial"/>
                <a:sym typeface="Arial"/>
              </a:rPr>
              <a:t> generation genotypes</a:t>
            </a:r>
            <a:endParaRPr sz="1800" b="1">
              <a:solidFill>
                <a:schemeClr val="dk1"/>
              </a:solidFill>
              <a:latin typeface="Arial"/>
              <a:ea typeface="Arial"/>
              <a:cs typeface="Arial"/>
              <a:sym typeface="Arial"/>
            </a:endParaRPr>
          </a:p>
        </p:txBody>
      </p:sp>
      <p:sp>
        <p:nvSpPr>
          <p:cNvPr id="168" name="Google Shape;168;p18"/>
          <p:cNvSpPr txBox="1"/>
          <p:nvPr/>
        </p:nvSpPr>
        <p:spPr>
          <a:xfrm>
            <a:off x="2889603" y="1309430"/>
            <a:ext cx="2381480"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Arial"/>
                <a:ea typeface="Arial"/>
                <a:cs typeface="Arial"/>
                <a:sym typeface="Arial"/>
              </a:rPr>
              <a:t>P generation (white) </a:t>
            </a:r>
            <a:r>
              <a:rPr lang="en-US" sz="1800" b="1">
                <a:solidFill>
                  <a:schemeClr val="dk1"/>
                </a:solidFill>
                <a:latin typeface="Arial"/>
                <a:ea typeface="Arial"/>
                <a:cs typeface="Arial"/>
                <a:sym typeface="Arial"/>
              </a:rPr>
              <a:t>homozygote</a:t>
            </a:r>
            <a:r>
              <a:rPr lang="en-US" sz="1800">
                <a:solidFill>
                  <a:schemeClr val="dk1"/>
                </a:solidFill>
                <a:latin typeface="Arial"/>
                <a:ea typeface="Arial"/>
                <a:cs typeface="Arial"/>
                <a:sym typeface="Arial"/>
              </a:rPr>
              <a:t> pp</a:t>
            </a:r>
            <a:endParaRPr/>
          </a:p>
        </p:txBody>
      </p:sp>
      <p:sp>
        <p:nvSpPr>
          <p:cNvPr id="169" name="Google Shape;169;p18"/>
          <p:cNvSpPr txBox="1"/>
          <p:nvPr/>
        </p:nvSpPr>
        <p:spPr>
          <a:xfrm>
            <a:off x="2615558" y="1401763"/>
            <a:ext cx="572877"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X</a:t>
            </a:r>
            <a:endParaRPr/>
          </a:p>
        </p:txBody>
      </p:sp>
      <p:sp>
        <p:nvSpPr>
          <p:cNvPr id="170" name="Google Shape;170;p18"/>
          <p:cNvSpPr txBox="1"/>
          <p:nvPr/>
        </p:nvSpPr>
        <p:spPr>
          <a:xfrm>
            <a:off x="6354713" y="1519750"/>
            <a:ext cx="572877"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Pp</a:t>
            </a:r>
            <a:endParaRPr/>
          </a:p>
        </p:txBody>
      </p:sp>
      <p:sp>
        <p:nvSpPr>
          <p:cNvPr id="171" name="Google Shape;171;p18"/>
          <p:cNvSpPr txBox="1"/>
          <p:nvPr/>
        </p:nvSpPr>
        <p:spPr>
          <a:xfrm>
            <a:off x="7414054" y="1519750"/>
            <a:ext cx="572877"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Pp</a:t>
            </a:r>
            <a:endParaRPr/>
          </a:p>
        </p:txBody>
      </p:sp>
      <p:sp>
        <p:nvSpPr>
          <p:cNvPr id="172" name="Google Shape;172;p18"/>
          <p:cNvSpPr txBox="1"/>
          <p:nvPr/>
        </p:nvSpPr>
        <p:spPr>
          <a:xfrm>
            <a:off x="6841177" y="1519750"/>
            <a:ext cx="572877"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  X</a:t>
            </a:r>
            <a:endParaRPr/>
          </a:p>
        </p:txBody>
      </p:sp>
      <p:sp>
        <p:nvSpPr>
          <p:cNvPr id="173" name="Google Shape;173;p18"/>
          <p:cNvSpPr txBox="1"/>
          <p:nvPr/>
        </p:nvSpPr>
        <p:spPr>
          <a:xfrm>
            <a:off x="6068274" y="1227137"/>
            <a:ext cx="2378833"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F</a:t>
            </a:r>
            <a:r>
              <a:rPr lang="en-US" sz="1800" baseline="-25000">
                <a:solidFill>
                  <a:schemeClr val="dk1"/>
                </a:solidFill>
                <a:latin typeface="Arial"/>
                <a:ea typeface="Arial"/>
                <a:cs typeface="Arial"/>
                <a:sym typeface="Arial"/>
              </a:rPr>
              <a:t>1</a:t>
            </a:r>
            <a:r>
              <a:rPr lang="en-US" sz="1800">
                <a:solidFill>
                  <a:schemeClr val="dk1"/>
                </a:solidFill>
                <a:latin typeface="Arial"/>
                <a:ea typeface="Arial"/>
                <a:cs typeface="Arial"/>
                <a:sym typeface="Arial"/>
              </a:rPr>
              <a:t> </a:t>
            </a:r>
            <a:r>
              <a:rPr lang="en-US" sz="1800" b="1">
                <a:solidFill>
                  <a:schemeClr val="dk1"/>
                </a:solidFill>
                <a:latin typeface="Arial"/>
                <a:ea typeface="Arial"/>
                <a:cs typeface="Arial"/>
                <a:sym typeface="Arial"/>
              </a:rPr>
              <a:t>Heterozygotes</a:t>
            </a:r>
            <a:endParaRPr/>
          </a:p>
        </p:txBody>
      </p:sp>
      <p:sp>
        <p:nvSpPr>
          <p:cNvPr id="174" name="Google Shape;174;p18"/>
          <p:cNvSpPr txBox="1"/>
          <p:nvPr/>
        </p:nvSpPr>
        <p:spPr>
          <a:xfrm>
            <a:off x="6428457" y="2549220"/>
            <a:ext cx="572877"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P</a:t>
            </a:r>
            <a:endParaRPr/>
          </a:p>
        </p:txBody>
      </p:sp>
      <p:sp>
        <p:nvSpPr>
          <p:cNvPr id="175" name="Google Shape;175;p18"/>
          <p:cNvSpPr txBox="1"/>
          <p:nvPr/>
        </p:nvSpPr>
        <p:spPr>
          <a:xfrm>
            <a:off x="7335398" y="2549220"/>
            <a:ext cx="572877"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p</a:t>
            </a:r>
            <a:endParaRPr/>
          </a:p>
        </p:txBody>
      </p:sp>
      <p:sp>
        <p:nvSpPr>
          <p:cNvPr id="176" name="Google Shape;176;p18"/>
          <p:cNvSpPr txBox="1"/>
          <p:nvPr/>
        </p:nvSpPr>
        <p:spPr>
          <a:xfrm>
            <a:off x="5703180" y="3249976"/>
            <a:ext cx="572877"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P</a:t>
            </a:r>
            <a:endParaRPr/>
          </a:p>
        </p:txBody>
      </p:sp>
      <p:sp>
        <p:nvSpPr>
          <p:cNvPr id="177" name="Google Shape;177;p18"/>
          <p:cNvSpPr txBox="1"/>
          <p:nvPr/>
        </p:nvSpPr>
        <p:spPr>
          <a:xfrm>
            <a:off x="5703180" y="3888954"/>
            <a:ext cx="572877"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p</a:t>
            </a:r>
            <a:endParaRPr/>
          </a:p>
        </p:txBody>
      </p:sp>
      <p:sp>
        <p:nvSpPr>
          <p:cNvPr id="178" name="Google Shape;178;p18"/>
          <p:cNvSpPr/>
          <p:nvPr/>
        </p:nvSpPr>
        <p:spPr>
          <a:xfrm rot="-5400000">
            <a:off x="6884625" y="4240689"/>
            <a:ext cx="706916" cy="1924049"/>
          </a:xfrm>
          <a:prstGeom prst="leftBrace">
            <a:avLst>
              <a:gd name="adj1" fmla="val 8333"/>
              <a:gd name="adj2" fmla="val 50000"/>
            </a:avLst>
          </a:prstGeom>
          <a:noFill/>
          <a:ln w="1270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79" name="Google Shape;179;p18"/>
          <p:cNvSpPr txBox="1"/>
          <p:nvPr/>
        </p:nvSpPr>
        <p:spPr>
          <a:xfrm>
            <a:off x="6428457" y="5726938"/>
            <a:ext cx="1636006"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F</a:t>
            </a:r>
            <a:r>
              <a:rPr lang="en-US" sz="1800" baseline="-25000">
                <a:solidFill>
                  <a:schemeClr val="dk1"/>
                </a:solidFill>
                <a:latin typeface="Arial"/>
                <a:ea typeface="Arial"/>
                <a:cs typeface="Arial"/>
                <a:sym typeface="Arial"/>
              </a:rPr>
              <a:t>2</a:t>
            </a:r>
            <a:r>
              <a:rPr lang="en-US" sz="1800">
                <a:solidFill>
                  <a:schemeClr val="dk1"/>
                </a:solidFill>
                <a:latin typeface="Arial"/>
                <a:ea typeface="Arial"/>
                <a:cs typeface="Arial"/>
                <a:sym typeface="Arial"/>
              </a:rPr>
              <a:t> generation genotypes</a:t>
            </a:r>
            <a:endParaRPr sz="1800" b="1">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183"/>
        <p:cNvGrpSpPr/>
        <p:nvPr/>
      </p:nvGrpSpPr>
      <p:grpSpPr>
        <a:xfrm>
          <a:off x="0" y="0"/>
          <a:ext cx="0" cy="0"/>
          <a:chOff x="0" y="0"/>
          <a:chExt cx="0" cy="0"/>
        </a:xfrm>
      </p:grpSpPr>
      <p:sp>
        <p:nvSpPr>
          <p:cNvPr id="184" name="Google Shape;184;p19"/>
          <p:cNvSpPr txBox="1">
            <a:spLocks noGrp="1"/>
          </p:cNvSpPr>
          <p:nvPr>
            <p:ph type="title"/>
          </p:nvPr>
        </p:nvSpPr>
        <p:spPr>
          <a:xfrm>
            <a:off x="245989" y="878141"/>
            <a:ext cx="3738183" cy="981546"/>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PUNNETT SQUARES CAN PREDICT MENDELIAN CROSS OUTCOMES</a:t>
            </a:r>
            <a:endParaRPr sz="3200"/>
          </a:p>
        </p:txBody>
      </p:sp>
      <p:pic>
        <p:nvPicPr>
          <p:cNvPr id="185" name="Google Shape;185;p19" descr="Figure_12_02_02.jpg"/>
          <p:cNvPicPr preferRelativeResize="0">
            <a:picLocks noGrp="1"/>
          </p:cNvPicPr>
          <p:nvPr>
            <p:ph type="pic" idx="2"/>
          </p:nvPr>
        </p:nvPicPr>
        <p:blipFill rotWithShape="1">
          <a:blip r:embed="rId3">
            <a:alphaModFix/>
          </a:blip>
          <a:srcRect l="-5279" r="-5279"/>
          <a:stretch/>
        </p:blipFill>
        <p:spPr>
          <a:xfrm>
            <a:off x="4180114" y="168793"/>
            <a:ext cx="4963886" cy="647064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0"/>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MENDEL’S PROBLEM</a:t>
            </a:r>
            <a:endParaRPr/>
          </a:p>
        </p:txBody>
      </p:sp>
      <p:sp>
        <p:nvSpPr>
          <p:cNvPr id="192" name="Google Shape;192;p20"/>
          <p:cNvSpPr txBox="1">
            <a:spLocks noGrp="1"/>
          </p:cNvSpPr>
          <p:nvPr>
            <p:ph type="body" idx="1"/>
          </p:nvPr>
        </p:nvSpPr>
        <p:spPr>
          <a:xfrm>
            <a:off x="5447071" y="1107618"/>
            <a:ext cx="3073042" cy="46073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2000"/>
              <a:buNone/>
            </a:pPr>
            <a:r>
              <a:rPr lang="en-US"/>
              <a:t>How to tell a heterozygote from homozygote?</a:t>
            </a:r>
            <a:endParaRPr/>
          </a:p>
        </p:txBody>
      </p:sp>
      <p:pic>
        <p:nvPicPr>
          <p:cNvPr id="193" name="Google Shape;193;p20" descr="Figure_12_02_03.jpg"/>
          <p:cNvPicPr preferRelativeResize="0">
            <a:picLocks noGrp="1"/>
          </p:cNvPicPr>
          <p:nvPr>
            <p:ph type="pic" idx="2"/>
          </p:nvPr>
        </p:nvPicPr>
        <p:blipFill rotWithShape="1">
          <a:blip r:embed="rId3">
            <a:alphaModFix/>
          </a:blip>
          <a:srcRect t="3945" b="3944"/>
          <a:stretch/>
        </p:blipFill>
        <p:spPr>
          <a:xfrm>
            <a:off x="457200" y="1108075"/>
            <a:ext cx="4821448" cy="55085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1"/>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cap="none"/>
              <a:t>A Formal Test Cross</a:t>
            </a:r>
            <a:endParaRPr/>
          </a:p>
        </p:txBody>
      </p:sp>
      <p:sp>
        <p:nvSpPr>
          <p:cNvPr id="199" name="Google Shape;199;p21"/>
          <p:cNvSpPr txBox="1">
            <a:spLocks noGrp="1"/>
          </p:cNvSpPr>
          <p:nvPr>
            <p:ph type="body" idx="1"/>
          </p:nvPr>
        </p:nvSpPr>
        <p:spPr>
          <a:xfrm>
            <a:off x="457200" y="6147412"/>
            <a:ext cx="8062912" cy="50677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2000"/>
              <a:buNone/>
            </a:pPr>
            <a:r>
              <a:rPr lang="en-US" b="1">
                <a:solidFill>
                  <a:srgbClr val="FF0000"/>
                </a:solidFill>
              </a:rPr>
              <a:t>What do these results indicate?</a:t>
            </a:r>
            <a:endParaRPr/>
          </a:p>
        </p:txBody>
      </p:sp>
      <p:pic>
        <p:nvPicPr>
          <p:cNvPr id="200" name="Google Shape;200;p21" descr="http://www.albinusfro.dk/images/Lathyrus-mammoth-white-I-p.jpg"/>
          <p:cNvPicPr preferRelativeResize="0"/>
          <p:nvPr/>
        </p:nvPicPr>
        <p:blipFill rotWithShape="1">
          <a:blip r:embed="rId3">
            <a:alphaModFix/>
          </a:blip>
          <a:srcRect/>
          <a:stretch/>
        </p:blipFill>
        <p:spPr>
          <a:xfrm>
            <a:off x="4349477" y="1054256"/>
            <a:ext cx="893459" cy="1336402"/>
          </a:xfrm>
          <a:prstGeom prst="rect">
            <a:avLst/>
          </a:prstGeom>
          <a:noFill/>
          <a:ln>
            <a:noFill/>
          </a:ln>
        </p:spPr>
      </p:pic>
      <p:pic>
        <p:nvPicPr>
          <p:cNvPr id="201" name="Google Shape;201;p21" descr="https://s-media-cache-ak0.pinimg.com/236x/2e/f9/d7/2ef9d7cb8f3447ba00c98ad53987de13.jpg"/>
          <p:cNvPicPr preferRelativeResize="0"/>
          <p:nvPr/>
        </p:nvPicPr>
        <p:blipFill rotWithShape="1">
          <a:blip r:embed="rId4">
            <a:alphaModFix/>
          </a:blip>
          <a:srcRect/>
          <a:stretch/>
        </p:blipFill>
        <p:spPr>
          <a:xfrm>
            <a:off x="2777466" y="1054256"/>
            <a:ext cx="893459" cy="1336403"/>
          </a:xfrm>
          <a:prstGeom prst="rect">
            <a:avLst/>
          </a:prstGeom>
          <a:noFill/>
          <a:ln>
            <a:noFill/>
          </a:ln>
        </p:spPr>
      </p:pic>
      <p:sp>
        <p:nvSpPr>
          <p:cNvPr id="202" name="Google Shape;202;p21"/>
          <p:cNvSpPr txBox="1"/>
          <p:nvPr/>
        </p:nvSpPr>
        <p:spPr>
          <a:xfrm>
            <a:off x="1426685" y="1465243"/>
            <a:ext cx="87033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P</a:t>
            </a:r>
            <a:endParaRPr/>
          </a:p>
        </p:txBody>
      </p:sp>
      <p:sp>
        <p:nvSpPr>
          <p:cNvPr id="203" name="Google Shape;203;p21"/>
          <p:cNvSpPr txBox="1"/>
          <p:nvPr/>
        </p:nvSpPr>
        <p:spPr>
          <a:xfrm>
            <a:off x="3857352" y="1465243"/>
            <a:ext cx="461929"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X</a:t>
            </a:r>
            <a:endParaRPr/>
          </a:p>
        </p:txBody>
      </p:sp>
      <p:sp>
        <p:nvSpPr>
          <p:cNvPr id="204" name="Google Shape;204;p21"/>
          <p:cNvSpPr/>
          <p:nvPr/>
        </p:nvSpPr>
        <p:spPr>
          <a:xfrm>
            <a:off x="3722915" y="1999116"/>
            <a:ext cx="484632" cy="783086"/>
          </a:xfrm>
          <a:prstGeom prst="downArrow">
            <a:avLst>
              <a:gd name="adj1" fmla="val 50000"/>
              <a:gd name="adj2" fmla="val 50000"/>
            </a:avLst>
          </a:prstGeom>
          <a:solidFill>
            <a:schemeClr val="accent1"/>
          </a:solidFill>
          <a:ln w="28575"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5" name="Google Shape;205;p21"/>
          <p:cNvSpPr txBox="1"/>
          <p:nvPr/>
        </p:nvSpPr>
        <p:spPr>
          <a:xfrm>
            <a:off x="5905041" y="1266940"/>
            <a:ext cx="2368626"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Begin with true-breeding parents</a:t>
            </a:r>
            <a:endParaRPr/>
          </a:p>
        </p:txBody>
      </p:sp>
      <p:sp>
        <p:nvSpPr>
          <p:cNvPr id="206" name="Google Shape;206;p21"/>
          <p:cNvSpPr/>
          <p:nvPr/>
        </p:nvSpPr>
        <p:spPr>
          <a:xfrm>
            <a:off x="1426685" y="3244334"/>
            <a:ext cx="41069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F</a:t>
            </a:r>
            <a:r>
              <a:rPr lang="en-US" sz="1800" b="1" baseline="-25000">
                <a:solidFill>
                  <a:schemeClr val="dk1"/>
                </a:solidFill>
                <a:latin typeface="Arial"/>
                <a:ea typeface="Arial"/>
                <a:cs typeface="Arial"/>
                <a:sym typeface="Arial"/>
              </a:rPr>
              <a:t>1</a:t>
            </a:r>
            <a:endParaRPr/>
          </a:p>
        </p:txBody>
      </p:sp>
      <p:pic>
        <p:nvPicPr>
          <p:cNvPr id="207" name="Google Shape;207;p21" descr="https://s-media-cache-ak0.pinimg.com/236x/2e/f9/d7/2ef9d7cb8f3447ba00c98ad53987de13.jpg"/>
          <p:cNvPicPr preferRelativeResize="0"/>
          <p:nvPr/>
        </p:nvPicPr>
        <p:blipFill rotWithShape="1">
          <a:blip r:embed="rId4">
            <a:alphaModFix/>
          </a:blip>
          <a:srcRect/>
          <a:stretch/>
        </p:blipFill>
        <p:spPr>
          <a:xfrm>
            <a:off x="3670925" y="2945464"/>
            <a:ext cx="893459" cy="1336403"/>
          </a:xfrm>
          <a:prstGeom prst="rect">
            <a:avLst/>
          </a:prstGeom>
          <a:noFill/>
          <a:ln>
            <a:noFill/>
          </a:ln>
        </p:spPr>
      </p:pic>
      <p:pic>
        <p:nvPicPr>
          <p:cNvPr id="208" name="Google Shape;208;p21" descr="http://www.albinusfro.dk/images/Lathyrus-mammoth-white-I-p.jpg"/>
          <p:cNvPicPr preferRelativeResize="0"/>
          <p:nvPr/>
        </p:nvPicPr>
        <p:blipFill rotWithShape="1">
          <a:blip r:embed="rId3">
            <a:alphaModFix/>
          </a:blip>
          <a:srcRect/>
          <a:stretch/>
        </p:blipFill>
        <p:spPr>
          <a:xfrm>
            <a:off x="7781383" y="4673410"/>
            <a:ext cx="893459" cy="1336402"/>
          </a:xfrm>
          <a:prstGeom prst="rect">
            <a:avLst/>
          </a:prstGeom>
          <a:noFill/>
          <a:ln>
            <a:noFill/>
          </a:ln>
        </p:spPr>
      </p:pic>
      <p:sp>
        <p:nvSpPr>
          <p:cNvPr id="209" name="Google Shape;209;p21"/>
          <p:cNvSpPr/>
          <p:nvPr/>
        </p:nvSpPr>
        <p:spPr>
          <a:xfrm>
            <a:off x="4741277" y="3429000"/>
            <a:ext cx="33855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X</a:t>
            </a:r>
            <a:endParaRPr/>
          </a:p>
        </p:txBody>
      </p:sp>
      <p:sp>
        <p:nvSpPr>
          <p:cNvPr id="210" name="Google Shape;210;p21"/>
          <p:cNvSpPr/>
          <p:nvPr/>
        </p:nvSpPr>
        <p:spPr>
          <a:xfrm>
            <a:off x="4616374" y="3798332"/>
            <a:ext cx="484632" cy="783086"/>
          </a:xfrm>
          <a:prstGeom prst="downArrow">
            <a:avLst>
              <a:gd name="adj1" fmla="val 50000"/>
              <a:gd name="adj2" fmla="val 50000"/>
            </a:avLst>
          </a:prstGeom>
          <a:solidFill>
            <a:schemeClr val="accent1"/>
          </a:solidFill>
          <a:ln w="28575"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1" name="Google Shape;211;p21"/>
          <p:cNvSpPr txBox="1"/>
          <p:nvPr/>
        </p:nvSpPr>
        <p:spPr>
          <a:xfrm>
            <a:off x="6599104" y="2945464"/>
            <a:ext cx="2247441" cy="12003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Cross the F</a:t>
            </a:r>
            <a:r>
              <a:rPr lang="en-US" sz="1800" baseline="-25000">
                <a:solidFill>
                  <a:schemeClr val="dk1"/>
                </a:solidFill>
                <a:latin typeface="Arial"/>
                <a:ea typeface="Arial"/>
                <a:cs typeface="Arial"/>
                <a:sym typeface="Arial"/>
              </a:rPr>
              <a:t>1</a:t>
            </a:r>
            <a:endParaRPr/>
          </a:p>
          <a:p>
            <a:pPr marL="0" marR="0" lvl="0" indent="0" algn="l" rtl="0">
              <a:spcBef>
                <a:spcPts val="0"/>
              </a:spcBef>
              <a:spcAft>
                <a:spcPts val="0"/>
              </a:spcAft>
              <a:buNone/>
            </a:pPr>
            <a:r>
              <a:rPr lang="en-US" sz="1800">
                <a:solidFill>
                  <a:schemeClr val="dk1"/>
                </a:solidFill>
                <a:latin typeface="Arial"/>
                <a:ea typeface="Arial"/>
                <a:cs typeface="Arial"/>
                <a:sym typeface="Arial"/>
              </a:rPr>
              <a:t>monohybrid  with a recessive homozygote</a:t>
            </a:r>
            <a:endParaRPr/>
          </a:p>
        </p:txBody>
      </p:sp>
      <p:pic>
        <p:nvPicPr>
          <p:cNvPr id="212" name="Google Shape;212;p21" descr="http://www.albinusfro.dk/images/Lathyrus-mammoth-white-I-p.jpg"/>
          <p:cNvPicPr preferRelativeResize="0"/>
          <p:nvPr/>
        </p:nvPicPr>
        <p:blipFill rotWithShape="1">
          <a:blip r:embed="rId3">
            <a:alphaModFix/>
          </a:blip>
          <a:srcRect/>
          <a:stretch/>
        </p:blipFill>
        <p:spPr>
          <a:xfrm>
            <a:off x="6887924" y="4673410"/>
            <a:ext cx="893459" cy="1336402"/>
          </a:xfrm>
          <a:prstGeom prst="rect">
            <a:avLst/>
          </a:prstGeom>
          <a:noFill/>
          <a:ln>
            <a:noFill/>
          </a:ln>
        </p:spPr>
      </p:pic>
      <p:pic>
        <p:nvPicPr>
          <p:cNvPr id="213" name="Google Shape;213;p21" descr="http://www.albinusfro.dk/images/Lathyrus-mammoth-white-I-p.jpg"/>
          <p:cNvPicPr preferRelativeResize="0"/>
          <p:nvPr/>
        </p:nvPicPr>
        <p:blipFill rotWithShape="1">
          <a:blip r:embed="rId3">
            <a:alphaModFix/>
          </a:blip>
          <a:srcRect/>
          <a:stretch/>
        </p:blipFill>
        <p:spPr>
          <a:xfrm>
            <a:off x="5994465" y="4673410"/>
            <a:ext cx="893459" cy="1336402"/>
          </a:xfrm>
          <a:prstGeom prst="rect">
            <a:avLst/>
          </a:prstGeom>
          <a:noFill/>
          <a:ln>
            <a:noFill/>
          </a:ln>
        </p:spPr>
      </p:pic>
      <p:pic>
        <p:nvPicPr>
          <p:cNvPr id="214" name="Google Shape;214;p21" descr="http://www.albinusfro.dk/images/Lathyrus-mammoth-white-I-p.jpg"/>
          <p:cNvPicPr preferRelativeResize="0"/>
          <p:nvPr/>
        </p:nvPicPr>
        <p:blipFill rotWithShape="1">
          <a:blip r:embed="rId3">
            <a:alphaModFix/>
          </a:blip>
          <a:srcRect/>
          <a:stretch/>
        </p:blipFill>
        <p:spPr>
          <a:xfrm>
            <a:off x="5101006" y="4673410"/>
            <a:ext cx="893459" cy="1336402"/>
          </a:xfrm>
          <a:prstGeom prst="rect">
            <a:avLst/>
          </a:prstGeom>
          <a:noFill/>
          <a:ln>
            <a:noFill/>
          </a:ln>
        </p:spPr>
      </p:pic>
      <p:pic>
        <p:nvPicPr>
          <p:cNvPr id="215" name="Google Shape;215;p21" descr="http://www.albinusfro.dk/images/Lathyrus-mammoth-white-I-p.jpg"/>
          <p:cNvPicPr preferRelativeResize="0"/>
          <p:nvPr/>
        </p:nvPicPr>
        <p:blipFill rotWithShape="1">
          <a:blip r:embed="rId3">
            <a:alphaModFix/>
          </a:blip>
          <a:srcRect/>
          <a:stretch/>
        </p:blipFill>
        <p:spPr>
          <a:xfrm>
            <a:off x="5242936" y="2945464"/>
            <a:ext cx="893459" cy="1336402"/>
          </a:xfrm>
          <a:prstGeom prst="rect">
            <a:avLst/>
          </a:prstGeom>
          <a:noFill/>
          <a:ln>
            <a:noFill/>
          </a:ln>
        </p:spPr>
      </p:pic>
      <p:pic>
        <p:nvPicPr>
          <p:cNvPr id="216" name="Google Shape;216;p21" descr="https://s-media-cache-ak0.pinimg.com/236x/2e/f9/d7/2ef9d7cb8f3447ba00c98ad53987de13.jpg"/>
          <p:cNvPicPr preferRelativeResize="0"/>
          <p:nvPr/>
        </p:nvPicPr>
        <p:blipFill rotWithShape="1">
          <a:blip r:embed="rId4">
            <a:alphaModFix/>
          </a:blip>
          <a:srcRect/>
          <a:stretch/>
        </p:blipFill>
        <p:spPr>
          <a:xfrm>
            <a:off x="1527170" y="4673409"/>
            <a:ext cx="893459" cy="1336403"/>
          </a:xfrm>
          <a:prstGeom prst="rect">
            <a:avLst/>
          </a:prstGeom>
          <a:noFill/>
          <a:ln>
            <a:noFill/>
          </a:ln>
        </p:spPr>
      </p:pic>
      <p:pic>
        <p:nvPicPr>
          <p:cNvPr id="217" name="Google Shape;217;p21" descr="https://s-media-cache-ak0.pinimg.com/236x/2e/f9/d7/2ef9d7cb8f3447ba00c98ad53987de13.jpg"/>
          <p:cNvPicPr preferRelativeResize="0"/>
          <p:nvPr/>
        </p:nvPicPr>
        <p:blipFill rotWithShape="1">
          <a:blip r:embed="rId4">
            <a:alphaModFix/>
          </a:blip>
          <a:srcRect/>
          <a:stretch/>
        </p:blipFill>
        <p:spPr>
          <a:xfrm>
            <a:off x="4207547" y="4673409"/>
            <a:ext cx="893459" cy="1336403"/>
          </a:xfrm>
          <a:prstGeom prst="rect">
            <a:avLst/>
          </a:prstGeom>
          <a:noFill/>
          <a:ln>
            <a:noFill/>
          </a:ln>
        </p:spPr>
      </p:pic>
      <p:pic>
        <p:nvPicPr>
          <p:cNvPr id="218" name="Google Shape;218;p21" descr="https://s-media-cache-ak0.pinimg.com/236x/2e/f9/d7/2ef9d7cb8f3447ba00c98ad53987de13.jpg"/>
          <p:cNvPicPr preferRelativeResize="0"/>
          <p:nvPr/>
        </p:nvPicPr>
        <p:blipFill rotWithShape="1">
          <a:blip r:embed="rId4">
            <a:alphaModFix/>
          </a:blip>
          <a:srcRect/>
          <a:stretch/>
        </p:blipFill>
        <p:spPr>
          <a:xfrm>
            <a:off x="3314088" y="4673410"/>
            <a:ext cx="893459" cy="1336403"/>
          </a:xfrm>
          <a:prstGeom prst="rect">
            <a:avLst/>
          </a:prstGeom>
          <a:noFill/>
          <a:ln>
            <a:noFill/>
          </a:ln>
        </p:spPr>
      </p:pic>
      <p:pic>
        <p:nvPicPr>
          <p:cNvPr id="219" name="Google Shape;219;p21" descr="https://s-media-cache-ak0.pinimg.com/236x/2e/f9/d7/2ef9d7cb8f3447ba00c98ad53987de13.jpg"/>
          <p:cNvPicPr preferRelativeResize="0"/>
          <p:nvPr/>
        </p:nvPicPr>
        <p:blipFill rotWithShape="1">
          <a:blip r:embed="rId4">
            <a:alphaModFix/>
          </a:blip>
          <a:srcRect/>
          <a:stretch/>
        </p:blipFill>
        <p:spPr>
          <a:xfrm>
            <a:off x="2420629" y="4673409"/>
            <a:ext cx="893459" cy="1336403"/>
          </a:xfrm>
          <a:prstGeom prst="rect">
            <a:avLst/>
          </a:prstGeom>
          <a:noFill/>
          <a:ln>
            <a:noFill/>
          </a:ln>
        </p:spPr>
      </p:pic>
      <p:sp>
        <p:nvSpPr>
          <p:cNvPr id="220" name="Google Shape;220;p21"/>
          <p:cNvSpPr/>
          <p:nvPr/>
        </p:nvSpPr>
        <p:spPr>
          <a:xfrm>
            <a:off x="694040" y="5122843"/>
            <a:ext cx="41069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F</a:t>
            </a:r>
            <a:r>
              <a:rPr lang="en-US" sz="1800" b="1" baseline="-25000">
                <a:solidFill>
                  <a:schemeClr val="dk1"/>
                </a:solidFill>
                <a:latin typeface="Arial"/>
                <a:ea typeface="Arial"/>
                <a:cs typeface="Arial"/>
                <a:sym typeface="Arial"/>
              </a:rPr>
              <a:t>2</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p22" descr="http://archive.hudsonalpha.org/sites/default/files/pedigree1.jpg?1247167581"/>
          <p:cNvPicPr preferRelativeResize="0"/>
          <p:nvPr/>
        </p:nvPicPr>
        <p:blipFill rotWithShape="1">
          <a:blip r:embed="rId3">
            <a:alphaModFix/>
          </a:blip>
          <a:srcRect t="5366" b="2441"/>
          <a:stretch/>
        </p:blipFill>
        <p:spPr>
          <a:xfrm>
            <a:off x="1426685" y="2615377"/>
            <a:ext cx="6290630" cy="4099617"/>
          </a:xfrm>
          <a:prstGeom prst="rect">
            <a:avLst/>
          </a:prstGeom>
          <a:noFill/>
          <a:ln>
            <a:noFill/>
          </a:ln>
        </p:spPr>
      </p:pic>
      <p:sp>
        <p:nvSpPr>
          <p:cNvPr id="227" name="Google Shape;227;p22"/>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AN ALTERNATIVE TO THE TEST CROSS</a:t>
            </a:r>
            <a:endParaRPr/>
          </a:p>
        </p:txBody>
      </p:sp>
      <p:sp>
        <p:nvSpPr>
          <p:cNvPr id="228" name="Google Shape;228;p22"/>
          <p:cNvSpPr txBox="1">
            <a:spLocks noGrp="1"/>
          </p:cNvSpPr>
          <p:nvPr>
            <p:ph type="body" idx="1"/>
          </p:nvPr>
        </p:nvSpPr>
        <p:spPr>
          <a:xfrm>
            <a:off x="457198" y="1107618"/>
            <a:ext cx="8440995" cy="46073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2000"/>
              <a:buNone/>
            </a:pPr>
            <a:r>
              <a:rPr lang="en-US"/>
              <a:t>Many human diseases can be passed from parent to offspring BUT unethical to perform a test cross on humans!</a:t>
            </a:r>
            <a:endParaRPr/>
          </a:p>
          <a:p>
            <a:pPr marL="342900" lvl="0" indent="-342900" algn="l" rtl="0">
              <a:spcBef>
                <a:spcPts val="1000"/>
              </a:spcBef>
              <a:spcAft>
                <a:spcPts val="0"/>
              </a:spcAft>
              <a:buSzPts val="2000"/>
              <a:buFont typeface="Arial"/>
              <a:buChar char="•"/>
            </a:pPr>
            <a:r>
              <a:rPr lang="en-US"/>
              <a:t>Probability can be used with pedigrees to make genetic inferences about individual risk</a:t>
            </a:r>
            <a:endParaRPr/>
          </a:p>
          <a:p>
            <a:pPr marL="0" lvl="0" indent="0" algn="l" rtl="0">
              <a:spcBef>
                <a:spcPts val="1000"/>
              </a:spcBef>
              <a:spcAft>
                <a:spcPts val="0"/>
              </a:spcAft>
              <a:buClr>
                <a:srgbClr val="6CB255"/>
              </a:buClr>
              <a:buSzPts val="2000"/>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3"/>
          <p:cNvSpPr txBox="1">
            <a:spLocks noGrp="1"/>
          </p:cNvSpPr>
          <p:nvPr>
            <p:ph type="title"/>
          </p:nvPr>
        </p:nvSpPr>
        <p:spPr>
          <a:xfrm>
            <a:off x="457200" y="241326"/>
            <a:ext cx="8062912" cy="942705"/>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6CB255"/>
              </a:buClr>
              <a:buSzPts val="3200"/>
              <a:buFont typeface="Arial Black"/>
              <a:buNone/>
            </a:pPr>
            <a:r>
              <a:rPr lang="en-US" sz="2800" dirty="0"/>
              <a:t>AUTOSOMAL DOMINANT DISORDER</a:t>
            </a:r>
            <a:endParaRPr sz="2800" cap="none" dirty="0"/>
          </a:p>
        </p:txBody>
      </p:sp>
      <p:sp>
        <p:nvSpPr>
          <p:cNvPr id="234" name="Google Shape;234;p23"/>
          <p:cNvSpPr txBox="1">
            <a:spLocks noGrp="1"/>
          </p:cNvSpPr>
          <p:nvPr>
            <p:ph type="body" idx="1"/>
          </p:nvPr>
        </p:nvSpPr>
        <p:spPr>
          <a:xfrm>
            <a:off x="165253" y="5485048"/>
            <a:ext cx="8824511" cy="116638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CB255"/>
              </a:buClr>
              <a:buSzPts val="1850"/>
              <a:buNone/>
            </a:pPr>
            <a:r>
              <a:rPr lang="en-US" sz="1850"/>
              <a:t>It never skips a generation and there are no unaffected carriers. Affected children must have affected parents. When one parent possesses the trait and is heterozygous approximately half of the children will possess the dominant disorder.</a:t>
            </a:r>
            <a:endParaRPr sz="2590" b="1"/>
          </a:p>
        </p:txBody>
      </p:sp>
      <p:pic>
        <p:nvPicPr>
          <p:cNvPr id="235" name="Google Shape;235;p23" descr="https://upload.wikimedia.org/wikipedia/commons/thumb/0/00/Autosomal_Dominant_Pedigree.svg/1024px-Autosomal_Dominant_Pedigree.svg.png"/>
          <p:cNvPicPr preferRelativeResize="0"/>
          <p:nvPr/>
        </p:nvPicPr>
        <p:blipFill rotWithShape="1">
          <a:blip r:embed="rId3">
            <a:alphaModFix/>
          </a:blip>
          <a:srcRect/>
          <a:stretch/>
        </p:blipFill>
        <p:spPr>
          <a:xfrm>
            <a:off x="1681316" y="663241"/>
            <a:ext cx="6181794" cy="4636345"/>
          </a:xfrm>
          <a:prstGeom prst="rect">
            <a:avLst/>
          </a:prstGeom>
          <a:noFill/>
          <a:ln>
            <a:noFill/>
          </a:ln>
        </p:spPr>
      </p:pic>
      <p:sp>
        <p:nvSpPr>
          <p:cNvPr id="236" name="Google Shape;236;p23"/>
          <p:cNvSpPr txBox="1"/>
          <p:nvPr/>
        </p:nvSpPr>
        <p:spPr>
          <a:xfrm>
            <a:off x="2636709" y="5179002"/>
            <a:ext cx="3935393" cy="2616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50">
                <a:solidFill>
                  <a:schemeClr val="dk1"/>
                </a:solidFill>
                <a:latin typeface="Arial"/>
                <a:ea typeface="Arial"/>
                <a:cs typeface="Arial"/>
                <a:sym typeface="Arial"/>
              </a:rPr>
              <a:t>By Hydra2114 at https://en.wikipedia.org/wiki/Pedigree_chart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p24" descr="https://upload.wikimedia.org/wikipedia/commons/thumb/2/2c/Autosomal_Recessive_Pedigree_%281%29.svg/1024px-Autosomal_Recessive_Pedigree_%281%29.svg.png"/>
          <p:cNvPicPr preferRelativeResize="0"/>
          <p:nvPr/>
        </p:nvPicPr>
        <p:blipFill rotWithShape="1">
          <a:blip r:embed="rId3">
            <a:alphaModFix/>
          </a:blip>
          <a:srcRect/>
          <a:stretch/>
        </p:blipFill>
        <p:spPr>
          <a:xfrm>
            <a:off x="875072" y="226143"/>
            <a:ext cx="7393859" cy="5545394"/>
          </a:xfrm>
          <a:prstGeom prst="rect">
            <a:avLst/>
          </a:prstGeom>
          <a:noFill/>
          <a:ln>
            <a:noFill/>
          </a:ln>
        </p:spPr>
      </p:pic>
      <p:sp>
        <p:nvSpPr>
          <p:cNvPr id="242" name="Google Shape;242;p24"/>
          <p:cNvSpPr txBox="1">
            <a:spLocks noGrp="1"/>
          </p:cNvSpPr>
          <p:nvPr>
            <p:ph type="title"/>
          </p:nvPr>
        </p:nvSpPr>
        <p:spPr>
          <a:xfrm>
            <a:off x="457200" y="241326"/>
            <a:ext cx="8062912" cy="731689"/>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6CB255"/>
              </a:buClr>
              <a:buSzPts val="3200"/>
              <a:buFont typeface="Arial Black"/>
              <a:buNone/>
            </a:pPr>
            <a:r>
              <a:rPr lang="en-US" sz="2800" dirty="0"/>
              <a:t>AUTOSOMAL RECESSIVE DISORDER</a:t>
            </a:r>
            <a:endParaRPr sz="2800" cap="none" dirty="0"/>
          </a:p>
        </p:txBody>
      </p:sp>
      <p:sp>
        <p:nvSpPr>
          <p:cNvPr id="243" name="Google Shape;243;p24"/>
          <p:cNvSpPr txBox="1">
            <a:spLocks noGrp="1"/>
          </p:cNvSpPr>
          <p:nvPr>
            <p:ph type="body" idx="1"/>
          </p:nvPr>
        </p:nvSpPr>
        <p:spPr>
          <a:xfrm>
            <a:off x="165253" y="5473473"/>
            <a:ext cx="8824511" cy="116638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CB255"/>
              </a:buClr>
              <a:buSzPts val="1850"/>
              <a:buNone/>
            </a:pPr>
            <a:r>
              <a:rPr lang="en-US" sz="1850"/>
              <a:t>It skips generations with none of generation 3 actually displaying the trait. When both parents display the disorder all of their kids have to display the disorder, but when only one parent displays the disorder all of the kids will be carriers but unaffected by the trait. </a:t>
            </a:r>
            <a:endParaRPr sz="2590" b="1"/>
          </a:p>
        </p:txBody>
      </p:sp>
      <p:sp>
        <p:nvSpPr>
          <p:cNvPr id="244" name="Google Shape;244;p24"/>
          <p:cNvSpPr txBox="1"/>
          <p:nvPr/>
        </p:nvSpPr>
        <p:spPr>
          <a:xfrm>
            <a:off x="2683003" y="5240357"/>
            <a:ext cx="3935393" cy="2616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50">
                <a:solidFill>
                  <a:schemeClr val="dk1"/>
                </a:solidFill>
                <a:latin typeface="Arial"/>
                <a:ea typeface="Arial"/>
                <a:cs typeface="Arial"/>
                <a:sym typeface="Arial"/>
              </a:rPr>
              <a:t>By Hydra2114 at  https://en.wikipedia.org/wiki/Pedigree_chart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7" descr="Sketch of Gregor Mendel, a monk who wore reading glasses and a large cross."/>
          <p:cNvPicPr preferRelativeResize="0"/>
          <p:nvPr/>
        </p:nvPicPr>
        <p:blipFill rotWithShape="1">
          <a:blip r:embed="rId3">
            <a:alphaModFix/>
          </a:blip>
          <a:srcRect t="-4618" b="-4618"/>
          <a:stretch/>
        </p:blipFill>
        <p:spPr>
          <a:xfrm>
            <a:off x="5547010" y="752271"/>
            <a:ext cx="2814050" cy="3668236"/>
          </a:xfrm>
          <a:prstGeom prst="rect">
            <a:avLst/>
          </a:prstGeom>
          <a:noFill/>
          <a:ln>
            <a:noFill/>
          </a:ln>
        </p:spPr>
      </p:pic>
      <p:sp>
        <p:nvSpPr>
          <p:cNvPr id="55" name="Google Shape;55;p7"/>
          <p:cNvSpPr txBox="1">
            <a:spLocks noGrp="1"/>
          </p:cNvSpPr>
          <p:nvPr>
            <p:ph type="ftr" idx="11"/>
          </p:nvPr>
        </p:nvSpPr>
        <p:spPr>
          <a:xfrm>
            <a:off x="701964" y="6492875"/>
            <a:ext cx="7818148" cy="28384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56" name="Google Shape;56;p7"/>
          <p:cNvSpPr txBox="1">
            <a:spLocks noGrp="1"/>
          </p:cNvSpPr>
          <p:nvPr>
            <p:ph type="body" idx="1"/>
          </p:nvPr>
        </p:nvSpPr>
        <p:spPr>
          <a:xfrm>
            <a:off x="457200" y="4206240"/>
            <a:ext cx="8062912" cy="1804124"/>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SzPts val="1800"/>
              <a:buFont typeface="Arial"/>
              <a:buChar char="•"/>
            </a:pPr>
            <a:r>
              <a:rPr lang="en-US" sz="1800"/>
              <a:t>Johann Gregor Mendel is considered the “father of genetics”</a:t>
            </a:r>
            <a:endParaRPr/>
          </a:p>
          <a:p>
            <a:pPr marL="1017270" lvl="1" indent="-285750" algn="l" rtl="0">
              <a:spcBef>
                <a:spcPts val="960"/>
              </a:spcBef>
              <a:spcAft>
                <a:spcPts val="0"/>
              </a:spcAft>
              <a:buSzPts val="1800"/>
              <a:buFont typeface="Arial"/>
              <a:buChar char="•"/>
            </a:pPr>
            <a:r>
              <a:rPr lang="en-US" sz="1800" b="1"/>
              <a:t>Genetics</a:t>
            </a:r>
            <a:r>
              <a:rPr lang="en-US" sz="1800"/>
              <a:t> is the study of heredity</a:t>
            </a:r>
            <a:endParaRPr/>
          </a:p>
          <a:p>
            <a:pPr marL="1017270" lvl="1" indent="-285750" algn="l" rtl="0">
              <a:spcBef>
                <a:spcPts val="360"/>
              </a:spcBef>
              <a:spcAft>
                <a:spcPts val="0"/>
              </a:spcAft>
              <a:buSzPts val="1800"/>
              <a:buFont typeface="Arial"/>
              <a:buChar char="•"/>
            </a:pPr>
            <a:r>
              <a:rPr lang="en-US" sz="1800"/>
              <a:t>Used a </a:t>
            </a:r>
            <a:r>
              <a:rPr lang="en-US" sz="1800" u="sng"/>
              <a:t>simple</a:t>
            </a:r>
            <a:r>
              <a:rPr lang="en-US" sz="1800"/>
              <a:t> biological system </a:t>
            </a:r>
            <a:endParaRPr/>
          </a:p>
          <a:p>
            <a:pPr marL="1543050" lvl="2" indent="-285750" algn="l" rtl="0">
              <a:spcBef>
                <a:spcPts val="320"/>
              </a:spcBef>
              <a:spcAft>
                <a:spcPts val="0"/>
              </a:spcAft>
              <a:buSzPts val="1600"/>
              <a:buFont typeface="Arial"/>
              <a:buChar char="•"/>
            </a:pPr>
            <a:r>
              <a:rPr lang="en-US" sz="1600"/>
              <a:t>Conducted </a:t>
            </a:r>
            <a:r>
              <a:rPr lang="en-US" sz="1600" u="sng"/>
              <a:t>quantitative</a:t>
            </a:r>
            <a:r>
              <a:rPr lang="en-US" sz="1600"/>
              <a:t> analyses using </a:t>
            </a:r>
            <a:r>
              <a:rPr lang="en-US" sz="1600" u="sng"/>
              <a:t>large</a:t>
            </a:r>
            <a:r>
              <a:rPr lang="en-US" sz="1600"/>
              <a:t> sample sizes (thousands!)</a:t>
            </a:r>
            <a:endParaRPr/>
          </a:p>
        </p:txBody>
      </p:sp>
      <p:pic>
        <p:nvPicPr>
          <p:cNvPr id="57" name="Google Shape;57;p7" descr="Photo shows pea-plant flower, with purple petals that fold back on themselves."/>
          <p:cNvPicPr preferRelativeResize="0">
            <a:picLocks noGrp="1"/>
          </p:cNvPicPr>
          <p:nvPr>
            <p:ph type="pic" idx="2"/>
          </p:nvPr>
        </p:nvPicPr>
        <p:blipFill rotWithShape="1">
          <a:blip r:embed="rId4">
            <a:alphaModFix/>
          </a:blip>
          <a:srcRect l="-69" r="-177"/>
          <a:stretch/>
        </p:blipFill>
        <p:spPr>
          <a:xfrm>
            <a:off x="457199" y="1282407"/>
            <a:ext cx="5089811" cy="2706663"/>
          </a:xfrm>
          <a:prstGeom prst="rect">
            <a:avLst/>
          </a:prstGeom>
          <a:noFill/>
          <a:ln>
            <a:noFill/>
          </a:ln>
        </p:spPr>
      </p:pic>
      <p:pic>
        <p:nvPicPr>
          <p:cNvPr id="58" name="Google Shape;58;p7" descr="openstax college logo"/>
          <p:cNvPicPr preferRelativeResize="0"/>
          <p:nvPr/>
        </p:nvPicPr>
        <p:blipFill rotWithShape="1">
          <a:blip r:embed="rId5">
            <a:alphaModFix/>
          </a:blip>
          <a:srcRect/>
          <a:stretch/>
        </p:blipFill>
        <p:spPr>
          <a:xfrm>
            <a:off x="7772687" y="232182"/>
            <a:ext cx="1051734" cy="751709"/>
          </a:xfrm>
          <a:prstGeom prst="rect">
            <a:avLst/>
          </a:prstGeom>
          <a:noFill/>
          <a:ln>
            <a:noFill/>
          </a:ln>
        </p:spPr>
      </p:pic>
      <p:sp>
        <p:nvSpPr>
          <p:cNvPr id="59" name="Google Shape;59;p7"/>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INTRODUCTION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5"/>
          <p:cNvSpPr txBox="1">
            <a:spLocks noGrp="1"/>
          </p:cNvSpPr>
          <p:nvPr>
            <p:ph type="title"/>
          </p:nvPr>
        </p:nvSpPr>
        <p:spPr>
          <a:xfrm>
            <a:off x="457200" y="241327"/>
            <a:ext cx="8062912" cy="44172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160"/>
              <a:buFont typeface="Arial Black"/>
              <a:buNone/>
            </a:pPr>
            <a:r>
              <a:rPr lang="en-US" sz="2160"/>
              <a:t>GROUP DISCUSSION</a:t>
            </a:r>
            <a:endParaRPr/>
          </a:p>
        </p:txBody>
      </p:sp>
      <p:sp>
        <p:nvSpPr>
          <p:cNvPr id="250" name="Google Shape;250;p25"/>
          <p:cNvSpPr txBox="1">
            <a:spLocks noGrp="1"/>
          </p:cNvSpPr>
          <p:nvPr>
            <p:ph type="body" idx="1"/>
          </p:nvPr>
        </p:nvSpPr>
        <p:spPr>
          <a:xfrm>
            <a:off x="457200" y="1123919"/>
            <a:ext cx="8062912" cy="4618119"/>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SzPts val="2400"/>
              <a:buFont typeface="Arial Black"/>
              <a:buAutoNum type="arabicPeriod"/>
            </a:pPr>
            <a:r>
              <a:rPr lang="en-US" sz="2400"/>
              <a:t>Describe the scientific reasons for the success of Mendel’s experimental work.</a:t>
            </a:r>
            <a:endParaRPr/>
          </a:p>
          <a:p>
            <a:pPr marL="457200" lvl="0" indent="-457200" algn="l" rtl="0">
              <a:spcBef>
                <a:spcPts val="1080"/>
              </a:spcBef>
              <a:spcAft>
                <a:spcPts val="0"/>
              </a:spcAft>
              <a:buSzPts val="2400"/>
              <a:buFont typeface="Arial Black"/>
              <a:buAutoNum type="arabicPeriod"/>
            </a:pPr>
            <a:r>
              <a:rPr lang="en-US" sz="2400"/>
              <a:t>How did Mendel know that each individual must have two particles?</a:t>
            </a:r>
            <a:endParaRPr/>
          </a:p>
          <a:p>
            <a:pPr marL="457200" lvl="0" indent="-457200" algn="l" rtl="0">
              <a:spcBef>
                <a:spcPts val="1080"/>
              </a:spcBef>
              <a:spcAft>
                <a:spcPts val="0"/>
              </a:spcAft>
              <a:buSzPts val="2400"/>
              <a:buFont typeface="Arial Black"/>
              <a:buAutoNum type="arabicPeriod"/>
            </a:pPr>
            <a:r>
              <a:rPr lang="en-US" sz="2400"/>
              <a:t>What are the expected genotype and phenotype ratios for crossing a female chocolate lab with a male heterozygous black lab? </a:t>
            </a:r>
            <a:endParaRPr/>
          </a:p>
          <a:p>
            <a:pPr marL="457200" lvl="0" indent="-457200" algn="l" rtl="0">
              <a:spcBef>
                <a:spcPts val="1080"/>
              </a:spcBef>
              <a:spcAft>
                <a:spcPts val="0"/>
              </a:spcAft>
              <a:buSzPts val="2400"/>
              <a:buFont typeface="Arial Black"/>
              <a:buAutoNum type="arabicPeriod"/>
            </a:pPr>
            <a:r>
              <a:rPr lang="en-US" sz="2400"/>
              <a:t>Explain the purpose and methods of a test cross.</a:t>
            </a:r>
            <a:endParaRPr/>
          </a:p>
          <a:p>
            <a:pPr marL="457200" lvl="0" indent="-304800" algn="l" rtl="0">
              <a:spcBef>
                <a:spcPts val="1080"/>
              </a:spcBef>
              <a:spcAft>
                <a:spcPts val="0"/>
              </a:spcAft>
              <a:buSzPts val="2400"/>
              <a:buFont typeface="Arial Black"/>
              <a:buNone/>
            </a:pPr>
            <a:endParaRPr sz="2400"/>
          </a:p>
          <a:p>
            <a:pPr marL="0" lvl="0" indent="0" algn="l" rtl="0">
              <a:spcBef>
                <a:spcPts val="1080"/>
              </a:spcBef>
              <a:spcAft>
                <a:spcPts val="0"/>
              </a:spcAft>
              <a:buClr>
                <a:srgbClr val="6CB255"/>
              </a:buClr>
              <a:buSzPts val="2400"/>
              <a:buNone/>
            </a:pPr>
            <a:endParaRPr sz="2400"/>
          </a:p>
          <a:p>
            <a:pPr marL="0" lvl="0" indent="0" algn="l" rtl="0">
              <a:spcBef>
                <a:spcPts val="1080"/>
              </a:spcBef>
              <a:spcAft>
                <a:spcPts val="0"/>
              </a:spcAft>
              <a:buClr>
                <a:srgbClr val="6CB255"/>
              </a:buClr>
              <a:buSzPts val="2400"/>
              <a:buNone/>
            </a:pPr>
            <a:endParaRPr sz="2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6"/>
          <p:cNvSpPr txBox="1">
            <a:spLocks noGrp="1"/>
          </p:cNvSpPr>
          <p:nvPr>
            <p:ph type="title"/>
          </p:nvPr>
        </p:nvSpPr>
        <p:spPr>
          <a:xfrm>
            <a:off x="457200" y="241327"/>
            <a:ext cx="8062912" cy="44172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160"/>
              <a:buFont typeface="Arial Black"/>
              <a:buNone/>
            </a:pPr>
            <a:r>
              <a:rPr lang="en-US" sz="2160"/>
              <a:t>GROUP DISCUSSION</a:t>
            </a:r>
            <a:endParaRPr/>
          </a:p>
        </p:txBody>
      </p:sp>
      <p:sp>
        <p:nvSpPr>
          <p:cNvPr id="256" name="Google Shape;256;p26"/>
          <p:cNvSpPr txBox="1">
            <a:spLocks noGrp="1"/>
          </p:cNvSpPr>
          <p:nvPr>
            <p:ph type="body" idx="1"/>
          </p:nvPr>
        </p:nvSpPr>
        <p:spPr>
          <a:xfrm>
            <a:off x="457200" y="1123919"/>
            <a:ext cx="8062912" cy="4618119"/>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SzPts val="2400"/>
              <a:buFont typeface="Arial Black"/>
              <a:buAutoNum type="arabicPeriod" startAt="4"/>
            </a:pPr>
            <a:r>
              <a:rPr lang="en-US" sz="2400"/>
              <a:t>Identify the type of inheritance shown in the pedigree, and identify the genotype(s) of each individual.</a:t>
            </a:r>
            <a:endParaRPr/>
          </a:p>
          <a:p>
            <a:pPr marL="0" lvl="0" indent="0" algn="l" rtl="0">
              <a:spcBef>
                <a:spcPts val="1080"/>
              </a:spcBef>
              <a:spcAft>
                <a:spcPts val="0"/>
              </a:spcAft>
              <a:buClr>
                <a:srgbClr val="6CB255"/>
              </a:buClr>
              <a:buSzPts val="2400"/>
              <a:buNone/>
            </a:pPr>
            <a:endParaRPr sz="2400"/>
          </a:p>
          <a:p>
            <a:pPr marL="0" lvl="0" indent="0" algn="l" rtl="0">
              <a:spcBef>
                <a:spcPts val="1080"/>
              </a:spcBef>
              <a:spcAft>
                <a:spcPts val="0"/>
              </a:spcAft>
              <a:buClr>
                <a:srgbClr val="6CB255"/>
              </a:buClr>
              <a:buSzPts val="2400"/>
              <a:buNone/>
            </a:pPr>
            <a:endParaRPr sz="2400"/>
          </a:p>
        </p:txBody>
      </p:sp>
      <p:pic>
        <p:nvPicPr>
          <p:cNvPr id="257" name="Google Shape;257;p26" descr="File:Pedigree-chart-example-Turkish.png"/>
          <p:cNvPicPr preferRelativeResize="0"/>
          <p:nvPr/>
        </p:nvPicPr>
        <p:blipFill rotWithShape="1">
          <a:blip r:embed="rId3">
            <a:alphaModFix/>
          </a:blip>
          <a:srcRect b="30151"/>
          <a:stretch/>
        </p:blipFill>
        <p:spPr>
          <a:xfrm>
            <a:off x="909638" y="2167553"/>
            <a:ext cx="7324725" cy="391861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7"/>
          <p:cNvSpPr txBox="1">
            <a:spLocks noGrp="1"/>
          </p:cNvSpPr>
          <p:nvPr>
            <p:ph type="title"/>
          </p:nvPr>
        </p:nvSpPr>
        <p:spPr>
          <a:xfrm>
            <a:off x="571499" y="241326"/>
            <a:ext cx="8558729" cy="428146"/>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800"/>
              <a:buFont typeface="Arial Black"/>
              <a:buNone/>
            </a:pPr>
            <a:r>
              <a:rPr lang="en-US" sz="2800" b="1" cap="none"/>
              <a:t>Postulate #1</a:t>
            </a:r>
            <a:endParaRPr/>
          </a:p>
        </p:txBody>
      </p:sp>
      <p:sp>
        <p:nvSpPr>
          <p:cNvPr id="263" name="Google Shape;263;p27"/>
          <p:cNvSpPr txBox="1">
            <a:spLocks noGrp="1"/>
          </p:cNvSpPr>
          <p:nvPr>
            <p:ph type="body" idx="1"/>
          </p:nvPr>
        </p:nvSpPr>
        <p:spPr>
          <a:xfrm>
            <a:off x="236862" y="900860"/>
            <a:ext cx="8774936" cy="3748258"/>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Font typeface="Arial"/>
              <a:buChar char="•"/>
            </a:pPr>
            <a:r>
              <a:rPr lang="en-US" sz="2400">
                <a:solidFill>
                  <a:schemeClr val="dk1"/>
                </a:solidFill>
              </a:rPr>
              <a:t>Hereditary particles inherited as discrete units</a:t>
            </a:r>
            <a:endParaRPr/>
          </a:p>
          <a:p>
            <a:pPr marL="1074420" lvl="1" indent="-342900" algn="l" rtl="0">
              <a:spcBef>
                <a:spcPts val="1080"/>
              </a:spcBef>
              <a:spcAft>
                <a:spcPts val="0"/>
              </a:spcAft>
              <a:buClr>
                <a:schemeClr val="dk1"/>
              </a:buClr>
              <a:buSzPts val="2400"/>
              <a:buFont typeface="Arial"/>
              <a:buChar char="•"/>
            </a:pPr>
            <a:r>
              <a:rPr lang="en-US" sz="2400">
                <a:solidFill>
                  <a:schemeClr val="dk1"/>
                </a:solidFill>
              </a:rPr>
              <a:t>Not lost or blended</a:t>
            </a:r>
            <a:endParaRPr/>
          </a:p>
          <a:p>
            <a:pPr marL="342900" lvl="0" indent="-342900" algn="l" rtl="0">
              <a:spcBef>
                <a:spcPts val="480"/>
              </a:spcBef>
              <a:spcAft>
                <a:spcPts val="0"/>
              </a:spcAft>
              <a:buClr>
                <a:schemeClr val="dk1"/>
              </a:buClr>
              <a:buSzPts val="2400"/>
              <a:buFont typeface="Arial"/>
              <a:buChar char="•"/>
            </a:pPr>
            <a:r>
              <a:rPr lang="en-US" sz="2400">
                <a:solidFill>
                  <a:schemeClr val="dk1"/>
                </a:solidFill>
              </a:rPr>
              <a:t>Each true-breeding parent carries 2 hereditary particles for each characteristic</a:t>
            </a:r>
            <a:endParaRPr/>
          </a:p>
          <a:p>
            <a:pPr marL="1074420" lvl="1" indent="-342900" algn="l" rtl="0">
              <a:spcBef>
                <a:spcPts val="1080"/>
              </a:spcBef>
              <a:spcAft>
                <a:spcPts val="0"/>
              </a:spcAft>
              <a:buClr>
                <a:schemeClr val="dk1"/>
              </a:buClr>
              <a:buSzPts val="2400"/>
              <a:buFont typeface="Arial"/>
              <a:buChar char="•"/>
            </a:pPr>
            <a:r>
              <a:rPr lang="en-US" sz="2400">
                <a:solidFill>
                  <a:schemeClr val="dk1"/>
                </a:solidFill>
              </a:rPr>
              <a:t>Come apart during gamete formation such that each parent passes only one particle into each gametes</a:t>
            </a:r>
            <a:endParaRPr/>
          </a:p>
          <a:p>
            <a:pPr marL="342900" lvl="0" indent="-342900" algn="l" rtl="0">
              <a:spcBef>
                <a:spcPts val="480"/>
              </a:spcBef>
              <a:spcAft>
                <a:spcPts val="0"/>
              </a:spcAft>
              <a:buClr>
                <a:schemeClr val="dk1"/>
              </a:buClr>
              <a:buSzPts val="2400"/>
              <a:buFont typeface="Arial"/>
              <a:buChar char="•"/>
            </a:pPr>
            <a:r>
              <a:rPr lang="en-US" sz="2400">
                <a:solidFill>
                  <a:schemeClr val="dk1"/>
                </a:solidFill>
              </a:rPr>
              <a:t> Hereditary particles recombine randomly during fertilization to produce offspring</a:t>
            </a:r>
            <a:endParaRPr/>
          </a:p>
          <a:p>
            <a:pPr marL="0" lvl="0" indent="0" algn="l" rtl="0">
              <a:spcBef>
                <a:spcPts val="1000"/>
              </a:spcBef>
              <a:spcAft>
                <a:spcPts val="0"/>
              </a:spcAft>
              <a:buClr>
                <a:srgbClr val="000000"/>
              </a:buClr>
              <a:buSzPts val="2000"/>
              <a:buFont typeface="Noto Sans Symbols"/>
              <a:buNone/>
            </a:pPr>
            <a:endParaRPr>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8"/>
          <p:cNvSpPr txBox="1">
            <a:spLocks noGrp="1"/>
          </p:cNvSpPr>
          <p:nvPr>
            <p:ph type="title"/>
          </p:nvPr>
        </p:nvSpPr>
        <p:spPr>
          <a:xfrm>
            <a:off x="571499" y="241326"/>
            <a:ext cx="8558729" cy="428146"/>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800"/>
              <a:buFont typeface="Arial Black"/>
              <a:buNone/>
            </a:pPr>
            <a:r>
              <a:rPr lang="en-US" sz="2800" b="1" cap="none"/>
              <a:t>Postulate #2: Law of Dominance</a:t>
            </a:r>
            <a:endParaRPr/>
          </a:p>
        </p:txBody>
      </p:sp>
      <p:sp>
        <p:nvSpPr>
          <p:cNvPr id="270" name="Google Shape;270;p28"/>
          <p:cNvSpPr txBox="1">
            <a:spLocks noGrp="1"/>
          </p:cNvSpPr>
          <p:nvPr>
            <p:ph type="body" idx="1"/>
          </p:nvPr>
        </p:nvSpPr>
        <p:spPr>
          <a:xfrm>
            <a:off x="236862" y="900860"/>
            <a:ext cx="8774936" cy="3748258"/>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000"/>
              <a:buFont typeface="Arial"/>
              <a:buChar char="•"/>
            </a:pPr>
            <a:r>
              <a:rPr lang="en-US"/>
              <a:t>In a heterozygote, dominant trait conceals the recessive trait </a:t>
            </a:r>
            <a:endParaRPr/>
          </a:p>
          <a:p>
            <a:pPr marL="342900" lvl="0" indent="-342900" algn="l" rtl="0">
              <a:spcBef>
                <a:spcPts val="1000"/>
              </a:spcBef>
              <a:spcAft>
                <a:spcPts val="0"/>
              </a:spcAft>
              <a:buSzPts val="2000"/>
              <a:buFont typeface="Arial"/>
              <a:buChar char="•"/>
            </a:pPr>
            <a:r>
              <a:rPr lang="en-US"/>
              <a:t>Recessive trait will remain “latent” but will still be transmitted to offspring </a:t>
            </a:r>
            <a:endParaRPr/>
          </a:p>
          <a:p>
            <a:pPr marL="1074420" lvl="1" indent="-342900" algn="l" rtl="0">
              <a:spcBef>
                <a:spcPts val="1000"/>
              </a:spcBef>
              <a:spcAft>
                <a:spcPts val="0"/>
              </a:spcAft>
              <a:buSzPts val="2000"/>
              <a:buFont typeface="Arial"/>
              <a:buChar char="•"/>
            </a:pPr>
            <a:r>
              <a:rPr lang="en-US"/>
              <a:t>Only expressed by offspring that have two copies </a:t>
            </a:r>
            <a:endParaRPr/>
          </a:p>
          <a:p>
            <a:pPr marL="1600200" lvl="2" indent="-342900" algn="l" rtl="0">
              <a:spcBef>
                <a:spcPts val="360"/>
              </a:spcBef>
              <a:spcAft>
                <a:spcPts val="0"/>
              </a:spcAft>
              <a:buSzPts val="1800"/>
              <a:buFont typeface="Arial"/>
              <a:buChar char="•"/>
            </a:pPr>
            <a:r>
              <a:rPr lang="en-US"/>
              <a:t>These offspring breed true when self-crossed</a:t>
            </a:r>
            <a:endParaRPr/>
          </a:p>
          <a:p>
            <a:pPr marL="342900" lvl="0" indent="-342900" algn="l" rtl="0">
              <a:spcBef>
                <a:spcPts val="400"/>
              </a:spcBef>
              <a:spcAft>
                <a:spcPts val="0"/>
              </a:spcAft>
              <a:buSzPts val="2000"/>
              <a:buFont typeface="Arial"/>
              <a:buChar char="•"/>
            </a:pPr>
            <a:r>
              <a:rPr lang="en-US"/>
              <a:t>NOW: law of dominance does not always hold true</a:t>
            </a:r>
            <a:endParaRPr/>
          </a:p>
          <a:p>
            <a:pPr marL="1074420" lvl="1" indent="-342900" algn="l" rtl="0">
              <a:spcBef>
                <a:spcPts val="1000"/>
              </a:spcBef>
              <a:spcAft>
                <a:spcPts val="0"/>
              </a:spcAft>
              <a:buSzPts val="2000"/>
              <a:buFont typeface="Arial"/>
              <a:buChar char="•"/>
            </a:pPr>
            <a:r>
              <a:rPr lang="en-US"/>
              <a:t>Several different patterns exist</a:t>
            </a:r>
            <a:endParaRPr/>
          </a:p>
        </p:txBody>
      </p:sp>
      <p:pic>
        <p:nvPicPr>
          <p:cNvPr id="271" name="Google Shape;271;p28" descr="Photo shows an albino child with his black mother."/>
          <p:cNvPicPr preferRelativeResize="0"/>
          <p:nvPr/>
        </p:nvPicPr>
        <p:blipFill rotWithShape="1">
          <a:blip r:embed="rId3">
            <a:alphaModFix/>
          </a:blip>
          <a:srcRect/>
          <a:stretch/>
        </p:blipFill>
        <p:spPr>
          <a:xfrm>
            <a:off x="2200937" y="3565003"/>
            <a:ext cx="2441337" cy="3051672"/>
          </a:xfrm>
          <a:prstGeom prst="rect">
            <a:avLst/>
          </a:prstGeom>
          <a:noFill/>
          <a:ln>
            <a:noFill/>
          </a:ln>
        </p:spPr>
      </p:pic>
      <p:pic>
        <p:nvPicPr>
          <p:cNvPr id="272" name="Google Shape;272;p28" descr="Image result for dry earwax"/>
          <p:cNvPicPr preferRelativeResize="0"/>
          <p:nvPr/>
        </p:nvPicPr>
        <p:blipFill rotWithShape="1">
          <a:blip r:embed="rId4">
            <a:alphaModFix/>
          </a:blip>
          <a:srcRect/>
          <a:stretch/>
        </p:blipFill>
        <p:spPr>
          <a:xfrm>
            <a:off x="4780345" y="2981260"/>
            <a:ext cx="4026746" cy="363541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9"/>
          <p:cNvSpPr txBox="1">
            <a:spLocks noGrp="1"/>
          </p:cNvSpPr>
          <p:nvPr>
            <p:ph type="title"/>
          </p:nvPr>
        </p:nvSpPr>
        <p:spPr>
          <a:xfrm>
            <a:off x="571499" y="241326"/>
            <a:ext cx="8558729" cy="428146"/>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800"/>
              <a:buFont typeface="Arial Black"/>
              <a:buNone/>
            </a:pPr>
            <a:r>
              <a:rPr lang="en-US" sz="2800" b="1" cap="none"/>
              <a:t>Postulate #3: Law of Segregation</a:t>
            </a:r>
            <a:endParaRPr/>
          </a:p>
        </p:txBody>
      </p:sp>
      <p:sp>
        <p:nvSpPr>
          <p:cNvPr id="278" name="Google Shape;278;p29"/>
          <p:cNvSpPr txBox="1">
            <a:spLocks noGrp="1"/>
          </p:cNvSpPr>
          <p:nvPr>
            <p:ph type="body" idx="1"/>
          </p:nvPr>
        </p:nvSpPr>
        <p:spPr>
          <a:xfrm>
            <a:off x="236862" y="900860"/>
            <a:ext cx="8774936" cy="3748258"/>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000000"/>
              </a:buClr>
              <a:buSzPts val="2000"/>
              <a:buFont typeface="Arial"/>
              <a:buChar char="•"/>
            </a:pPr>
            <a:r>
              <a:rPr lang="en-US"/>
              <a:t>Paired hereditary particles must segregate equally into gametes such that offspring have an equal likelihood of inheriting either factor</a:t>
            </a:r>
            <a:endParaRPr/>
          </a:p>
          <a:p>
            <a:pPr marL="1074420" lvl="1" indent="-342900" algn="l" rtl="0">
              <a:spcBef>
                <a:spcPts val="1000"/>
              </a:spcBef>
              <a:spcAft>
                <a:spcPts val="0"/>
              </a:spcAft>
              <a:buClr>
                <a:schemeClr val="dk1"/>
              </a:buClr>
              <a:buSzPts val="2000"/>
              <a:buFont typeface="Arial"/>
              <a:buChar char="•"/>
            </a:pPr>
            <a:r>
              <a:rPr lang="en-US"/>
              <a:t>Supports Mendel’s observed 3:1 phenotypic ratio in the F2 generation </a:t>
            </a:r>
            <a:endParaRPr/>
          </a:p>
        </p:txBody>
      </p:sp>
      <p:pic>
        <p:nvPicPr>
          <p:cNvPr id="279" name="Google Shape;279;p29" descr="Image result for law of segregation"/>
          <p:cNvPicPr preferRelativeResize="0"/>
          <p:nvPr/>
        </p:nvPicPr>
        <p:blipFill rotWithShape="1">
          <a:blip r:embed="rId3">
            <a:alphaModFix/>
          </a:blip>
          <a:srcRect/>
          <a:stretch/>
        </p:blipFill>
        <p:spPr>
          <a:xfrm>
            <a:off x="2314128" y="2410901"/>
            <a:ext cx="5082344" cy="4037852"/>
          </a:xfrm>
          <a:prstGeom prst="rect">
            <a:avLst/>
          </a:prstGeom>
          <a:noFill/>
          <a:ln>
            <a:noFill/>
          </a:ln>
        </p:spPr>
      </p:pic>
      <p:sp>
        <p:nvSpPr>
          <p:cNvPr id="280" name="Google Shape;280;p29"/>
          <p:cNvSpPr txBox="1"/>
          <p:nvPr/>
        </p:nvSpPr>
        <p:spPr>
          <a:xfrm>
            <a:off x="3908322" y="6425381"/>
            <a:ext cx="1327355" cy="4308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50">
                <a:solidFill>
                  <a:schemeClr val="dk1"/>
                </a:solidFill>
                <a:latin typeface="Arial"/>
                <a:ea typeface="Arial"/>
                <a:cs typeface="Arial"/>
                <a:sym typeface="Arial"/>
              </a:rPr>
              <a:t>Getpractice.com</a:t>
            </a:r>
            <a:endParaRPr/>
          </a:p>
          <a:p>
            <a:pPr marL="0" marR="0" lvl="0" indent="0" algn="l" rtl="0">
              <a:spcBef>
                <a:spcPts val="0"/>
              </a:spcBef>
              <a:spcAft>
                <a:spcPts val="0"/>
              </a:spcAft>
              <a:buNone/>
            </a:pPr>
            <a:endParaRPr sz="1050">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0"/>
          <p:cNvSpPr txBox="1">
            <a:spLocks noGrp="1"/>
          </p:cNvSpPr>
          <p:nvPr>
            <p:ph type="title"/>
          </p:nvPr>
        </p:nvSpPr>
        <p:spPr>
          <a:xfrm>
            <a:off x="154235" y="241326"/>
            <a:ext cx="8824511" cy="485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CHROMOSOMES AND THE LAW OF SEGREGATION</a:t>
            </a:r>
            <a:endParaRPr/>
          </a:p>
        </p:txBody>
      </p:sp>
      <p:sp>
        <p:nvSpPr>
          <p:cNvPr id="286" name="Google Shape;286;p30"/>
          <p:cNvSpPr txBox="1">
            <a:spLocks noGrp="1"/>
          </p:cNvSpPr>
          <p:nvPr>
            <p:ph type="body" idx="1"/>
          </p:nvPr>
        </p:nvSpPr>
        <p:spPr>
          <a:xfrm>
            <a:off x="154235" y="727113"/>
            <a:ext cx="8824511" cy="596012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000"/>
              <a:buFont typeface="Arial"/>
              <a:buChar char="•"/>
            </a:pPr>
            <a:r>
              <a:rPr lang="en-US"/>
              <a:t>Mendel’s “particle” is a </a:t>
            </a:r>
            <a:r>
              <a:rPr lang="en-US" b="1"/>
              <a:t>gene</a:t>
            </a:r>
            <a:endParaRPr/>
          </a:p>
          <a:p>
            <a:pPr marL="1074420" lvl="1" indent="-342900" algn="l" rtl="0">
              <a:spcBef>
                <a:spcPts val="1000"/>
              </a:spcBef>
              <a:spcAft>
                <a:spcPts val="0"/>
              </a:spcAft>
              <a:buClr>
                <a:schemeClr val="dk1"/>
              </a:buClr>
              <a:buSzPts val="2000"/>
              <a:buFont typeface="Arial"/>
              <a:buChar char="•"/>
            </a:pPr>
            <a:r>
              <a:rPr lang="en-US" i="1"/>
              <a:t>portion of a DNA molecule that encodes for a trait</a:t>
            </a:r>
            <a:endParaRPr/>
          </a:p>
          <a:p>
            <a:pPr marL="1074420" lvl="1" indent="-342900" algn="l" rtl="0">
              <a:spcBef>
                <a:spcPts val="400"/>
              </a:spcBef>
              <a:spcAft>
                <a:spcPts val="0"/>
              </a:spcAft>
              <a:buClr>
                <a:schemeClr val="dk1"/>
              </a:buClr>
              <a:buSzPts val="2000"/>
              <a:buFont typeface="Arial"/>
              <a:buChar char="•"/>
            </a:pPr>
            <a:r>
              <a:rPr lang="en-US" b="1"/>
              <a:t>Locus =</a:t>
            </a:r>
            <a:r>
              <a:rPr lang="en-US"/>
              <a:t> location of a gene on a chromosome</a:t>
            </a:r>
            <a:endParaRPr/>
          </a:p>
          <a:p>
            <a:pPr marL="1074420" lvl="1" indent="-342900" algn="l" rtl="0">
              <a:spcBef>
                <a:spcPts val="400"/>
              </a:spcBef>
              <a:spcAft>
                <a:spcPts val="0"/>
              </a:spcAft>
              <a:buClr>
                <a:schemeClr val="dk1"/>
              </a:buClr>
              <a:buSzPts val="2000"/>
              <a:buFont typeface="Arial"/>
              <a:buChar char="•"/>
            </a:pPr>
            <a:r>
              <a:rPr lang="en-US" b="1">
                <a:solidFill>
                  <a:schemeClr val="dk1"/>
                </a:solidFill>
              </a:rPr>
              <a:t>Alleles =</a:t>
            </a:r>
            <a:r>
              <a:rPr lang="en-US"/>
              <a:t> specific versions of a gene that code for each trait</a:t>
            </a:r>
            <a:endParaRPr/>
          </a:p>
          <a:p>
            <a:pPr marL="342900" lvl="0" indent="-342900" algn="l" rtl="0">
              <a:spcBef>
                <a:spcPts val="400"/>
              </a:spcBef>
              <a:spcAft>
                <a:spcPts val="0"/>
              </a:spcAft>
              <a:buClr>
                <a:srgbClr val="000000"/>
              </a:buClr>
              <a:buSzPts val="2000"/>
              <a:buFont typeface="Arial"/>
              <a:buChar char="•"/>
            </a:pPr>
            <a:r>
              <a:rPr lang="en-US"/>
              <a:t>The physical basis of the Law of Segregation is anaphase I of meiosis</a:t>
            </a:r>
            <a:endParaRPr/>
          </a:p>
          <a:p>
            <a:pPr marL="1074420" lvl="1" indent="-342900" algn="l" rtl="0">
              <a:spcBef>
                <a:spcPts val="1000"/>
              </a:spcBef>
              <a:spcAft>
                <a:spcPts val="0"/>
              </a:spcAft>
              <a:buClr>
                <a:schemeClr val="dk1"/>
              </a:buClr>
              <a:buSzPts val="2000"/>
              <a:buFont typeface="Arial"/>
              <a:buChar char="•"/>
            </a:pPr>
            <a:r>
              <a:rPr lang="en-US"/>
              <a:t>Homologous chromosomes, each with a different allele for each gene, are segregated into daughter nuclei</a:t>
            </a:r>
            <a:endParaRPr>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291" name="Google Shape;291;p31" descr="http://www.hammiverse.com/lectures/14/4.html"/>
          <p:cNvPicPr preferRelativeResize="0"/>
          <p:nvPr/>
        </p:nvPicPr>
        <p:blipFill rotWithShape="1">
          <a:blip r:embed="rId3">
            <a:alphaModFix/>
          </a:blip>
          <a:srcRect/>
          <a:stretch/>
        </p:blipFill>
        <p:spPr>
          <a:xfrm>
            <a:off x="1637072" y="173889"/>
            <a:ext cx="5869858" cy="6431566"/>
          </a:xfrm>
          <a:prstGeom prst="rect">
            <a:avLst/>
          </a:prstGeom>
          <a:noFill/>
          <a:ln>
            <a:noFill/>
          </a:ln>
        </p:spPr>
      </p:pic>
      <p:sp>
        <p:nvSpPr>
          <p:cNvPr id="292" name="Google Shape;292;p31"/>
          <p:cNvSpPr/>
          <p:nvPr/>
        </p:nvSpPr>
        <p:spPr>
          <a:xfrm>
            <a:off x="2934929" y="6517825"/>
            <a:ext cx="2934929" cy="25391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50">
                <a:solidFill>
                  <a:schemeClr val="dk1"/>
                </a:solidFill>
                <a:latin typeface="Nunito Sans"/>
                <a:ea typeface="Nunito Sans"/>
                <a:cs typeface="Nunito Sans"/>
                <a:sym typeface="Nunito Sans"/>
              </a:rPr>
              <a:t>Slideplayer.com</a:t>
            </a:r>
            <a:endParaRPr sz="1050">
              <a:solidFill>
                <a:schemeClr val="dk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2"/>
          <p:cNvSpPr txBox="1"/>
          <p:nvPr/>
        </p:nvSpPr>
        <p:spPr>
          <a:xfrm>
            <a:off x="359529" y="1291922"/>
            <a:ext cx="8457899" cy="1908215"/>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Genes do not influence each other with regard to the sorting of alleles into gametes</a:t>
            </a:r>
            <a:endParaRPr/>
          </a:p>
          <a:p>
            <a:pPr marL="742950" marR="0" lvl="1" indent="-285750" algn="l" rtl="0">
              <a:spcBef>
                <a:spcPts val="60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Every possible combination of alleles for every gene is equally likely to occur</a:t>
            </a:r>
            <a:endParaRPr/>
          </a:p>
          <a:p>
            <a:pPr marL="742950" marR="0" lvl="1" indent="-285750" algn="l" rtl="0">
              <a:spcBef>
                <a:spcPts val="60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Segregation and recombination of alleles for one trait </a:t>
            </a:r>
            <a:r>
              <a:rPr lang="en-US" sz="1800" b="1" i="0" u="none" strike="noStrike" cap="none">
                <a:solidFill>
                  <a:schemeClr val="dk1"/>
                </a:solidFill>
                <a:latin typeface="Arial"/>
                <a:ea typeface="Arial"/>
                <a:cs typeface="Arial"/>
                <a:sym typeface="Arial"/>
              </a:rPr>
              <a:t>has no effect</a:t>
            </a:r>
            <a:r>
              <a:rPr lang="en-US" sz="1800" b="0" i="0" u="none" strike="noStrike" cap="none">
                <a:solidFill>
                  <a:schemeClr val="dk1"/>
                </a:solidFill>
                <a:latin typeface="Arial"/>
                <a:ea typeface="Arial"/>
                <a:cs typeface="Arial"/>
                <a:sym typeface="Arial"/>
              </a:rPr>
              <a:t> on segregation and recombination of alleles for other traits</a:t>
            </a:r>
            <a:endParaRPr/>
          </a:p>
        </p:txBody>
      </p:sp>
      <p:sp>
        <p:nvSpPr>
          <p:cNvPr id="298" name="Google Shape;298;p32"/>
          <p:cNvSpPr txBox="1"/>
          <p:nvPr/>
        </p:nvSpPr>
        <p:spPr>
          <a:xfrm>
            <a:off x="143219" y="237938"/>
            <a:ext cx="867421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rgbClr val="6CB255"/>
                </a:solidFill>
                <a:latin typeface="Arial"/>
                <a:ea typeface="Arial"/>
                <a:cs typeface="Arial"/>
                <a:sym typeface="Arial"/>
              </a:rPr>
              <a:t>Postulate #4: Law of Independent Assortment</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303" name="Google Shape;303;p33" descr="File:Independent assortment &amp; segregation.svg"/>
          <p:cNvPicPr preferRelativeResize="0"/>
          <p:nvPr/>
        </p:nvPicPr>
        <p:blipFill rotWithShape="1">
          <a:blip r:embed="rId3">
            <a:alphaModFix/>
          </a:blip>
          <a:srcRect t="5126" b="50000"/>
          <a:stretch/>
        </p:blipFill>
        <p:spPr>
          <a:xfrm>
            <a:off x="143219" y="2094271"/>
            <a:ext cx="8804136" cy="4087234"/>
          </a:xfrm>
          <a:prstGeom prst="rect">
            <a:avLst/>
          </a:prstGeom>
          <a:noFill/>
          <a:ln>
            <a:noFill/>
          </a:ln>
        </p:spPr>
      </p:pic>
      <p:sp>
        <p:nvSpPr>
          <p:cNvPr id="304" name="Google Shape;304;p33"/>
          <p:cNvSpPr txBox="1"/>
          <p:nvPr/>
        </p:nvSpPr>
        <p:spPr>
          <a:xfrm>
            <a:off x="359529" y="1291922"/>
            <a:ext cx="8457899" cy="369332"/>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Independent assortment occurs during metaphase I of meiosis</a:t>
            </a:r>
            <a:endParaRPr sz="1800" i="1">
              <a:solidFill>
                <a:schemeClr val="dk1"/>
              </a:solidFill>
              <a:latin typeface="Arial"/>
              <a:ea typeface="Arial"/>
              <a:cs typeface="Arial"/>
              <a:sym typeface="Arial"/>
            </a:endParaRPr>
          </a:p>
        </p:txBody>
      </p:sp>
      <p:sp>
        <p:nvSpPr>
          <p:cNvPr id="305" name="Google Shape;305;p33"/>
          <p:cNvSpPr txBox="1"/>
          <p:nvPr/>
        </p:nvSpPr>
        <p:spPr>
          <a:xfrm>
            <a:off x="143219" y="237938"/>
            <a:ext cx="867421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rgbClr val="6CB255"/>
                </a:solidFill>
                <a:latin typeface="Arial"/>
                <a:ea typeface="Arial"/>
                <a:cs typeface="Arial"/>
                <a:sym typeface="Arial"/>
              </a:rPr>
              <a:t>Postulate #4: Law of Independent Assortment</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34"/>
          <p:cNvSpPr txBox="1"/>
          <p:nvPr/>
        </p:nvSpPr>
        <p:spPr>
          <a:xfrm>
            <a:off x="359529" y="1291922"/>
            <a:ext cx="8457899" cy="1277273"/>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Mendel deduced the law of independent assortment of genes from </a:t>
            </a:r>
            <a:r>
              <a:rPr lang="en-US" sz="1800" b="1">
                <a:solidFill>
                  <a:schemeClr val="dk1"/>
                </a:solidFill>
                <a:latin typeface="Arial"/>
                <a:ea typeface="Arial"/>
                <a:cs typeface="Arial"/>
                <a:sym typeface="Arial"/>
              </a:rPr>
              <a:t>dihybrid</a:t>
            </a:r>
            <a:r>
              <a:rPr lang="en-US" sz="1800">
                <a:solidFill>
                  <a:schemeClr val="dk1"/>
                </a:solidFill>
                <a:latin typeface="Arial"/>
                <a:ea typeface="Arial"/>
                <a:cs typeface="Arial"/>
                <a:sym typeface="Arial"/>
              </a:rPr>
              <a:t> crosses</a:t>
            </a:r>
            <a:endParaRPr/>
          </a:p>
          <a:p>
            <a:pPr marL="742950" marR="0" lvl="1" indent="-285750" algn="l" rtl="0">
              <a:spcBef>
                <a:spcPts val="600"/>
              </a:spcBef>
              <a:spcAft>
                <a:spcPts val="0"/>
              </a:spcAft>
              <a:buClr>
                <a:schemeClr val="dk1"/>
              </a:buClr>
              <a:buSzPts val="1800"/>
              <a:buFont typeface="Arial"/>
              <a:buChar char="•"/>
            </a:pPr>
            <a:r>
              <a:rPr lang="en-US" sz="1800" b="0" i="1" u="none" strike="noStrike" cap="none">
                <a:solidFill>
                  <a:schemeClr val="dk1"/>
                </a:solidFill>
                <a:latin typeface="Arial"/>
                <a:ea typeface="Arial"/>
                <a:cs typeface="Arial"/>
                <a:sym typeface="Arial"/>
              </a:rPr>
              <a:t>Cross between two true-breeding parents that express different traits for two characteristics</a:t>
            </a:r>
            <a:endParaRPr/>
          </a:p>
        </p:txBody>
      </p:sp>
      <p:sp>
        <p:nvSpPr>
          <p:cNvPr id="311" name="Google Shape;311;p34"/>
          <p:cNvSpPr txBox="1"/>
          <p:nvPr/>
        </p:nvSpPr>
        <p:spPr>
          <a:xfrm>
            <a:off x="143219" y="237938"/>
            <a:ext cx="867421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rgbClr val="6CB255"/>
                </a:solidFill>
                <a:latin typeface="Arial"/>
                <a:ea typeface="Arial"/>
                <a:cs typeface="Arial"/>
                <a:sym typeface="Arial"/>
              </a:rPr>
              <a:t>Postulate #4: Law of Independent Assortment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8"/>
          <p:cNvSpPr txBox="1">
            <a:spLocks noGrp="1"/>
          </p:cNvSpPr>
          <p:nvPr>
            <p:ph type="body" idx="1"/>
          </p:nvPr>
        </p:nvSpPr>
        <p:spPr>
          <a:xfrm>
            <a:off x="457200" y="983134"/>
            <a:ext cx="8229600" cy="5786378"/>
          </a:xfrm>
          <a:prstGeom prst="rect">
            <a:avLst/>
          </a:prstGeom>
          <a:noFill/>
          <a:ln>
            <a:noFill/>
          </a:ln>
        </p:spPr>
        <p:txBody>
          <a:bodyPr spcFirstLastPara="1" wrap="square" lIns="91425" tIns="45700" rIns="91425" bIns="45700" anchor="t" anchorCtr="0">
            <a:noAutofit/>
          </a:bodyPr>
          <a:lstStyle/>
          <a:p>
            <a:pPr marL="457200" lvl="0" indent="-457200" algn="l" rtl="0">
              <a:lnSpc>
                <a:spcPct val="90000"/>
              </a:lnSpc>
              <a:spcBef>
                <a:spcPts val="0"/>
              </a:spcBef>
              <a:spcAft>
                <a:spcPts val="0"/>
              </a:spcAft>
              <a:buClr>
                <a:schemeClr val="dk1"/>
              </a:buClr>
              <a:buSzPts val="2960"/>
              <a:buFont typeface="Arial"/>
              <a:buChar char="•"/>
            </a:pPr>
            <a:r>
              <a:rPr lang="en-US" sz="2960"/>
              <a:t>Hippocrates: </a:t>
            </a:r>
            <a:r>
              <a:rPr lang="en-US" sz="2960" b="1"/>
              <a:t>Pangenesis</a:t>
            </a:r>
            <a:endParaRPr/>
          </a:p>
          <a:p>
            <a:pPr marL="1245870" lvl="1" indent="-457200" algn="l" rtl="0">
              <a:lnSpc>
                <a:spcPct val="90000"/>
              </a:lnSpc>
              <a:spcBef>
                <a:spcPts val="1118"/>
              </a:spcBef>
              <a:spcAft>
                <a:spcPts val="0"/>
              </a:spcAft>
              <a:buClr>
                <a:schemeClr val="dk1"/>
              </a:buClr>
              <a:buSzPts val="2590"/>
              <a:buFont typeface="Arial"/>
              <a:buChar char="•"/>
            </a:pPr>
            <a:r>
              <a:rPr lang="en-US" sz="2590" i="1"/>
              <a:t>Particles from every part of the parent’s body collects in the gonads</a:t>
            </a:r>
            <a:endParaRPr/>
          </a:p>
          <a:p>
            <a:pPr marL="457200" lvl="0" indent="-457200" algn="l" rtl="0">
              <a:lnSpc>
                <a:spcPct val="90000"/>
              </a:lnSpc>
              <a:spcBef>
                <a:spcPts val="592"/>
              </a:spcBef>
              <a:spcAft>
                <a:spcPts val="0"/>
              </a:spcAft>
              <a:buClr>
                <a:schemeClr val="dk1"/>
              </a:buClr>
              <a:buSzPts val="2960"/>
              <a:buFont typeface="Arial"/>
              <a:buChar char="•"/>
            </a:pPr>
            <a:r>
              <a:rPr lang="en-US" sz="2960"/>
              <a:t>16</a:t>
            </a:r>
            <a:r>
              <a:rPr lang="en-US" sz="2960" baseline="30000"/>
              <a:t>th</a:t>
            </a:r>
            <a:r>
              <a:rPr lang="en-US" sz="2960"/>
              <a:t> century: </a:t>
            </a:r>
            <a:r>
              <a:rPr lang="en-US" sz="2960" b="1"/>
              <a:t>Homunculus</a:t>
            </a:r>
            <a:endParaRPr/>
          </a:p>
          <a:p>
            <a:pPr marL="1245870" lvl="1" indent="-457200" algn="l" rtl="0">
              <a:lnSpc>
                <a:spcPct val="90000"/>
              </a:lnSpc>
              <a:spcBef>
                <a:spcPts val="1118"/>
              </a:spcBef>
              <a:spcAft>
                <a:spcPts val="0"/>
              </a:spcAft>
              <a:buClr>
                <a:schemeClr val="dk1"/>
              </a:buClr>
              <a:buSzPts val="2590"/>
              <a:buFont typeface="Arial"/>
              <a:buChar char="•"/>
            </a:pPr>
            <a:r>
              <a:rPr lang="en-US" sz="2590" i="1"/>
              <a:t>Sperm contained fully formed microscopic person</a:t>
            </a:r>
            <a:endParaRPr/>
          </a:p>
          <a:p>
            <a:pPr marL="457200" lvl="0" indent="-457200" algn="l" rtl="0">
              <a:lnSpc>
                <a:spcPct val="90000"/>
              </a:lnSpc>
              <a:spcBef>
                <a:spcPts val="592"/>
              </a:spcBef>
              <a:spcAft>
                <a:spcPts val="0"/>
              </a:spcAft>
              <a:buClr>
                <a:schemeClr val="dk1"/>
              </a:buClr>
              <a:buSzPts val="2960"/>
              <a:buFont typeface="Arial"/>
              <a:buChar char="•"/>
            </a:pPr>
            <a:r>
              <a:rPr lang="en-US" sz="2960"/>
              <a:t>Darwin: Pangenesis revisited</a:t>
            </a:r>
            <a:endParaRPr sz="2960" i="1"/>
          </a:p>
          <a:p>
            <a:pPr marL="1245870" lvl="1" indent="-457200" algn="l" rtl="0">
              <a:lnSpc>
                <a:spcPct val="90000"/>
              </a:lnSpc>
              <a:spcBef>
                <a:spcPts val="1118"/>
              </a:spcBef>
              <a:spcAft>
                <a:spcPts val="0"/>
              </a:spcAft>
              <a:buClr>
                <a:schemeClr val="dk1"/>
              </a:buClr>
              <a:buSzPts val="2590"/>
              <a:buFont typeface="Arial"/>
              <a:buChar char="•"/>
            </a:pPr>
            <a:r>
              <a:rPr lang="en-US" sz="2590"/>
              <a:t>Each part of the body emits “gemmules”</a:t>
            </a:r>
            <a:endParaRPr/>
          </a:p>
          <a:p>
            <a:pPr marL="457200" lvl="0" indent="-457200" algn="l" rtl="0">
              <a:lnSpc>
                <a:spcPct val="90000"/>
              </a:lnSpc>
              <a:spcBef>
                <a:spcPts val="592"/>
              </a:spcBef>
              <a:spcAft>
                <a:spcPts val="0"/>
              </a:spcAft>
              <a:buClr>
                <a:schemeClr val="dk1"/>
              </a:buClr>
              <a:buSzPts val="2960"/>
              <a:buFont typeface="Arial"/>
              <a:buChar char="•"/>
            </a:pPr>
            <a:r>
              <a:rPr lang="en-US" sz="2960"/>
              <a:t>Lamarck: </a:t>
            </a:r>
            <a:r>
              <a:rPr lang="en-US" sz="2960" b="1"/>
              <a:t>Inheritance of acquired traits </a:t>
            </a:r>
            <a:endParaRPr/>
          </a:p>
          <a:p>
            <a:pPr marL="1245870" lvl="1" indent="-457200" algn="l" rtl="0">
              <a:lnSpc>
                <a:spcPct val="90000"/>
              </a:lnSpc>
              <a:spcBef>
                <a:spcPts val="1118"/>
              </a:spcBef>
              <a:spcAft>
                <a:spcPts val="0"/>
              </a:spcAft>
              <a:buClr>
                <a:schemeClr val="dk1"/>
              </a:buClr>
              <a:buSzPts val="2590"/>
              <a:buFont typeface="Arial"/>
              <a:buChar char="•"/>
            </a:pPr>
            <a:r>
              <a:rPr lang="en-US" sz="2590" i="1"/>
              <a:t>Changes  happening to parents could be passed on to offspring</a:t>
            </a:r>
            <a:endParaRPr/>
          </a:p>
          <a:p>
            <a:pPr marL="1245870" lvl="1" indent="-457200" algn="l" rtl="0">
              <a:lnSpc>
                <a:spcPct val="90000"/>
              </a:lnSpc>
              <a:spcBef>
                <a:spcPts val="518"/>
              </a:spcBef>
              <a:spcAft>
                <a:spcPts val="0"/>
              </a:spcAft>
              <a:buClr>
                <a:schemeClr val="dk1"/>
              </a:buClr>
              <a:buSzPts val="2590"/>
              <a:buFont typeface="Arial"/>
              <a:buChar char="•"/>
            </a:pPr>
            <a:r>
              <a:rPr lang="en-US" sz="2590"/>
              <a:t>Altered parts = altered “gemmules”</a:t>
            </a:r>
            <a:endParaRPr/>
          </a:p>
          <a:p>
            <a:pPr marL="457200" lvl="0" indent="-269240" algn="l" rtl="0">
              <a:lnSpc>
                <a:spcPct val="90000"/>
              </a:lnSpc>
              <a:spcBef>
                <a:spcPts val="592"/>
              </a:spcBef>
              <a:spcAft>
                <a:spcPts val="0"/>
              </a:spcAft>
              <a:buClr>
                <a:schemeClr val="dk1"/>
              </a:buClr>
              <a:buSzPts val="2960"/>
              <a:buFont typeface="Arial"/>
              <a:buNone/>
            </a:pPr>
            <a:endParaRPr sz="2960"/>
          </a:p>
        </p:txBody>
      </p:sp>
      <p:sp>
        <p:nvSpPr>
          <p:cNvPr id="65" name="Google Shape;65;p8"/>
          <p:cNvSpPr txBox="1">
            <a:spLocks noGrp="1"/>
          </p:cNvSpPr>
          <p:nvPr>
            <p:ph type="title"/>
          </p:nvPr>
        </p:nvSpPr>
        <p:spPr>
          <a:xfrm>
            <a:off x="457200" y="88488"/>
            <a:ext cx="8062912" cy="92960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800"/>
              <a:buFont typeface="Arial Black"/>
              <a:buNone/>
            </a:pPr>
            <a:r>
              <a:rPr lang="en-US" sz="2800" cap="none" dirty="0"/>
              <a:t>Historical misconceptions about heredity</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35"/>
          <p:cNvSpPr txBox="1">
            <a:spLocks noGrp="1"/>
          </p:cNvSpPr>
          <p:nvPr>
            <p:ph type="title"/>
          </p:nvPr>
        </p:nvSpPr>
        <p:spPr>
          <a:xfrm>
            <a:off x="241241" y="821667"/>
            <a:ext cx="8902759" cy="89341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1800"/>
              <a:buFont typeface="Arial"/>
              <a:buNone/>
            </a:pPr>
            <a:r>
              <a:rPr lang="en-US" sz="1800" cap="none">
                <a:solidFill>
                  <a:schemeClr val="dk1"/>
                </a:solidFill>
                <a:latin typeface="Arial"/>
                <a:ea typeface="Arial"/>
                <a:cs typeface="Arial"/>
                <a:sym typeface="Arial"/>
              </a:rPr>
              <a:t>If you count </a:t>
            </a:r>
            <a:r>
              <a:rPr lang="en-US" sz="1800" u="sng" cap="none">
                <a:solidFill>
                  <a:schemeClr val="dk1"/>
                </a:solidFill>
                <a:latin typeface="Arial"/>
                <a:ea typeface="Arial"/>
                <a:cs typeface="Arial"/>
                <a:sym typeface="Arial"/>
              </a:rPr>
              <a:t>each trait individually, </a:t>
            </a:r>
            <a:r>
              <a:rPr lang="en-US" sz="1800" cap="none">
                <a:solidFill>
                  <a:schemeClr val="dk1"/>
                </a:solidFill>
                <a:latin typeface="Arial"/>
                <a:ea typeface="Arial"/>
                <a:cs typeface="Arial"/>
                <a:sym typeface="Arial"/>
              </a:rPr>
              <a:t>you will see each still gives a 3:1 ratio as in monohybrid crosses.  This led Mendel to conclude that traits were inherited independently from one another.   </a:t>
            </a:r>
            <a:endParaRPr/>
          </a:p>
        </p:txBody>
      </p:sp>
      <p:pic>
        <p:nvPicPr>
          <p:cNvPr id="317" name="Google Shape;317;p35" descr="Figure_12_03_02.jpg"/>
          <p:cNvPicPr preferRelativeResize="0">
            <a:picLocks noGrp="1"/>
          </p:cNvPicPr>
          <p:nvPr>
            <p:ph type="pic" idx="2"/>
          </p:nvPr>
        </p:nvPicPr>
        <p:blipFill rotWithShape="1">
          <a:blip r:embed="rId3">
            <a:alphaModFix/>
          </a:blip>
          <a:srcRect l="-1420" r="-680"/>
          <a:stretch/>
        </p:blipFill>
        <p:spPr>
          <a:xfrm>
            <a:off x="1668459" y="1863968"/>
            <a:ext cx="6197728" cy="4627803"/>
          </a:xfrm>
          <a:prstGeom prst="rect">
            <a:avLst/>
          </a:prstGeom>
          <a:noFill/>
          <a:ln>
            <a:noFill/>
          </a:ln>
        </p:spPr>
      </p:pic>
      <p:sp>
        <p:nvSpPr>
          <p:cNvPr id="318" name="Google Shape;318;p35"/>
          <p:cNvSpPr txBox="1"/>
          <p:nvPr/>
        </p:nvSpPr>
        <p:spPr>
          <a:xfrm>
            <a:off x="143219" y="237938"/>
            <a:ext cx="867421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rgbClr val="6CB255"/>
                </a:solidFill>
                <a:latin typeface="Arial"/>
                <a:ea typeface="Arial"/>
                <a:cs typeface="Arial"/>
                <a:sym typeface="Arial"/>
              </a:rPr>
              <a:t>Dihybrid Crosses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pic>
        <p:nvPicPr>
          <p:cNvPr id="323" name="Google Shape;323;p36" descr="Figure_12_03_06.jpg"/>
          <p:cNvPicPr preferRelativeResize="0">
            <a:picLocks noGrp="1"/>
          </p:cNvPicPr>
          <p:nvPr>
            <p:ph type="pic" idx="2"/>
          </p:nvPr>
        </p:nvPicPr>
        <p:blipFill rotWithShape="1">
          <a:blip r:embed="rId3">
            <a:alphaModFix/>
          </a:blip>
          <a:srcRect l="-2206" r="-1857"/>
          <a:stretch/>
        </p:blipFill>
        <p:spPr>
          <a:xfrm>
            <a:off x="1986115" y="957020"/>
            <a:ext cx="5108318" cy="4620172"/>
          </a:xfrm>
          <a:prstGeom prst="rect">
            <a:avLst/>
          </a:prstGeom>
          <a:noFill/>
          <a:ln>
            <a:noFill/>
          </a:ln>
        </p:spPr>
      </p:pic>
      <p:sp>
        <p:nvSpPr>
          <p:cNvPr id="324" name="Google Shape;324;p36"/>
          <p:cNvSpPr txBox="1">
            <a:spLocks noGrp="1"/>
          </p:cNvSpPr>
          <p:nvPr>
            <p:ph type="body" idx="1"/>
          </p:nvPr>
        </p:nvSpPr>
        <p:spPr>
          <a:xfrm>
            <a:off x="457200" y="5834713"/>
            <a:ext cx="8062912" cy="15458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600"/>
              <a:buNone/>
            </a:pPr>
            <a:r>
              <a:rPr lang="en-US" sz="1600"/>
              <a:t>This figure shows all possible combinations of offspring resulting from a dihybrid cross of pea plants that are heterozygous for the tall/dwarf and inflated/constricted alleles.</a:t>
            </a:r>
            <a:endParaRPr/>
          </a:p>
        </p:txBody>
      </p:sp>
      <p:sp>
        <p:nvSpPr>
          <p:cNvPr id="325" name="Google Shape;325;p36"/>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6CB255"/>
              </a:buClr>
              <a:buSzPts val="2400"/>
              <a:buFont typeface="Arial Black"/>
              <a:buNone/>
            </a:pPr>
            <a:r>
              <a:rPr lang="en-US"/>
              <a:t>HOW TO COMPLETE A DIHYBRID CROSS</a:t>
            </a:r>
            <a:endParaRPr/>
          </a:p>
        </p:txBody>
      </p:sp>
      <p:pic>
        <p:nvPicPr>
          <p:cNvPr id="326" name="Google Shape;326;p36" descr="Figure_12_03_06.jpg"/>
          <p:cNvPicPr preferRelativeResize="0"/>
          <p:nvPr/>
        </p:nvPicPr>
        <p:blipFill rotWithShape="1">
          <a:blip r:embed="rId3">
            <a:alphaModFix/>
          </a:blip>
          <a:srcRect l="12516" t="3708" r="72862" b="81450"/>
          <a:stretch/>
        </p:blipFill>
        <p:spPr>
          <a:xfrm>
            <a:off x="2998838" y="2539337"/>
            <a:ext cx="570271" cy="544758"/>
          </a:xfrm>
          <a:prstGeom prst="rect">
            <a:avLst/>
          </a:prstGeom>
          <a:noFill/>
          <a:ln>
            <a:noFill/>
          </a:ln>
        </p:spPr>
      </p:pic>
      <p:pic>
        <p:nvPicPr>
          <p:cNvPr id="327" name="Google Shape;327;p36" descr="Figure_12_03_06.jpg"/>
          <p:cNvPicPr preferRelativeResize="0"/>
          <p:nvPr/>
        </p:nvPicPr>
        <p:blipFill rotWithShape="1">
          <a:blip r:embed="rId3">
            <a:alphaModFix/>
          </a:blip>
          <a:srcRect l="12516" t="3708" r="72862" b="81450"/>
          <a:stretch/>
        </p:blipFill>
        <p:spPr>
          <a:xfrm>
            <a:off x="3018502" y="3288453"/>
            <a:ext cx="570271" cy="544758"/>
          </a:xfrm>
          <a:prstGeom prst="rect">
            <a:avLst/>
          </a:prstGeom>
          <a:noFill/>
          <a:ln>
            <a:noFill/>
          </a:ln>
        </p:spPr>
      </p:pic>
      <p:pic>
        <p:nvPicPr>
          <p:cNvPr id="328" name="Google Shape;328;p36" descr="Figure_12_03_06.jpg"/>
          <p:cNvPicPr preferRelativeResize="0"/>
          <p:nvPr/>
        </p:nvPicPr>
        <p:blipFill rotWithShape="1">
          <a:blip r:embed="rId3">
            <a:alphaModFix/>
          </a:blip>
          <a:srcRect l="12516" t="3708" r="72862" b="81450"/>
          <a:stretch/>
        </p:blipFill>
        <p:spPr>
          <a:xfrm>
            <a:off x="2959507" y="4813978"/>
            <a:ext cx="570271" cy="544758"/>
          </a:xfrm>
          <a:prstGeom prst="rect">
            <a:avLst/>
          </a:prstGeom>
          <a:noFill/>
          <a:ln>
            <a:noFill/>
          </a:ln>
        </p:spPr>
      </p:pic>
      <p:pic>
        <p:nvPicPr>
          <p:cNvPr id="329" name="Google Shape;329;p36" descr="Figure_12_03_06.jpg"/>
          <p:cNvPicPr preferRelativeResize="0"/>
          <p:nvPr/>
        </p:nvPicPr>
        <p:blipFill rotWithShape="1">
          <a:blip r:embed="rId3">
            <a:alphaModFix/>
          </a:blip>
          <a:srcRect l="12516" t="3708" r="72862" b="81450"/>
          <a:stretch/>
        </p:blipFill>
        <p:spPr>
          <a:xfrm>
            <a:off x="2998837" y="4064862"/>
            <a:ext cx="570271" cy="544758"/>
          </a:xfrm>
          <a:prstGeom prst="rect">
            <a:avLst/>
          </a:prstGeom>
          <a:noFill/>
          <a:ln>
            <a:noFill/>
          </a:ln>
        </p:spPr>
      </p:pic>
      <p:pic>
        <p:nvPicPr>
          <p:cNvPr id="330" name="Google Shape;330;p36" descr="Figure_12_03_06.jpg"/>
          <p:cNvPicPr preferRelativeResize="0"/>
          <p:nvPr/>
        </p:nvPicPr>
        <p:blipFill rotWithShape="1">
          <a:blip r:embed="rId3">
            <a:alphaModFix/>
          </a:blip>
          <a:srcRect l="12516" t="3708" r="72862" b="81450"/>
          <a:stretch/>
        </p:blipFill>
        <p:spPr>
          <a:xfrm>
            <a:off x="3721509" y="4056712"/>
            <a:ext cx="570271" cy="544758"/>
          </a:xfrm>
          <a:prstGeom prst="rect">
            <a:avLst/>
          </a:prstGeom>
          <a:noFill/>
          <a:ln>
            <a:noFill/>
          </a:ln>
        </p:spPr>
      </p:pic>
      <p:pic>
        <p:nvPicPr>
          <p:cNvPr id="331" name="Google Shape;331;p36" descr="Figure_12_03_06.jpg"/>
          <p:cNvPicPr preferRelativeResize="0"/>
          <p:nvPr/>
        </p:nvPicPr>
        <p:blipFill rotWithShape="1">
          <a:blip r:embed="rId3">
            <a:alphaModFix/>
          </a:blip>
          <a:srcRect l="12516" t="3708" r="72862" b="81450"/>
          <a:stretch/>
        </p:blipFill>
        <p:spPr>
          <a:xfrm>
            <a:off x="3721509" y="4815660"/>
            <a:ext cx="570271" cy="544758"/>
          </a:xfrm>
          <a:prstGeom prst="rect">
            <a:avLst/>
          </a:prstGeom>
          <a:noFill/>
          <a:ln>
            <a:noFill/>
          </a:ln>
        </p:spPr>
      </p:pic>
      <p:pic>
        <p:nvPicPr>
          <p:cNvPr id="332" name="Google Shape;332;p36" descr="Figure_12_03_06.jpg"/>
          <p:cNvPicPr preferRelativeResize="0"/>
          <p:nvPr/>
        </p:nvPicPr>
        <p:blipFill rotWithShape="1">
          <a:blip r:embed="rId3">
            <a:alphaModFix/>
          </a:blip>
          <a:srcRect l="12516" t="3708" r="72862" b="81450"/>
          <a:stretch/>
        </p:blipFill>
        <p:spPr>
          <a:xfrm>
            <a:off x="5255804" y="1688847"/>
            <a:ext cx="570271" cy="544758"/>
          </a:xfrm>
          <a:prstGeom prst="rect">
            <a:avLst/>
          </a:prstGeom>
          <a:noFill/>
          <a:ln>
            <a:noFill/>
          </a:ln>
        </p:spPr>
      </p:pic>
      <p:pic>
        <p:nvPicPr>
          <p:cNvPr id="333" name="Google Shape;333;p36" descr="Figure_12_03_06.jpg"/>
          <p:cNvPicPr preferRelativeResize="0"/>
          <p:nvPr/>
        </p:nvPicPr>
        <p:blipFill rotWithShape="1">
          <a:blip r:embed="rId3">
            <a:alphaModFix/>
          </a:blip>
          <a:srcRect l="12516" t="3708" r="72862" b="81450"/>
          <a:stretch/>
        </p:blipFill>
        <p:spPr>
          <a:xfrm>
            <a:off x="4488656" y="1787016"/>
            <a:ext cx="570271" cy="544758"/>
          </a:xfrm>
          <a:prstGeom prst="rect">
            <a:avLst/>
          </a:prstGeom>
          <a:noFill/>
          <a:ln>
            <a:noFill/>
          </a:ln>
        </p:spPr>
      </p:pic>
      <p:pic>
        <p:nvPicPr>
          <p:cNvPr id="334" name="Google Shape;334;p36" descr="Figure_12_03_06.jpg"/>
          <p:cNvPicPr preferRelativeResize="0"/>
          <p:nvPr/>
        </p:nvPicPr>
        <p:blipFill rotWithShape="1">
          <a:blip r:embed="rId3">
            <a:alphaModFix/>
          </a:blip>
          <a:srcRect l="12516" t="3708" r="72862" b="81450"/>
          <a:stretch/>
        </p:blipFill>
        <p:spPr>
          <a:xfrm>
            <a:off x="3721508" y="1790250"/>
            <a:ext cx="570271" cy="544758"/>
          </a:xfrm>
          <a:prstGeom prst="rect">
            <a:avLst/>
          </a:prstGeom>
          <a:noFill/>
          <a:ln>
            <a:noFill/>
          </a:ln>
        </p:spPr>
      </p:pic>
      <p:pic>
        <p:nvPicPr>
          <p:cNvPr id="335" name="Google Shape;335;p36" descr="Figure_12_03_06.jpg"/>
          <p:cNvPicPr preferRelativeResize="0"/>
          <p:nvPr/>
        </p:nvPicPr>
        <p:blipFill rotWithShape="1">
          <a:blip r:embed="rId3">
            <a:alphaModFix/>
          </a:blip>
          <a:srcRect l="12516" t="3708" r="72862" b="81450"/>
          <a:stretch/>
        </p:blipFill>
        <p:spPr>
          <a:xfrm>
            <a:off x="5289757" y="2491126"/>
            <a:ext cx="570271" cy="544758"/>
          </a:xfrm>
          <a:prstGeom prst="rect">
            <a:avLst/>
          </a:prstGeom>
          <a:noFill/>
          <a:ln>
            <a:noFill/>
          </a:ln>
        </p:spPr>
      </p:pic>
      <p:pic>
        <p:nvPicPr>
          <p:cNvPr id="336" name="Google Shape;336;p36" descr="Figure_12_03_06.jpg"/>
          <p:cNvPicPr preferRelativeResize="0"/>
          <p:nvPr/>
        </p:nvPicPr>
        <p:blipFill rotWithShape="1">
          <a:blip r:embed="rId3">
            <a:alphaModFix/>
          </a:blip>
          <a:srcRect l="12516" t="3708" r="72862" b="81450"/>
          <a:stretch/>
        </p:blipFill>
        <p:spPr>
          <a:xfrm>
            <a:off x="4525643" y="2491126"/>
            <a:ext cx="570271" cy="544758"/>
          </a:xfrm>
          <a:prstGeom prst="rect">
            <a:avLst/>
          </a:prstGeom>
          <a:noFill/>
          <a:ln>
            <a:noFill/>
          </a:ln>
        </p:spPr>
      </p:pic>
      <p:pic>
        <p:nvPicPr>
          <p:cNvPr id="337" name="Google Shape;337;p36" descr="Figure_12_03_06.jpg"/>
          <p:cNvPicPr preferRelativeResize="0"/>
          <p:nvPr/>
        </p:nvPicPr>
        <p:blipFill rotWithShape="1">
          <a:blip r:embed="rId3">
            <a:alphaModFix/>
          </a:blip>
          <a:srcRect l="12516" t="3708" r="72862" b="81450"/>
          <a:stretch/>
        </p:blipFill>
        <p:spPr>
          <a:xfrm>
            <a:off x="6052449" y="2539337"/>
            <a:ext cx="570271" cy="544758"/>
          </a:xfrm>
          <a:prstGeom prst="rect">
            <a:avLst/>
          </a:prstGeom>
          <a:noFill/>
          <a:ln>
            <a:noFill/>
          </a:ln>
        </p:spPr>
      </p:pic>
      <p:pic>
        <p:nvPicPr>
          <p:cNvPr id="338" name="Google Shape;338;p36" descr="Figure_12_03_06.jpg"/>
          <p:cNvPicPr preferRelativeResize="0"/>
          <p:nvPr/>
        </p:nvPicPr>
        <p:blipFill rotWithShape="1">
          <a:blip r:embed="rId3">
            <a:alphaModFix/>
          </a:blip>
          <a:srcRect l="12516" t="3708" r="72862" b="81450"/>
          <a:stretch/>
        </p:blipFill>
        <p:spPr>
          <a:xfrm>
            <a:off x="6022952" y="1790250"/>
            <a:ext cx="570271" cy="544758"/>
          </a:xfrm>
          <a:prstGeom prst="rect">
            <a:avLst/>
          </a:prstGeom>
          <a:noFill/>
          <a:ln>
            <a:noFill/>
          </a:ln>
        </p:spPr>
      </p:pic>
      <p:pic>
        <p:nvPicPr>
          <p:cNvPr id="339" name="Google Shape;339;p36" descr="Figure_12_03_06.jpg"/>
          <p:cNvPicPr preferRelativeResize="0"/>
          <p:nvPr/>
        </p:nvPicPr>
        <p:blipFill rotWithShape="1">
          <a:blip r:embed="rId3">
            <a:alphaModFix/>
          </a:blip>
          <a:srcRect l="12516" t="3708" r="72862" b="81450"/>
          <a:stretch/>
        </p:blipFill>
        <p:spPr>
          <a:xfrm>
            <a:off x="6062279" y="4800233"/>
            <a:ext cx="570271" cy="544758"/>
          </a:xfrm>
          <a:prstGeom prst="rect">
            <a:avLst/>
          </a:prstGeom>
          <a:noFill/>
          <a:ln>
            <a:noFill/>
          </a:ln>
        </p:spPr>
      </p:pic>
      <p:pic>
        <p:nvPicPr>
          <p:cNvPr id="340" name="Google Shape;340;p36" descr="Figure_12_03_06.jpg"/>
          <p:cNvPicPr preferRelativeResize="0"/>
          <p:nvPr/>
        </p:nvPicPr>
        <p:blipFill rotWithShape="1">
          <a:blip r:embed="rId3">
            <a:alphaModFix/>
          </a:blip>
          <a:srcRect l="12516" t="3708" r="72862" b="81450"/>
          <a:stretch/>
        </p:blipFill>
        <p:spPr>
          <a:xfrm>
            <a:off x="5289756" y="4799327"/>
            <a:ext cx="570271" cy="544758"/>
          </a:xfrm>
          <a:prstGeom prst="rect">
            <a:avLst/>
          </a:prstGeom>
          <a:noFill/>
          <a:ln>
            <a:noFill/>
          </a:ln>
        </p:spPr>
      </p:pic>
      <p:pic>
        <p:nvPicPr>
          <p:cNvPr id="341" name="Google Shape;341;p36" descr="Figure_12_03_06.jpg"/>
          <p:cNvPicPr preferRelativeResize="0"/>
          <p:nvPr/>
        </p:nvPicPr>
        <p:blipFill rotWithShape="1">
          <a:blip r:embed="rId3">
            <a:alphaModFix/>
          </a:blip>
          <a:srcRect l="12516" t="3708" r="72862" b="81450"/>
          <a:stretch/>
        </p:blipFill>
        <p:spPr>
          <a:xfrm>
            <a:off x="6042616" y="4055701"/>
            <a:ext cx="570271" cy="544758"/>
          </a:xfrm>
          <a:prstGeom prst="rect">
            <a:avLst/>
          </a:prstGeom>
          <a:noFill/>
          <a:ln>
            <a:noFill/>
          </a:ln>
        </p:spPr>
      </p:pic>
      <p:pic>
        <p:nvPicPr>
          <p:cNvPr id="342" name="Google Shape;342;p36" descr="Figure_12_03_06.jpg"/>
          <p:cNvPicPr preferRelativeResize="0"/>
          <p:nvPr/>
        </p:nvPicPr>
        <p:blipFill rotWithShape="1">
          <a:blip r:embed="rId3">
            <a:alphaModFix/>
          </a:blip>
          <a:srcRect l="12516" t="3708" r="72862" b="81450"/>
          <a:stretch/>
        </p:blipFill>
        <p:spPr>
          <a:xfrm>
            <a:off x="6052449" y="3308867"/>
            <a:ext cx="570271" cy="544758"/>
          </a:xfrm>
          <a:prstGeom prst="rect">
            <a:avLst/>
          </a:prstGeom>
          <a:noFill/>
          <a:ln>
            <a:noFill/>
          </a:ln>
        </p:spPr>
      </p:pic>
      <p:pic>
        <p:nvPicPr>
          <p:cNvPr id="343" name="Google Shape;343;p36" descr="Figure_12_03_06.jpg"/>
          <p:cNvPicPr preferRelativeResize="0"/>
          <p:nvPr/>
        </p:nvPicPr>
        <p:blipFill rotWithShape="1">
          <a:blip r:embed="rId3">
            <a:alphaModFix/>
          </a:blip>
          <a:srcRect l="12516" t="3708" r="72862" b="81450"/>
          <a:stretch/>
        </p:blipFill>
        <p:spPr>
          <a:xfrm>
            <a:off x="4458238" y="4014237"/>
            <a:ext cx="570271" cy="544758"/>
          </a:xfrm>
          <a:prstGeom prst="rect">
            <a:avLst/>
          </a:prstGeom>
          <a:noFill/>
          <a:ln>
            <a:noFill/>
          </a:ln>
        </p:spPr>
      </p:pic>
      <p:pic>
        <p:nvPicPr>
          <p:cNvPr id="344" name="Google Shape;344;p36" descr="Figure_12_03_06.jpg"/>
          <p:cNvPicPr preferRelativeResize="0"/>
          <p:nvPr/>
        </p:nvPicPr>
        <p:blipFill rotWithShape="1">
          <a:blip r:embed="rId3">
            <a:alphaModFix/>
          </a:blip>
          <a:srcRect l="12516" t="3708" r="72862" b="81450"/>
          <a:stretch/>
        </p:blipFill>
        <p:spPr>
          <a:xfrm>
            <a:off x="4503170" y="4816516"/>
            <a:ext cx="570271" cy="544758"/>
          </a:xfrm>
          <a:prstGeom prst="rect">
            <a:avLst/>
          </a:prstGeom>
          <a:noFill/>
          <a:ln>
            <a:noFill/>
          </a:ln>
        </p:spPr>
      </p:pic>
      <p:pic>
        <p:nvPicPr>
          <p:cNvPr id="345" name="Google Shape;345;p36" descr="Figure_12_03_06.jpg"/>
          <p:cNvPicPr preferRelativeResize="0"/>
          <p:nvPr/>
        </p:nvPicPr>
        <p:blipFill rotWithShape="1">
          <a:blip r:embed="rId3">
            <a:alphaModFix/>
          </a:blip>
          <a:srcRect l="12516" t="3708" r="72862" b="81450"/>
          <a:stretch/>
        </p:blipFill>
        <p:spPr>
          <a:xfrm>
            <a:off x="5250427" y="3997048"/>
            <a:ext cx="570271" cy="544758"/>
          </a:xfrm>
          <a:prstGeom prst="rect">
            <a:avLst/>
          </a:prstGeom>
          <a:noFill/>
          <a:ln>
            <a:noFill/>
          </a:ln>
        </p:spPr>
      </p:pic>
      <p:pic>
        <p:nvPicPr>
          <p:cNvPr id="346" name="Google Shape;346;p36" descr="Figure_12_03_06.jpg"/>
          <p:cNvPicPr preferRelativeResize="0"/>
          <p:nvPr/>
        </p:nvPicPr>
        <p:blipFill rotWithShape="1">
          <a:blip r:embed="rId3">
            <a:alphaModFix/>
          </a:blip>
          <a:srcRect l="12516" t="3708" r="72862" b="81450"/>
          <a:stretch/>
        </p:blipFill>
        <p:spPr>
          <a:xfrm>
            <a:off x="5255803" y="3311947"/>
            <a:ext cx="570271" cy="544758"/>
          </a:xfrm>
          <a:prstGeom prst="rect">
            <a:avLst/>
          </a:prstGeom>
          <a:noFill/>
          <a:ln>
            <a:noFill/>
          </a:ln>
        </p:spPr>
      </p:pic>
      <p:pic>
        <p:nvPicPr>
          <p:cNvPr id="347" name="Google Shape;347;p36" descr="Figure_12_03_06.jpg"/>
          <p:cNvPicPr preferRelativeResize="0"/>
          <p:nvPr/>
        </p:nvPicPr>
        <p:blipFill rotWithShape="1">
          <a:blip r:embed="rId3">
            <a:alphaModFix/>
          </a:blip>
          <a:srcRect l="12516" t="3708" r="72862" b="81450"/>
          <a:stretch/>
        </p:blipFill>
        <p:spPr>
          <a:xfrm>
            <a:off x="3721507" y="2539337"/>
            <a:ext cx="570271" cy="544758"/>
          </a:xfrm>
          <a:prstGeom prst="rect">
            <a:avLst/>
          </a:prstGeom>
          <a:noFill/>
          <a:ln>
            <a:noFill/>
          </a:ln>
        </p:spPr>
      </p:pic>
      <p:pic>
        <p:nvPicPr>
          <p:cNvPr id="348" name="Google Shape;348;p36" descr="Figure_12_03_06.jpg"/>
          <p:cNvPicPr preferRelativeResize="0"/>
          <p:nvPr/>
        </p:nvPicPr>
        <p:blipFill rotWithShape="1">
          <a:blip r:embed="rId3">
            <a:alphaModFix/>
          </a:blip>
          <a:srcRect l="12516" t="3708" r="72862" b="81450"/>
          <a:stretch/>
        </p:blipFill>
        <p:spPr>
          <a:xfrm>
            <a:off x="3728879" y="3257047"/>
            <a:ext cx="570271" cy="544758"/>
          </a:xfrm>
          <a:prstGeom prst="rect">
            <a:avLst/>
          </a:prstGeom>
          <a:noFill/>
          <a:ln>
            <a:noFill/>
          </a:ln>
        </p:spPr>
      </p:pic>
      <p:pic>
        <p:nvPicPr>
          <p:cNvPr id="349" name="Google Shape;349;p36" descr="Figure_12_03_06.jpg"/>
          <p:cNvPicPr preferRelativeResize="0"/>
          <p:nvPr/>
        </p:nvPicPr>
        <p:blipFill rotWithShape="1">
          <a:blip r:embed="rId3">
            <a:alphaModFix/>
          </a:blip>
          <a:srcRect l="12516" t="3708" r="72862" b="81450"/>
          <a:stretch/>
        </p:blipFill>
        <p:spPr>
          <a:xfrm>
            <a:off x="4503402" y="3288453"/>
            <a:ext cx="570271" cy="544758"/>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37"/>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LINKED GENES</a:t>
            </a:r>
            <a:endParaRPr/>
          </a:p>
        </p:txBody>
      </p:sp>
      <p:sp>
        <p:nvSpPr>
          <p:cNvPr id="355" name="Google Shape;355;p37"/>
          <p:cNvSpPr txBox="1">
            <a:spLocks noGrp="1"/>
          </p:cNvSpPr>
          <p:nvPr>
            <p:ph type="body" idx="1"/>
          </p:nvPr>
        </p:nvSpPr>
        <p:spPr>
          <a:xfrm>
            <a:off x="457200" y="1120877"/>
            <a:ext cx="8062912" cy="4889487"/>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000"/>
              <a:buFont typeface="Arial"/>
              <a:buChar char="•"/>
            </a:pPr>
            <a:r>
              <a:rPr lang="en-US"/>
              <a:t>Genes located on separate, non-homologous chromosomes always follow the Law of Independent Assortment</a:t>
            </a:r>
            <a:endParaRPr/>
          </a:p>
          <a:p>
            <a:pPr marL="342900" lvl="0" indent="-342900" algn="l" rtl="0">
              <a:spcBef>
                <a:spcPts val="1000"/>
              </a:spcBef>
              <a:spcAft>
                <a:spcPts val="0"/>
              </a:spcAft>
              <a:buSzPts val="2000"/>
              <a:buFont typeface="Arial"/>
              <a:buChar char="•"/>
            </a:pPr>
            <a:r>
              <a:rPr lang="en-US"/>
              <a:t>However, each chromosome contains hundreds or thousands of genes which by definition are “linked” together</a:t>
            </a:r>
            <a:endParaRPr/>
          </a:p>
          <a:p>
            <a:pPr marL="1074420" lvl="1" indent="-342900" algn="l" rtl="0">
              <a:spcBef>
                <a:spcPts val="1000"/>
              </a:spcBef>
              <a:spcAft>
                <a:spcPts val="0"/>
              </a:spcAft>
              <a:buSzPts val="2000"/>
              <a:buFont typeface="Arial"/>
              <a:buChar char="•"/>
            </a:pPr>
            <a:r>
              <a:rPr lang="en-US" b="1"/>
              <a:t>Linkage: </a:t>
            </a:r>
            <a:r>
              <a:rPr lang="en-US" i="1"/>
              <a:t>genes that are located physically close to each other on the same chromosome are more likely to be inherited as a pair</a:t>
            </a:r>
            <a:endParaRPr/>
          </a:p>
          <a:p>
            <a:pPr marL="1074420" lvl="1" indent="-342900" algn="l" rtl="0">
              <a:spcBef>
                <a:spcPts val="400"/>
              </a:spcBef>
              <a:spcAft>
                <a:spcPts val="0"/>
              </a:spcAft>
              <a:buSzPts val="2000"/>
              <a:buFont typeface="Arial"/>
              <a:buChar char="•"/>
            </a:pPr>
            <a:r>
              <a:rPr lang="en-US" b="1"/>
              <a:t>Recombination</a:t>
            </a:r>
            <a:r>
              <a:rPr lang="en-US"/>
              <a:t> allows two genes on the same chromosome to behave independently</a:t>
            </a:r>
            <a:endParaRPr/>
          </a:p>
          <a:p>
            <a:pPr marL="1600200" lvl="2" indent="-342900" algn="l" rtl="0">
              <a:spcBef>
                <a:spcPts val="360"/>
              </a:spcBef>
              <a:spcAft>
                <a:spcPts val="0"/>
              </a:spcAft>
              <a:buSzPts val="1800"/>
              <a:buFont typeface="Arial"/>
              <a:buChar char="•"/>
            </a:pPr>
            <a:r>
              <a:rPr lang="en-US" i="1"/>
              <a:t>Crossing over during metaphase I of meiosis</a:t>
            </a:r>
            <a:endParaRPr/>
          </a:p>
          <a:p>
            <a:pPr marL="1600200" lvl="2" indent="-342900" algn="l" rtl="0">
              <a:spcBef>
                <a:spcPts val="360"/>
              </a:spcBef>
              <a:spcAft>
                <a:spcPts val="0"/>
              </a:spcAft>
              <a:buSzPts val="1800"/>
              <a:buFont typeface="Arial"/>
              <a:buChar char="•"/>
            </a:pPr>
            <a:r>
              <a:rPr lang="en-US"/>
              <a:t>The farther apart two genes are located, the more likely recombination is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38"/>
          <p:cNvSpPr txBox="1">
            <a:spLocks noGrp="1"/>
          </p:cNvSpPr>
          <p:nvPr>
            <p:ph type="title"/>
          </p:nvPr>
        </p:nvSpPr>
        <p:spPr>
          <a:xfrm>
            <a:off x="264402" y="88490"/>
            <a:ext cx="8797047" cy="741999"/>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sz="2400"/>
              <a:t>RECOMBINATION</a:t>
            </a:r>
            <a:endParaRPr/>
          </a:p>
        </p:txBody>
      </p:sp>
      <p:pic>
        <p:nvPicPr>
          <p:cNvPr id="361" name="Google Shape;361;p38" descr="Figure_12_03_04.jpg"/>
          <p:cNvPicPr preferRelativeResize="0">
            <a:picLocks noGrp="1"/>
          </p:cNvPicPr>
          <p:nvPr>
            <p:ph type="pic" idx="2"/>
          </p:nvPr>
        </p:nvPicPr>
        <p:blipFill rotWithShape="1">
          <a:blip r:embed="rId3">
            <a:alphaModFix/>
          </a:blip>
          <a:srcRect l="-7936" r="-7936"/>
          <a:stretch/>
        </p:blipFill>
        <p:spPr>
          <a:xfrm>
            <a:off x="5801032" y="161896"/>
            <a:ext cx="3271514" cy="4266240"/>
          </a:xfrm>
          <a:prstGeom prst="rect">
            <a:avLst/>
          </a:prstGeom>
          <a:noFill/>
          <a:ln>
            <a:noFill/>
          </a:ln>
        </p:spPr>
      </p:pic>
      <p:sp>
        <p:nvSpPr>
          <p:cNvPr id="362" name="Google Shape;362;p38"/>
          <p:cNvSpPr txBox="1">
            <a:spLocks noGrp="1"/>
          </p:cNvSpPr>
          <p:nvPr>
            <p:ph type="body" idx="1"/>
          </p:nvPr>
        </p:nvSpPr>
        <p:spPr>
          <a:xfrm>
            <a:off x="264403" y="1108075"/>
            <a:ext cx="4720552" cy="525697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2400"/>
              <a:buNone/>
            </a:pPr>
            <a:r>
              <a:rPr lang="en-US" sz="2400">
                <a:solidFill>
                  <a:schemeClr val="dk1"/>
                </a:solidFill>
              </a:rPr>
              <a:t>The process of crossover occurs when two homologous chromosomes align during metaphase I of meiosis and exchange a segment of genetic material </a:t>
            </a:r>
            <a:endParaRPr/>
          </a:p>
          <a:p>
            <a:pPr marL="0" lvl="0" indent="0" algn="l" rtl="0">
              <a:spcBef>
                <a:spcPts val="1080"/>
              </a:spcBef>
              <a:spcAft>
                <a:spcPts val="0"/>
              </a:spcAft>
              <a:buClr>
                <a:srgbClr val="6CB255"/>
              </a:buClr>
              <a:buSzPts val="2400"/>
              <a:buNone/>
            </a:pPr>
            <a:endParaRPr sz="2400">
              <a:solidFill>
                <a:schemeClr val="dk1"/>
              </a:solidFill>
            </a:endParaRPr>
          </a:p>
          <a:p>
            <a:pPr marL="0" lvl="0" indent="0" algn="l" rtl="0">
              <a:spcBef>
                <a:spcPts val="1080"/>
              </a:spcBef>
              <a:spcAft>
                <a:spcPts val="0"/>
              </a:spcAft>
              <a:buClr>
                <a:srgbClr val="6CB255"/>
              </a:buClr>
              <a:buSzPts val="2400"/>
              <a:buNone/>
            </a:pPr>
            <a:r>
              <a:rPr lang="en-US" sz="2400">
                <a:solidFill>
                  <a:schemeClr val="dk1"/>
                </a:solidFill>
              </a:rPr>
              <a:t>Here, the alleles for gene C were exchanged. Result:</a:t>
            </a:r>
            <a:endParaRPr/>
          </a:p>
          <a:p>
            <a:pPr marL="344488" lvl="0" indent="0" algn="l" rtl="0">
              <a:spcBef>
                <a:spcPts val="1000"/>
              </a:spcBef>
              <a:spcAft>
                <a:spcPts val="0"/>
              </a:spcAft>
              <a:buSzPts val="2000"/>
              <a:buNone/>
            </a:pPr>
            <a:r>
              <a:rPr lang="en-US">
                <a:solidFill>
                  <a:schemeClr val="dk1"/>
                </a:solidFill>
              </a:rPr>
              <a:t>Two recombinant chromosomes</a:t>
            </a:r>
            <a:endParaRPr/>
          </a:p>
          <a:p>
            <a:pPr marL="344488" lvl="0" indent="0" algn="l" rtl="0">
              <a:spcBef>
                <a:spcPts val="1000"/>
              </a:spcBef>
              <a:spcAft>
                <a:spcPts val="0"/>
              </a:spcAft>
              <a:buSzPts val="2000"/>
              <a:buNone/>
            </a:pPr>
            <a:r>
              <a:rPr lang="en-US">
                <a:solidFill>
                  <a:schemeClr val="dk1"/>
                </a:solidFill>
              </a:rPr>
              <a:t>Two non-recombinant chromosomes</a:t>
            </a:r>
            <a:endParaRPr/>
          </a:p>
        </p:txBody>
      </p:sp>
      <p:grpSp>
        <p:nvGrpSpPr>
          <p:cNvPr id="363" name="Google Shape;363;p38"/>
          <p:cNvGrpSpPr/>
          <p:nvPr/>
        </p:nvGrpSpPr>
        <p:grpSpPr>
          <a:xfrm>
            <a:off x="5395284" y="4675130"/>
            <a:ext cx="3146330" cy="1976027"/>
            <a:chOff x="4480877" y="4720077"/>
            <a:chExt cx="3146330" cy="1976027"/>
          </a:xfrm>
        </p:grpSpPr>
        <p:pic>
          <p:nvPicPr>
            <p:cNvPr id="364" name="Google Shape;364;p38" descr="Figure_12_03_04.jpg"/>
            <p:cNvPicPr preferRelativeResize="0"/>
            <p:nvPr/>
          </p:nvPicPr>
          <p:blipFill rotWithShape="1">
            <a:blip r:embed="rId4">
              <a:alphaModFix/>
            </a:blip>
            <a:srcRect l="47261" t="59937" r="38261" b="10597"/>
            <a:stretch/>
          </p:blipFill>
          <p:spPr>
            <a:xfrm>
              <a:off x="4480877" y="5063613"/>
              <a:ext cx="521115" cy="1602415"/>
            </a:xfrm>
            <a:prstGeom prst="rect">
              <a:avLst/>
            </a:prstGeom>
            <a:noFill/>
            <a:ln>
              <a:noFill/>
            </a:ln>
          </p:spPr>
        </p:pic>
        <p:pic>
          <p:nvPicPr>
            <p:cNvPr id="365" name="Google Shape;365;p38" descr="Figure_12_03_04.jpg"/>
            <p:cNvPicPr preferRelativeResize="0"/>
            <p:nvPr/>
          </p:nvPicPr>
          <p:blipFill rotWithShape="1">
            <a:blip r:embed="rId4">
              <a:alphaModFix/>
            </a:blip>
            <a:srcRect l="62758" t="59653" r="28534" b="10311"/>
            <a:stretch/>
          </p:blipFill>
          <p:spPr>
            <a:xfrm>
              <a:off x="6549259" y="5093690"/>
              <a:ext cx="307427" cy="1602414"/>
            </a:xfrm>
            <a:prstGeom prst="rect">
              <a:avLst/>
            </a:prstGeom>
            <a:noFill/>
            <a:ln>
              <a:noFill/>
            </a:ln>
          </p:spPr>
        </p:pic>
        <p:pic>
          <p:nvPicPr>
            <p:cNvPr id="366" name="Google Shape;366;p38" descr="Figure_12_03_04.jpg"/>
            <p:cNvPicPr preferRelativeResize="0"/>
            <p:nvPr/>
          </p:nvPicPr>
          <p:blipFill rotWithShape="1">
            <a:blip r:embed="rId4">
              <a:alphaModFix/>
            </a:blip>
            <a:srcRect l="74249" t="59653" r="14258" b="10114"/>
            <a:stretch/>
          </p:blipFill>
          <p:spPr>
            <a:xfrm>
              <a:off x="7054646" y="5093689"/>
              <a:ext cx="403122" cy="1602415"/>
            </a:xfrm>
            <a:prstGeom prst="rect">
              <a:avLst/>
            </a:prstGeom>
            <a:noFill/>
            <a:ln>
              <a:noFill/>
            </a:ln>
          </p:spPr>
        </p:pic>
        <p:pic>
          <p:nvPicPr>
            <p:cNvPr id="367" name="Google Shape;367;p38" descr="Figure_12_03_04.jpg"/>
            <p:cNvPicPr preferRelativeResize="0"/>
            <p:nvPr/>
          </p:nvPicPr>
          <p:blipFill rotWithShape="1">
            <a:blip r:embed="rId4">
              <a:alphaModFix/>
            </a:blip>
            <a:srcRect l="86649" t="59653" r="1858" b="10114"/>
            <a:stretch/>
          </p:blipFill>
          <p:spPr>
            <a:xfrm>
              <a:off x="5449361" y="5048742"/>
              <a:ext cx="403122" cy="1602415"/>
            </a:xfrm>
            <a:prstGeom prst="rect">
              <a:avLst/>
            </a:prstGeom>
            <a:noFill/>
            <a:ln>
              <a:noFill/>
            </a:ln>
          </p:spPr>
        </p:pic>
        <p:sp>
          <p:nvSpPr>
            <p:cNvPr id="368" name="Google Shape;368;p38"/>
            <p:cNvSpPr/>
            <p:nvPr/>
          </p:nvSpPr>
          <p:spPr>
            <a:xfrm rot="-5400000">
              <a:off x="6685113" y="4334818"/>
              <a:ext cx="556834" cy="1327355"/>
            </a:xfrm>
            <a:prstGeom prst="rightBrace">
              <a:avLst>
                <a:gd name="adj1" fmla="val 8333"/>
                <a:gd name="adj2" fmla="val 50000"/>
              </a:avLst>
            </a:prstGeom>
            <a:noFill/>
            <a:ln w="41275" cap="flat" cmpd="sng">
              <a:solidFill>
                <a:schemeClr val="accent2"/>
              </a:solidFill>
              <a:prstDash val="solid"/>
              <a:round/>
              <a:headEnd type="none" w="sm" len="sm"/>
              <a:tailEnd type="none" w="sm" len="sm"/>
            </a:ln>
            <a:effectLst>
              <a:outerShdw blurRad="39999" dist="23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69" name="Google Shape;369;p38"/>
            <p:cNvSpPr/>
            <p:nvPr/>
          </p:nvSpPr>
          <p:spPr>
            <a:xfrm rot="-5400000">
              <a:off x="4903185" y="4334817"/>
              <a:ext cx="556834" cy="1327355"/>
            </a:xfrm>
            <a:prstGeom prst="rightBrace">
              <a:avLst>
                <a:gd name="adj1" fmla="val 8333"/>
                <a:gd name="adj2" fmla="val 50000"/>
              </a:avLst>
            </a:prstGeom>
            <a:noFill/>
            <a:ln w="41275" cap="flat" cmpd="sng">
              <a:solidFill>
                <a:schemeClr val="accent2"/>
              </a:solidFill>
              <a:prstDash val="solid"/>
              <a:round/>
              <a:headEnd type="none" w="sm" len="sm"/>
              <a:tailEnd type="none" w="sm" len="sm"/>
            </a:ln>
            <a:effectLst>
              <a:outerShdw blurRad="39999" dist="23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39"/>
          <p:cNvSpPr txBox="1">
            <a:spLocks noGrp="1"/>
          </p:cNvSpPr>
          <p:nvPr>
            <p:ph type="title"/>
          </p:nvPr>
        </p:nvSpPr>
        <p:spPr>
          <a:xfrm>
            <a:off x="457199" y="241326"/>
            <a:ext cx="8283677"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WHAT ABOUT MORE THAN 2 CHARACTERISTICS?</a:t>
            </a:r>
            <a:endParaRPr/>
          </a:p>
        </p:txBody>
      </p:sp>
      <p:sp>
        <p:nvSpPr>
          <p:cNvPr id="375" name="Google Shape;375;p39"/>
          <p:cNvSpPr txBox="1">
            <a:spLocks noGrp="1"/>
          </p:cNvSpPr>
          <p:nvPr>
            <p:ph type="body" idx="1"/>
          </p:nvPr>
        </p:nvSpPr>
        <p:spPr>
          <a:xfrm>
            <a:off x="457200" y="1170039"/>
            <a:ext cx="8062912" cy="484032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000"/>
              <a:buFont typeface="Arial"/>
              <a:buChar char="•"/>
            </a:pPr>
            <a:r>
              <a:rPr lang="en-US"/>
              <a:t>Use the </a:t>
            </a:r>
            <a:r>
              <a:rPr lang="en-US" b="1"/>
              <a:t>probability method</a:t>
            </a:r>
            <a:endParaRPr/>
          </a:p>
          <a:p>
            <a:pPr marL="1074420" lvl="1" indent="-342900" algn="l" rtl="0">
              <a:spcBef>
                <a:spcPts val="1000"/>
              </a:spcBef>
              <a:spcAft>
                <a:spcPts val="0"/>
              </a:spcAft>
              <a:buSzPts val="2000"/>
              <a:buFont typeface="Arial"/>
              <a:buChar char="•"/>
            </a:pPr>
            <a:r>
              <a:rPr lang="en-US" i="1"/>
              <a:t>Use the </a:t>
            </a:r>
            <a:r>
              <a:rPr lang="en-US" b="1" i="1"/>
              <a:t>product rule </a:t>
            </a:r>
            <a:r>
              <a:rPr lang="en-US" i="1"/>
              <a:t>and </a:t>
            </a:r>
            <a:r>
              <a:rPr lang="en-US" b="1" i="1"/>
              <a:t>sum rule </a:t>
            </a:r>
            <a:r>
              <a:rPr lang="en-US" i="1"/>
              <a:t>and consider the alleles for each gene separately</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40"/>
          <p:cNvSpPr txBox="1">
            <a:spLocks noGrp="1"/>
          </p:cNvSpPr>
          <p:nvPr>
            <p:ph type="title"/>
          </p:nvPr>
        </p:nvSpPr>
        <p:spPr>
          <a:xfrm>
            <a:off x="264659" y="322970"/>
            <a:ext cx="8062912" cy="444474"/>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800"/>
              <a:buFont typeface="Arial Black"/>
              <a:buNone/>
            </a:pPr>
            <a:r>
              <a:rPr lang="en-US" sz="2800" b="1" cap="none"/>
              <a:t>Probability Basics</a:t>
            </a:r>
            <a:endParaRPr sz="2800" b="1"/>
          </a:p>
        </p:txBody>
      </p:sp>
      <p:sp>
        <p:nvSpPr>
          <p:cNvPr id="381" name="Google Shape;381;p40"/>
          <p:cNvSpPr txBox="1">
            <a:spLocks noGrp="1"/>
          </p:cNvSpPr>
          <p:nvPr>
            <p:ph type="body" idx="1"/>
          </p:nvPr>
        </p:nvSpPr>
        <p:spPr>
          <a:xfrm>
            <a:off x="143218" y="900861"/>
            <a:ext cx="8184353" cy="569824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000000"/>
              </a:buClr>
              <a:buSzPts val="2400"/>
              <a:buFont typeface="Arial"/>
              <a:buChar char="•"/>
            </a:pPr>
            <a:r>
              <a:rPr lang="en-US" sz="2400"/>
              <a:t>Probabilities are mathematical measures of likelihood</a:t>
            </a:r>
            <a:endParaRPr/>
          </a:p>
          <a:p>
            <a:pPr marL="342900" lvl="0" indent="-342900" algn="l" rtl="0">
              <a:spcBef>
                <a:spcPts val="1080"/>
              </a:spcBef>
              <a:spcAft>
                <a:spcPts val="0"/>
              </a:spcAft>
              <a:buClr>
                <a:srgbClr val="000000"/>
              </a:buClr>
              <a:buSzPts val="2400"/>
              <a:buFont typeface="Arial"/>
              <a:buChar char="•"/>
            </a:pPr>
            <a:r>
              <a:rPr lang="en-US" sz="2400"/>
              <a:t>The probability of an event = the number of times the event occurs divided by the total number of opportunities for the event to occur</a:t>
            </a:r>
            <a:endParaRPr/>
          </a:p>
          <a:p>
            <a:pPr marL="1074420" lvl="1" indent="-342900" algn="l" rtl="0">
              <a:spcBef>
                <a:spcPts val="1080"/>
              </a:spcBef>
              <a:spcAft>
                <a:spcPts val="0"/>
              </a:spcAft>
              <a:buClr>
                <a:schemeClr val="dk1"/>
              </a:buClr>
              <a:buSzPts val="2400"/>
              <a:buFont typeface="Arial"/>
              <a:buChar char="•"/>
            </a:pPr>
            <a:r>
              <a:rPr lang="en-US" sz="2400"/>
              <a:t>Given as a fraction equivalent (or decimal or %) over a range of zero to one </a:t>
            </a:r>
            <a:endParaRPr/>
          </a:p>
          <a:p>
            <a:pPr marL="1600200" lvl="2" indent="-342900" algn="l" rtl="0">
              <a:spcBef>
                <a:spcPts val="440"/>
              </a:spcBef>
              <a:spcAft>
                <a:spcPts val="0"/>
              </a:spcAft>
              <a:buClr>
                <a:schemeClr val="dk1"/>
              </a:buClr>
              <a:buSzPts val="2200"/>
              <a:buFont typeface="Arial"/>
              <a:buChar char="•"/>
            </a:pPr>
            <a:r>
              <a:rPr lang="en-US" sz="2200"/>
              <a:t>A probability of 1 means it is guaranteed to occur</a:t>
            </a:r>
            <a:endParaRPr/>
          </a:p>
          <a:p>
            <a:pPr marL="1600200" lvl="2" indent="-342900" algn="l" rtl="0">
              <a:spcBef>
                <a:spcPts val="440"/>
              </a:spcBef>
              <a:spcAft>
                <a:spcPts val="0"/>
              </a:spcAft>
              <a:buClr>
                <a:schemeClr val="dk1"/>
              </a:buClr>
              <a:buSzPts val="2200"/>
              <a:buFont typeface="Arial"/>
              <a:buChar char="•"/>
            </a:pPr>
            <a:r>
              <a:rPr lang="en-US" sz="2200"/>
              <a:t>A probability of 0 means it is guaranteed not to occur</a:t>
            </a:r>
            <a:endParaRPr/>
          </a:p>
          <a:p>
            <a:pPr marL="1600200" lvl="2" indent="-342900" algn="l" rtl="0">
              <a:spcBef>
                <a:spcPts val="440"/>
              </a:spcBef>
              <a:spcAft>
                <a:spcPts val="0"/>
              </a:spcAft>
              <a:buClr>
                <a:schemeClr val="dk1"/>
              </a:buClr>
              <a:buSzPts val="2200"/>
              <a:buFont typeface="Arial"/>
              <a:buChar char="•"/>
            </a:pPr>
            <a:r>
              <a:rPr lang="en-US" sz="2200"/>
              <a:t>Anything that is chance is between 0 and 1</a:t>
            </a:r>
            <a:endParaRPr/>
          </a:p>
          <a:p>
            <a:pPr marL="1074420" lvl="1" indent="-342900" algn="l" rtl="0">
              <a:spcBef>
                <a:spcPts val="480"/>
              </a:spcBef>
              <a:spcAft>
                <a:spcPts val="0"/>
              </a:spcAft>
              <a:buClr>
                <a:schemeClr val="dk1"/>
              </a:buClr>
              <a:buSzPts val="2400"/>
              <a:buFont typeface="Arial"/>
              <a:buChar char="•"/>
            </a:pPr>
            <a:r>
              <a:rPr lang="en-US" sz="2400"/>
              <a:t>Example: the chance of a flipped coin landing with heads up is ½ ( or 0.5 or 50%)</a:t>
            </a:r>
            <a:endParaRPr/>
          </a:p>
        </p:txBody>
      </p:sp>
      <p:pic>
        <p:nvPicPr>
          <p:cNvPr id="382" name="Google Shape;382;p40" descr="http://rollthedice.setgetgo.com/rollthedice.jpg"/>
          <p:cNvPicPr preferRelativeResize="0"/>
          <p:nvPr/>
        </p:nvPicPr>
        <p:blipFill rotWithShape="1">
          <a:blip r:embed="rId3">
            <a:alphaModFix/>
          </a:blip>
          <a:srcRect/>
          <a:stretch/>
        </p:blipFill>
        <p:spPr>
          <a:xfrm rot="5045570">
            <a:off x="7979479" y="5578743"/>
            <a:ext cx="972882" cy="972882"/>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41"/>
          <p:cNvSpPr txBox="1">
            <a:spLocks noGrp="1"/>
          </p:cNvSpPr>
          <p:nvPr>
            <p:ph type="body" idx="1"/>
          </p:nvPr>
        </p:nvSpPr>
        <p:spPr>
          <a:xfrm>
            <a:off x="165251" y="1068636"/>
            <a:ext cx="8668505" cy="561860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2400"/>
              <a:buNone/>
            </a:pPr>
            <a:r>
              <a:rPr lang="en-US" sz="2400" i="1">
                <a:solidFill>
                  <a:schemeClr val="dk1"/>
                </a:solidFill>
              </a:rPr>
              <a:t>The probability of two or more independent random events occurring in an exact order is equal to the </a:t>
            </a:r>
            <a:r>
              <a:rPr lang="en-US" sz="2400" i="1" u="sng">
                <a:solidFill>
                  <a:schemeClr val="dk1"/>
                </a:solidFill>
              </a:rPr>
              <a:t>product</a:t>
            </a:r>
            <a:r>
              <a:rPr lang="en-US" sz="2400" i="1">
                <a:solidFill>
                  <a:schemeClr val="dk1"/>
                </a:solidFill>
              </a:rPr>
              <a:t> of their individual probabilities</a:t>
            </a:r>
            <a:endParaRPr/>
          </a:p>
          <a:p>
            <a:pPr marL="1588" lvl="1" indent="0" algn="l" rtl="0">
              <a:spcBef>
                <a:spcPts val="1080"/>
              </a:spcBef>
              <a:spcAft>
                <a:spcPts val="0"/>
              </a:spcAft>
              <a:buSzPts val="2400"/>
              <a:buNone/>
            </a:pPr>
            <a:r>
              <a:rPr lang="en-US" sz="2400">
                <a:solidFill>
                  <a:schemeClr val="dk1"/>
                </a:solidFill>
              </a:rPr>
              <a:t>Example: </a:t>
            </a:r>
            <a:endParaRPr/>
          </a:p>
          <a:p>
            <a:pPr marL="801688" lvl="3" indent="-342900" algn="l" rtl="0">
              <a:spcBef>
                <a:spcPts val="440"/>
              </a:spcBef>
              <a:spcAft>
                <a:spcPts val="0"/>
              </a:spcAft>
              <a:buSzPts val="2200"/>
              <a:buFont typeface="Arial"/>
              <a:buChar char="•"/>
            </a:pPr>
            <a:r>
              <a:rPr lang="en-US" sz="2200">
                <a:solidFill>
                  <a:schemeClr val="dk1"/>
                </a:solidFill>
              </a:rPr>
              <a:t>The chance of rolling exactly  a five on a die is 1/6,</a:t>
            </a:r>
            <a:endParaRPr/>
          </a:p>
          <a:p>
            <a:pPr marL="801688" lvl="3" indent="-342900" algn="l" rtl="0">
              <a:spcBef>
                <a:spcPts val="440"/>
              </a:spcBef>
              <a:spcAft>
                <a:spcPts val="0"/>
              </a:spcAft>
              <a:buSzPts val="2200"/>
              <a:buFont typeface="Arial"/>
              <a:buChar char="•"/>
            </a:pPr>
            <a:r>
              <a:rPr lang="en-US" sz="2200">
                <a:solidFill>
                  <a:schemeClr val="dk1"/>
                </a:solidFill>
              </a:rPr>
              <a:t>The chance of rolling exactly a four on a die is 1/6,</a:t>
            </a:r>
            <a:endParaRPr/>
          </a:p>
          <a:p>
            <a:pPr marL="801688" lvl="3" indent="-342900" algn="l" rtl="0">
              <a:spcBef>
                <a:spcPts val="440"/>
              </a:spcBef>
              <a:spcAft>
                <a:spcPts val="0"/>
              </a:spcAft>
              <a:buSzPts val="2200"/>
              <a:buFont typeface="Arial"/>
              <a:buChar char="•"/>
            </a:pPr>
            <a:r>
              <a:rPr lang="en-US" sz="2200">
                <a:solidFill>
                  <a:schemeClr val="dk1"/>
                </a:solidFill>
              </a:rPr>
              <a:t>So, the overall chance of rolling a five on the first die </a:t>
            </a:r>
            <a:r>
              <a:rPr lang="en-US" sz="2200" u="sng">
                <a:solidFill>
                  <a:schemeClr val="dk1"/>
                </a:solidFill>
              </a:rPr>
              <a:t>and</a:t>
            </a:r>
            <a:r>
              <a:rPr lang="en-US" sz="2200">
                <a:solidFill>
                  <a:schemeClr val="dk1"/>
                </a:solidFill>
              </a:rPr>
              <a:t> a four on the second die is:</a:t>
            </a:r>
            <a:endParaRPr/>
          </a:p>
          <a:p>
            <a:pPr marL="1258888" lvl="4" indent="-342900" algn="l" rtl="0">
              <a:spcBef>
                <a:spcPts val="440"/>
              </a:spcBef>
              <a:spcAft>
                <a:spcPts val="0"/>
              </a:spcAft>
              <a:buSzPts val="2200"/>
              <a:buFont typeface="Arial"/>
              <a:buChar char="•"/>
            </a:pPr>
            <a:r>
              <a:rPr lang="en-US" sz="2200">
                <a:solidFill>
                  <a:schemeClr val="dk1"/>
                </a:solidFill>
              </a:rPr>
              <a:t>1/6 X 1/6 = 1/36</a:t>
            </a:r>
            <a:endParaRPr/>
          </a:p>
          <a:p>
            <a:pPr marL="0" lvl="0" indent="0" algn="l" rtl="0">
              <a:spcBef>
                <a:spcPts val="480"/>
              </a:spcBef>
              <a:spcAft>
                <a:spcPts val="0"/>
              </a:spcAft>
              <a:buClr>
                <a:srgbClr val="6CB255"/>
              </a:buClr>
              <a:buSzPts val="2400"/>
              <a:buNone/>
            </a:pPr>
            <a:r>
              <a:rPr lang="en-US" sz="2400">
                <a:solidFill>
                  <a:schemeClr val="dk1"/>
                </a:solidFill>
              </a:rPr>
              <a:t>Practice</a:t>
            </a:r>
            <a:endParaRPr/>
          </a:p>
          <a:p>
            <a:pPr marL="862013" lvl="1" indent="-457200" algn="l" rtl="0">
              <a:spcBef>
                <a:spcPts val="1080"/>
              </a:spcBef>
              <a:spcAft>
                <a:spcPts val="0"/>
              </a:spcAft>
              <a:buSzPts val="2400"/>
              <a:buFont typeface="Arial Black"/>
              <a:buAutoNum type="arabicPeriod"/>
            </a:pPr>
            <a:r>
              <a:rPr lang="en-US" sz="2400"/>
              <a:t>What is the probability of drawing 4 of a kind in poker?</a:t>
            </a:r>
            <a:endParaRPr/>
          </a:p>
          <a:p>
            <a:pPr marL="862013" lvl="1" indent="-457200" algn="l" rtl="0">
              <a:spcBef>
                <a:spcPts val="480"/>
              </a:spcBef>
              <a:spcAft>
                <a:spcPts val="0"/>
              </a:spcAft>
              <a:buSzPts val="2400"/>
              <a:buFont typeface="Arial Black"/>
              <a:buAutoNum type="arabicPeriod"/>
            </a:pPr>
            <a:r>
              <a:rPr lang="en-US" sz="2400">
                <a:solidFill>
                  <a:schemeClr val="dk1"/>
                </a:solidFill>
              </a:rPr>
              <a:t>What is the probability of a family having </a:t>
            </a:r>
            <a:r>
              <a:rPr lang="en-US" sz="2400"/>
              <a:t>3</a:t>
            </a:r>
            <a:r>
              <a:rPr lang="en-US" sz="2400">
                <a:solidFill>
                  <a:schemeClr val="dk1"/>
                </a:solidFill>
              </a:rPr>
              <a:t> </a:t>
            </a:r>
            <a:r>
              <a:rPr lang="en-US" sz="2400"/>
              <a:t>boys? </a:t>
            </a:r>
            <a:endParaRPr sz="2400">
              <a:solidFill>
                <a:schemeClr val="dk1"/>
              </a:solidFill>
            </a:endParaRPr>
          </a:p>
        </p:txBody>
      </p:sp>
      <p:sp>
        <p:nvSpPr>
          <p:cNvPr id="388" name="Google Shape;388;p41"/>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b="1"/>
              <a:t>PRODUCT RULE</a:t>
            </a:r>
            <a:endParaRPr/>
          </a:p>
        </p:txBody>
      </p:sp>
      <p:sp>
        <p:nvSpPr>
          <p:cNvPr id="389" name="Google Shape;389;p41"/>
          <p:cNvSpPr txBox="1"/>
          <p:nvPr/>
        </p:nvSpPr>
        <p:spPr>
          <a:xfrm>
            <a:off x="143218" y="159685"/>
            <a:ext cx="8062912" cy="444474"/>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6CB255"/>
              </a:buClr>
              <a:buSzPts val="2400"/>
              <a:buFont typeface="Arial Black"/>
              <a:buNone/>
            </a:pPr>
            <a:endParaRPr sz="2400" cap="none">
              <a:solidFill>
                <a:srgbClr val="6CB255"/>
              </a:solidFill>
              <a:latin typeface="Arial Black"/>
              <a:ea typeface="Arial Black"/>
              <a:cs typeface="Arial Black"/>
              <a:sym typeface="Arial Black"/>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42"/>
          <p:cNvSpPr txBox="1">
            <a:spLocks noGrp="1"/>
          </p:cNvSpPr>
          <p:nvPr>
            <p:ph type="title"/>
          </p:nvPr>
        </p:nvSpPr>
        <p:spPr>
          <a:xfrm>
            <a:off x="560439" y="186370"/>
            <a:ext cx="8246826"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b="1"/>
              <a:t>SUM RULE</a:t>
            </a:r>
            <a:endParaRPr/>
          </a:p>
        </p:txBody>
      </p:sp>
      <p:sp>
        <p:nvSpPr>
          <p:cNvPr id="395" name="Google Shape;395;p42"/>
          <p:cNvSpPr txBox="1">
            <a:spLocks noGrp="1"/>
          </p:cNvSpPr>
          <p:nvPr>
            <p:ph type="body" idx="1"/>
          </p:nvPr>
        </p:nvSpPr>
        <p:spPr>
          <a:xfrm>
            <a:off x="220338" y="1057619"/>
            <a:ext cx="6295420" cy="556351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2400"/>
              <a:buNone/>
            </a:pPr>
            <a:r>
              <a:rPr lang="en-US" sz="2400" i="1">
                <a:solidFill>
                  <a:schemeClr val="dk1"/>
                </a:solidFill>
              </a:rPr>
              <a:t>When there are multiple ways for an outcome to occur, the overall probability is the </a:t>
            </a:r>
            <a:r>
              <a:rPr lang="en-US" sz="2400" i="1" u="sng">
                <a:solidFill>
                  <a:schemeClr val="dk1"/>
                </a:solidFill>
              </a:rPr>
              <a:t>sum</a:t>
            </a:r>
            <a:r>
              <a:rPr lang="en-US" sz="2400" i="1">
                <a:solidFill>
                  <a:schemeClr val="dk1"/>
                </a:solidFill>
              </a:rPr>
              <a:t> of the individual events</a:t>
            </a:r>
            <a:endParaRPr/>
          </a:p>
          <a:p>
            <a:pPr marL="0" lvl="0" indent="0" algn="l" rtl="0">
              <a:spcBef>
                <a:spcPts val="1080"/>
              </a:spcBef>
              <a:spcAft>
                <a:spcPts val="0"/>
              </a:spcAft>
              <a:buClr>
                <a:srgbClr val="6CB255"/>
              </a:buClr>
              <a:buSzPts val="2400"/>
              <a:buNone/>
            </a:pPr>
            <a:r>
              <a:rPr lang="en-US" sz="2400">
                <a:solidFill>
                  <a:schemeClr val="dk1"/>
                </a:solidFill>
              </a:rPr>
              <a:t>Example: </a:t>
            </a:r>
            <a:endParaRPr/>
          </a:p>
          <a:p>
            <a:pPr marL="342900" lvl="0" indent="-342900" algn="l" rtl="0">
              <a:spcBef>
                <a:spcPts val="1000"/>
              </a:spcBef>
              <a:spcAft>
                <a:spcPts val="0"/>
              </a:spcAft>
              <a:buSzPts val="2000"/>
              <a:buFont typeface="Arial"/>
              <a:buChar char="•"/>
            </a:pPr>
            <a:r>
              <a:rPr lang="en-US">
                <a:solidFill>
                  <a:schemeClr val="dk1"/>
                </a:solidFill>
              </a:rPr>
              <a:t>If one can win by rolling a 4 </a:t>
            </a:r>
            <a:r>
              <a:rPr lang="en-US" u="sng">
                <a:solidFill>
                  <a:schemeClr val="dk1"/>
                </a:solidFill>
              </a:rPr>
              <a:t>or</a:t>
            </a:r>
            <a:r>
              <a:rPr lang="en-US">
                <a:solidFill>
                  <a:schemeClr val="dk1"/>
                </a:solidFill>
              </a:rPr>
              <a:t> a 5 with one die, then the overall chance of winning is:</a:t>
            </a:r>
            <a:endParaRPr/>
          </a:p>
          <a:p>
            <a:pPr marL="1074420" lvl="1" indent="-342900" algn="l" rtl="0">
              <a:spcBef>
                <a:spcPts val="1000"/>
              </a:spcBef>
              <a:spcAft>
                <a:spcPts val="0"/>
              </a:spcAft>
              <a:buSzPts val="2000"/>
              <a:buFont typeface="Arial"/>
              <a:buChar char="•"/>
            </a:pPr>
            <a:r>
              <a:rPr lang="en-US">
                <a:solidFill>
                  <a:schemeClr val="dk1"/>
                </a:solidFill>
              </a:rPr>
              <a:t>The chance of rolling a four is 1/6</a:t>
            </a:r>
            <a:endParaRPr/>
          </a:p>
          <a:p>
            <a:pPr marL="1074420" lvl="1" indent="-342900" algn="l" rtl="0">
              <a:spcBef>
                <a:spcPts val="400"/>
              </a:spcBef>
              <a:spcAft>
                <a:spcPts val="0"/>
              </a:spcAft>
              <a:buSzPts val="2000"/>
              <a:buFont typeface="Arial"/>
              <a:buChar char="•"/>
            </a:pPr>
            <a:r>
              <a:rPr lang="en-US"/>
              <a:t>The c</a:t>
            </a:r>
            <a:r>
              <a:rPr lang="en-US">
                <a:solidFill>
                  <a:schemeClr val="dk1"/>
                </a:solidFill>
              </a:rPr>
              <a:t>hance of rolling a five is also 1/6</a:t>
            </a:r>
            <a:endParaRPr/>
          </a:p>
          <a:p>
            <a:pPr marL="1074420" lvl="1" indent="-342900" algn="l" rtl="0">
              <a:spcBef>
                <a:spcPts val="400"/>
              </a:spcBef>
              <a:spcAft>
                <a:spcPts val="0"/>
              </a:spcAft>
              <a:buSzPts val="2000"/>
              <a:buFont typeface="Arial"/>
              <a:buChar char="•"/>
            </a:pPr>
            <a:r>
              <a:rPr lang="en-US">
                <a:solidFill>
                  <a:schemeClr val="dk1"/>
                </a:solidFill>
              </a:rPr>
              <a:t>So, the overall chance is 1/6 +1/6 = 2/6 = 1/3</a:t>
            </a:r>
            <a:endParaRPr/>
          </a:p>
          <a:p>
            <a:pPr marL="0" lvl="0" indent="0" algn="l" rtl="0">
              <a:spcBef>
                <a:spcPts val="400"/>
              </a:spcBef>
              <a:spcAft>
                <a:spcPts val="0"/>
              </a:spcAft>
              <a:buClr>
                <a:srgbClr val="6CB255"/>
              </a:buClr>
              <a:buSzPts val="2000"/>
              <a:buNone/>
            </a:pPr>
            <a:endParaRPr>
              <a:solidFill>
                <a:schemeClr val="dk1"/>
              </a:solidFill>
            </a:endParaRPr>
          </a:p>
          <a:p>
            <a:pPr marL="0" lvl="0" indent="0" algn="l" rtl="0">
              <a:spcBef>
                <a:spcPts val="1000"/>
              </a:spcBef>
              <a:spcAft>
                <a:spcPts val="0"/>
              </a:spcAft>
              <a:buClr>
                <a:srgbClr val="6CB255"/>
              </a:buClr>
              <a:buSzPts val="2000"/>
              <a:buNone/>
            </a:pPr>
            <a:endParaRPr>
              <a:solidFill>
                <a:schemeClr val="dk1"/>
              </a:solidFill>
            </a:endParaRPr>
          </a:p>
        </p:txBody>
      </p:sp>
      <p:pic>
        <p:nvPicPr>
          <p:cNvPr id="396" name="Google Shape;396;p42" descr="http://images.clipartpanda.com/dice-clipart-dice-clip-art-15.gif"/>
          <p:cNvPicPr preferRelativeResize="0"/>
          <p:nvPr/>
        </p:nvPicPr>
        <p:blipFill rotWithShape="1">
          <a:blip r:embed="rId3">
            <a:alphaModFix/>
          </a:blip>
          <a:srcRect/>
          <a:stretch/>
        </p:blipFill>
        <p:spPr>
          <a:xfrm rot="-5400000">
            <a:off x="6179021" y="1394356"/>
            <a:ext cx="2964980" cy="2291507"/>
          </a:xfrm>
          <a:prstGeom prst="rect">
            <a:avLst/>
          </a:prstGeom>
          <a:noFill/>
          <a:ln>
            <a:noFill/>
          </a:ln>
        </p:spPr>
      </p:pic>
      <p:pic>
        <p:nvPicPr>
          <p:cNvPr id="397" name="Google Shape;397;p42" descr="http://images.clipartpanda.com/dice-clipart-dice-clip-art-15.gif"/>
          <p:cNvPicPr preferRelativeResize="0"/>
          <p:nvPr/>
        </p:nvPicPr>
        <p:blipFill rotWithShape="1">
          <a:blip r:embed="rId3">
            <a:alphaModFix/>
          </a:blip>
          <a:srcRect/>
          <a:stretch/>
        </p:blipFill>
        <p:spPr>
          <a:xfrm rot="-5400000">
            <a:off x="6179021" y="4098275"/>
            <a:ext cx="2964980" cy="2291507"/>
          </a:xfrm>
          <a:prstGeom prst="rect">
            <a:avLst/>
          </a:prstGeom>
          <a:noFill/>
          <a:ln>
            <a:noFill/>
          </a:ln>
        </p:spPr>
      </p:pic>
      <p:sp>
        <p:nvSpPr>
          <p:cNvPr id="398" name="Google Shape;398;p42"/>
          <p:cNvSpPr/>
          <p:nvPr/>
        </p:nvSpPr>
        <p:spPr>
          <a:xfrm>
            <a:off x="6962660" y="2599981"/>
            <a:ext cx="1377109" cy="264404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99" name="Google Shape;399;p42"/>
          <p:cNvSpPr txBox="1"/>
          <p:nvPr/>
        </p:nvSpPr>
        <p:spPr>
          <a:xfrm>
            <a:off x="7293166" y="3338111"/>
            <a:ext cx="1322024" cy="76944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b="1">
                <a:solidFill>
                  <a:schemeClr val="dk1"/>
                </a:solidFill>
                <a:latin typeface="Arial"/>
                <a:ea typeface="Arial"/>
                <a:cs typeface="Arial"/>
                <a:sym typeface="Arial"/>
              </a:rPr>
              <a:t>OR</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43"/>
          <p:cNvSpPr txBox="1">
            <a:spLocks noGrp="1"/>
          </p:cNvSpPr>
          <p:nvPr>
            <p:ph type="title"/>
          </p:nvPr>
        </p:nvSpPr>
        <p:spPr>
          <a:xfrm>
            <a:off x="473529" y="408215"/>
            <a:ext cx="8196942" cy="90086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BOTH LAWS CAN BE COMBINED FOR COMPLEX RANDOM EVENTS</a:t>
            </a:r>
            <a:endParaRPr/>
          </a:p>
        </p:txBody>
      </p:sp>
      <p:sp>
        <p:nvSpPr>
          <p:cNvPr id="405" name="Google Shape;405;p43"/>
          <p:cNvSpPr txBox="1">
            <a:spLocks noGrp="1"/>
          </p:cNvSpPr>
          <p:nvPr>
            <p:ph type="body" idx="1"/>
          </p:nvPr>
        </p:nvSpPr>
        <p:spPr>
          <a:xfrm>
            <a:off x="334244" y="1505019"/>
            <a:ext cx="7764727" cy="59571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2400"/>
              <a:buNone/>
            </a:pPr>
            <a:r>
              <a:rPr lang="en-US" sz="2400"/>
              <a:t>Practice:</a:t>
            </a:r>
            <a:endParaRPr/>
          </a:p>
          <a:p>
            <a:pPr marL="457200" lvl="0" indent="-457200" algn="l" rtl="0">
              <a:spcBef>
                <a:spcPts val="1080"/>
              </a:spcBef>
              <a:spcAft>
                <a:spcPts val="0"/>
              </a:spcAft>
              <a:buSzPts val="2400"/>
              <a:buFont typeface="Arial Black"/>
              <a:buAutoNum type="arabicPeriod"/>
            </a:pPr>
            <a:r>
              <a:rPr lang="en-US" sz="2400"/>
              <a:t>What is the chance of rolling a 5 </a:t>
            </a:r>
            <a:r>
              <a:rPr lang="en-US" sz="2400" u="sng">
                <a:solidFill>
                  <a:schemeClr val="dk1"/>
                </a:solidFill>
              </a:rPr>
              <a:t>and</a:t>
            </a:r>
            <a:r>
              <a:rPr lang="en-US" sz="2400">
                <a:solidFill>
                  <a:schemeClr val="dk1"/>
                </a:solidFill>
              </a:rPr>
              <a:t> </a:t>
            </a:r>
            <a:r>
              <a:rPr lang="en-US" sz="2400"/>
              <a:t>a 4 in </a:t>
            </a:r>
            <a:r>
              <a:rPr lang="en-US" sz="2400" u="sng">
                <a:solidFill>
                  <a:schemeClr val="dk1"/>
                </a:solidFill>
              </a:rPr>
              <a:t>any</a:t>
            </a:r>
            <a:r>
              <a:rPr lang="en-US" sz="2400">
                <a:solidFill>
                  <a:schemeClr val="dk1"/>
                </a:solidFill>
              </a:rPr>
              <a:t> </a:t>
            </a:r>
            <a:r>
              <a:rPr lang="en-US" sz="2400"/>
              <a:t>order?</a:t>
            </a:r>
            <a:endParaRPr/>
          </a:p>
          <a:p>
            <a:pPr marL="457200" lvl="0" indent="-457200" algn="l" rtl="0">
              <a:spcBef>
                <a:spcPts val="1080"/>
              </a:spcBef>
              <a:spcAft>
                <a:spcPts val="0"/>
              </a:spcAft>
              <a:buSzPts val="2400"/>
              <a:buFont typeface="Arial Black"/>
              <a:buAutoNum type="arabicPeriod"/>
            </a:pPr>
            <a:r>
              <a:rPr lang="en-US" sz="2400"/>
              <a:t>There are 5 parents, 3 students and 2 teachers in a room. If a person is selected at random, what is the chance it is 2 parents or 2 teachers?</a:t>
            </a:r>
            <a:endParaRPr/>
          </a:p>
          <a:p>
            <a:pPr marL="1074420" lvl="1" indent="-190500" algn="l" rtl="0">
              <a:spcBef>
                <a:spcPts val="1080"/>
              </a:spcBef>
              <a:spcAft>
                <a:spcPts val="0"/>
              </a:spcAft>
              <a:buSzPts val="2400"/>
              <a:buFont typeface="Arial"/>
              <a:buNone/>
            </a:pPr>
            <a:endParaRPr sz="2400"/>
          </a:p>
          <a:p>
            <a:pPr marL="342900" lvl="0" indent="-190500" algn="l" rtl="0">
              <a:spcBef>
                <a:spcPts val="480"/>
              </a:spcBef>
              <a:spcAft>
                <a:spcPts val="0"/>
              </a:spcAft>
              <a:buSzPts val="2400"/>
              <a:buFont typeface="Arial"/>
              <a:buNone/>
            </a:pPr>
            <a:endParaRPr sz="24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44"/>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PROBABILITY METHOD</a:t>
            </a:r>
            <a:endParaRPr/>
          </a:p>
        </p:txBody>
      </p:sp>
      <p:sp>
        <p:nvSpPr>
          <p:cNvPr id="411" name="Google Shape;411;p44"/>
          <p:cNvSpPr txBox="1">
            <a:spLocks noGrp="1"/>
          </p:cNvSpPr>
          <p:nvPr>
            <p:ph type="body" idx="1"/>
          </p:nvPr>
        </p:nvSpPr>
        <p:spPr>
          <a:xfrm>
            <a:off x="457200" y="1238866"/>
            <a:ext cx="8062912" cy="124869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2000"/>
              <a:buNone/>
            </a:pPr>
            <a:r>
              <a:rPr lang="en-US"/>
              <a:t>Consider the following cross: AABBCc x AabbCc. What is the probability of finding an offspring whose genotype is either AaBbCC or AaBbcc? </a:t>
            </a:r>
            <a:endParaRPr/>
          </a:p>
        </p:txBody>
      </p:sp>
      <p:graphicFrame>
        <p:nvGraphicFramePr>
          <p:cNvPr id="412" name="Google Shape;412;p44"/>
          <p:cNvGraphicFramePr/>
          <p:nvPr/>
        </p:nvGraphicFramePr>
        <p:xfrm>
          <a:off x="717753" y="3034678"/>
          <a:ext cx="2123750" cy="1881450"/>
        </p:xfrm>
        <a:graphic>
          <a:graphicData uri="http://schemas.openxmlformats.org/drawingml/2006/table">
            <a:tbl>
              <a:tblPr firstRow="1" bandRow="1">
                <a:noFill/>
                <a:tableStyleId>{C9883263-7FAF-4833-861C-E4C042DC1F8A}</a:tableStyleId>
              </a:tblPr>
              <a:tblGrid>
                <a:gridCol w="1061875">
                  <a:extLst>
                    <a:ext uri="{9D8B030D-6E8A-4147-A177-3AD203B41FA5}">
                      <a16:colId xmlns:a16="http://schemas.microsoft.com/office/drawing/2014/main" val="20000"/>
                    </a:ext>
                  </a:extLst>
                </a:gridCol>
                <a:gridCol w="1061875">
                  <a:extLst>
                    <a:ext uri="{9D8B030D-6E8A-4147-A177-3AD203B41FA5}">
                      <a16:colId xmlns:a16="http://schemas.microsoft.com/office/drawing/2014/main" val="20001"/>
                    </a:ext>
                  </a:extLst>
                </a:gridCol>
              </a:tblGrid>
              <a:tr h="940725">
                <a:tc>
                  <a:txBody>
                    <a:bodyPr/>
                    <a:lstStyle/>
                    <a:p>
                      <a:pPr marL="0" marR="0" lvl="0" indent="0" algn="l" rtl="0">
                        <a:spcBef>
                          <a:spcPts val="0"/>
                        </a:spcBef>
                        <a:spcAft>
                          <a:spcPts val="0"/>
                        </a:spcAft>
                        <a:buNone/>
                      </a:pPr>
                      <a:endParaRPr sz="1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940725">
                <a:tc>
                  <a:txBody>
                    <a:bodyPr/>
                    <a:lstStyle/>
                    <a:p>
                      <a:pPr marL="0" marR="0" lvl="0" indent="0" algn="l" rtl="0">
                        <a:spcBef>
                          <a:spcPts val="0"/>
                        </a:spcBef>
                        <a:spcAft>
                          <a:spcPts val="0"/>
                        </a:spcAft>
                        <a:buNone/>
                      </a:pPr>
                      <a:endParaRPr sz="1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413" name="Google Shape;413;p44"/>
          <p:cNvGraphicFramePr/>
          <p:nvPr/>
        </p:nvGraphicFramePr>
        <p:xfrm>
          <a:off x="3633018" y="3034678"/>
          <a:ext cx="2123750" cy="1881450"/>
        </p:xfrm>
        <a:graphic>
          <a:graphicData uri="http://schemas.openxmlformats.org/drawingml/2006/table">
            <a:tbl>
              <a:tblPr firstRow="1" bandRow="1">
                <a:noFill/>
                <a:tableStyleId>{C9883263-7FAF-4833-861C-E4C042DC1F8A}</a:tableStyleId>
              </a:tblPr>
              <a:tblGrid>
                <a:gridCol w="1061875">
                  <a:extLst>
                    <a:ext uri="{9D8B030D-6E8A-4147-A177-3AD203B41FA5}">
                      <a16:colId xmlns:a16="http://schemas.microsoft.com/office/drawing/2014/main" val="20000"/>
                    </a:ext>
                  </a:extLst>
                </a:gridCol>
                <a:gridCol w="1061875">
                  <a:extLst>
                    <a:ext uri="{9D8B030D-6E8A-4147-A177-3AD203B41FA5}">
                      <a16:colId xmlns:a16="http://schemas.microsoft.com/office/drawing/2014/main" val="20001"/>
                    </a:ext>
                  </a:extLst>
                </a:gridCol>
              </a:tblGrid>
              <a:tr h="940725">
                <a:tc>
                  <a:txBody>
                    <a:bodyPr/>
                    <a:lstStyle/>
                    <a:p>
                      <a:pPr marL="0" marR="0" lvl="0" indent="0" algn="l" rtl="0">
                        <a:spcBef>
                          <a:spcPts val="0"/>
                        </a:spcBef>
                        <a:spcAft>
                          <a:spcPts val="0"/>
                        </a:spcAft>
                        <a:buNone/>
                      </a:pPr>
                      <a:endParaRPr sz="1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940725">
                <a:tc>
                  <a:txBody>
                    <a:bodyPr/>
                    <a:lstStyle/>
                    <a:p>
                      <a:pPr marL="0" marR="0" lvl="0" indent="0" algn="l" rtl="0">
                        <a:spcBef>
                          <a:spcPts val="0"/>
                        </a:spcBef>
                        <a:spcAft>
                          <a:spcPts val="0"/>
                        </a:spcAft>
                        <a:buNone/>
                      </a:pPr>
                      <a:endParaRPr sz="1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414" name="Google Shape;414;p44"/>
          <p:cNvGraphicFramePr/>
          <p:nvPr/>
        </p:nvGraphicFramePr>
        <p:xfrm>
          <a:off x="6518781" y="3034678"/>
          <a:ext cx="2123750" cy="1881450"/>
        </p:xfrm>
        <a:graphic>
          <a:graphicData uri="http://schemas.openxmlformats.org/drawingml/2006/table">
            <a:tbl>
              <a:tblPr firstRow="1" bandRow="1">
                <a:noFill/>
                <a:tableStyleId>{C9883263-7FAF-4833-861C-E4C042DC1F8A}</a:tableStyleId>
              </a:tblPr>
              <a:tblGrid>
                <a:gridCol w="1061875">
                  <a:extLst>
                    <a:ext uri="{9D8B030D-6E8A-4147-A177-3AD203B41FA5}">
                      <a16:colId xmlns:a16="http://schemas.microsoft.com/office/drawing/2014/main" val="20000"/>
                    </a:ext>
                  </a:extLst>
                </a:gridCol>
                <a:gridCol w="1061875">
                  <a:extLst>
                    <a:ext uri="{9D8B030D-6E8A-4147-A177-3AD203B41FA5}">
                      <a16:colId xmlns:a16="http://schemas.microsoft.com/office/drawing/2014/main" val="20001"/>
                    </a:ext>
                  </a:extLst>
                </a:gridCol>
              </a:tblGrid>
              <a:tr h="940725">
                <a:tc>
                  <a:txBody>
                    <a:bodyPr/>
                    <a:lstStyle/>
                    <a:p>
                      <a:pPr marL="0" marR="0" lvl="0" indent="0" algn="l" rtl="0">
                        <a:spcBef>
                          <a:spcPts val="0"/>
                        </a:spcBef>
                        <a:spcAft>
                          <a:spcPts val="0"/>
                        </a:spcAft>
                        <a:buNone/>
                      </a:pPr>
                      <a:endParaRPr sz="1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940725">
                <a:tc>
                  <a:txBody>
                    <a:bodyPr/>
                    <a:lstStyle/>
                    <a:p>
                      <a:pPr marL="0" marR="0" lvl="0" indent="0" algn="l" rtl="0">
                        <a:spcBef>
                          <a:spcPts val="0"/>
                        </a:spcBef>
                        <a:spcAft>
                          <a:spcPts val="0"/>
                        </a:spcAft>
                        <a:buNone/>
                      </a:pPr>
                      <a:endParaRPr sz="1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9"/>
          <p:cNvSpPr txBox="1">
            <a:spLocks noGrp="1"/>
          </p:cNvSpPr>
          <p:nvPr>
            <p:ph type="title"/>
          </p:nvPr>
        </p:nvSpPr>
        <p:spPr>
          <a:xfrm>
            <a:off x="914400" y="0"/>
            <a:ext cx="8062912" cy="65953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6CB255"/>
              </a:buClr>
              <a:buSzPts val="2400"/>
              <a:buFont typeface="Arial Black"/>
              <a:buNone/>
            </a:pPr>
            <a:r>
              <a:rPr lang="en-US" cap="none"/>
              <a:t> Example: Homunculus</a:t>
            </a:r>
            <a:endParaRPr/>
          </a:p>
        </p:txBody>
      </p:sp>
      <p:sp>
        <p:nvSpPr>
          <p:cNvPr id="71" name="Google Shape;71;p9"/>
          <p:cNvSpPr txBox="1">
            <a:spLocks noGrp="1"/>
          </p:cNvSpPr>
          <p:nvPr>
            <p:ph type="body" idx="1"/>
          </p:nvPr>
        </p:nvSpPr>
        <p:spPr>
          <a:xfrm>
            <a:off x="5453742" y="944332"/>
            <a:ext cx="2870427" cy="539233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2000"/>
              <a:buNone/>
            </a:pPr>
            <a:r>
              <a:rPr lang="en-US" b="1">
                <a:solidFill>
                  <a:schemeClr val="dk1"/>
                </a:solidFill>
              </a:rPr>
              <a:t>Homunculus from a 1640 Swedish text</a:t>
            </a:r>
            <a:endParaRPr/>
          </a:p>
          <a:p>
            <a:pPr marL="0" lvl="0" indent="0" algn="l" rtl="0">
              <a:spcBef>
                <a:spcPts val="1000"/>
              </a:spcBef>
              <a:spcAft>
                <a:spcPts val="0"/>
              </a:spcAft>
              <a:buClr>
                <a:srgbClr val="6CB255"/>
              </a:buClr>
              <a:buSzPts val="2000"/>
              <a:buNone/>
            </a:pPr>
            <a:endParaRPr>
              <a:solidFill>
                <a:schemeClr val="dk1"/>
              </a:solidFill>
            </a:endParaRPr>
          </a:p>
          <a:p>
            <a:pPr marL="0" lvl="0" indent="0" algn="l" rtl="0">
              <a:spcBef>
                <a:spcPts val="1000"/>
              </a:spcBef>
              <a:spcAft>
                <a:spcPts val="0"/>
              </a:spcAft>
              <a:buClr>
                <a:srgbClr val="6CB255"/>
              </a:buClr>
              <a:buSzPts val="2000"/>
              <a:buNone/>
            </a:pPr>
            <a:r>
              <a:rPr lang="en-US">
                <a:solidFill>
                  <a:schemeClr val="dk1"/>
                </a:solidFill>
              </a:rPr>
              <a:t>Note the “little man”.</a:t>
            </a:r>
            <a:endParaRPr/>
          </a:p>
          <a:p>
            <a:pPr marL="0" lvl="0" indent="0" algn="l" rtl="0">
              <a:spcBef>
                <a:spcPts val="1000"/>
              </a:spcBef>
              <a:spcAft>
                <a:spcPts val="0"/>
              </a:spcAft>
              <a:buClr>
                <a:srgbClr val="6CB255"/>
              </a:buClr>
              <a:buSzPts val="2000"/>
              <a:buNone/>
            </a:pPr>
            <a:r>
              <a:rPr lang="en-US">
                <a:solidFill>
                  <a:schemeClr val="dk1"/>
                </a:solidFill>
              </a:rPr>
              <a:t>Some earlier editions even clothed little men and women in the fashions of their day!</a:t>
            </a:r>
            <a:endParaRPr/>
          </a:p>
        </p:txBody>
      </p:sp>
      <p:pic>
        <p:nvPicPr>
          <p:cNvPr id="72" name="Google Shape;72;p9" descr="http://www.hps.cam.ac.uk/visibleembryos/s1/1_4_2_Hartsoeker.jpg"/>
          <p:cNvPicPr preferRelativeResize="0">
            <a:picLocks noGrp="1"/>
          </p:cNvPicPr>
          <p:nvPr>
            <p:ph type="pic" idx="2"/>
          </p:nvPr>
        </p:nvPicPr>
        <p:blipFill rotWithShape="1">
          <a:blip r:embed="rId3">
            <a:alphaModFix/>
          </a:blip>
          <a:srcRect t="9061" b="9061"/>
          <a:stretch/>
        </p:blipFill>
        <p:spPr>
          <a:xfrm>
            <a:off x="205168" y="293914"/>
            <a:ext cx="4736774" cy="6335486"/>
          </a:xfrm>
          <a:prstGeom prst="rect">
            <a:avLst/>
          </a:prstGeom>
          <a:noFill/>
          <a:ln>
            <a:noFill/>
          </a:ln>
        </p:spPr>
      </p:pic>
      <p:cxnSp>
        <p:nvCxnSpPr>
          <p:cNvPr id="73" name="Google Shape;73;p9"/>
          <p:cNvCxnSpPr/>
          <p:nvPr/>
        </p:nvCxnSpPr>
        <p:spPr>
          <a:xfrm rot="10800000">
            <a:off x="4473678" y="2143432"/>
            <a:ext cx="980064" cy="157316"/>
          </a:xfrm>
          <a:prstGeom prst="straightConnector1">
            <a:avLst/>
          </a:prstGeom>
          <a:noFill/>
          <a:ln w="76200" cap="flat" cmpd="sng">
            <a:solidFill>
              <a:srgbClr val="FF0000"/>
            </a:solidFill>
            <a:prstDash val="solid"/>
            <a:round/>
            <a:headEnd type="none" w="sm" len="sm"/>
            <a:tailEnd type="triangle" w="med" len="med"/>
          </a:ln>
        </p:spPr>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45"/>
          <p:cNvSpPr txBox="1">
            <a:spLocks noGrp="1"/>
          </p:cNvSpPr>
          <p:nvPr>
            <p:ph type="title"/>
          </p:nvPr>
        </p:nvSpPr>
        <p:spPr>
          <a:xfrm>
            <a:off x="457200" y="241327"/>
            <a:ext cx="8062912" cy="44172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160"/>
              <a:buFont typeface="Arial Black"/>
              <a:buNone/>
            </a:pPr>
            <a:r>
              <a:rPr lang="en-US" sz="2160"/>
              <a:t>GROUP DISCUSSION</a:t>
            </a:r>
            <a:endParaRPr/>
          </a:p>
        </p:txBody>
      </p:sp>
      <p:sp>
        <p:nvSpPr>
          <p:cNvPr id="420" name="Google Shape;420;p45"/>
          <p:cNvSpPr txBox="1">
            <a:spLocks noGrp="1"/>
          </p:cNvSpPr>
          <p:nvPr>
            <p:ph type="body" idx="1"/>
          </p:nvPr>
        </p:nvSpPr>
        <p:spPr>
          <a:xfrm>
            <a:off x="457200" y="1123919"/>
            <a:ext cx="8062912" cy="4618119"/>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SzPts val="2000"/>
              <a:buFont typeface="Arial Black"/>
              <a:buAutoNum type="arabicPeriod"/>
            </a:pPr>
            <a:r>
              <a:rPr lang="en-US"/>
              <a:t>Explain Mendel’s law of segregation and independent assortment in terms of genetics and the events of meiosis</a:t>
            </a:r>
            <a:endParaRPr/>
          </a:p>
          <a:p>
            <a:pPr marL="457200" lvl="0" indent="-457200" algn="l" rtl="0">
              <a:spcBef>
                <a:spcPts val="1000"/>
              </a:spcBef>
              <a:spcAft>
                <a:spcPts val="0"/>
              </a:spcAft>
              <a:buSzPts val="2000"/>
              <a:buFont typeface="Arial Black"/>
              <a:buAutoNum type="arabicPeriod"/>
            </a:pPr>
            <a:r>
              <a:rPr lang="en-US"/>
              <a:t>Explain the effect of linkage and recombination on gamete genotypes</a:t>
            </a:r>
            <a:endParaRPr/>
          </a:p>
          <a:p>
            <a:pPr marL="457200" lvl="0" indent="-457200" algn="l" rtl="0">
              <a:spcBef>
                <a:spcPts val="1000"/>
              </a:spcBef>
              <a:spcAft>
                <a:spcPts val="0"/>
              </a:spcAft>
              <a:buSzPts val="2000"/>
              <a:buFont typeface="Arial Black"/>
              <a:buAutoNum type="arabicPeriod"/>
            </a:pPr>
            <a:r>
              <a:rPr lang="en-US"/>
              <a:t>In pea plants, purple flowers (P) are dominant to white flowers (p) and yellow peas (Y) are dominant to green peas (y). What are the possible genotypes and phenotypes for a cross between PpYY and ppYy pea plants?</a:t>
            </a:r>
            <a:endParaRPr/>
          </a:p>
          <a:p>
            <a:pPr marL="0" lvl="0" indent="0" algn="l" rtl="0">
              <a:spcBef>
                <a:spcPts val="1080"/>
              </a:spcBef>
              <a:spcAft>
                <a:spcPts val="0"/>
              </a:spcAft>
              <a:buClr>
                <a:srgbClr val="6CB255"/>
              </a:buClr>
              <a:buSzPts val="2400"/>
              <a:buNone/>
            </a:pPr>
            <a:endParaRPr sz="2400"/>
          </a:p>
          <a:p>
            <a:pPr marL="0" lvl="0" indent="0" algn="l" rtl="0">
              <a:spcBef>
                <a:spcPts val="1080"/>
              </a:spcBef>
              <a:spcAft>
                <a:spcPts val="0"/>
              </a:spcAft>
              <a:buClr>
                <a:srgbClr val="6CB255"/>
              </a:buClr>
              <a:buSzPts val="2400"/>
              <a:buNone/>
            </a:pPr>
            <a:endParaRPr sz="24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46"/>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BEYOND MEDELIAN INHERITANCE</a:t>
            </a:r>
            <a:endParaRPr/>
          </a:p>
        </p:txBody>
      </p:sp>
      <p:sp>
        <p:nvSpPr>
          <p:cNvPr id="426" name="Google Shape;426;p46"/>
          <p:cNvSpPr txBox="1">
            <a:spLocks noGrp="1"/>
          </p:cNvSpPr>
          <p:nvPr>
            <p:ph type="body" idx="1"/>
          </p:nvPr>
        </p:nvSpPr>
        <p:spPr>
          <a:xfrm>
            <a:off x="457200" y="1111045"/>
            <a:ext cx="8062912" cy="4899319"/>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SzPts val="2000"/>
              <a:buFont typeface="Arial Black"/>
              <a:buAutoNum type="arabicPeriod"/>
            </a:pPr>
            <a:r>
              <a:rPr lang="en-US"/>
              <a:t>Incomplete dominance</a:t>
            </a:r>
            <a:endParaRPr/>
          </a:p>
          <a:p>
            <a:pPr marL="457200" lvl="0" indent="-457200" algn="l" rtl="0">
              <a:spcBef>
                <a:spcPts val="1000"/>
              </a:spcBef>
              <a:spcAft>
                <a:spcPts val="0"/>
              </a:spcAft>
              <a:buSzPts val="2000"/>
              <a:buFont typeface="Arial Black"/>
              <a:buAutoNum type="arabicPeriod"/>
            </a:pPr>
            <a:r>
              <a:rPr lang="en-US"/>
              <a:t>Codominance</a:t>
            </a:r>
            <a:endParaRPr/>
          </a:p>
          <a:p>
            <a:pPr marL="457200" lvl="0" indent="-457200" algn="l" rtl="0">
              <a:spcBef>
                <a:spcPts val="1000"/>
              </a:spcBef>
              <a:spcAft>
                <a:spcPts val="0"/>
              </a:spcAft>
              <a:buSzPts val="2000"/>
              <a:buFont typeface="Arial Black"/>
              <a:buAutoNum type="arabicPeriod"/>
            </a:pPr>
            <a:r>
              <a:rPr lang="en-US"/>
              <a:t>Multiple alleles</a:t>
            </a:r>
            <a:endParaRPr/>
          </a:p>
          <a:p>
            <a:pPr marL="457200" lvl="0" indent="-457200" algn="l" rtl="0">
              <a:spcBef>
                <a:spcPts val="1000"/>
              </a:spcBef>
              <a:spcAft>
                <a:spcPts val="0"/>
              </a:spcAft>
              <a:buSzPts val="2000"/>
              <a:buFont typeface="Arial Black"/>
              <a:buAutoNum type="arabicPeriod"/>
            </a:pPr>
            <a:r>
              <a:rPr lang="en-US"/>
              <a:t>X-linked traits</a:t>
            </a:r>
            <a:endParaRPr/>
          </a:p>
          <a:p>
            <a:pPr marL="457200" lvl="0" indent="-457200" algn="l" rtl="0">
              <a:spcBef>
                <a:spcPts val="1000"/>
              </a:spcBef>
              <a:spcAft>
                <a:spcPts val="0"/>
              </a:spcAft>
              <a:buSzPts val="2000"/>
              <a:buFont typeface="Arial Black"/>
              <a:buAutoNum type="arabicPeriod"/>
            </a:pPr>
            <a:r>
              <a:rPr lang="en-US"/>
              <a:t>Lethality</a:t>
            </a:r>
            <a:endParaRPr/>
          </a:p>
          <a:p>
            <a:pPr marL="457200" lvl="0" indent="-457200" algn="l" rtl="0">
              <a:spcBef>
                <a:spcPts val="1000"/>
              </a:spcBef>
              <a:spcAft>
                <a:spcPts val="0"/>
              </a:spcAft>
              <a:buSzPts val="2000"/>
              <a:buFont typeface="Arial Black"/>
              <a:buAutoNum type="arabicPeriod"/>
            </a:pPr>
            <a:r>
              <a:rPr lang="en-US"/>
              <a:t>Epistasis </a:t>
            </a:r>
            <a:endParaRPr/>
          </a:p>
          <a:p>
            <a:pPr marL="0" lvl="0" indent="0" algn="l" rtl="0">
              <a:spcBef>
                <a:spcPts val="1000"/>
              </a:spcBef>
              <a:spcAft>
                <a:spcPts val="0"/>
              </a:spcAft>
              <a:buClr>
                <a:srgbClr val="6CB255"/>
              </a:buClr>
              <a:buSzPts val="2000"/>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Shape 430"/>
        <p:cNvGrpSpPr/>
        <p:nvPr/>
      </p:nvGrpSpPr>
      <p:grpSpPr>
        <a:xfrm>
          <a:off x="0" y="0"/>
          <a:ext cx="0" cy="0"/>
          <a:chOff x="0" y="0"/>
          <a:chExt cx="0" cy="0"/>
        </a:xfrm>
      </p:grpSpPr>
      <p:sp>
        <p:nvSpPr>
          <p:cNvPr id="431" name="Google Shape;431;p47"/>
          <p:cNvSpPr txBox="1">
            <a:spLocks noGrp="1"/>
          </p:cNvSpPr>
          <p:nvPr>
            <p:ph type="title"/>
          </p:nvPr>
        </p:nvSpPr>
        <p:spPr>
          <a:xfrm>
            <a:off x="703014" y="273984"/>
            <a:ext cx="7592786" cy="50978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INCOMPLETE DOMINANCE</a:t>
            </a:r>
            <a:endParaRPr cap="none">
              <a:solidFill>
                <a:schemeClr val="dk1"/>
              </a:solidFill>
            </a:endParaRPr>
          </a:p>
        </p:txBody>
      </p:sp>
      <p:pic>
        <p:nvPicPr>
          <p:cNvPr id="432" name="Google Shape;432;p47" descr="Figure_12_02_04.jpg"/>
          <p:cNvPicPr preferRelativeResize="0">
            <a:picLocks noGrp="1"/>
          </p:cNvPicPr>
          <p:nvPr>
            <p:ph type="pic" idx="2"/>
          </p:nvPr>
        </p:nvPicPr>
        <p:blipFill rotWithShape="1">
          <a:blip r:embed="rId3">
            <a:alphaModFix/>
          </a:blip>
          <a:srcRect l="-1119" r="-1119"/>
          <a:stretch/>
        </p:blipFill>
        <p:spPr>
          <a:xfrm>
            <a:off x="862614" y="2541405"/>
            <a:ext cx="3101248" cy="4042611"/>
          </a:xfrm>
          <a:prstGeom prst="rect">
            <a:avLst/>
          </a:prstGeom>
          <a:noFill/>
          <a:ln>
            <a:noFill/>
          </a:ln>
        </p:spPr>
      </p:pic>
      <p:sp>
        <p:nvSpPr>
          <p:cNvPr id="433" name="Google Shape;433;p47"/>
          <p:cNvSpPr txBox="1">
            <a:spLocks noGrp="1"/>
          </p:cNvSpPr>
          <p:nvPr>
            <p:ph type="body" idx="1"/>
          </p:nvPr>
        </p:nvSpPr>
        <p:spPr>
          <a:xfrm>
            <a:off x="449657" y="848355"/>
            <a:ext cx="8409208" cy="386692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200"/>
              <a:buFont typeface="Arial"/>
              <a:buChar char="•"/>
            </a:pPr>
            <a:r>
              <a:rPr lang="en-US" sz="2200" i="1">
                <a:solidFill>
                  <a:schemeClr val="dk1"/>
                </a:solidFill>
              </a:rPr>
              <a:t>The interaction of two contrasting alleles creating an intermediate phenotype. </a:t>
            </a:r>
            <a:endParaRPr/>
          </a:p>
          <a:p>
            <a:pPr marL="342900" lvl="0" indent="-342900" algn="l" rtl="0">
              <a:spcBef>
                <a:spcPts val="1040"/>
              </a:spcBef>
              <a:spcAft>
                <a:spcPts val="0"/>
              </a:spcAft>
              <a:buSzPts val="2200"/>
              <a:buFont typeface="Arial"/>
              <a:buChar char="•"/>
            </a:pPr>
            <a:r>
              <a:rPr lang="en-US" sz="2200">
                <a:solidFill>
                  <a:schemeClr val="dk1"/>
                </a:solidFill>
              </a:rPr>
              <a:t>How do the genotype and phenotype ratios compare to ratios resulting from complete dominance?</a:t>
            </a:r>
            <a:endParaRPr/>
          </a:p>
          <a:p>
            <a:pPr marL="0" lvl="0" indent="0" algn="l" rtl="0">
              <a:spcBef>
                <a:spcPts val="920"/>
              </a:spcBef>
              <a:spcAft>
                <a:spcPts val="0"/>
              </a:spcAft>
              <a:buClr>
                <a:srgbClr val="6CB255"/>
              </a:buClr>
              <a:buSzPts val="1600"/>
              <a:buNone/>
            </a:pPr>
            <a:endParaRPr sz="1600" b="1"/>
          </a:p>
          <a:p>
            <a:pPr marL="0" lvl="0" indent="0" algn="l" rtl="0">
              <a:spcBef>
                <a:spcPts val="920"/>
              </a:spcBef>
              <a:spcAft>
                <a:spcPts val="0"/>
              </a:spcAft>
              <a:buClr>
                <a:srgbClr val="6CB255"/>
              </a:buClr>
              <a:buSzPts val="1600"/>
              <a:buNone/>
            </a:pPr>
            <a:r>
              <a:rPr lang="en-US" sz="1600" b="1"/>
              <a:t> </a:t>
            </a:r>
            <a:endParaRPr/>
          </a:p>
        </p:txBody>
      </p:sp>
      <p:sp>
        <p:nvSpPr>
          <p:cNvPr id="434" name="Google Shape;434;p47"/>
          <p:cNvSpPr/>
          <p:nvPr/>
        </p:nvSpPr>
        <p:spPr>
          <a:xfrm rot="-5400000">
            <a:off x="7270727" y="4640392"/>
            <a:ext cx="1588897" cy="25391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50">
                <a:solidFill>
                  <a:schemeClr val="dk1"/>
                </a:solidFill>
                <a:latin typeface="Arial"/>
                <a:ea typeface="Arial"/>
                <a:cs typeface="Arial"/>
                <a:sym typeface="Arial"/>
              </a:rPr>
              <a:t>www.khanacademy.org</a:t>
            </a:r>
            <a:endParaRPr/>
          </a:p>
        </p:txBody>
      </p:sp>
      <p:pic>
        <p:nvPicPr>
          <p:cNvPr id="435" name="Google Shape;435;p47" descr="Self-fertilization of pink $C^RC^W$ plants produce red, pink, and white offspring in a ratio of 1:2:1."/>
          <p:cNvPicPr preferRelativeResize="0"/>
          <p:nvPr/>
        </p:nvPicPr>
        <p:blipFill rotWithShape="1">
          <a:blip r:embed="rId4">
            <a:alphaModFix/>
          </a:blip>
          <a:srcRect l="3558" t="34265" r="7569" b="6557"/>
          <a:stretch/>
        </p:blipFill>
        <p:spPr>
          <a:xfrm>
            <a:off x="4008307" y="2349910"/>
            <a:ext cx="4139381" cy="405841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grpSp>
        <p:nvGrpSpPr>
          <p:cNvPr id="440" name="Google Shape;440;p48"/>
          <p:cNvGrpSpPr/>
          <p:nvPr/>
        </p:nvGrpSpPr>
        <p:grpSpPr>
          <a:xfrm>
            <a:off x="282510" y="3573462"/>
            <a:ext cx="6609903" cy="3126007"/>
            <a:chOff x="282510" y="2619110"/>
            <a:chExt cx="6242101" cy="2772668"/>
          </a:xfrm>
        </p:grpSpPr>
        <p:pic>
          <p:nvPicPr>
            <p:cNvPr id="441" name="Google Shape;441;p48" descr="This table shows the different blood types, the antibodies in plasma, the antigens in the red blood cell, and the blood compatible blood types in an emergency."/>
            <p:cNvPicPr preferRelativeResize="0"/>
            <p:nvPr/>
          </p:nvPicPr>
          <p:blipFill rotWithShape="1">
            <a:blip r:embed="rId3">
              <a:alphaModFix/>
            </a:blip>
            <a:srcRect b="58868"/>
            <a:stretch/>
          </p:blipFill>
          <p:spPr>
            <a:xfrm>
              <a:off x="282510" y="2619110"/>
              <a:ext cx="6242101" cy="1972555"/>
            </a:xfrm>
            <a:prstGeom prst="rect">
              <a:avLst/>
            </a:prstGeom>
            <a:noFill/>
            <a:ln>
              <a:noFill/>
            </a:ln>
          </p:spPr>
        </p:pic>
        <p:pic>
          <p:nvPicPr>
            <p:cNvPr id="442" name="Google Shape;442;p48" descr="This table shows the different blood types, the antibodies in plasma, the antigens in the red blood cell, and the blood compatible blood types in an emergency."/>
            <p:cNvPicPr preferRelativeResize="0"/>
            <p:nvPr/>
          </p:nvPicPr>
          <p:blipFill rotWithShape="1">
            <a:blip r:embed="rId3">
              <a:alphaModFix/>
            </a:blip>
            <a:srcRect t="63582" b="19283"/>
            <a:stretch/>
          </p:blipFill>
          <p:spPr>
            <a:xfrm>
              <a:off x="282510" y="4570077"/>
              <a:ext cx="6242101" cy="821701"/>
            </a:xfrm>
            <a:prstGeom prst="rect">
              <a:avLst/>
            </a:prstGeom>
            <a:noFill/>
            <a:ln>
              <a:noFill/>
            </a:ln>
          </p:spPr>
        </p:pic>
      </p:grpSp>
      <p:sp>
        <p:nvSpPr>
          <p:cNvPr id="443" name="Google Shape;443;p48"/>
          <p:cNvSpPr txBox="1">
            <a:spLocks noGrp="1"/>
          </p:cNvSpPr>
          <p:nvPr>
            <p:ph type="title"/>
          </p:nvPr>
        </p:nvSpPr>
        <p:spPr>
          <a:xfrm>
            <a:off x="703014" y="273984"/>
            <a:ext cx="7592786" cy="50978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CODOMINANCE</a:t>
            </a:r>
            <a:endParaRPr cap="none">
              <a:solidFill>
                <a:schemeClr val="dk1"/>
              </a:solidFill>
            </a:endParaRPr>
          </a:p>
        </p:txBody>
      </p:sp>
      <p:sp>
        <p:nvSpPr>
          <p:cNvPr id="444" name="Google Shape;444;p48"/>
          <p:cNvSpPr txBox="1">
            <a:spLocks noGrp="1"/>
          </p:cNvSpPr>
          <p:nvPr>
            <p:ph type="body" idx="1"/>
          </p:nvPr>
        </p:nvSpPr>
        <p:spPr>
          <a:xfrm>
            <a:off x="449656" y="848355"/>
            <a:ext cx="4869595" cy="386692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2200"/>
              <a:buNone/>
            </a:pPr>
            <a:r>
              <a:rPr lang="en-US" sz="2200">
                <a:solidFill>
                  <a:schemeClr val="dk1"/>
                </a:solidFill>
              </a:rPr>
              <a:t>Both alleles for the same characteristic are simultaneously expressed in the heterozygote</a:t>
            </a:r>
            <a:endParaRPr sz="1600" b="1"/>
          </a:p>
          <a:p>
            <a:pPr marL="0" lvl="0" indent="0" algn="l" rtl="0">
              <a:spcBef>
                <a:spcPts val="920"/>
              </a:spcBef>
              <a:spcAft>
                <a:spcPts val="0"/>
              </a:spcAft>
              <a:buClr>
                <a:srgbClr val="6CB255"/>
              </a:buClr>
              <a:buSzPts val="1600"/>
              <a:buNone/>
            </a:pPr>
            <a:r>
              <a:rPr lang="en-US" sz="1600" b="1"/>
              <a:t> </a:t>
            </a:r>
            <a:endParaRPr/>
          </a:p>
        </p:txBody>
      </p:sp>
      <p:pic>
        <p:nvPicPr>
          <p:cNvPr id="445" name="Google Shape;445;p48" descr="https://upload.wikimedia.org/wikipedia/commons/thumb/f/f3/Co-dominance_Rhododendron.jpg/800px-Co-dominance_Rhododendron.jpg"/>
          <p:cNvPicPr preferRelativeResize="0"/>
          <p:nvPr/>
        </p:nvPicPr>
        <p:blipFill rotWithShape="1">
          <a:blip r:embed="rId4">
            <a:alphaModFix/>
          </a:blip>
          <a:srcRect/>
          <a:stretch/>
        </p:blipFill>
        <p:spPr>
          <a:xfrm>
            <a:off x="5319251" y="273983"/>
            <a:ext cx="3375093" cy="3299479"/>
          </a:xfrm>
          <a:prstGeom prst="rect">
            <a:avLst/>
          </a:prstGeom>
          <a:noFill/>
          <a:ln>
            <a:noFill/>
          </a:ln>
        </p:spPr>
      </p:pic>
      <p:sp>
        <p:nvSpPr>
          <p:cNvPr id="446" name="Google Shape;446;p48"/>
          <p:cNvSpPr txBox="1"/>
          <p:nvPr/>
        </p:nvSpPr>
        <p:spPr>
          <a:xfrm>
            <a:off x="6742303" y="3573462"/>
            <a:ext cx="1553497" cy="2616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50">
                <a:solidFill>
                  <a:schemeClr val="dk1"/>
                </a:solidFill>
                <a:latin typeface="Arial"/>
                <a:ea typeface="Arial"/>
                <a:cs typeface="Arial"/>
                <a:sym typeface="Arial"/>
              </a:rPr>
              <a:t>Darwin Cruz</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pic>
        <p:nvPicPr>
          <p:cNvPr id="451" name="Google Shape;451;p49" descr="Figure_12_02_05_-_Errata_727_Fix.jpg"/>
          <p:cNvPicPr preferRelativeResize="0">
            <a:picLocks noGrp="1"/>
          </p:cNvPicPr>
          <p:nvPr>
            <p:ph type="body" idx="1"/>
          </p:nvPr>
        </p:nvPicPr>
        <p:blipFill rotWithShape="1">
          <a:blip r:embed="rId3">
            <a:alphaModFix/>
          </a:blip>
          <a:srcRect/>
          <a:stretch/>
        </p:blipFill>
        <p:spPr>
          <a:xfrm>
            <a:off x="3519948" y="2804092"/>
            <a:ext cx="5373098" cy="3851420"/>
          </a:xfrm>
          <a:prstGeom prst="rect">
            <a:avLst/>
          </a:prstGeom>
          <a:noFill/>
          <a:ln>
            <a:noFill/>
          </a:ln>
        </p:spPr>
      </p:pic>
      <p:sp>
        <p:nvSpPr>
          <p:cNvPr id="452" name="Google Shape;452;p49"/>
          <p:cNvSpPr txBox="1">
            <a:spLocks noGrp="1"/>
          </p:cNvSpPr>
          <p:nvPr>
            <p:ph type="body" idx="2"/>
          </p:nvPr>
        </p:nvSpPr>
        <p:spPr>
          <a:xfrm>
            <a:off x="457200" y="816077"/>
            <a:ext cx="8362335" cy="526468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000"/>
              <a:buNone/>
            </a:pPr>
            <a:r>
              <a:rPr lang="en-US" sz="2000"/>
              <a:t>More than 2 alleles may be present in the population</a:t>
            </a:r>
            <a:endParaRPr/>
          </a:p>
          <a:p>
            <a:pPr marL="285750" lvl="0" indent="-285750" algn="l" rtl="0">
              <a:spcBef>
                <a:spcPts val="1000"/>
              </a:spcBef>
              <a:spcAft>
                <a:spcPts val="0"/>
              </a:spcAft>
              <a:buSzPts val="2000"/>
              <a:buFont typeface="Arial"/>
              <a:buChar char="•"/>
            </a:pPr>
            <a:r>
              <a:rPr lang="en-US" sz="2000"/>
              <a:t>The most common form is the </a:t>
            </a:r>
            <a:r>
              <a:rPr lang="en-US" sz="2000" b="1"/>
              <a:t>wild type</a:t>
            </a:r>
            <a:endParaRPr/>
          </a:p>
          <a:p>
            <a:pPr marL="742950" lvl="1" indent="-285750" algn="l" rtl="0">
              <a:spcBef>
                <a:spcPts val="920"/>
              </a:spcBef>
              <a:spcAft>
                <a:spcPts val="0"/>
              </a:spcAft>
              <a:buSzPts val="1600"/>
              <a:buFont typeface="Arial"/>
              <a:buChar char="•"/>
            </a:pPr>
            <a:r>
              <a:rPr lang="en-US" sz="1600"/>
              <a:t>Considered the normal form </a:t>
            </a:r>
            <a:endParaRPr/>
          </a:p>
          <a:p>
            <a:pPr marL="285750" lvl="0" indent="-285750" algn="l" rtl="0">
              <a:spcBef>
                <a:spcPts val="400"/>
              </a:spcBef>
              <a:spcAft>
                <a:spcPts val="0"/>
              </a:spcAft>
              <a:buSzPts val="2000"/>
              <a:buFont typeface="Arial"/>
              <a:buChar char="•"/>
            </a:pPr>
            <a:r>
              <a:rPr lang="en-US" sz="2000"/>
              <a:t>All other forms are </a:t>
            </a:r>
            <a:r>
              <a:rPr lang="en-US" sz="2000" b="1"/>
              <a:t>variants</a:t>
            </a:r>
            <a:r>
              <a:rPr lang="en-US" sz="2000"/>
              <a:t> or </a:t>
            </a:r>
            <a:r>
              <a:rPr lang="en-US" sz="2000" b="1"/>
              <a:t>mutants</a:t>
            </a:r>
            <a:endParaRPr/>
          </a:p>
          <a:p>
            <a:pPr marL="742950" lvl="1" indent="-285750" algn="l" rtl="0">
              <a:spcBef>
                <a:spcPts val="920"/>
              </a:spcBef>
              <a:spcAft>
                <a:spcPts val="0"/>
              </a:spcAft>
              <a:buSzPts val="1600"/>
              <a:buFont typeface="Arial"/>
              <a:buChar char="•"/>
            </a:pPr>
            <a:r>
              <a:rPr lang="en-US" sz="1600"/>
              <a:t>May be recessive or dominant to the wild-type</a:t>
            </a:r>
            <a:endParaRPr/>
          </a:p>
        </p:txBody>
      </p:sp>
      <p:sp>
        <p:nvSpPr>
          <p:cNvPr id="453" name="Google Shape;453;p49"/>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1800"/>
              <a:buFont typeface="Arial Black"/>
              <a:buNone/>
            </a:pPr>
            <a:r>
              <a:rPr lang="en-US" sz="1800" b="1"/>
              <a:t>MULTIPLE ALLELES</a:t>
            </a:r>
            <a:br>
              <a:rPr lang="en-US" sz="1800" b="1"/>
            </a:br>
            <a:endParaRPr sz="1800" b="1"/>
          </a:p>
        </p:txBody>
      </p:sp>
      <p:sp>
        <p:nvSpPr>
          <p:cNvPr id="454" name="Google Shape;454;p49"/>
          <p:cNvSpPr txBox="1"/>
          <p:nvPr/>
        </p:nvSpPr>
        <p:spPr>
          <a:xfrm>
            <a:off x="383689" y="3448418"/>
            <a:ext cx="2984090" cy="230832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i="1">
                <a:solidFill>
                  <a:schemeClr val="dk1"/>
                </a:solidFill>
                <a:latin typeface="Arial"/>
                <a:ea typeface="Arial"/>
                <a:cs typeface="Arial"/>
                <a:sym typeface="Arial"/>
              </a:rPr>
              <a:t>Four different alleles for the rabbit coat color (C) gene. </a:t>
            </a:r>
            <a:endParaRPr/>
          </a:p>
          <a:p>
            <a:pPr marL="0" marR="0" lvl="0" indent="0" algn="l" rtl="0">
              <a:spcBef>
                <a:spcPts val="0"/>
              </a:spcBef>
              <a:spcAft>
                <a:spcPts val="0"/>
              </a:spcAft>
              <a:buNone/>
            </a:pPr>
            <a:endParaRPr sz="1800" i="1">
              <a:solidFill>
                <a:schemeClr val="dk1"/>
              </a:solidFill>
              <a:latin typeface="Arial"/>
              <a:ea typeface="Arial"/>
              <a:cs typeface="Arial"/>
              <a:sym typeface="Arial"/>
            </a:endParaRPr>
          </a:p>
          <a:p>
            <a:pPr marL="0" marR="0" lvl="0" indent="0" algn="l" rtl="0">
              <a:spcBef>
                <a:spcPts val="0"/>
              </a:spcBef>
              <a:spcAft>
                <a:spcPts val="0"/>
              </a:spcAft>
              <a:buNone/>
            </a:pPr>
            <a:r>
              <a:rPr lang="en-US" sz="1800" i="1">
                <a:solidFill>
                  <a:schemeClr val="dk1"/>
                </a:solidFill>
                <a:latin typeface="Arial"/>
                <a:ea typeface="Arial"/>
                <a:cs typeface="Arial"/>
                <a:sym typeface="Arial"/>
              </a:rPr>
              <a:t>Dominance of each individual allele over a second allele varies from completely dominant to incompletely dominant.</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Shape 458"/>
        <p:cNvGrpSpPr/>
        <p:nvPr/>
      </p:nvGrpSpPr>
      <p:grpSpPr>
        <a:xfrm>
          <a:off x="0" y="0"/>
          <a:ext cx="0" cy="0"/>
          <a:chOff x="0" y="0"/>
          <a:chExt cx="0" cy="0"/>
        </a:xfrm>
      </p:grpSpPr>
      <p:sp>
        <p:nvSpPr>
          <p:cNvPr id="459" name="Google Shape;459;p50"/>
          <p:cNvSpPr txBox="1">
            <a:spLocks noGrp="1"/>
          </p:cNvSpPr>
          <p:nvPr>
            <p:ph type="title"/>
          </p:nvPr>
        </p:nvSpPr>
        <p:spPr>
          <a:xfrm>
            <a:off x="457200" y="193019"/>
            <a:ext cx="5629954"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800"/>
              <a:buFont typeface="Arial Black"/>
              <a:buNone/>
            </a:pPr>
            <a:r>
              <a:rPr lang="en-US" sz="2800" cap="none"/>
              <a:t>X-LINKED TRAITS</a:t>
            </a:r>
            <a:endParaRPr sz="1800"/>
          </a:p>
        </p:txBody>
      </p:sp>
      <p:pic>
        <p:nvPicPr>
          <p:cNvPr id="460" name="Google Shape;460;p50" descr="Figure_12_02_08.jpg"/>
          <p:cNvPicPr preferRelativeResize="0">
            <a:picLocks noGrp="1"/>
          </p:cNvPicPr>
          <p:nvPr>
            <p:ph type="pic" idx="2"/>
          </p:nvPr>
        </p:nvPicPr>
        <p:blipFill rotWithShape="1">
          <a:blip r:embed="rId3">
            <a:alphaModFix/>
          </a:blip>
          <a:srcRect t="-2009" b="-2008"/>
          <a:stretch/>
        </p:blipFill>
        <p:spPr>
          <a:xfrm>
            <a:off x="4892573" y="1108075"/>
            <a:ext cx="4030663" cy="5256213"/>
          </a:xfrm>
          <a:prstGeom prst="rect">
            <a:avLst/>
          </a:prstGeom>
          <a:noFill/>
          <a:ln>
            <a:noFill/>
          </a:ln>
        </p:spPr>
      </p:pic>
      <p:sp>
        <p:nvSpPr>
          <p:cNvPr id="461" name="Google Shape;461;p50"/>
          <p:cNvSpPr txBox="1">
            <a:spLocks noGrp="1"/>
          </p:cNvSpPr>
          <p:nvPr>
            <p:ph type="body" idx="1"/>
          </p:nvPr>
        </p:nvSpPr>
        <p:spPr>
          <a:xfrm>
            <a:off x="220764" y="1107617"/>
            <a:ext cx="4567546" cy="5430835"/>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SzPts val="2000"/>
              <a:buFont typeface="Arial"/>
              <a:buChar char="•"/>
            </a:pPr>
            <a:r>
              <a:rPr lang="en-US">
                <a:solidFill>
                  <a:schemeClr val="dk1"/>
                </a:solidFill>
              </a:rPr>
              <a:t>Genes located on the X chromosome do not have a match on the Y chromosome</a:t>
            </a:r>
            <a:endParaRPr/>
          </a:p>
          <a:p>
            <a:pPr marL="1017270" lvl="1" indent="-285750" algn="l" rtl="0">
              <a:spcBef>
                <a:spcPts val="1000"/>
              </a:spcBef>
              <a:spcAft>
                <a:spcPts val="0"/>
              </a:spcAft>
              <a:buSzPts val="2000"/>
              <a:buFont typeface="Arial"/>
              <a:buChar char="•"/>
            </a:pPr>
            <a:r>
              <a:rPr lang="en-US"/>
              <a:t>Females may be homozygous or heterozygous</a:t>
            </a:r>
            <a:endParaRPr/>
          </a:p>
          <a:p>
            <a:pPr marL="1017270" lvl="1" indent="-285750" algn="l" rtl="0">
              <a:spcBef>
                <a:spcPts val="400"/>
              </a:spcBef>
              <a:spcAft>
                <a:spcPts val="0"/>
              </a:spcAft>
              <a:buSzPts val="2000"/>
              <a:buFont typeface="Arial"/>
              <a:buChar char="•"/>
            </a:pPr>
            <a:r>
              <a:rPr lang="en-US"/>
              <a:t>Males are </a:t>
            </a:r>
            <a:r>
              <a:rPr lang="en-US" b="1"/>
              <a:t>hemizygous</a:t>
            </a:r>
            <a:endParaRPr/>
          </a:p>
          <a:p>
            <a:pPr marL="1543050" lvl="2" indent="-285750" algn="l" rtl="0">
              <a:spcBef>
                <a:spcPts val="360"/>
              </a:spcBef>
              <a:spcAft>
                <a:spcPts val="0"/>
              </a:spcAft>
              <a:buSzPts val="1800"/>
              <a:buFont typeface="Arial"/>
              <a:buChar char="•"/>
            </a:pPr>
            <a:r>
              <a:rPr lang="en-US" i="1">
                <a:solidFill>
                  <a:schemeClr val="dk1"/>
                </a:solidFill>
              </a:rPr>
              <a:t>Contain only one allele for the characteristic</a:t>
            </a:r>
            <a:endParaRPr/>
          </a:p>
          <a:p>
            <a:pPr marL="285750" lvl="0" indent="-285750" algn="l" rtl="0">
              <a:spcBef>
                <a:spcPts val="400"/>
              </a:spcBef>
              <a:spcAft>
                <a:spcPts val="0"/>
              </a:spcAft>
              <a:buSzPts val="2000"/>
              <a:buFont typeface="Arial"/>
              <a:buChar char="•"/>
            </a:pPr>
            <a:r>
              <a:rPr lang="en-US">
                <a:solidFill>
                  <a:schemeClr val="dk1"/>
                </a:solidFill>
              </a:rPr>
              <a:t>Thomas Hunt Morgan discovered the first x-linked characteristic in 1910</a:t>
            </a:r>
            <a:endParaRPr/>
          </a:p>
          <a:p>
            <a:pPr marL="1017270" lvl="1" indent="-285750" algn="l" rtl="0">
              <a:spcBef>
                <a:spcPts val="1000"/>
              </a:spcBef>
              <a:spcAft>
                <a:spcPts val="0"/>
              </a:spcAft>
              <a:buSzPts val="2000"/>
              <a:buFont typeface="Arial"/>
              <a:buChar char="•"/>
            </a:pPr>
            <a:r>
              <a:rPr lang="en-US">
                <a:solidFill>
                  <a:schemeClr val="dk1"/>
                </a:solidFill>
              </a:rPr>
              <a:t>Eye color</a:t>
            </a:r>
            <a:endParaRPr/>
          </a:p>
          <a:p>
            <a:pPr marL="1543050" lvl="2" indent="-285750" algn="l" rtl="0">
              <a:spcBef>
                <a:spcPts val="360"/>
              </a:spcBef>
              <a:spcAft>
                <a:spcPts val="0"/>
              </a:spcAft>
              <a:buSzPts val="1800"/>
              <a:buFont typeface="Arial"/>
              <a:buChar char="•"/>
            </a:pPr>
            <a:r>
              <a:rPr lang="en-US">
                <a:solidFill>
                  <a:schemeClr val="dk1"/>
                </a:solidFill>
              </a:rPr>
              <a:t>Red is wild-type and dominant to white</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51"/>
          <p:cNvSpPr txBox="1">
            <a:spLocks noGrp="1"/>
          </p:cNvSpPr>
          <p:nvPr>
            <p:ph type="title"/>
          </p:nvPr>
        </p:nvSpPr>
        <p:spPr>
          <a:xfrm>
            <a:off x="293914" y="0"/>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800"/>
              <a:buFont typeface="Arial Black"/>
              <a:buNone/>
            </a:pPr>
            <a:r>
              <a:rPr lang="en-US" sz="2800" cap="none"/>
              <a:t>Inheritance of X-linked traits</a:t>
            </a:r>
            <a:endParaRPr sz="1800"/>
          </a:p>
        </p:txBody>
      </p:sp>
      <p:pic>
        <p:nvPicPr>
          <p:cNvPr id="467" name="Google Shape;467;p51" descr="Figure_12_02_09.jpg"/>
          <p:cNvPicPr preferRelativeResize="0">
            <a:picLocks noGrp="1"/>
          </p:cNvPicPr>
          <p:nvPr>
            <p:ph type="pic" idx="2"/>
          </p:nvPr>
        </p:nvPicPr>
        <p:blipFill rotWithShape="1">
          <a:blip r:embed="rId3">
            <a:alphaModFix/>
          </a:blip>
          <a:srcRect l="-1877" r="-2445"/>
          <a:stretch/>
        </p:blipFill>
        <p:spPr>
          <a:xfrm>
            <a:off x="2668041" y="1130710"/>
            <a:ext cx="5969776" cy="5368061"/>
          </a:xfrm>
          <a:prstGeom prst="rect">
            <a:avLst/>
          </a:prstGeom>
          <a:noFill/>
          <a:ln>
            <a:noFill/>
          </a:ln>
        </p:spPr>
      </p:pic>
      <p:sp>
        <p:nvSpPr>
          <p:cNvPr id="468" name="Google Shape;468;p51"/>
          <p:cNvSpPr txBox="1">
            <a:spLocks noGrp="1"/>
          </p:cNvSpPr>
          <p:nvPr>
            <p:ph type="body" idx="1"/>
          </p:nvPr>
        </p:nvSpPr>
        <p:spPr>
          <a:xfrm>
            <a:off x="293914" y="659535"/>
            <a:ext cx="7935685" cy="106863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2000"/>
              <a:buNone/>
            </a:pPr>
            <a:r>
              <a:rPr lang="en-US">
                <a:solidFill>
                  <a:schemeClr val="dk1"/>
                </a:solidFill>
              </a:rPr>
              <a:t>Punnett square analysis is used to determine the ratio of male and female offspring</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52"/>
          <p:cNvSpPr txBox="1">
            <a:spLocks noGrp="1"/>
          </p:cNvSpPr>
          <p:nvPr>
            <p:ph type="title"/>
          </p:nvPr>
        </p:nvSpPr>
        <p:spPr>
          <a:xfrm>
            <a:off x="293914" y="0"/>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800"/>
              <a:buFont typeface="Arial Black"/>
              <a:buNone/>
            </a:pPr>
            <a:r>
              <a:rPr lang="en-US" sz="2800" cap="none"/>
              <a:t>Inheritance of X-linked traits</a:t>
            </a:r>
            <a:endParaRPr sz="1800"/>
          </a:p>
        </p:txBody>
      </p:sp>
      <p:pic>
        <p:nvPicPr>
          <p:cNvPr id="474" name="Google Shape;474;p52" descr="Figure_13_01_05.jpg"/>
          <p:cNvPicPr preferRelativeResize="0"/>
          <p:nvPr/>
        </p:nvPicPr>
        <p:blipFill rotWithShape="1">
          <a:blip r:embed="rId3">
            <a:alphaModFix/>
          </a:blip>
          <a:srcRect t="-9376" b="-9375"/>
          <a:stretch/>
        </p:blipFill>
        <p:spPr>
          <a:xfrm>
            <a:off x="166687" y="145724"/>
            <a:ext cx="5418036" cy="7062646"/>
          </a:xfrm>
          <a:prstGeom prst="rect">
            <a:avLst/>
          </a:prstGeom>
          <a:noFill/>
          <a:ln>
            <a:noFill/>
          </a:ln>
        </p:spPr>
      </p:pic>
      <p:sp>
        <p:nvSpPr>
          <p:cNvPr id="475" name="Google Shape;475;p52"/>
          <p:cNvSpPr txBox="1"/>
          <p:nvPr/>
        </p:nvSpPr>
        <p:spPr>
          <a:xfrm>
            <a:off x="5732206" y="1224643"/>
            <a:ext cx="3228778" cy="5148317"/>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rgbClr val="6CB255"/>
              </a:buClr>
              <a:buSzPts val="2000"/>
              <a:buFont typeface="Arial Black"/>
              <a:buAutoNum type="arabicPeriod"/>
            </a:pPr>
            <a:r>
              <a:rPr lang="en-US" sz="2000" b="0">
                <a:solidFill>
                  <a:srgbClr val="000000"/>
                </a:solidFill>
                <a:latin typeface="Arial"/>
                <a:ea typeface="Arial"/>
                <a:cs typeface="Arial"/>
                <a:sym typeface="Arial"/>
              </a:rPr>
              <a:t>What is the probability that the son of a colorblind father and carrier mother will be colorblind?</a:t>
            </a:r>
            <a:endParaRPr/>
          </a:p>
          <a:p>
            <a:pPr marL="457200" marR="0" lvl="0" indent="-457200" algn="l" rtl="0">
              <a:spcBef>
                <a:spcPts val="1000"/>
              </a:spcBef>
              <a:spcAft>
                <a:spcPts val="0"/>
              </a:spcAft>
              <a:buClr>
                <a:srgbClr val="6CB255"/>
              </a:buClr>
              <a:buSzPts val="2000"/>
              <a:buFont typeface="Arial Black"/>
              <a:buAutoNum type="arabicPeriod"/>
            </a:pPr>
            <a:r>
              <a:rPr lang="en-US" sz="2000" b="0">
                <a:solidFill>
                  <a:srgbClr val="000000"/>
                </a:solidFill>
                <a:latin typeface="Arial"/>
                <a:ea typeface="Arial"/>
                <a:cs typeface="Arial"/>
                <a:sym typeface="Arial"/>
              </a:rPr>
              <a:t>What is the probability of a colorblind daughter?</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53"/>
          <p:cNvSpPr txBox="1">
            <a:spLocks noGrp="1"/>
          </p:cNvSpPr>
          <p:nvPr>
            <p:ph type="title"/>
          </p:nvPr>
        </p:nvSpPr>
        <p:spPr>
          <a:xfrm>
            <a:off x="457200" y="67209"/>
            <a:ext cx="8062912" cy="50978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cap="none"/>
              <a:t>LETHALITY</a:t>
            </a:r>
            <a:endParaRPr/>
          </a:p>
        </p:txBody>
      </p:sp>
      <p:sp>
        <p:nvSpPr>
          <p:cNvPr id="482" name="Google Shape;482;p53"/>
          <p:cNvSpPr txBox="1">
            <a:spLocks noGrp="1"/>
          </p:cNvSpPr>
          <p:nvPr>
            <p:ph type="body" idx="1"/>
          </p:nvPr>
        </p:nvSpPr>
        <p:spPr>
          <a:xfrm>
            <a:off x="3637327" y="1354106"/>
            <a:ext cx="5334769" cy="3109739"/>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000000"/>
              </a:buClr>
              <a:buSzPts val="1800"/>
              <a:buFont typeface="Arial"/>
              <a:buChar char="•"/>
            </a:pPr>
            <a:r>
              <a:rPr lang="en-US" sz="1800"/>
              <a:t>MM are normal cats</a:t>
            </a:r>
            <a:endParaRPr/>
          </a:p>
          <a:p>
            <a:pPr marL="342900" lvl="0" indent="-342900" algn="l" rtl="0">
              <a:spcBef>
                <a:spcPts val="960"/>
              </a:spcBef>
              <a:spcAft>
                <a:spcPts val="0"/>
              </a:spcAft>
              <a:buClr>
                <a:srgbClr val="000000"/>
              </a:buClr>
              <a:buSzPts val="1800"/>
              <a:buFont typeface="Arial"/>
              <a:buChar char="•"/>
            </a:pPr>
            <a:r>
              <a:rPr lang="en-US" sz="1800"/>
              <a:t>MM</a:t>
            </a:r>
            <a:r>
              <a:rPr lang="en-US" sz="1800" baseline="30000"/>
              <a:t>L</a:t>
            </a:r>
            <a:r>
              <a:rPr lang="en-US" sz="1800"/>
              <a:t> are Manx</a:t>
            </a:r>
            <a:endParaRPr/>
          </a:p>
          <a:p>
            <a:pPr marL="342900" lvl="0" indent="-342900" algn="l" rtl="0">
              <a:spcBef>
                <a:spcPts val="960"/>
              </a:spcBef>
              <a:spcAft>
                <a:spcPts val="0"/>
              </a:spcAft>
              <a:buClr>
                <a:srgbClr val="000000"/>
              </a:buClr>
              <a:buSzPts val="1800"/>
              <a:buFont typeface="Arial"/>
              <a:buChar char="•"/>
            </a:pPr>
            <a:r>
              <a:rPr lang="en-US" sz="1800"/>
              <a:t>M</a:t>
            </a:r>
            <a:r>
              <a:rPr lang="en-US" sz="1800" baseline="30000"/>
              <a:t>L</a:t>
            </a:r>
            <a:r>
              <a:rPr lang="en-US" sz="1800"/>
              <a:t>M</a:t>
            </a:r>
            <a:r>
              <a:rPr lang="en-US" sz="1800" baseline="30000"/>
              <a:t>L</a:t>
            </a:r>
            <a:r>
              <a:rPr lang="en-US" sz="1800"/>
              <a:t> all die </a:t>
            </a:r>
            <a:endParaRPr/>
          </a:p>
        </p:txBody>
      </p:sp>
      <p:pic>
        <p:nvPicPr>
          <p:cNvPr id="483" name="Google Shape;483;p53" descr="http://www.bio.miami.edu/dana/pix/manx.jpg"/>
          <p:cNvPicPr preferRelativeResize="0"/>
          <p:nvPr/>
        </p:nvPicPr>
        <p:blipFill rotWithShape="1">
          <a:blip r:embed="rId3">
            <a:alphaModFix/>
          </a:blip>
          <a:srcRect/>
          <a:stretch/>
        </p:blipFill>
        <p:spPr>
          <a:xfrm>
            <a:off x="457200" y="1422106"/>
            <a:ext cx="3180127" cy="2548958"/>
          </a:xfrm>
          <a:prstGeom prst="rect">
            <a:avLst/>
          </a:prstGeom>
          <a:noFill/>
          <a:ln>
            <a:noFill/>
          </a:ln>
        </p:spPr>
      </p:pic>
      <p:sp>
        <p:nvSpPr>
          <p:cNvPr id="484" name="Google Shape;484;p53"/>
          <p:cNvSpPr txBox="1"/>
          <p:nvPr/>
        </p:nvSpPr>
        <p:spPr>
          <a:xfrm>
            <a:off x="457200" y="646220"/>
            <a:ext cx="7834019"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dk1"/>
                </a:solidFill>
                <a:latin typeface="Arial"/>
                <a:ea typeface="Arial"/>
                <a:cs typeface="Arial"/>
                <a:sym typeface="Arial"/>
              </a:rPr>
              <a:t>Some alleles are so non-functional as to kill the individual inheriting it. Lethal alleles can be dominant or recessive.</a:t>
            </a:r>
            <a:endParaRPr/>
          </a:p>
        </p:txBody>
      </p:sp>
      <p:grpSp>
        <p:nvGrpSpPr>
          <p:cNvPr id="485" name="Google Shape;485;p53"/>
          <p:cNvGrpSpPr/>
          <p:nvPr/>
        </p:nvGrpSpPr>
        <p:grpSpPr>
          <a:xfrm>
            <a:off x="259207" y="4542503"/>
            <a:ext cx="5512331" cy="2063556"/>
            <a:chOff x="2246285" y="4227976"/>
            <a:chExt cx="6725812" cy="2421683"/>
          </a:xfrm>
        </p:grpSpPr>
        <p:pic>
          <p:nvPicPr>
            <p:cNvPr id="486" name="Google Shape;486;p53" descr="https://upload.wikimedia.org/wikipedia/commons/archive/8/89/20121216142502%21Pekin_poule.png"/>
            <p:cNvPicPr preferRelativeResize="0"/>
            <p:nvPr/>
          </p:nvPicPr>
          <p:blipFill rotWithShape="1">
            <a:blip r:embed="rId4">
              <a:alphaModFix/>
            </a:blip>
            <a:srcRect/>
            <a:stretch/>
          </p:blipFill>
          <p:spPr>
            <a:xfrm>
              <a:off x="5246432" y="4227976"/>
              <a:ext cx="3725664" cy="2421682"/>
            </a:xfrm>
            <a:prstGeom prst="rect">
              <a:avLst/>
            </a:prstGeom>
            <a:noFill/>
            <a:ln>
              <a:noFill/>
            </a:ln>
          </p:spPr>
        </p:pic>
        <p:sp>
          <p:nvSpPr>
            <p:cNvPr id="487" name="Google Shape;487;p53"/>
            <p:cNvSpPr/>
            <p:nvPr/>
          </p:nvSpPr>
          <p:spPr>
            <a:xfrm rot="-5400000">
              <a:off x="1409584" y="5503144"/>
              <a:ext cx="1983214" cy="3098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50">
                  <a:solidFill>
                    <a:schemeClr val="dk1"/>
                  </a:solidFill>
                  <a:latin typeface="Arial"/>
                  <a:ea typeface="Arial"/>
                  <a:cs typeface="Arial"/>
                  <a:sym typeface="Arial"/>
                </a:rPr>
                <a:t>Michael Romanov</a:t>
              </a:r>
              <a:endParaRPr/>
            </a:p>
          </p:txBody>
        </p:sp>
        <p:pic>
          <p:nvPicPr>
            <p:cNvPr id="488" name="Google Shape;488;p53" descr="File:Pekin bantam female.JPG"/>
            <p:cNvPicPr preferRelativeResize="0"/>
            <p:nvPr/>
          </p:nvPicPr>
          <p:blipFill rotWithShape="1">
            <a:blip r:embed="rId5">
              <a:alphaModFix/>
            </a:blip>
            <a:srcRect/>
            <a:stretch/>
          </p:blipFill>
          <p:spPr>
            <a:xfrm>
              <a:off x="2508484" y="4227977"/>
              <a:ext cx="2737947" cy="2421682"/>
            </a:xfrm>
            <a:prstGeom prst="rect">
              <a:avLst/>
            </a:prstGeom>
            <a:noFill/>
            <a:ln>
              <a:noFill/>
            </a:ln>
          </p:spPr>
        </p:pic>
      </p:grpSp>
      <p:sp>
        <p:nvSpPr>
          <p:cNvPr id="489" name="Google Shape;489;p53"/>
          <p:cNvSpPr txBox="1"/>
          <p:nvPr/>
        </p:nvSpPr>
        <p:spPr>
          <a:xfrm>
            <a:off x="3852220" y="3429001"/>
            <a:ext cx="5272276" cy="3145264"/>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000000"/>
              </a:buClr>
              <a:buSzPts val="1800"/>
              <a:buFont typeface="Arial"/>
              <a:buChar char="•"/>
            </a:pPr>
            <a:r>
              <a:rPr lang="en-US" sz="1800" b="0">
                <a:solidFill>
                  <a:srgbClr val="000000"/>
                </a:solidFill>
                <a:latin typeface="Arial"/>
                <a:ea typeface="Arial"/>
                <a:cs typeface="Arial"/>
                <a:sym typeface="Arial"/>
              </a:rPr>
              <a:t>Frizzle chicken x smooth chicken = 50% of each type of chick</a:t>
            </a:r>
            <a:endParaRPr/>
          </a:p>
          <a:p>
            <a:pPr marL="241618" marR="0" lvl="0" indent="-241618" algn="l" rtl="0">
              <a:spcBef>
                <a:spcPts val="960"/>
              </a:spcBef>
              <a:spcAft>
                <a:spcPts val="0"/>
              </a:spcAft>
              <a:buClr>
                <a:srgbClr val="000000"/>
              </a:buClr>
              <a:buSzPts val="1800"/>
              <a:buFont typeface="Arial"/>
              <a:buChar char="•"/>
            </a:pPr>
            <a:r>
              <a:rPr lang="en-US" sz="1800" b="0">
                <a:solidFill>
                  <a:srgbClr val="000000"/>
                </a:solidFill>
                <a:latin typeface="Arial"/>
                <a:ea typeface="Arial"/>
                <a:cs typeface="Arial"/>
                <a:sym typeface="Arial"/>
              </a:rPr>
              <a:t>Frizzle x frizzle = dead chicks</a:t>
            </a:r>
            <a:endParaRPr/>
          </a:p>
          <a:p>
            <a:pPr marL="973138" marR="0" lvl="1" indent="-228600" algn="l" rtl="0">
              <a:spcBef>
                <a:spcPts val="96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2054225" marR="0" lvl="1" indent="0" algn="l" rtl="0">
              <a:spcBef>
                <a:spcPts val="360"/>
              </a:spcBef>
              <a:spcAft>
                <a:spcPts val="0"/>
              </a:spcAft>
              <a:buClr>
                <a:schemeClr val="dk1"/>
              </a:buClr>
              <a:buSzPts val="1800"/>
              <a:buFont typeface="Arial Black"/>
              <a:buNone/>
            </a:pPr>
            <a:r>
              <a:rPr lang="en-US" sz="1800" b="0" i="1" u="none" strike="noStrike" cap="none">
                <a:solidFill>
                  <a:schemeClr val="dk1"/>
                </a:solidFill>
                <a:latin typeface="Arial"/>
                <a:ea typeface="Arial"/>
                <a:cs typeface="Arial"/>
                <a:sym typeface="Arial"/>
              </a:rPr>
              <a:t>Is frizzle dominant or recessive?</a:t>
            </a:r>
            <a:endParaRPr/>
          </a:p>
          <a:p>
            <a:pPr marL="2054225" marR="0" lvl="1" indent="0" algn="l" rtl="0">
              <a:spcBef>
                <a:spcPts val="360"/>
              </a:spcBef>
              <a:spcAft>
                <a:spcPts val="0"/>
              </a:spcAft>
              <a:buClr>
                <a:schemeClr val="dk1"/>
              </a:buClr>
              <a:buSzPts val="1800"/>
              <a:buFont typeface="Arial Black"/>
              <a:buNone/>
            </a:pPr>
            <a:endParaRPr sz="1800" b="0" i="1" u="none" strike="noStrike" cap="none">
              <a:solidFill>
                <a:schemeClr val="dk1"/>
              </a:solidFill>
              <a:latin typeface="Arial"/>
              <a:ea typeface="Arial"/>
              <a:cs typeface="Arial"/>
              <a:sym typeface="Arial"/>
            </a:endParaRPr>
          </a:p>
          <a:p>
            <a:pPr marL="2054225" marR="0" lvl="1" indent="0" algn="l" rtl="0">
              <a:spcBef>
                <a:spcPts val="360"/>
              </a:spcBef>
              <a:spcAft>
                <a:spcPts val="0"/>
              </a:spcAft>
              <a:buClr>
                <a:schemeClr val="dk1"/>
              </a:buClr>
              <a:buSzPts val="1800"/>
              <a:buFont typeface="Arial Black"/>
              <a:buNone/>
            </a:pPr>
            <a:r>
              <a:rPr lang="en-US" sz="1800" b="0" i="1" u="none" strike="noStrike" cap="none">
                <a:solidFill>
                  <a:schemeClr val="dk1"/>
                </a:solidFill>
                <a:latin typeface="Arial"/>
                <a:ea typeface="Arial"/>
                <a:cs typeface="Arial"/>
                <a:sym typeface="Arial"/>
              </a:rPr>
              <a:t>What is the genotype of a frizzle chicken?</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54"/>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EPISTASIS</a:t>
            </a:r>
            <a:endParaRPr/>
          </a:p>
        </p:txBody>
      </p:sp>
      <p:sp>
        <p:nvSpPr>
          <p:cNvPr id="495" name="Google Shape;495;p54"/>
          <p:cNvSpPr txBox="1">
            <a:spLocks noGrp="1"/>
          </p:cNvSpPr>
          <p:nvPr>
            <p:ph type="body" idx="1"/>
          </p:nvPr>
        </p:nvSpPr>
        <p:spPr>
          <a:xfrm>
            <a:off x="457200" y="1199535"/>
            <a:ext cx="8062912" cy="4810829"/>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000"/>
              <a:buFont typeface="Arial"/>
              <a:buChar char="•"/>
            </a:pPr>
            <a:r>
              <a:rPr lang="en-US"/>
              <a:t>Mendel only investigated characteristics controlled by one gene</a:t>
            </a:r>
            <a:endParaRPr/>
          </a:p>
          <a:p>
            <a:pPr marL="342900" lvl="0" indent="-342900" algn="l" rtl="0">
              <a:spcBef>
                <a:spcPts val="1000"/>
              </a:spcBef>
              <a:spcAft>
                <a:spcPts val="0"/>
              </a:spcAft>
              <a:buSzPts val="2000"/>
              <a:buFont typeface="Arial"/>
              <a:buChar char="•"/>
            </a:pPr>
            <a:r>
              <a:rPr lang="en-US"/>
              <a:t>In some cases, </a:t>
            </a:r>
            <a:r>
              <a:rPr lang="en-US" u="sng"/>
              <a:t>several</a:t>
            </a:r>
            <a:r>
              <a:rPr lang="en-US"/>
              <a:t> genes can contribute to phenotype </a:t>
            </a:r>
            <a:endParaRPr/>
          </a:p>
          <a:p>
            <a:pPr marL="1074420" lvl="1" indent="-342900" algn="l" rtl="0">
              <a:spcBef>
                <a:spcPts val="1000"/>
              </a:spcBef>
              <a:spcAft>
                <a:spcPts val="0"/>
              </a:spcAft>
              <a:buSzPts val="2000"/>
              <a:buFont typeface="Arial"/>
              <a:buChar char="•"/>
            </a:pPr>
            <a:r>
              <a:rPr lang="en-US" b="1"/>
              <a:t>Epistasis</a:t>
            </a:r>
            <a:r>
              <a:rPr lang="en-US"/>
              <a:t> = </a:t>
            </a:r>
            <a:r>
              <a:rPr lang="en-US" i="1"/>
              <a:t>the antagonistic interaction between genes where one gene masks or interferes with the expression of another</a:t>
            </a:r>
            <a:endParaRPr/>
          </a:p>
          <a:p>
            <a:pPr marL="1600200" lvl="2" indent="-342900" algn="l" rtl="0">
              <a:spcBef>
                <a:spcPts val="360"/>
              </a:spcBef>
              <a:spcAft>
                <a:spcPts val="0"/>
              </a:spcAft>
              <a:buSzPts val="1800"/>
              <a:buFont typeface="Arial"/>
              <a:buChar char="•"/>
            </a:pPr>
            <a:r>
              <a:rPr lang="en-US"/>
              <a:t>The alleles that are being masked or silenced are </a:t>
            </a:r>
            <a:r>
              <a:rPr lang="en-US" b="1"/>
              <a:t>hypostatic</a:t>
            </a:r>
            <a:r>
              <a:rPr lang="en-US"/>
              <a:t> to the </a:t>
            </a:r>
            <a:r>
              <a:rPr lang="en-US" b="1"/>
              <a:t>epistatic</a:t>
            </a:r>
            <a:r>
              <a:rPr lang="en-US"/>
              <a:t> alleles that are doing the masking</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8" name="Google Shape;78;p10"/>
          <p:cNvPicPr preferRelativeResize="0"/>
          <p:nvPr/>
        </p:nvPicPr>
        <p:blipFill rotWithShape="1">
          <a:blip r:embed="rId3">
            <a:alphaModFix/>
          </a:blip>
          <a:srcRect/>
          <a:stretch/>
        </p:blipFill>
        <p:spPr>
          <a:xfrm>
            <a:off x="123825" y="2357842"/>
            <a:ext cx="8896350" cy="4124325"/>
          </a:xfrm>
          <a:prstGeom prst="rect">
            <a:avLst/>
          </a:prstGeom>
          <a:noFill/>
          <a:ln>
            <a:noFill/>
          </a:ln>
        </p:spPr>
      </p:pic>
      <p:sp>
        <p:nvSpPr>
          <p:cNvPr id="79" name="Google Shape;79;p10"/>
          <p:cNvSpPr txBox="1">
            <a:spLocks noGrp="1"/>
          </p:cNvSpPr>
          <p:nvPr>
            <p:ph type="title"/>
          </p:nvPr>
        </p:nvSpPr>
        <p:spPr>
          <a:xfrm>
            <a:off x="284204" y="23669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POPULAR BELIEF</a:t>
            </a:r>
            <a:endParaRPr/>
          </a:p>
        </p:txBody>
      </p:sp>
      <p:sp>
        <p:nvSpPr>
          <p:cNvPr id="80" name="Google Shape;80;p10"/>
          <p:cNvSpPr txBox="1">
            <a:spLocks noGrp="1"/>
          </p:cNvSpPr>
          <p:nvPr>
            <p:ph type="body" idx="1"/>
          </p:nvPr>
        </p:nvSpPr>
        <p:spPr>
          <a:xfrm>
            <a:off x="284204" y="877327"/>
            <a:ext cx="8062912" cy="497239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2000"/>
              <a:buNone/>
            </a:pPr>
            <a:r>
              <a:rPr lang="en-US" i="1"/>
              <a:t>Inheritance involves a “blending” of parental traits that produces an intermediate physical appearance in offspring</a:t>
            </a:r>
            <a:endParaRPr/>
          </a:p>
          <a:p>
            <a:pPr marL="342900" lvl="0" indent="-342900" algn="l" rtl="0">
              <a:spcBef>
                <a:spcPts val="1000"/>
              </a:spcBef>
              <a:spcAft>
                <a:spcPts val="0"/>
              </a:spcAft>
              <a:buSzPts val="2000"/>
              <a:buFont typeface="Arial"/>
              <a:buChar char="•"/>
            </a:pPr>
            <a:r>
              <a:rPr lang="en-US" b="1"/>
              <a:t>Blending theory of inheritance</a:t>
            </a:r>
            <a:r>
              <a:rPr lang="en-US"/>
              <a:t>: original parental traits are lost or absorbed by blending them together </a:t>
            </a:r>
            <a:endParaRPr/>
          </a:p>
          <a:p>
            <a:pPr marL="342900" lvl="0" indent="-342900" algn="l" rtl="0">
              <a:spcBef>
                <a:spcPts val="1000"/>
              </a:spcBef>
              <a:spcAft>
                <a:spcPts val="0"/>
              </a:spcAft>
              <a:buSzPts val="2000"/>
              <a:buFont typeface="Arial"/>
              <a:buChar char="•"/>
            </a:pPr>
            <a:r>
              <a:rPr lang="en-US"/>
              <a:t>Appeared to be correct because of </a:t>
            </a:r>
            <a:r>
              <a:rPr lang="en-US" b="1"/>
              <a:t>continuous variation</a:t>
            </a:r>
            <a:r>
              <a:rPr lang="en-US"/>
              <a:t> </a:t>
            </a:r>
            <a:endParaRPr/>
          </a:p>
          <a:p>
            <a:pPr marL="1074420" lvl="1" indent="-342900" algn="l" rtl="0">
              <a:spcBef>
                <a:spcPts val="1000"/>
              </a:spcBef>
              <a:spcAft>
                <a:spcPts val="0"/>
              </a:spcAft>
              <a:buSzPts val="2000"/>
              <a:buFont typeface="Arial"/>
              <a:buChar char="•"/>
            </a:pPr>
            <a:r>
              <a:rPr lang="en-US"/>
              <a:t>Variation in a characteristic which results from the interaction of many genes </a:t>
            </a:r>
            <a:endParaRPr/>
          </a:p>
        </p:txBody>
      </p:sp>
      <p:sp>
        <p:nvSpPr>
          <p:cNvPr id="81" name="Google Shape;81;p10"/>
          <p:cNvSpPr/>
          <p:nvPr/>
        </p:nvSpPr>
        <p:spPr>
          <a:xfrm>
            <a:off x="2866767" y="6496761"/>
            <a:ext cx="4572000" cy="2616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50">
                <a:solidFill>
                  <a:schemeClr val="dk1"/>
                </a:solidFill>
                <a:latin typeface="Arial"/>
                <a:ea typeface="Arial"/>
                <a:cs typeface="Arial"/>
                <a:sym typeface="Arial"/>
              </a:rPr>
              <a:t>https://www.youtube.com/watch?v=E0Aeks_id6c&amp;feature=share</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Shape 499"/>
        <p:cNvGrpSpPr/>
        <p:nvPr/>
      </p:nvGrpSpPr>
      <p:grpSpPr>
        <a:xfrm>
          <a:off x="0" y="0"/>
          <a:ext cx="0" cy="0"/>
          <a:chOff x="0" y="0"/>
          <a:chExt cx="0" cy="0"/>
        </a:xfrm>
      </p:grpSpPr>
      <p:sp>
        <p:nvSpPr>
          <p:cNvPr id="500" name="Google Shape;500;p55"/>
          <p:cNvSpPr txBox="1">
            <a:spLocks noGrp="1"/>
          </p:cNvSpPr>
          <p:nvPr>
            <p:ph type="title"/>
          </p:nvPr>
        </p:nvSpPr>
        <p:spPr>
          <a:xfrm>
            <a:off x="457200" y="241326"/>
            <a:ext cx="8062912" cy="54525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EPISTASIS</a:t>
            </a:r>
            <a:endParaRPr sz="1800">
              <a:latin typeface="Arial"/>
              <a:ea typeface="Arial"/>
              <a:cs typeface="Arial"/>
              <a:sym typeface="Arial"/>
            </a:endParaRPr>
          </a:p>
        </p:txBody>
      </p:sp>
      <p:pic>
        <p:nvPicPr>
          <p:cNvPr id="501" name="Google Shape;501;p55" descr="Figure_12_03_05.jpg"/>
          <p:cNvPicPr preferRelativeResize="0">
            <a:picLocks noGrp="1"/>
          </p:cNvPicPr>
          <p:nvPr>
            <p:ph type="pic" idx="2"/>
          </p:nvPr>
        </p:nvPicPr>
        <p:blipFill rotWithShape="1">
          <a:blip r:embed="rId3">
            <a:alphaModFix/>
          </a:blip>
          <a:srcRect t="-5001" b="-5001"/>
          <a:stretch/>
        </p:blipFill>
        <p:spPr>
          <a:xfrm>
            <a:off x="293119" y="640146"/>
            <a:ext cx="4701668" cy="6128828"/>
          </a:xfrm>
          <a:prstGeom prst="rect">
            <a:avLst/>
          </a:prstGeom>
          <a:noFill/>
          <a:ln>
            <a:noFill/>
          </a:ln>
        </p:spPr>
      </p:pic>
      <p:sp>
        <p:nvSpPr>
          <p:cNvPr id="502" name="Google Shape;502;p55"/>
          <p:cNvSpPr txBox="1">
            <a:spLocks noGrp="1"/>
          </p:cNvSpPr>
          <p:nvPr>
            <p:ph type="body" idx="1"/>
          </p:nvPr>
        </p:nvSpPr>
        <p:spPr>
          <a:xfrm>
            <a:off x="5083277" y="1421177"/>
            <a:ext cx="3956764" cy="5436824"/>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Clr>
                <a:schemeClr val="dk1"/>
              </a:buClr>
              <a:buSzPts val="1800"/>
              <a:buFont typeface="Arial"/>
              <a:buChar char="•"/>
            </a:pPr>
            <a:r>
              <a:rPr lang="en-US" sz="1800">
                <a:solidFill>
                  <a:schemeClr val="dk1"/>
                </a:solidFill>
              </a:rPr>
              <a:t>The mottled agouti coat color (</a:t>
            </a:r>
            <a:r>
              <a:rPr lang="en-US" sz="1800" i="1">
                <a:solidFill>
                  <a:schemeClr val="dk1"/>
                </a:solidFill>
              </a:rPr>
              <a:t>A</a:t>
            </a:r>
            <a:r>
              <a:rPr lang="en-US" sz="1800">
                <a:solidFill>
                  <a:schemeClr val="dk1"/>
                </a:solidFill>
              </a:rPr>
              <a:t>) is dominant to a solid color (</a:t>
            </a:r>
            <a:r>
              <a:rPr lang="en-US" sz="1800" i="1">
                <a:solidFill>
                  <a:schemeClr val="dk1"/>
                </a:solidFill>
              </a:rPr>
              <a:t>a</a:t>
            </a:r>
            <a:r>
              <a:rPr lang="en-US" sz="1800">
                <a:solidFill>
                  <a:schemeClr val="dk1"/>
                </a:solidFill>
              </a:rPr>
              <a:t>)</a:t>
            </a:r>
            <a:endParaRPr/>
          </a:p>
          <a:p>
            <a:pPr marL="285750" lvl="0" indent="-285750" algn="l" rtl="0">
              <a:spcBef>
                <a:spcPts val="960"/>
              </a:spcBef>
              <a:spcAft>
                <a:spcPts val="0"/>
              </a:spcAft>
              <a:buClr>
                <a:schemeClr val="dk1"/>
              </a:buClr>
              <a:buSzPts val="1800"/>
              <a:buFont typeface="Arial"/>
              <a:buChar char="•"/>
            </a:pPr>
            <a:r>
              <a:rPr lang="en-US" sz="1800">
                <a:solidFill>
                  <a:schemeClr val="dk1"/>
                </a:solidFill>
              </a:rPr>
              <a:t>A second gene at locus </a:t>
            </a:r>
            <a:r>
              <a:rPr lang="en-US" sz="1800" i="1">
                <a:solidFill>
                  <a:schemeClr val="dk1"/>
                </a:solidFill>
              </a:rPr>
              <a:t>C</a:t>
            </a:r>
            <a:r>
              <a:rPr lang="en-US" sz="1800">
                <a:solidFill>
                  <a:schemeClr val="dk1"/>
                </a:solidFill>
              </a:rPr>
              <a:t> is responsible for pigment production </a:t>
            </a:r>
            <a:endParaRPr/>
          </a:p>
          <a:p>
            <a:pPr marL="796925" lvl="1" indent="-285750" algn="l" rtl="0">
              <a:spcBef>
                <a:spcPts val="960"/>
              </a:spcBef>
              <a:spcAft>
                <a:spcPts val="0"/>
              </a:spcAft>
              <a:buClr>
                <a:schemeClr val="dk1"/>
              </a:buClr>
              <a:buSzPts val="1800"/>
              <a:buFont typeface="Arial"/>
              <a:buChar char="•"/>
            </a:pPr>
            <a:r>
              <a:rPr lang="en-US" sz="1800">
                <a:solidFill>
                  <a:schemeClr val="dk1"/>
                </a:solidFill>
              </a:rPr>
              <a:t>The recessive </a:t>
            </a:r>
            <a:r>
              <a:rPr lang="en-US" sz="1800" i="1">
                <a:solidFill>
                  <a:schemeClr val="dk1"/>
                </a:solidFill>
              </a:rPr>
              <a:t>c </a:t>
            </a:r>
            <a:r>
              <a:rPr lang="en-US" sz="1800">
                <a:solidFill>
                  <a:schemeClr val="dk1"/>
                </a:solidFill>
              </a:rPr>
              <a:t>allele does not produce pigment</a:t>
            </a:r>
            <a:endParaRPr/>
          </a:p>
          <a:p>
            <a:pPr marL="747713" lvl="1" indent="-285750" algn="l" rtl="0">
              <a:spcBef>
                <a:spcPts val="360"/>
              </a:spcBef>
              <a:spcAft>
                <a:spcPts val="0"/>
              </a:spcAft>
              <a:buClr>
                <a:schemeClr val="dk1"/>
              </a:buClr>
              <a:buSzPts val="1800"/>
              <a:buFont typeface="Arial"/>
              <a:buChar char="•"/>
            </a:pPr>
            <a:r>
              <a:rPr lang="en-US" sz="1800">
                <a:solidFill>
                  <a:schemeClr val="dk1"/>
                </a:solidFill>
              </a:rPr>
              <a:t>The homozygous recessive </a:t>
            </a:r>
            <a:r>
              <a:rPr lang="en-US" sz="1800" i="1">
                <a:solidFill>
                  <a:schemeClr val="dk1"/>
                </a:solidFill>
              </a:rPr>
              <a:t>cc </a:t>
            </a:r>
            <a:r>
              <a:rPr lang="en-US" sz="1800">
                <a:solidFill>
                  <a:schemeClr val="dk1"/>
                </a:solidFill>
              </a:rPr>
              <a:t>genotype is albino </a:t>
            </a:r>
            <a:r>
              <a:rPr lang="en-US" sz="1800" u="sng">
                <a:solidFill>
                  <a:schemeClr val="dk1"/>
                </a:solidFill>
              </a:rPr>
              <a:t>regardless</a:t>
            </a:r>
            <a:r>
              <a:rPr lang="en-US" sz="1800">
                <a:solidFill>
                  <a:schemeClr val="dk1"/>
                </a:solidFill>
              </a:rPr>
              <a:t> of the allele present at the </a:t>
            </a:r>
            <a:r>
              <a:rPr lang="en-US" sz="1800" i="1">
                <a:solidFill>
                  <a:schemeClr val="dk1"/>
                </a:solidFill>
              </a:rPr>
              <a:t>A </a:t>
            </a:r>
            <a:r>
              <a:rPr lang="en-US" sz="1800">
                <a:solidFill>
                  <a:schemeClr val="dk1"/>
                </a:solidFill>
              </a:rPr>
              <a:t>locus </a:t>
            </a:r>
            <a:endParaRPr/>
          </a:p>
          <a:p>
            <a:pPr marL="285750" lvl="0" indent="-285750" algn="l" rtl="0">
              <a:spcBef>
                <a:spcPts val="360"/>
              </a:spcBef>
              <a:spcAft>
                <a:spcPts val="0"/>
              </a:spcAft>
              <a:buClr>
                <a:schemeClr val="dk1"/>
              </a:buClr>
              <a:buSzPts val="1800"/>
              <a:buFont typeface="Arial"/>
              <a:buChar char="•"/>
            </a:pPr>
            <a:r>
              <a:rPr lang="en-US" sz="1800">
                <a:solidFill>
                  <a:schemeClr val="dk1"/>
                </a:solidFill>
              </a:rPr>
              <a:t>Thus, the </a:t>
            </a:r>
            <a:r>
              <a:rPr lang="en-US" sz="1800" i="1">
                <a:solidFill>
                  <a:schemeClr val="dk1"/>
                </a:solidFill>
              </a:rPr>
              <a:t>C </a:t>
            </a:r>
            <a:r>
              <a:rPr lang="en-US" sz="1800">
                <a:solidFill>
                  <a:schemeClr val="dk1"/>
                </a:solidFill>
              </a:rPr>
              <a:t>gene is epistatic to the </a:t>
            </a:r>
            <a:r>
              <a:rPr lang="en-US" sz="1800" i="1">
                <a:solidFill>
                  <a:schemeClr val="dk1"/>
                </a:solidFill>
              </a:rPr>
              <a:t>A </a:t>
            </a:r>
            <a:r>
              <a:rPr lang="en-US" sz="1800">
                <a:solidFill>
                  <a:schemeClr val="dk1"/>
                </a:solidFill>
              </a:rPr>
              <a:t>gene</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56"/>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GROUP DISCUSSION</a:t>
            </a:r>
            <a:endParaRPr/>
          </a:p>
        </p:txBody>
      </p:sp>
      <p:sp>
        <p:nvSpPr>
          <p:cNvPr id="508" name="Google Shape;508;p56"/>
          <p:cNvSpPr txBox="1">
            <a:spLocks noGrp="1"/>
          </p:cNvSpPr>
          <p:nvPr>
            <p:ph type="body" idx="1"/>
          </p:nvPr>
        </p:nvSpPr>
        <p:spPr>
          <a:xfrm>
            <a:off x="457200" y="1160206"/>
            <a:ext cx="8062912" cy="4850158"/>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SzPts val="2000"/>
              <a:buFont typeface="Arial Black"/>
              <a:buAutoNum type="arabicPeriod"/>
            </a:pPr>
            <a:r>
              <a:rPr lang="en-US"/>
              <a:t>Describe non-Mendelian inheritance patterns such as incomplete dominance, codominance, recessive lethal alleles, multiple alleles, and x-linkage.</a:t>
            </a:r>
            <a:endParaRPr/>
          </a:p>
          <a:p>
            <a:pPr marL="457200" lvl="0" indent="-457200" algn="l" rtl="0">
              <a:spcBef>
                <a:spcPts val="1000"/>
              </a:spcBef>
              <a:spcAft>
                <a:spcPts val="0"/>
              </a:spcAft>
              <a:buSzPts val="2000"/>
              <a:buFont typeface="Arial Black"/>
              <a:buAutoNum type="arabicPeriod"/>
            </a:pPr>
            <a:r>
              <a:rPr lang="en-US"/>
              <a:t>Explain the phenotypic outcomes of epistatic effects between genes.</a:t>
            </a:r>
            <a:endParaRPr/>
          </a:p>
          <a:p>
            <a:pPr marL="0" lvl="0" indent="0" algn="l" rtl="0">
              <a:spcBef>
                <a:spcPts val="1000"/>
              </a:spcBef>
              <a:spcAft>
                <a:spcPts val="0"/>
              </a:spcAft>
              <a:buClr>
                <a:srgbClr val="6CB255"/>
              </a:buClr>
              <a:buSzPts val="20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1"/>
          <p:cNvSpPr txBox="1">
            <a:spLocks noGrp="1"/>
          </p:cNvSpPr>
          <p:nvPr>
            <p:ph type="title"/>
          </p:nvPr>
        </p:nvSpPr>
        <p:spPr>
          <a:xfrm>
            <a:off x="132202" y="-31044"/>
            <a:ext cx="8387910" cy="751114"/>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000"/>
              <a:buFont typeface="Arial Black"/>
              <a:buNone/>
            </a:pPr>
            <a:r>
              <a:rPr lang="en-US" sz="2000"/>
              <a:t>MENDEL’S MODEL SYSTEM- THE GARDEN PEA PLANT</a:t>
            </a:r>
            <a:endParaRPr sz="1800"/>
          </a:p>
        </p:txBody>
      </p:sp>
      <p:sp>
        <p:nvSpPr>
          <p:cNvPr id="87" name="Google Shape;87;p11"/>
          <p:cNvSpPr txBox="1">
            <a:spLocks noGrp="1"/>
          </p:cNvSpPr>
          <p:nvPr>
            <p:ph type="body" idx="1"/>
          </p:nvPr>
        </p:nvSpPr>
        <p:spPr>
          <a:xfrm>
            <a:off x="328146" y="759432"/>
            <a:ext cx="8387910" cy="5208883"/>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Clr>
                <a:srgbClr val="000000"/>
              </a:buClr>
              <a:buSzPts val="2000"/>
              <a:buFont typeface="Arial Black"/>
              <a:buAutoNum type="arabicPeriod"/>
            </a:pPr>
            <a:r>
              <a:rPr lang="en-US"/>
              <a:t>True-breeding</a:t>
            </a:r>
            <a:endParaRPr/>
          </a:p>
          <a:p>
            <a:pPr marL="1188720" lvl="1" indent="-457200" algn="l" rtl="0">
              <a:spcBef>
                <a:spcPts val="1000"/>
              </a:spcBef>
              <a:spcAft>
                <a:spcPts val="0"/>
              </a:spcAft>
              <a:buClr>
                <a:schemeClr val="dk1"/>
              </a:buClr>
              <a:buSzPts val="2000"/>
              <a:buFont typeface="Arial"/>
              <a:buChar char="•"/>
            </a:pPr>
            <a:r>
              <a:rPr lang="en-US"/>
              <a:t>Avoided the appearance of unexpected traits in offspring </a:t>
            </a:r>
            <a:endParaRPr/>
          </a:p>
          <a:p>
            <a:pPr marL="457200" lvl="0" indent="-457200" algn="l" rtl="0">
              <a:spcBef>
                <a:spcPts val="400"/>
              </a:spcBef>
              <a:spcAft>
                <a:spcPts val="0"/>
              </a:spcAft>
              <a:buClr>
                <a:srgbClr val="000000"/>
              </a:buClr>
              <a:buSzPts val="2000"/>
              <a:buFont typeface="Arial Black"/>
              <a:buAutoNum type="arabicPeriod"/>
            </a:pPr>
            <a:r>
              <a:rPr lang="en-US"/>
              <a:t>Grows to maturity within one season</a:t>
            </a:r>
            <a:endParaRPr/>
          </a:p>
          <a:p>
            <a:pPr marL="1188720" lvl="1" indent="-457200" algn="l" rtl="0">
              <a:spcBef>
                <a:spcPts val="1000"/>
              </a:spcBef>
              <a:spcAft>
                <a:spcPts val="0"/>
              </a:spcAft>
              <a:buClr>
                <a:schemeClr val="dk1"/>
              </a:buClr>
              <a:buSzPts val="2000"/>
              <a:buFont typeface="Arial"/>
              <a:buChar char="•"/>
            </a:pPr>
            <a:r>
              <a:rPr lang="en-US"/>
              <a:t>Several generations could be grown over a short time</a:t>
            </a:r>
            <a:endParaRPr/>
          </a:p>
          <a:p>
            <a:pPr marL="457200" lvl="0" indent="-457200" algn="l" rtl="0">
              <a:spcBef>
                <a:spcPts val="400"/>
              </a:spcBef>
              <a:spcAft>
                <a:spcPts val="0"/>
              </a:spcAft>
              <a:buClr>
                <a:srgbClr val="000000"/>
              </a:buClr>
              <a:buSzPts val="2000"/>
              <a:buFont typeface="Arial Black"/>
              <a:buAutoNum type="arabicPeriod"/>
            </a:pPr>
            <a:r>
              <a:rPr lang="en-US"/>
              <a:t>Large quantities could be grown simultaneously</a:t>
            </a:r>
            <a:endParaRPr/>
          </a:p>
          <a:p>
            <a:pPr marL="1188720" lvl="1" indent="-457200" algn="l" rtl="0">
              <a:spcBef>
                <a:spcPts val="1000"/>
              </a:spcBef>
              <a:spcAft>
                <a:spcPts val="0"/>
              </a:spcAft>
              <a:buClr>
                <a:schemeClr val="dk1"/>
              </a:buClr>
              <a:buSzPts val="2000"/>
              <a:buFont typeface="Arial"/>
              <a:buChar char="•"/>
            </a:pPr>
            <a:r>
              <a:rPr lang="en-US"/>
              <a:t>Allowed Mendel to conclude that his results were not simply by chance</a:t>
            </a:r>
            <a:endParaRPr/>
          </a:p>
          <a:p>
            <a:pPr marL="457200" lvl="0" indent="-457200" algn="l" rtl="0">
              <a:spcBef>
                <a:spcPts val="400"/>
              </a:spcBef>
              <a:spcAft>
                <a:spcPts val="0"/>
              </a:spcAft>
              <a:buClr>
                <a:srgbClr val="000000"/>
              </a:buClr>
              <a:buSzPts val="2000"/>
              <a:buFont typeface="Arial Black"/>
              <a:buAutoNum type="arabicPeriod"/>
            </a:pPr>
            <a:r>
              <a:rPr lang="en-US"/>
              <a:t>Exhibits </a:t>
            </a:r>
            <a:r>
              <a:rPr lang="en-US" b="1"/>
              <a:t>discontinuous variation</a:t>
            </a:r>
            <a:endParaRPr/>
          </a:p>
          <a:p>
            <a:pPr marL="1188720" lvl="1" indent="-457200" algn="l" rtl="0">
              <a:spcBef>
                <a:spcPts val="1000"/>
              </a:spcBef>
              <a:spcAft>
                <a:spcPts val="0"/>
              </a:spcAft>
              <a:buClr>
                <a:schemeClr val="dk1"/>
              </a:buClr>
              <a:buSzPts val="2000"/>
              <a:buFont typeface="Arial"/>
              <a:buChar char="•"/>
            </a:pPr>
            <a:r>
              <a:rPr lang="en-US" i="1"/>
              <a:t>Traits are inherited in distinct classes</a:t>
            </a:r>
            <a:endParaRPr/>
          </a:p>
          <a:p>
            <a:pPr marL="1188720" lvl="1" indent="-457200" algn="l" rtl="0">
              <a:spcBef>
                <a:spcPts val="400"/>
              </a:spcBef>
              <a:spcAft>
                <a:spcPts val="0"/>
              </a:spcAft>
              <a:buClr>
                <a:schemeClr val="dk1"/>
              </a:buClr>
              <a:buSzPts val="2000"/>
              <a:buFont typeface="Arial"/>
              <a:buChar char="•"/>
            </a:pPr>
            <a:r>
              <a:rPr lang="en-US"/>
              <a:t>A</a:t>
            </a:r>
            <a:r>
              <a:rPr lang="en-US">
                <a:solidFill>
                  <a:schemeClr val="dk1"/>
                </a:solidFill>
              </a:rPr>
              <a:t>llowed him to see whether traits blended together or remained distinct</a:t>
            </a:r>
            <a:endParaRPr/>
          </a:p>
          <a:p>
            <a:pPr marL="457200" lvl="0" indent="-457200" algn="l" rtl="0">
              <a:spcBef>
                <a:spcPts val="400"/>
              </a:spcBef>
              <a:spcAft>
                <a:spcPts val="0"/>
              </a:spcAft>
              <a:buClr>
                <a:schemeClr val="dk1"/>
              </a:buClr>
              <a:buSzPts val="2000"/>
              <a:buFont typeface="Arial Black"/>
              <a:buAutoNum type="arabicPeriod"/>
            </a:pPr>
            <a:r>
              <a:rPr lang="en-US">
                <a:solidFill>
                  <a:schemeClr val="dk1"/>
                </a:solidFill>
              </a:rPr>
              <a:t>Cheap </a:t>
            </a:r>
            <a:endParaRPr/>
          </a:p>
          <a:p>
            <a:pPr marL="457200" lvl="0" indent="-457200" algn="l" rtl="0">
              <a:spcBef>
                <a:spcPts val="1000"/>
              </a:spcBef>
              <a:spcAft>
                <a:spcPts val="0"/>
              </a:spcAft>
              <a:buClr>
                <a:schemeClr val="dk1"/>
              </a:buClr>
              <a:buSzPts val="2000"/>
              <a:buFont typeface="Arial Black"/>
              <a:buAutoNum type="arabicPeriod"/>
            </a:pPr>
            <a:r>
              <a:rPr lang="en-US">
                <a:solidFill>
                  <a:schemeClr val="dk1"/>
                </a:solidFill>
              </a:rPr>
              <a:t>Readily available</a:t>
            </a:r>
            <a:endParaRPr/>
          </a:p>
          <a:p>
            <a:pPr marL="1074420" lvl="1" indent="-241300" algn="l" rtl="0">
              <a:spcBef>
                <a:spcPts val="920"/>
              </a:spcBef>
              <a:spcAft>
                <a:spcPts val="0"/>
              </a:spcAft>
              <a:buSzPts val="1600"/>
              <a:buFont typeface="Arial Black"/>
              <a:buNone/>
            </a:pPr>
            <a:endParaRPr sz="1600"/>
          </a:p>
        </p:txBody>
      </p:sp>
      <p:pic>
        <p:nvPicPr>
          <p:cNvPr id="88" name="Google Shape;88;p11" descr="http://selectseeds.com/images/400/338_f.jpg"/>
          <p:cNvPicPr preferRelativeResize="0"/>
          <p:nvPr/>
        </p:nvPicPr>
        <p:blipFill rotWithShape="1">
          <a:blip r:embed="rId3">
            <a:alphaModFix/>
          </a:blip>
          <a:srcRect/>
          <a:stretch/>
        </p:blipFill>
        <p:spPr>
          <a:xfrm>
            <a:off x="6909891" y="4723866"/>
            <a:ext cx="1806165" cy="180616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2"/>
          <p:cNvSpPr txBox="1">
            <a:spLocks noGrp="1"/>
          </p:cNvSpPr>
          <p:nvPr>
            <p:ph type="title"/>
          </p:nvPr>
        </p:nvSpPr>
        <p:spPr>
          <a:xfrm>
            <a:off x="457199" y="1270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cap="none"/>
              <a:t>Mendel’s Method for Monohybrid Cross</a:t>
            </a:r>
            <a:endParaRPr/>
          </a:p>
        </p:txBody>
      </p:sp>
      <p:sp>
        <p:nvSpPr>
          <p:cNvPr id="94" name="Google Shape;94;p12"/>
          <p:cNvSpPr txBox="1">
            <a:spLocks noGrp="1"/>
          </p:cNvSpPr>
          <p:nvPr>
            <p:ph type="body" idx="1"/>
          </p:nvPr>
        </p:nvSpPr>
        <p:spPr>
          <a:xfrm>
            <a:off x="457198" y="1035585"/>
            <a:ext cx="8549149" cy="54608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000"/>
              <a:buNone/>
            </a:pPr>
            <a:r>
              <a:rPr lang="en-US">
                <a:solidFill>
                  <a:schemeClr val="dk1"/>
                </a:solidFill>
              </a:rPr>
              <a:t>Step 1: Select </a:t>
            </a:r>
            <a:r>
              <a:rPr lang="en-US" b="1">
                <a:solidFill>
                  <a:schemeClr val="dk1"/>
                </a:solidFill>
              </a:rPr>
              <a:t>trait </a:t>
            </a:r>
            <a:r>
              <a:rPr lang="en-US">
                <a:solidFill>
                  <a:schemeClr val="dk1"/>
                </a:solidFill>
              </a:rPr>
              <a:t>with two different forms</a:t>
            </a:r>
            <a:endParaRPr/>
          </a:p>
          <a:p>
            <a:pPr marL="1188720" lvl="1" indent="-457200" algn="l" rtl="0">
              <a:spcBef>
                <a:spcPts val="1000"/>
              </a:spcBef>
              <a:spcAft>
                <a:spcPts val="0"/>
              </a:spcAft>
              <a:buClr>
                <a:schemeClr val="dk1"/>
              </a:buClr>
              <a:buSzPts val="2000"/>
              <a:buFont typeface="Noto Sans Symbols"/>
              <a:buChar char="▪"/>
            </a:pPr>
            <a:r>
              <a:rPr lang="en-US" i="1"/>
              <a:t>variation in the physical appearance of a heritable characteristic</a:t>
            </a:r>
            <a:endParaRPr/>
          </a:p>
          <a:p>
            <a:pPr marL="1188720" lvl="1" indent="-457200" algn="l" rtl="0">
              <a:spcBef>
                <a:spcPts val="400"/>
              </a:spcBef>
              <a:spcAft>
                <a:spcPts val="0"/>
              </a:spcAft>
              <a:buClr>
                <a:schemeClr val="dk1"/>
              </a:buClr>
              <a:buSzPts val="2000"/>
              <a:buFont typeface="Noto Sans Symbols"/>
              <a:buChar char="▪"/>
            </a:pPr>
            <a:r>
              <a:rPr lang="en-US"/>
              <a:t>Plant height, seed texture, seed color, flower color, pea pod size, pea pod color, and flower position</a:t>
            </a:r>
            <a:endParaRPr>
              <a:solidFill>
                <a:schemeClr val="dk1"/>
              </a:solidFill>
            </a:endParaRPr>
          </a:p>
          <a:p>
            <a:pPr marL="0" lvl="0" indent="0" algn="l" rtl="0">
              <a:spcBef>
                <a:spcPts val="400"/>
              </a:spcBef>
              <a:spcAft>
                <a:spcPts val="0"/>
              </a:spcAft>
              <a:buClr>
                <a:schemeClr val="dk1"/>
              </a:buClr>
              <a:buSzPts val="2000"/>
              <a:buNone/>
            </a:pPr>
            <a:r>
              <a:rPr lang="en-US">
                <a:solidFill>
                  <a:schemeClr val="dk1"/>
                </a:solidFill>
              </a:rPr>
              <a:t>Step 2: Confirm true-breeding parents</a:t>
            </a:r>
            <a:endParaRPr/>
          </a:p>
          <a:p>
            <a:pPr marL="0" lvl="0" indent="0" algn="l" rtl="0">
              <a:spcBef>
                <a:spcPts val="1000"/>
              </a:spcBef>
              <a:spcAft>
                <a:spcPts val="0"/>
              </a:spcAft>
              <a:buClr>
                <a:schemeClr val="dk1"/>
              </a:buClr>
              <a:buSzPts val="2000"/>
              <a:buNone/>
            </a:pPr>
            <a:r>
              <a:rPr lang="en-US">
                <a:solidFill>
                  <a:schemeClr val="dk1"/>
                </a:solidFill>
              </a:rPr>
              <a:t>Step 3: Perform </a:t>
            </a:r>
            <a:r>
              <a:rPr lang="en-US" b="1">
                <a:solidFill>
                  <a:schemeClr val="dk1"/>
                </a:solidFill>
              </a:rPr>
              <a:t>hybridizations </a:t>
            </a:r>
            <a:r>
              <a:rPr lang="en-US">
                <a:solidFill>
                  <a:schemeClr val="dk1"/>
                </a:solidFill>
              </a:rPr>
              <a:t>of the </a:t>
            </a:r>
            <a:r>
              <a:rPr lang="en-US" b="1">
                <a:solidFill>
                  <a:schemeClr val="dk1"/>
                </a:solidFill>
              </a:rPr>
              <a:t>P generation</a:t>
            </a:r>
            <a:endParaRPr/>
          </a:p>
          <a:p>
            <a:pPr marL="1188720" lvl="1" indent="-457200" algn="l" rtl="0">
              <a:spcBef>
                <a:spcPts val="1000"/>
              </a:spcBef>
              <a:spcAft>
                <a:spcPts val="0"/>
              </a:spcAft>
              <a:buClr>
                <a:schemeClr val="dk1"/>
              </a:buClr>
              <a:buSzPts val="2000"/>
              <a:buFont typeface="Noto Sans Symbols"/>
              <a:buChar char="▪"/>
            </a:pPr>
            <a:r>
              <a:rPr lang="en-US" i="1"/>
              <a:t>Cross of true-breeding parents</a:t>
            </a:r>
            <a:endParaRPr/>
          </a:p>
          <a:p>
            <a:pPr marL="0" lvl="0" indent="0" algn="l" rtl="0">
              <a:spcBef>
                <a:spcPts val="400"/>
              </a:spcBef>
              <a:spcAft>
                <a:spcPts val="0"/>
              </a:spcAft>
              <a:buClr>
                <a:schemeClr val="dk1"/>
              </a:buClr>
              <a:buSzPts val="2000"/>
              <a:buNone/>
            </a:pPr>
            <a:r>
              <a:rPr lang="en-US">
                <a:solidFill>
                  <a:schemeClr val="dk1"/>
                </a:solidFill>
              </a:rPr>
              <a:t>Step 4: Collect and grow seeds from P generation to produce </a:t>
            </a:r>
            <a:r>
              <a:rPr lang="en-US" b="1">
                <a:solidFill>
                  <a:schemeClr val="dk1"/>
                </a:solidFill>
              </a:rPr>
              <a:t>F</a:t>
            </a:r>
            <a:r>
              <a:rPr lang="en-US" b="1" baseline="-25000">
                <a:solidFill>
                  <a:schemeClr val="dk1"/>
                </a:solidFill>
              </a:rPr>
              <a:t>1</a:t>
            </a:r>
            <a:r>
              <a:rPr lang="en-US">
                <a:solidFill>
                  <a:schemeClr val="dk1"/>
                </a:solidFill>
              </a:rPr>
              <a:t> generation</a:t>
            </a:r>
            <a:endParaRPr/>
          </a:p>
          <a:p>
            <a:pPr marL="1188720" lvl="1" indent="-457200" algn="l" rtl="0">
              <a:spcBef>
                <a:spcPts val="1000"/>
              </a:spcBef>
              <a:spcAft>
                <a:spcPts val="0"/>
              </a:spcAft>
              <a:buClr>
                <a:schemeClr val="dk1"/>
              </a:buClr>
              <a:buSzPts val="2000"/>
              <a:buFont typeface="Noto Sans Symbols"/>
              <a:buChar char="▪"/>
            </a:pPr>
            <a:r>
              <a:rPr lang="en-US" i="1"/>
              <a:t>F</a:t>
            </a:r>
            <a:r>
              <a:rPr lang="en-US" i="1">
                <a:solidFill>
                  <a:schemeClr val="dk1"/>
                </a:solidFill>
              </a:rPr>
              <a:t>irst filial generation</a:t>
            </a:r>
            <a:endParaRPr/>
          </a:p>
          <a:p>
            <a:pPr marL="0" lvl="0" indent="0" algn="l" rtl="0">
              <a:spcBef>
                <a:spcPts val="400"/>
              </a:spcBef>
              <a:spcAft>
                <a:spcPts val="0"/>
              </a:spcAft>
              <a:buClr>
                <a:schemeClr val="dk1"/>
              </a:buClr>
              <a:buSzPts val="2000"/>
              <a:buNone/>
            </a:pPr>
            <a:r>
              <a:rPr lang="en-US">
                <a:solidFill>
                  <a:schemeClr val="dk1"/>
                </a:solidFill>
              </a:rPr>
              <a:t>Step 5: Collect and grow seeds from F</a:t>
            </a:r>
            <a:r>
              <a:rPr lang="en-US" baseline="-25000">
                <a:solidFill>
                  <a:schemeClr val="dk1"/>
                </a:solidFill>
              </a:rPr>
              <a:t>1</a:t>
            </a:r>
            <a:r>
              <a:rPr lang="en-US">
                <a:solidFill>
                  <a:schemeClr val="dk1"/>
                </a:solidFill>
              </a:rPr>
              <a:t> generation to produce </a:t>
            </a:r>
            <a:r>
              <a:rPr lang="en-US" b="1">
                <a:solidFill>
                  <a:schemeClr val="dk1"/>
                </a:solidFill>
              </a:rPr>
              <a:t>F</a:t>
            </a:r>
            <a:r>
              <a:rPr lang="en-US" b="1" baseline="-25000">
                <a:solidFill>
                  <a:schemeClr val="dk1"/>
                </a:solidFill>
              </a:rPr>
              <a:t>2</a:t>
            </a:r>
            <a:r>
              <a:rPr lang="en-US">
                <a:solidFill>
                  <a:schemeClr val="dk1"/>
                </a:solidFill>
              </a:rPr>
              <a:t> generation</a:t>
            </a:r>
            <a:endParaRPr/>
          </a:p>
          <a:p>
            <a:pPr marL="1188720" lvl="1" indent="-457200" algn="l" rtl="0">
              <a:spcBef>
                <a:spcPts val="1000"/>
              </a:spcBef>
              <a:spcAft>
                <a:spcPts val="0"/>
              </a:spcAft>
              <a:buClr>
                <a:schemeClr val="dk1"/>
              </a:buClr>
              <a:buSzPts val="2000"/>
              <a:buFont typeface="Noto Sans Symbols"/>
              <a:buChar char="▪"/>
            </a:pPr>
            <a:r>
              <a:rPr lang="en-US" i="1"/>
              <a:t>S</a:t>
            </a:r>
            <a:r>
              <a:rPr lang="en-US" i="1">
                <a:solidFill>
                  <a:schemeClr val="dk1"/>
                </a:solidFill>
              </a:rPr>
              <a:t>econd filial generation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grpSp>
        <p:nvGrpSpPr>
          <p:cNvPr id="99" name="Google Shape;99;p13"/>
          <p:cNvGrpSpPr/>
          <p:nvPr/>
        </p:nvGrpSpPr>
        <p:grpSpPr>
          <a:xfrm>
            <a:off x="1394036" y="891260"/>
            <a:ext cx="7749964" cy="5612683"/>
            <a:chOff x="1450637" y="907883"/>
            <a:chExt cx="7693363" cy="5726688"/>
          </a:xfrm>
        </p:grpSpPr>
        <p:pic>
          <p:nvPicPr>
            <p:cNvPr id="100" name="Google Shape;100;p13" descr="http://www.albinusfro.dk/images/Lathyrus-mammoth-white-I-p.jpg"/>
            <p:cNvPicPr preferRelativeResize="0"/>
            <p:nvPr/>
          </p:nvPicPr>
          <p:blipFill rotWithShape="1">
            <a:blip r:embed="rId3">
              <a:alphaModFix/>
            </a:blip>
            <a:srcRect/>
            <a:stretch/>
          </p:blipFill>
          <p:spPr>
            <a:xfrm>
              <a:off x="4655296" y="1461881"/>
              <a:ext cx="893459" cy="1336402"/>
            </a:xfrm>
            <a:prstGeom prst="rect">
              <a:avLst/>
            </a:prstGeom>
            <a:noFill/>
            <a:ln>
              <a:noFill/>
            </a:ln>
          </p:spPr>
        </p:pic>
        <p:pic>
          <p:nvPicPr>
            <p:cNvPr id="101" name="Google Shape;101;p13" descr="https://s-media-cache-ak0.pinimg.com/236x/2e/f9/d7/2ef9d7cb8f3447ba00c98ad53987de13.jpg"/>
            <p:cNvPicPr preferRelativeResize="0"/>
            <p:nvPr/>
          </p:nvPicPr>
          <p:blipFill rotWithShape="1">
            <a:blip r:embed="rId4">
              <a:alphaModFix/>
            </a:blip>
            <a:srcRect/>
            <a:stretch/>
          </p:blipFill>
          <p:spPr>
            <a:xfrm>
              <a:off x="3079884" y="1461881"/>
              <a:ext cx="893459" cy="1336403"/>
            </a:xfrm>
            <a:prstGeom prst="rect">
              <a:avLst/>
            </a:prstGeom>
            <a:noFill/>
            <a:ln>
              <a:noFill/>
            </a:ln>
          </p:spPr>
        </p:pic>
        <p:sp>
          <p:nvSpPr>
            <p:cNvPr id="102" name="Google Shape;102;p13"/>
            <p:cNvSpPr txBox="1"/>
            <p:nvPr/>
          </p:nvSpPr>
          <p:spPr>
            <a:xfrm>
              <a:off x="2339547" y="2002449"/>
              <a:ext cx="34593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P</a:t>
              </a:r>
              <a:endParaRPr/>
            </a:p>
          </p:txBody>
        </p:sp>
        <p:sp>
          <p:nvSpPr>
            <p:cNvPr id="103" name="Google Shape;103;p13"/>
            <p:cNvSpPr txBox="1"/>
            <p:nvPr/>
          </p:nvSpPr>
          <p:spPr>
            <a:xfrm>
              <a:off x="4153359" y="1817783"/>
              <a:ext cx="297455"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X</a:t>
              </a:r>
              <a:endParaRPr/>
            </a:p>
          </p:txBody>
        </p:sp>
        <p:sp>
          <p:nvSpPr>
            <p:cNvPr id="104" name="Google Shape;104;p13"/>
            <p:cNvSpPr txBox="1"/>
            <p:nvPr/>
          </p:nvSpPr>
          <p:spPr>
            <a:xfrm>
              <a:off x="1840487" y="907883"/>
              <a:ext cx="2478793" cy="4493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True-breeding purple</a:t>
              </a:r>
              <a:endParaRPr/>
            </a:p>
          </p:txBody>
        </p:sp>
        <p:sp>
          <p:nvSpPr>
            <p:cNvPr id="105" name="Google Shape;105;p13"/>
            <p:cNvSpPr txBox="1"/>
            <p:nvPr/>
          </p:nvSpPr>
          <p:spPr>
            <a:xfrm>
              <a:off x="4655296" y="907883"/>
              <a:ext cx="2721166" cy="4493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True-breeding white</a:t>
              </a:r>
              <a:endParaRPr/>
            </a:p>
          </p:txBody>
        </p:sp>
        <p:sp>
          <p:nvSpPr>
            <p:cNvPr id="106" name="Google Shape;106;p13"/>
            <p:cNvSpPr/>
            <p:nvPr/>
          </p:nvSpPr>
          <p:spPr>
            <a:xfrm>
              <a:off x="4076965" y="2503767"/>
              <a:ext cx="484632" cy="783086"/>
            </a:xfrm>
            <a:prstGeom prst="downArrow">
              <a:avLst>
                <a:gd name="adj1" fmla="val 50000"/>
                <a:gd name="adj2" fmla="val 50000"/>
              </a:avLst>
            </a:prstGeom>
            <a:solidFill>
              <a:schemeClr val="accent1"/>
            </a:solidFill>
            <a:ln w="28575"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07" name="Google Shape;107;p13" descr="https://s-media-cache-ak0.pinimg.com/236x/2e/f9/d7/2ef9d7cb8f3447ba00c98ad53987de13.jpg"/>
            <p:cNvPicPr preferRelativeResize="0"/>
            <p:nvPr/>
          </p:nvPicPr>
          <p:blipFill rotWithShape="1">
            <a:blip r:embed="rId4">
              <a:alphaModFix/>
            </a:blip>
            <a:srcRect/>
            <a:stretch/>
          </p:blipFill>
          <p:spPr>
            <a:xfrm>
              <a:off x="3079884" y="3286853"/>
              <a:ext cx="893459" cy="1336403"/>
            </a:xfrm>
            <a:prstGeom prst="rect">
              <a:avLst/>
            </a:prstGeom>
            <a:noFill/>
            <a:ln>
              <a:noFill/>
            </a:ln>
          </p:spPr>
        </p:pic>
        <p:pic>
          <p:nvPicPr>
            <p:cNvPr id="108" name="Google Shape;108;p13" descr="https://s-media-cache-ak0.pinimg.com/236x/2e/f9/d7/2ef9d7cb8f3447ba00c98ad53987de13.jpg"/>
            <p:cNvPicPr preferRelativeResize="0"/>
            <p:nvPr/>
          </p:nvPicPr>
          <p:blipFill rotWithShape="1">
            <a:blip r:embed="rId4">
              <a:alphaModFix/>
            </a:blip>
            <a:srcRect/>
            <a:stretch/>
          </p:blipFill>
          <p:spPr>
            <a:xfrm>
              <a:off x="4655296" y="3286853"/>
              <a:ext cx="893459" cy="1336403"/>
            </a:xfrm>
            <a:prstGeom prst="rect">
              <a:avLst/>
            </a:prstGeom>
            <a:noFill/>
            <a:ln>
              <a:noFill/>
            </a:ln>
          </p:spPr>
        </p:pic>
        <p:sp>
          <p:nvSpPr>
            <p:cNvPr id="109" name="Google Shape;109;p13"/>
            <p:cNvSpPr/>
            <p:nvPr/>
          </p:nvSpPr>
          <p:spPr>
            <a:xfrm>
              <a:off x="4153359" y="3748518"/>
              <a:ext cx="33855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X</a:t>
              </a:r>
              <a:endParaRPr/>
            </a:p>
          </p:txBody>
        </p:sp>
        <p:sp>
          <p:nvSpPr>
            <p:cNvPr id="110" name="Google Shape;110;p13"/>
            <p:cNvSpPr/>
            <p:nvPr/>
          </p:nvSpPr>
          <p:spPr>
            <a:xfrm>
              <a:off x="2295635" y="3802397"/>
              <a:ext cx="407691" cy="3768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F</a:t>
              </a:r>
              <a:r>
                <a:rPr lang="en-US" sz="1800" b="1" baseline="-25000">
                  <a:solidFill>
                    <a:schemeClr val="dk1"/>
                  </a:solidFill>
                  <a:latin typeface="Arial"/>
                  <a:ea typeface="Arial"/>
                  <a:cs typeface="Arial"/>
                  <a:sym typeface="Arial"/>
                </a:rPr>
                <a:t>1</a:t>
              </a:r>
              <a:endParaRPr sz="1800" b="1">
                <a:solidFill>
                  <a:schemeClr val="dk1"/>
                </a:solidFill>
                <a:latin typeface="Arial"/>
                <a:ea typeface="Arial"/>
                <a:cs typeface="Arial"/>
                <a:sym typeface="Arial"/>
              </a:endParaRPr>
            </a:p>
          </p:txBody>
        </p:sp>
        <p:pic>
          <p:nvPicPr>
            <p:cNvPr id="111" name="Google Shape;111;p13" descr="https://s-media-cache-ak0.pinimg.com/236x/2e/f9/d7/2ef9d7cb8f3447ba00c98ad53987de13.jpg"/>
            <p:cNvPicPr preferRelativeResize="0"/>
            <p:nvPr/>
          </p:nvPicPr>
          <p:blipFill rotWithShape="1">
            <a:blip r:embed="rId4">
              <a:alphaModFix/>
            </a:blip>
            <a:srcRect/>
            <a:stretch/>
          </p:blipFill>
          <p:spPr>
            <a:xfrm>
              <a:off x="2186425" y="5298165"/>
              <a:ext cx="893459" cy="1336403"/>
            </a:xfrm>
            <a:prstGeom prst="rect">
              <a:avLst/>
            </a:prstGeom>
            <a:noFill/>
            <a:ln>
              <a:noFill/>
            </a:ln>
          </p:spPr>
        </p:pic>
        <p:pic>
          <p:nvPicPr>
            <p:cNvPr id="112" name="Google Shape;112;p13" descr="https://s-media-cache-ak0.pinimg.com/236x/2e/f9/d7/2ef9d7cb8f3447ba00c98ad53987de13.jpg"/>
            <p:cNvPicPr preferRelativeResize="0"/>
            <p:nvPr/>
          </p:nvPicPr>
          <p:blipFill rotWithShape="1">
            <a:blip r:embed="rId4">
              <a:alphaModFix/>
            </a:blip>
            <a:srcRect/>
            <a:stretch/>
          </p:blipFill>
          <p:spPr>
            <a:xfrm>
              <a:off x="3259900" y="5298168"/>
              <a:ext cx="893459" cy="1336403"/>
            </a:xfrm>
            <a:prstGeom prst="rect">
              <a:avLst/>
            </a:prstGeom>
            <a:noFill/>
            <a:ln>
              <a:noFill/>
            </a:ln>
          </p:spPr>
        </p:pic>
        <p:pic>
          <p:nvPicPr>
            <p:cNvPr id="113" name="Google Shape;113;p13" descr="https://s-media-cache-ak0.pinimg.com/236x/2e/f9/d7/2ef9d7cb8f3447ba00c98ad53987de13.jpg"/>
            <p:cNvPicPr preferRelativeResize="0"/>
            <p:nvPr/>
          </p:nvPicPr>
          <p:blipFill rotWithShape="1">
            <a:blip r:embed="rId4">
              <a:alphaModFix/>
            </a:blip>
            <a:srcRect/>
            <a:stretch/>
          </p:blipFill>
          <p:spPr>
            <a:xfrm>
              <a:off x="4450814" y="5298168"/>
              <a:ext cx="893459" cy="1336403"/>
            </a:xfrm>
            <a:prstGeom prst="rect">
              <a:avLst/>
            </a:prstGeom>
            <a:noFill/>
            <a:ln>
              <a:noFill/>
            </a:ln>
          </p:spPr>
        </p:pic>
        <p:pic>
          <p:nvPicPr>
            <p:cNvPr id="114" name="Google Shape;114;p13" descr="http://www.albinusfro.dk/images/Lathyrus-mammoth-white-I-p.jpg"/>
            <p:cNvPicPr preferRelativeResize="0"/>
            <p:nvPr/>
          </p:nvPicPr>
          <p:blipFill rotWithShape="1">
            <a:blip r:embed="rId3">
              <a:alphaModFix/>
            </a:blip>
            <a:srcRect/>
            <a:stretch/>
          </p:blipFill>
          <p:spPr>
            <a:xfrm>
              <a:off x="5548755" y="5298168"/>
              <a:ext cx="893459" cy="1336402"/>
            </a:xfrm>
            <a:prstGeom prst="rect">
              <a:avLst/>
            </a:prstGeom>
            <a:noFill/>
            <a:ln>
              <a:noFill/>
            </a:ln>
          </p:spPr>
        </p:pic>
        <p:sp>
          <p:nvSpPr>
            <p:cNvPr id="115" name="Google Shape;115;p13"/>
            <p:cNvSpPr/>
            <p:nvPr/>
          </p:nvSpPr>
          <p:spPr>
            <a:xfrm>
              <a:off x="4076965" y="4324387"/>
              <a:ext cx="484632" cy="783086"/>
            </a:xfrm>
            <a:prstGeom prst="downArrow">
              <a:avLst>
                <a:gd name="adj1" fmla="val 50000"/>
                <a:gd name="adj2" fmla="val 50000"/>
              </a:avLst>
            </a:prstGeom>
            <a:solidFill>
              <a:schemeClr val="accent1"/>
            </a:solidFill>
            <a:ln w="28575"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6" name="Google Shape;116;p13"/>
            <p:cNvSpPr/>
            <p:nvPr/>
          </p:nvSpPr>
          <p:spPr>
            <a:xfrm>
              <a:off x="1450637" y="5684704"/>
              <a:ext cx="407691" cy="3768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F</a:t>
              </a:r>
              <a:r>
                <a:rPr lang="en-US" sz="1800" b="1" baseline="-25000">
                  <a:solidFill>
                    <a:schemeClr val="dk1"/>
                  </a:solidFill>
                  <a:latin typeface="Arial"/>
                  <a:ea typeface="Arial"/>
                  <a:cs typeface="Arial"/>
                  <a:sym typeface="Arial"/>
                </a:rPr>
                <a:t>2</a:t>
              </a:r>
              <a:endParaRPr sz="1800" b="1">
                <a:solidFill>
                  <a:schemeClr val="dk1"/>
                </a:solidFill>
                <a:latin typeface="Arial"/>
                <a:ea typeface="Arial"/>
                <a:cs typeface="Arial"/>
                <a:sym typeface="Arial"/>
              </a:endParaRPr>
            </a:p>
          </p:txBody>
        </p:sp>
        <p:sp>
          <p:nvSpPr>
            <p:cNvPr id="117" name="Google Shape;117;p13"/>
            <p:cNvSpPr/>
            <p:nvPr/>
          </p:nvSpPr>
          <p:spPr>
            <a:xfrm>
              <a:off x="6442214" y="5500038"/>
              <a:ext cx="2701786" cy="65945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3:1 purple to white</a:t>
              </a:r>
              <a:endParaRPr/>
            </a:p>
            <a:p>
              <a:pPr marL="0" marR="0" lvl="0" indent="0" algn="l" rtl="0">
                <a:spcBef>
                  <a:spcPts val="0"/>
                </a:spcBef>
                <a:spcAft>
                  <a:spcPts val="0"/>
                </a:spcAft>
                <a:buNone/>
              </a:pPr>
              <a:r>
                <a:rPr lang="en-US" sz="1800">
                  <a:solidFill>
                    <a:srgbClr val="FF0000"/>
                  </a:solidFill>
                  <a:latin typeface="Arial"/>
                  <a:ea typeface="Arial"/>
                  <a:cs typeface="Arial"/>
                  <a:sym typeface="Arial"/>
                </a:rPr>
                <a:t>Always!</a:t>
              </a:r>
              <a:endParaRPr/>
            </a:p>
          </p:txBody>
        </p:sp>
        <p:sp>
          <p:nvSpPr>
            <p:cNvPr id="118" name="Google Shape;118;p13"/>
            <p:cNvSpPr txBox="1"/>
            <p:nvPr/>
          </p:nvSpPr>
          <p:spPr>
            <a:xfrm>
              <a:off x="6271294" y="3533980"/>
              <a:ext cx="2560372" cy="9420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All purple </a:t>
              </a:r>
              <a:endParaRPr/>
            </a:p>
            <a:p>
              <a:pPr marL="0" marR="0" lvl="0" indent="0" algn="l" rtl="0">
                <a:spcBef>
                  <a:spcPts val="0"/>
                </a:spcBef>
                <a:spcAft>
                  <a:spcPts val="0"/>
                </a:spcAft>
                <a:buNone/>
              </a:pPr>
              <a:r>
                <a:rPr lang="en-US" sz="1800">
                  <a:solidFill>
                    <a:schemeClr val="dk1"/>
                  </a:solidFill>
                  <a:latin typeface="Arial"/>
                  <a:ea typeface="Arial"/>
                  <a:cs typeface="Arial"/>
                  <a:sym typeface="Arial"/>
                </a:rPr>
                <a:t>White disappeared</a:t>
              </a:r>
              <a:endParaRPr/>
            </a:p>
            <a:p>
              <a:pPr marL="0" marR="0" lvl="0" indent="0" algn="l" rtl="0">
                <a:spcBef>
                  <a:spcPts val="0"/>
                </a:spcBef>
                <a:spcAft>
                  <a:spcPts val="0"/>
                </a:spcAft>
                <a:buNone/>
              </a:pPr>
              <a:r>
                <a:rPr lang="en-US" sz="1800">
                  <a:solidFill>
                    <a:srgbClr val="FF0000"/>
                  </a:solidFill>
                  <a:latin typeface="Arial"/>
                  <a:ea typeface="Arial"/>
                  <a:cs typeface="Arial"/>
                  <a:sym typeface="Arial"/>
                </a:rPr>
                <a:t>No blending!</a:t>
              </a:r>
              <a:endParaRPr/>
            </a:p>
          </p:txBody>
        </p:sp>
      </p:grpSp>
      <p:sp>
        <p:nvSpPr>
          <p:cNvPr id="119" name="Google Shape;119;p13"/>
          <p:cNvSpPr txBox="1"/>
          <p:nvPr/>
        </p:nvSpPr>
        <p:spPr>
          <a:xfrm>
            <a:off x="261257" y="244929"/>
            <a:ext cx="1851789"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b="1">
                <a:solidFill>
                  <a:srgbClr val="6CB255"/>
                </a:solidFill>
                <a:latin typeface="Arial"/>
                <a:ea typeface="Arial"/>
                <a:cs typeface="Arial"/>
                <a:sym typeface="Arial"/>
              </a:rPr>
              <a:t>Results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4"/>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endParaRPr/>
          </a:p>
        </p:txBody>
      </p:sp>
      <p:sp>
        <p:nvSpPr>
          <p:cNvPr id="125" name="Google Shape;125;p14"/>
          <p:cNvSpPr>
            <a:spLocks noGrp="1"/>
          </p:cNvSpPr>
          <p:nvPr>
            <p:ph type="pic" idx="2"/>
          </p:nvPr>
        </p:nvSpPr>
        <p:spPr>
          <a:xfrm>
            <a:off x="457199" y="1122386"/>
            <a:ext cx="8062913" cy="3500071"/>
          </a:xfrm>
          <a:prstGeom prst="rect">
            <a:avLst/>
          </a:prstGeom>
          <a:noFill/>
          <a:ln>
            <a:noFill/>
          </a:ln>
        </p:spPr>
        <p:txBody>
          <a:bodyPr spcFirstLastPara="1" wrap="square" lIns="91425" tIns="45700" rIns="91425" bIns="45700" anchor="t" anchorCtr="0">
            <a:noAutofit/>
          </a:bodyPr>
          <a:lstStyle/>
          <a:p>
            <a:pPr marL="0" lvl="0" indent="0" algn="l" rtl="0">
              <a:spcBef>
                <a:spcPts val="400"/>
              </a:spcBef>
              <a:spcAft>
                <a:spcPts val="600"/>
              </a:spcAft>
              <a:buNone/>
            </a:pPr>
            <a:endParaRPr/>
          </a:p>
        </p:txBody>
      </p:sp>
      <p:sp>
        <p:nvSpPr>
          <p:cNvPr id="126" name="Google Shape;126;p14"/>
          <p:cNvSpPr txBox="1">
            <a:spLocks noGrp="1"/>
          </p:cNvSpPr>
          <p:nvPr>
            <p:ph type="body" idx="1"/>
          </p:nvPr>
        </p:nvSpPr>
        <p:spPr>
          <a:xfrm>
            <a:off x="457200" y="4843982"/>
            <a:ext cx="8062912" cy="11663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2000"/>
              <a:buNone/>
            </a:pPr>
            <a:endParaRPr/>
          </a:p>
        </p:txBody>
      </p:sp>
      <p:pic>
        <p:nvPicPr>
          <p:cNvPr id="127" name="Google Shape;127;p14"/>
          <p:cNvPicPr preferRelativeResize="0"/>
          <p:nvPr/>
        </p:nvPicPr>
        <p:blipFill rotWithShape="1">
          <a:blip r:embed="rId3">
            <a:alphaModFix/>
          </a:blip>
          <a:srcRect l="33011" t="27682" r="12687" b="10764"/>
          <a:stretch/>
        </p:blipFill>
        <p:spPr>
          <a:xfrm>
            <a:off x="108156" y="456724"/>
            <a:ext cx="8952149" cy="5708102"/>
          </a:xfrm>
          <a:prstGeom prst="rect">
            <a:avLst/>
          </a:prstGeom>
          <a:noFill/>
          <a:ln>
            <a:noFill/>
          </a:ln>
        </p:spPr>
      </p:pic>
    </p:spTree>
  </p:cSld>
  <p:clrMapOvr>
    <a:masterClrMapping/>
  </p:clrMapOvr>
</p:sld>
</file>

<file path=ppt/theme/theme1.xml><?xml version="1.0" encoding="utf-8"?>
<a:theme xmlns:a="http://schemas.openxmlformats.org/drawingml/2006/main" name="Essential">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2379</Words>
  <Application>Microsoft Office PowerPoint</Application>
  <PresentationFormat>On-screen Show (4:3)</PresentationFormat>
  <Paragraphs>299</Paragraphs>
  <Slides>51</Slides>
  <Notes>51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Arial Black</vt:lpstr>
      <vt:lpstr>Calibri</vt:lpstr>
      <vt:lpstr>Nunito Sans</vt:lpstr>
      <vt:lpstr>Noto Sans Symbols</vt:lpstr>
      <vt:lpstr>Essential</vt:lpstr>
      <vt:lpstr>PowerPoint Presentation</vt:lpstr>
      <vt:lpstr>INTRODUCTION</vt:lpstr>
      <vt:lpstr>Historical misconceptions about heredity</vt:lpstr>
      <vt:lpstr> Example: Homunculus</vt:lpstr>
      <vt:lpstr>POPULAR BELIEF</vt:lpstr>
      <vt:lpstr>MENDEL’S MODEL SYSTEM- THE GARDEN PEA PLANT</vt:lpstr>
      <vt:lpstr>Mendel’s Method for Monohybrid Cross</vt:lpstr>
      <vt:lpstr>PowerPoint Presentation</vt:lpstr>
      <vt:lpstr>PowerPoint Presentation</vt:lpstr>
      <vt:lpstr>CONCLUSIONS FROM MONOHYBRID CROSSES:</vt:lpstr>
      <vt:lpstr>CONCLUSIONS FROM MONOHYBRID CROSSES:</vt:lpstr>
      <vt:lpstr>CONCLUSIONS FROM MONOHYBRID CROSSES:</vt:lpstr>
      <vt:lpstr>Punnett Squares</vt:lpstr>
      <vt:lpstr>PUNNETT SQUARES CAN PREDICT MENDELIAN CROSS OUTCOMES</vt:lpstr>
      <vt:lpstr>MENDEL’S PROBLEM</vt:lpstr>
      <vt:lpstr>A Formal Test Cross</vt:lpstr>
      <vt:lpstr>AN ALTERNATIVE TO THE TEST CROSS</vt:lpstr>
      <vt:lpstr>AUTOSOMAL DOMINANT DISORDER</vt:lpstr>
      <vt:lpstr>AUTOSOMAL RECESSIVE DISORDER</vt:lpstr>
      <vt:lpstr>GROUP DISCUSSION</vt:lpstr>
      <vt:lpstr>GROUP DISCUSSION</vt:lpstr>
      <vt:lpstr>Postulate #1</vt:lpstr>
      <vt:lpstr>Postulate #2: Law of Dominance</vt:lpstr>
      <vt:lpstr>Postulate #3: Law of Segregation</vt:lpstr>
      <vt:lpstr>CHROMOSOMES AND THE LAW OF SEGREGATION</vt:lpstr>
      <vt:lpstr>PowerPoint Presentation</vt:lpstr>
      <vt:lpstr>PowerPoint Presentation</vt:lpstr>
      <vt:lpstr>PowerPoint Presentation</vt:lpstr>
      <vt:lpstr>PowerPoint Presentation</vt:lpstr>
      <vt:lpstr>If you count each trait individually, you will see each still gives a 3:1 ratio as in monohybrid crosses.  This led Mendel to conclude that traits were inherited independently from one another.   </vt:lpstr>
      <vt:lpstr>HOW TO COMPLETE A DIHYBRID CROSS</vt:lpstr>
      <vt:lpstr>LINKED GENES</vt:lpstr>
      <vt:lpstr>RECOMBINATION</vt:lpstr>
      <vt:lpstr>WHAT ABOUT MORE THAN 2 CHARACTERISTICS?</vt:lpstr>
      <vt:lpstr>Probability Basics</vt:lpstr>
      <vt:lpstr>PRODUCT RULE</vt:lpstr>
      <vt:lpstr>SUM RULE</vt:lpstr>
      <vt:lpstr>BOTH LAWS CAN BE COMBINED FOR COMPLEX RANDOM EVENTS</vt:lpstr>
      <vt:lpstr>PROBABILITY METHOD</vt:lpstr>
      <vt:lpstr>GROUP DISCUSSION</vt:lpstr>
      <vt:lpstr>BEYOND MEDELIAN INHERITANCE</vt:lpstr>
      <vt:lpstr>INCOMPLETE DOMINANCE</vt:lpstr>
      <vt:lpstr>CODOMINANCE</vt:lpstr>
      <vt:lpstr>MULTIPLE ALLELES </vt:lpstr>
      <vt:lpstr>X-LINKED TRAITS</vt:lpstr>
      <vt:lpstr>Inheritance of X-linked traits</vt:lpstr>
      <vt:lpstr>Inheritance of X-linked traits</vt:lpstr>
      <vt:lpstr>LETHALITY</vt:lpstr>
      <vt:lpstr>EPISTASIS</vt:lpstr>
      <vt:lpstr>EPISTASIS</vt:lpstr>
      <vt:lpstr>GROUP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Rachael</dc:creator>
  <cp:lastModifiedBy>Rachael</cp:lastModifiedBy>
  <cp:revision>2</cp:revision>
  <dcterms:modified xsi:type="dcterms:W3CDTF">2019-08-04T19:26:49Z</dcterms:modified>
</cp:coreProperties>
</file>